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6" r:id="rId4"/>
    <p:sldId id="265" r:id="rId5"/>
    <p:sldId id="267" r:id="rId6"/>
    <p:sldId id="262" r:id="rId7"/>
    <p:sldId id="268" r:id="rId8"/>
    <p:sldId id="263" r:id="rId9"/>
    <p:sldId id="264" r:id="rId10"/>
    <p:sldId id="269" r:id="rId11"/>
    <p:sldId id="270" r:id="rId12"/>
    <p:sldId id="271" r:id="rId13"/>
    <p:sldId id="272" r:id="rId14"/>
    <p:sldId id="27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77279-1B06-43FF-B0CC-95B257C02E8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165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DCBCC-A715-42F3-9C98-B3529774539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299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A358C-C5D4-430E-A863-2A54F077F33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302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D2BBD-585E-4389-A81A-92892E0E2BE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028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2912B-FC81-4C2F-A585-0C7E9799E65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329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853D0-C34A-493D-B0F2-6B04A3320EE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20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C3707-9072-4621-AB68-42DEA8EB864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638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1CA8C-966F-486D-B832-69E1D3B272A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539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9F9BA-C187-46A1-8ACC-872A1741F4F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567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A569A-0DB2-4624-9AC1-1258C04175E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995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5B210-E882-4ED4-8202-697E8B1D16D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447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51F878D-E854-4993-9C64-5C9D2BFD801E}" type="slidenum">
              <a:rPr lang="en-US" alt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031" name="Picture 9" descr="SC PP template FP14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9514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www.nao.org.uk/report/support-for-pupils-with-special-educational-needs-and-disabilities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DA2AB8-7363-4E84-A247-56DBE2BB21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70" t="19015" r="43130" b="7826"/>
          <a:stretch/>
        </p:blipFill>
        <p:spPr>
          <a:xfrm rot="384585">
            <a:off x="7752817" y="1463060"/>
            <a:ext cx="3472111" cy="4762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B1AB386-E61F-47FC-AA61-91DD3F887E13}"/>
              </a:ext>
            </a:extLst>
          </p:cNvPr>
          <p:cNvSpPr txBox="1"/>
          <p:nvPr/>
        </p:nvSpPr>
        <p:spPr>
          <a:xfrm>
            <a:off x="884685" y="1451093"/>
            <a:ext cx="595757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Supporting Children with SEND</a:t>
            </a:r>
          </a:p>
          <a:p>
            <a:pPr marL="342900" indent="-342900">
              <a:buFontTx/>
              <a:buChar char="-"/>
            </a:pPr>
            <a:r>
              <a:rPr lang="en-GB" sz="2400" dirty="0"/>
              <a:t>A brief overview</a:t>
            </a:r>
          </a:p>
          <a:p>
            <a:pPr marL="342900" indent="-342900">
              <a:buFontTx/>
              <a:buChar char="-"/>
            </a:pPr>
            <a:r>
              <a:rPr lang="en-GB" sz="2400" dirty="0"/>
              <a:t>11</a:t>
            </a:r>
            <a:r>
              <a:rPr lang="en-GB" sz="2400" baseline="30000" dirty="0"/>
              <a:t>th</a:t>
            </a:r>
            <a:r>
              <a:rPr lang="en-GB" sz="2400" dirty="0"/>
              <a:t> September 2019</a:t>
            </a:r>
          </a:p>
          <a:p>
            <a:pPr marL="342900" indent="-342900">
              <a:buFontTx/>
              <a:buChar char="-"/>
            </a:pPr>
            <a:r>
              <a:rPr lang="en-GB" sz="2400" dirty="0"/>
              <a:t>60 Pages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336BB5-AEE5-4E42-965F-BE2A959AD0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52"/>
          <a:stretch/>
        </p:blipFill>
        <p:spPr>
          <a:xfrm>
            <a:off x="712068" y="3911852"/>
            <a:ext cx="6865525" cy="166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902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64069B-050F-486D-A5BB-7B03C52152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978" t="19478" r="10717" b="39942"/>
          <a:stretch/>
        </p:blipFill>
        <p:spPr>
          <a:xfrm>
            <a:off x="962107" y="1558454"/>
            <a:ext cx="8484359" cy="3927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AC2C25-6FEE-4D92-89C5-8D691B8D6B02}"/>
              </a:ext>
            </a:extLst>
          </p:cNvPr>
          <p:cNvSpPr txBox="1"/>
          <p:nvPr/>
        </p:nvSpPr>
        <p:spPr>
          <a:xfrm>
            <a:off x="715618" y="206732"/>
            <a:ext cx="4524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Quality of Support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53193E9-ACEF-4531-A7CA-E2E6F6A16114}"/>
              </a:ext>
            </a:extLst>
          </p:cNvPr>
          <p:cNvSpPr/>
          <p:nvPr/>
        </p:nvSpPr>
        <p:spPr bwMode="auto">
          <a:xfrm>
            <a:off x="1264257" y="2488758"/>
            <a:ext cx="7999013" cy="146304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6" charset="-128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04B1981-EA82-46F3-9483-9FC343142462}"/>
              </a:ext>
            </a:extLst>
          </p:cNvPr>
          <p:cNvSpPr/>
          <p:nvPr/>
        </p:nvSpPr>
        <p:spPr bwMode="auto">
          <a:xfrm>
            <a:off x="1264257" y="4464660"/>
            <a:ext cx="7999012" cy="926324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6" charset="-12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8E55D6-E555-4216-B748-0386FC671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6137" y="1894397"/>
            <a:ext cx="2295863" cy="153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074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B34593-D7A5-4B62-A916-543B21D094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09" t="26203" r="40652" b="51884"/>
          <a:stretch/>
        </p:blipFill>
        <p:spPr>
          <a:xfrm>
            <a:off x="644057" y="1121133"/>
            <a:ext cx="9288263" cy="2647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BF25D2-B69C-4471-9FC5-921CF2F39A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057" y="4117364"/>
            <a:ext cx="3352178" cy="23728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97E221-8E84-4CEA-9B5C-D6DB9A923FEE}"/>
              </a:ext>
            </a:extLst>
          </p:cNvPr>
          <p:cNvSpPr txBox="1"/>
          <p:nvPr/>
        </p:nvSpPr>
        <p:spPr>
          <a:xfrm>
            <a:off x="715618" y="206732"/>
            <a:ext cx="4524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Quality of Support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311135F-0716-449F-BBD1-DD6AE550C404}"/>
              </a:ext>
            </a:extLst>
          </p:cNvPr>
          <p:cNvSpPr/>
          <p:nvPr/>
        </p:nvSpPr>
        <p:spPr bwMode="auto">
          <a:xfrm>
            <a:off x="874643" y="2385390"/>
            <a:ext cx="8969072" cy="127221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1517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0296DD-9F1A-43D4-A99C-E287CD3B62C5}"/>
              </a:ext>
            </a:extLst>
          </p:cNvPr>
          <p:cNvSpPr txBox="1"/>
          <p:nvPr/>
        </p:nvSpPr>
        <p:spPr>
          <a:xfrm>
            <a:off x="715618" y="206732"/>
            <a:ext cx="4524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Quality of Support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2224C1-8A17-4E7C-91A4-FBD66D4391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95" t="22493" r="44631" b="18377"/>
          <a:stretch/>
        </p:blipFill>
        <p:spPr>
          <a:xfrm>
            <a:off x="150473" y="1019581"/>
            <a:ext cx="6950042" cy="5174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C80838-DC19-49E6-907E-0F6E8B6A6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1987" y="1262298"/>
            <a:ext cx="4182531" cy="2852372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11FF16B-4907-478C-A4F7-6FC8D9BE1761}"/>
              </a:ext>
            </a:extLst>
          </p:cNvPr>
          <p:cNvSpPr/>
          <p:nvPr/>
        </p:nvSpPr>
        <p:spPr bwMode="auto">
          <a:xfrm>
            <a:off x="644056" y="2226365"/>
            <a:ext cx="5963478" cy="1113183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9470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27E45B-1A17-40F6-909A-5A1F84896E90}"/>
              </a:ext>
            </a:extLst>
          </p:cNvPr>
          <p:cNvSpPr txBox="1"/>
          <p:nvPr/>
        </p:nvSpPr>
        <p:spPr>
          <a:xfrm>
            <a:off x="715618" y="206732"/>
            <a:ext cx="4524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Quality of Support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811D27-0198-4C69-B641-AF77174A51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083" t="37333" r="10522" b="32174"/>
          <a:stretch/>
        </p:blipFill>
        <p:spPr>
          <a:xfrm>
            <a:off x="127408" y="1574358"/>
            <a:ext cx="6790227" cy="2266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E6FCE78-5E33-4BDF-87D6-402B6B770D51}"/>
              </a:ext>
            </a:extLst>
          </p:cNvPr>
          <p:cNvSpPr txBox="1"/>
          <p:nvPr/>
        </p:nvSpPr>
        <p:spPr>
          <a:xfrm>
            <a:off x="230588" y="993910"/>
            <a:ext cx="8071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/>
              <a:t>Inspection of Local Areas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C449E5-AD21-4095-BB0C-84ED55759A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719" t="22981" r="27151" b="40845"/>
          <a:stretch/>
        </p:blipFill>
        <p:spPr>
          <a:xfrm>
            <a:off x="4527814" y="2935270"/>
            <a:ext cx="7359386" cy="2928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8C4CE11-60AC-46A3-9DA0-9E008E545D38}"/>
              </a:ext>
            </a:extLst>
          </p:cNvPr>
          <p:cNvSpPr/>
          <p:nvPr/>
        </p:nvSpPr>
        <p:spPr bwMode="auto">
          <a:xfrm>
            <a:off x="4627659" y="4572000"/>
            <a:ext cx="7187979" cy="572494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0652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F7609F3-EC7C-4D85-B05A-4CDF20144580}"/>
              </a:ext>
            </a:extLst>
          </p:cNvPr>
          <p:cNvSpPr/>
          <p:nvPr/>
        </p:nvSpPr>
        <p:spPr>
          <a:xfrm>
            <a:off x="373712" y="1160669"/>
            <a:ext cx="112192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hlinkClick r:id="rId2"/>
              </a:rPr>
              <a:t>https://www.nao.org.uk/report/support-for-pupils-with-special-educational-needs-and-disabilities</a:t>
            </a:r>
            <a:r>
              <a:rPr lang="en-GB" sz="2000" dirty="0">
                <a:hlinkClick r:id="rId2"/>
              </a:rPr>
              <a:t>/</a:t>
            </a:r>
            <a:endParaRPr lang="en-GB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052C3D-35B9-4358-9A6F-1FDE05891F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87" t="14029" r="19391" b="20926"/>
          <a:stretch/>
        </p:blipFill>
        <p:spPr>
          <a:xfrm>
            <a:off x="373712" y="1868555"/>
            <a:ext cx="5550010" cy="446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636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0216A15-7495-4C0A-AA7A-AA20CC925156}"/>
              </a:ext>
            </a:extLst>
          </p:cNvPr>
          <p:cNvSpPr txBox="1"/>
          <p:nvPr/>
        </p:nvSpPr>
        <p:spPr>
          <a:xfrm>
            <a:off x="576943" y="217714"/>
            <a:ext cx="6106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224469-D71A-4EE0-9062-BAE5F5B67145}"/>
              </a:ext>
            </a:extLst>
          </p:cNvPr>
          <p:cNvSpPr txBox="1"/>
          <p:nvPr/>
        </p:nvSpPr>
        <p:spPr>
          <a:xfrm>
            <a:off x="664407" y="1280160"/>
            <a:ext cx="90838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Part One</a:t>
            </a:r>
          </a:p>
          <a:p>
            <a:r>
              <a:rPr lang="en-GB" b="1" dirty="0"/>
              <a:t>The system for supporting pupils with SEND and the outcomes it is achieving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Overview of the current system/processes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Numbers/Data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Where educated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Outcomes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dirty="0"/>
          </a:p>
          <a:p>
            <a:r>
              <a:rPr lang="en-GB" b="1" dirty="0"/>
              <a:t>Part Two</a:t>
            </a:r>
          </a:p>
          <a:p>
            <a:r>
              <a:rPr lang="en-GB" b="1" dirty="0"/>
              <a:t>Funding, Spending and financial sustainability</a:t>
            </a:r>
          </a:p>
          <a:p>
            <a:endParaRPr lang="en-GB" b="1" dirty="0"/>
          </a:p>
          <a:p>
            <a:r>
              <a:rPr lang="en-GB" b="1" dirty="0"/>
              <a:t>Part Three</a:t>
            </a:r>
          </a:p>
          <a:p>
            <a:r>
              <a:rPr lang="en-GB" b="1" dirty="0"/>
              <a:t>Quality of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Parent views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Ofsted findings</a:t>
            </a:r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745303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893B49-1205-4294-B1CE-FF2BECF14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3415"/>
            <a:ext cx="6102625" cy="44199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A88364-0B06-423D-B1F6-ACBFC7431F83}"/>
              </a:ext>
            </a:extLst>
          </p:cNvPr>
          <p:cNvSpPr txBox="1"/>
          <p:nvPr/>
        </p:nvSpPr>
        <p:spPr>
          <a:xfrm>
            <a:off x="461176" y="174929"/>
            <a:ext cx="4587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Pupil Outcomes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8F6633-D338-4949-A07E-C384C52236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4294" y="3967701"/>
            <a:ext cx="8616979" cy="2464904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B0977DB-6C43-4808-8798-B6415D50414D}"/>
              </a:ext>
            </a:extLst>
          </p:cNvPr>
          <p:cNvSpPr/>
          <p:nvPr/>
        </p:nvSpPr>
        <p:spPr bwMode="auto">
          <a:xfrm>
            <a:off x="4126728" y="4532243"/>
            <a:ext cx="7633251" cy="1422342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1775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B9918C-920F-483E-9748-333ED65309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739" t="25624" r="10717" b="10029"/>
          <a:stretch/>
        </p:blipFill>
        <p:spPr>
          <a:xfrm>
            <a:off x="212867" y="1093818"/>
            <a:ext cx="5101291" cy="3883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B1FC77-CDB6-4C9D-8AAB-E48305CFD1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174" y="161776"/>
            <a:ext cx="4712616" cy="7498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1E232B-1FEF-45B4-BEC6-4BB6A2699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662" y="3315229"/>
            <a:ext cx="7461221" cy="3324576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BA5C9C0-ECA0-4357-A057-278968710731}"/>
              </a:ext>
            </a:extLst>
          </p:cNvPr>
          <p:cNvSpPr/>
          <p:nvPr/>
        </p:nvSpPr>
        <p:spPr bwMode="auto">
          <a:xfrm>
            <a:off x="5231958" y="4079019"/>
            <a:ext cx="6631387" cy="970059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6" charset="-128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B411520-2E4C-4410-94E6-6D1D863C92FA}"/>
              </a:ext>
            </a:extLst>
          </p:cNvPr>
          <p:cNvSpPr/>
          <p:nvPr/>
        </p:nvSpPr>
        <p:spPr bwMode="auto">
          <a:xfrm>
            <a:off x="5231958" y="5239910"/>
            <a:ext cx="6631387" cy="970059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8291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82CCA4-9B3F-4E7C-900E-B95A66C289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70" t="41623" r="35630" b="31246"/>
          <a:stretch/>
        </p:blipFill>
        <p:spPr>
          <a:xfrm>
            <a:off x="3334352" y="3363680"/>
            <a:ext cx="7921609" cy="25997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D6715D-42F9-4360-8DAC-F9E1346A7CF0}"/>
              </a:ext>
            </a:extLst>
          </p:cNvPr>
          <p:cNvSpPr txBox="1"/>
          <p:nvPr/>
        </p:nvSpPr>
        <p:spPr>
          <a:xfrm>
            <a:off x="318052" y="182880"/>
            <a:ext cx="4587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Pupil Outcomes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C78D3F-31D5-4AB3-87F1-CC667FE5E9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631" y="1126254"/>
            <a:ext cx="7931583" cy="2237426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91EDD65-96F1-4F2F-B367-E3576C9D4FD9}"/>
              </a:ext>
            </a:extLst>
          </p:cNvPr>
          <p:cNvSpPr/>
          <p:nvPr/>
        </p:nvSpPr>
        <p:spPr bwMode="auto">
          <a:xfrm>
            <a:off x="532737" y="2051437"/>
            <a:ext cx="6997148" cy="834886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6" charset="-128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C11C1D2-4B20-4B81-857B-1CE6E6C60C1E}"/>
              </a:ext>
            </a:extLst>
          </p:cNvPr>
          <p:cNvSpPr/>
          <p:nvPr/>
        </p:nvSpPr>
        <p:spPr bwMode="auto">
          <a:xfrm>
            <a:off x="3657600" y="4675367"/>
            <a:ext cx="7275443" cy="61225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7176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07BB1A-5730-4D29-BBFF-6AC22CCD5B29}"/>
              </a:ext>
            </a:extLst>
          </p:cNvPr>
          <p:cNvSpPr txBox="1"/>
          <p:nvPr/>
        </p:nvSpPr>
        <p:spPr>
          <a:xfrm>
            <a:off x="333955" y="238539"/>
            <a:ext cx="6098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Funding and Spending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837A32-6E73-4F0C-8E43-83DC4EE1FF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043" t="22377" r="6739" b="18493"/>
          <a:stretch/>
        </p:blipFill>
        <p:spPr>
          <a:xfrm>
            <a:off x="532737" y="1343770"/>
            <a:ext cx="7585545" cy="4055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DEE0A2-816E-4498-B064-A20F9A9B07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0833" y="1343770"/>
            <a:ext cx="2926334" cy="3158002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6B5A215-91D6-4801-AAFC-F735A4D9C230}"/>
              </a:ext>
            </a:extLst>
          </p:cNvPr>
          <p:cNvSpPr/>
          <p:nvPr/>
        </p:nvSpPr>
        <p:spPr bwMode="auto">
          <a:xfrm>
            <a:off x="1089329" y="2655736"/>
            <a:ext cx="6869927" cy="1598212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9764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9CC4D7-15DB-4A68-95A6-5F78F77216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718" t="33391" r="11238" b="36348"/>
          <a:stretch/>
        </p:blipFill>
        <p:spPr>
          <a:xfrm>
            <a:off x="2553741" y="1264258"/>
            <a:ext cx="9039261" cy="2520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5AD5A9-A045-4B55-A93E-DF54DE71EF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998" y="1907857"/>
            <a:ext cx="1966146" cy="382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878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2D5D22-4E50-41F4-BFAB-60DEE2719F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369" t="28638" r="7652" b="29275"/>
          <a:stretch/>
        </p:blipFill>
        <p:spPr>
          <a:xfrm>
            <a:off x="189822" y="1127097"/>
            <a:ext cx="8668428" cy="3365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83882F2-6AAE-456A-A80C-79CE19A27B9D}"/>
              </a:ext>
            </a:extLst>
          </p:cNvPr>
          <p:cNvSpPr txBox="1"/>
          <p:nvPr/>
        </p:nvSpPr>
        <p:spPr>
          <a:xfrm>
            <a:off x="333955" y="238539"/>
            <a:ext cx="6098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Funding and Spending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D43068-3495-4CDE-A79B-8BE39CFFB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7366" y="1357685"/>
            <a:ext cx="2429796" cy="17355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DAB0FD-9137-461E-81FD-A36EC833C9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0129" y="3951133"/>
            <a:ext cx="4600501" cy="2776164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5E2AB22-8E47-4C5D-BF77-76192DCAECEE}"/>
              </a:ext>
            </a:extLst>
          </p:cNvPr>
          <p:cNvSpPr/>
          <p:nvPr/>
        </p:nvSpPr>
        <p:spPr bwMode="auto">
          <a:xfrm>
            <a:off x="397565" y="2719346"/>
            <a:ext cx="8348870" cy="1526651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5085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5A3DCF-6C4C-4E05-9EEC-72E52A481D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13" t="23188" r="41957" b="47247"/>
          <a:stretch/>
        </p:blipFill>
        <p:spPr>
          <a:xfrm>
            <a:off x="339254" y="1421893"/>
            <a:ext cx="6512118" cy="2482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56CB163-B0F7-4489-9BAE-ECEB912BF6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17" t="17623" r="50000" b="9101"/>
          <a:stretch/>
        </p:blipFill>
        <p:spPr>
          <a:xfrm>
            <a:off x="6917635" y="960743"/>
            <a:ext cx="5122108" cy="5662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431D60-CFD0-4899-AFA8-B1C666BA92A3}"/>
              </a:ext>
            </a:extLst>
          </p:cNvPr>
          <p:cNvSpPr txBox="1"/>
          <p:nvPr/>
        </p:nvSpPr>
        <p:spPr>
          <a:xfrm>
            <a:off x="333955" y="238539"/>
            <a:ext cx="6098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Funding and Spending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C51E0C-72A8-4859-9593-1A48EE5CC7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8113" y="4187597"/>
            <a:ext cx="3010725" cy="225513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3EE8702-D3CD-4547-A299-6C968AF2DC6E}"/>
              </a:ext>
            </a:extLst>
          </p:cNvPr>
          <p:cNvSpPr/>
          <p:nvPr/>
        </p:nvSpPr>
        <p:spPr bwMode="auto">
          <a:xfrm>
            <a:off x="540689" y="1812897"/>
            <a:ext cx="6058894" cy="413468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6" charset="-128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1EC30C4-1E5F-4EB4-BBA0-CA98234563F2}"/>
              </a:ext>
            </a:extLst>
          </p:cNvPr>
          <p:cNvSpPr/>
          <p:nvPr/>
        </p:nvSpPr>
        <p:spPr bwMode="auto">
          <a:xfrm>
            <a:off x="540689" y="2886323"/>
            <a:ext cx="6058894" cy="946206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6629796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2844</TotalTime>
  <Words>102</Words>
  <Application>Microsoft Office PowerPoint</Application>
  <PresentationFormat>Widescreen</PresentationFormat>
  <Paragraphs>31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Arial Rounded MT Bold</vt:lpstr>
      <vt:lpstr>Courier New</vt:lpstr>
      <vt:lpstr>ヒラギノ角ゴ Pro W3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Garry Dean</dc:creator>
  <cp:lastModifiedBy>cc145936</cp:lastModifiedBy>
  <cp:revision>37</cp:revision>
  <dcterms:created xsi:type="dcterms:W3CDTF">2018-12-07T10:10:23Z</dcterms:created>
  <dcterms:modified xsi:type="dcterms:W3CDTF">2019-10-03T10:11:18Z</dcterms:modified>
</cp:coreProperties>
</file>