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4" r:id="rId6"/>
    <p:sldId id="265" r:id="rId7"/>
    <p:sldId id="262"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7FDC-DABC-479D-A879-E30DCD4561C2}"/>
              </a:ext>
            </a:extLst>
          </p:cNvPr>
          <p:cNvSpPr>
            <a:spLocks noGrp="1"/>
          </p:cNvSpPr>
          <p:nvPr>
            <p:ph type="ctrTitle"/>
          </p:nvPr>
        </p:nvSpPr>
        <p:spPr/>
        <p:txBody>
          <a:bodyPr/>
          <a:lstStyle/>
          <a:p>
            <a:r>
              <a:rPr lang="en-GB" dirty="0"/>
              <a:t>Woodlands Outreach Service</a:t>
            </a:r>
          </a:p>
        </p:txBody>
      </p:sp>
      <p:sp>
        <p:nvSpPr>
          <p:cNvPr id="3" name="Subtitle 2">
            <a:extLst>
              <a:ext uri="{FF2B5EF4-FFF2-40B4-BE49-F238E27FC236}">
                <a16:creationId xmlns:a16="http://schemas.microsoft.com/office/drawing/2014/main" id="{C776B626-A70A-43A6-B182-4D9EFB3C1C7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1825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567D-CEFD-4496-8D94-408820D16529}"/>
              </a:ext>
            </a:extLst>
          </p:cNvPr>
          <p:cNvSpPr>
            <a:spLocks noGrp="1"/>
          </p:cNvSpPr>
          <p:nvPr>
            <p:ph type="title"/>
          </p:nvPr>
        </p:nvSpPr>
        <p:spPr>
          <a:xfrm>
            <a:off x="680321" y="742121"/>
            <a:ext cx="9613861" cy="1594751"/>
          </a:xfrm>
        </p:spPr>
        <p:txBody>
          <a:bodyPr>
            <a:normAutofit fontScale="90000"/>
          </a:bodyPr>
          <a:lstStyle/>
          <a:p>
            <a:pPr>
              <a:lnSpc>
                <a:spcPct val="107000"/>
              </a:lnSpc>
              <a:spcAft>
                <a:spcPts val="0"/>
              </a:spcAft>
            </a:pPr>
            <a:r>
              <a:rPr lang="en-GB" b="1" dirty="0">
                <a:ea typeface="Times New Roman" panose="02020603050405020304" pitchFamily="18" charset="0"/>
                <a:cs typeface="Times New Roman" panose="02020603050405020304" pitchFamily="18" charset="0"/>
              </a:rPr>
              <a:t>Woodlands Outreach Service</a:t>
            </a:r>
            <a:br>
              <a:rPr lang="en-GB" b="1" dirty="0">
                <a:ea typeface="Times New Roman" panose="02020603050405020304" pitchFamily="18" charset="0"/>
                <a:cs typeface="Times New Roman" panose="02020603050405020304" pitchFamily="18" charset="0"/>
              </a:rPr>
            </a:br>
            <a:r>
              <a:rPr lang="en-GB" b="1" dirty="0">
                <a:ea typeface="Times New Roman" panose="02020603050405020304" pitchFamily="18" charset="0"/>
                <a:cs typeface="Times New Roman" panose="02020603050405020304" pitchFamily="18" charset="0"/>
              </a:rPr>
              <a:t>Virtual Support and Assessment During School Closure</a:t>
            </a:r>
            <a:br>
              <a:rPr lang="en-GB" b="1" dirty="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C427130-1E26-4245-BE24-8C12E5872C8A}"/>
              </a:ext>
            </a:extLst>
          </p:cNvPr>
          <p:cNvSpPr>
            <a:spLocks noGrp="1"/>
          </p:cNvSpPr>
          <p:nvPr>
            <p:ph idx="1"/>
          </p:nvPr>
        </p:nvSpPr>
        <p:spPr>
          <a:xfrm>
            <a:off x="680321" y="2054086"/>
            <a:ext cx="9613861" cy="4651513"/>
          </a:xfrm>
        </p:spPr>
        <p:txBody>
          <a:bodyPr>
            <a:normAutofit fontScale="47500" lnSpcReduction="20000"/>
          </a:bodyPr>
          <a:lstStyle/>
          <a:p>
            <a:pPr marL="0" indent="0">
              <a:lnSpc>
                <a:spcPct val="107000"/>
              </a:lnSpc>
              <a:spcAft>
                <a:spcPts val="0"/>
              </a:spcAft>
              <a:buNone/>
            </a:pPr>
            <a:r>
              <a:rPr lang="en-GB" sz="3400" b="1" dirty="0">
                <a:ea typeface="Times New Roman" panose="02020603050405020304" pitchFamily="18" charset="0"/>
                <a:cs typeface="Times New Roman" panose="02020603050405020304" pitchFamily="18" charset="0"/>
              </a:rPr>
              <a:t>Solution Focussed Consultation </a:t>
            </a: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b="1" dirty="0">
                <a:ea typeface="Times New Roman" panose="02020603050405020304" pitchFamily="18" charset="0"/>
                <a:cs typeface="Times New Roman" panose="02020603050405020304" pitchFamily="18" charset="0"/>
              </a:rPr>
              <a:t>1 session per pupil</a:t>
            </a: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dirty="0">
                <a:ea typeface="Times New Roman" panose="02020603050405020304" pitchFamily="18" charset="0"/>
                <a:cs typeface="Times New Roman" panose="02020603050405020304" pitchFamily="18" charset="0"/>
              </a:rPr>
              <a:t>A structured discussion with parents, appropriate school staff and the Specialist Advisory Teacher to explore concerns, needs and generate solutions either by telephone or a virtual meeting as appropriate.  Pupil voice can be gained if possible.  Please note no individual assessment work is completed with the child.  </a:t>
            </a: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dirty="0">
                <a:ea typeface="Times New Roman" panose="02020603050405020304" pitchFamily="18" charset="0"/>
                <a:cs typeface="Times New Roman" panose="02020603050405020304" pitchFamily="18" charset="0"/>
              </a:rPr>
              <a:t> A concise record of the discussion, summary and next steps is included.  </a:t>
            </a:r>
            <a:endParaRPr lang="en-GB" sz="3400" dirty="0">
              <a:ea typeface="Calibri" panose="020F0502020204030204" pitchFamily="34" charset="0"/>
              <a:cs typeface="Times New Roman" panose="02020603050405020304" pitchFamily="18" charset="0"/>
            </a:endParaRPr>
          </a:p>
          <a:p>
            <a:pPr>
              <a:lnSpc>
                <a:spcPct val="107000"/>
              </a:lnSpc>
              <a:spcAft>
                <a:spcPts val="0"/>
              </a:spcAft>
            </a:pP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b="1" dirty="0">
                <a:ea typeface="Calibri" panose="020F0502020204030204" pitchFamily="34" charset="0"/>
                <a:cs typeface="Times New Roman" panose="02020603050405020304" pitchFamily="18" charset="0"/>
              </a:rPr>
              <a:t>Plan Do Review Consultation</a:t>
            </a: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b="1" dirty="0">
                <a:ea typeface="Calibri" panose="020F0502020204030204" pitchFamily="34" charset="0"/>
                <a:cs typeface="Times New Roman" panose="02020603050405020304" pitchFamily="18" charset="0"/>
              </a:rPr>
              <a:t>1 session per pupil</a:t>
            </a:r>
            <a:endParaRPr lang="en-GB" sz="3400"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3400" dirty="0">
                <a:ea typeface="Calibri" panose="020F0502020204030204" pitchFamily="34" charset="0"/>
                <a:cs typeface="Times New Roman" panose="02020603050405020304" pitchFamily="18" charset="0"/>
              </a:rPr>
              <a:t>Consultation via telephone or virtual meeting with school staff offering advice and guidance on how to support children who are currently in school (vulnerable/child of key workers) who are displaying SEMH/behaviour difficulties which may be due to separation anxieties, displaying adapting to new routines/expectations.</a:t>
            </a:r>
          </a:p>
          <a:p>
            <a:pPr marL="0" indent="0">
              <a:lnSpc>
                <a:spcPct val="107000"/>
              </a:lnSpc>
              <a:spcAft>
                <a:spcPts val="0"/>
              </a:spcAft>
              <a:buNone/>
            </a:pPr>
            <a:r>
              <a:rPr lang="en-GB" sz="3400" dirty="0">
                <a:ea typeface="Calibri" panose="020F0502020204030204" pitchFamily="34" charset="0"/>
                <a:cs typeface="Times New Roman" panose="02020603050405020304" pitchFamily="18" charset="0"/>
              </a:rPr>
              <a:t>A concise record of the discussion, summary and next steps is included.</a:t>
            </a:r>
          </a:p>
          <a:p>
            <a:pPr marL="0" indent="0">
              <a:buNone/>
            </a:pPr>
            <a:endParaRPr lang="en-GB" dirty="0"/>
          </a:p>
        </p:txBody>
      </p:sp>
    </p:spTree>
    <p:extLst>
      <p:ext uri="{BB962C8B-B14F-4D97-AF65-F5344CB8AC3E}">
        <p14:creationId xmlns:p14="http://schemas.microsoft.com/office/powerpoint/2010/main" val="345788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3A286-4AFD-4409-A544-20CB43F57AA8}"/>
              </a:ext>
            </a:extLst>
          </p:cNvPr>
          <p:cNvSpPr>
            <a:spLocks noGrp="1"/>
          </p:cNvSpPr>
          <p:nvPr>
            <p:ph type="title"/>
          </p:nvPr>
        </p:nvSpPr>
        <p:spPr>
          <a:xfrm>
            <a:off x="680321" y="753227"/>
            <a:ext cx="9613861" cy="1446633"/>
          </a:xfrm>
        </p:spPr>
        <p:txBody>
          <a:bodyPr>
            <a:normAutofit fontScale="90000"/>
          </a:bodyPr>
          <a:lstStyle/>
          <a:p>
            <a:r>
              <a:rPr lang="en-GB" b="1" dirty="0">
                <a:ea typeface="Times New Roman" panose="02020603050405020304" pitchFamily="18" charset="0"/>
                <a:cs typeface="Times New Roman" panose="02020603050405020304" pitchFamily="18" charset="0"/>
              </a:rPr>
              <a:t>Woodlands Outreach Service</a:t>
            </a:r>
            <a:br>
              <a:rPr lang="en-GB" b="1" dirty="0">
                <a:ea typeface="Times New Roman" panose="02020603050405020304" pitchFamily="18" charset="0"/>
                <a:cs typeface="Times New Roman" panose="02020603050405020304" pitchFamily="18" charset="0"/>
              </a:rPr>
            </a:br>
            <a:r>
              <a:rPr lang="en-GB" b="1" dirty="0">
                <a:ea typeface="Times New Roman" panose="02020603050405020304" pitchFamily="18" charset="0"/>
                <a:cs typeface="Times New Roman" panose="02020603050405020304" pitchFamily="18" charset="0"/>
              </a:rPr>
              <a:t>Virtual Support and Assessment During School Closure</a:t>
            </a:r>
            <a:br>
              <a:rPr lang="en-GB" b="1" dirty="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FA644F-21FC-4FE9-B12E-51660CB0F984}"/>
              </a:ext>
            </a:extLst>
          </p:cNvPr>
          <p:cNvSpPr>
            <a:spLocks noGrp="1"/>
          </p:cNvSpPr>
          <p:nvPr>
            <p:ph idx="1"/>
          </p:nvPr>
        </p:nvSpPr>
        <p:spPr>
          <a:xfrm>
            <a:off x="680321" y="1987826"/>
            <a:ext cx="9613861" cy="4625009"/>
          </a:xfrm>
        </p:spPr>
        <p:txBody>
          <a:bodyPr>
            <a:normAutofit fontScale="77500" lnSpcReduction="20000"/>
          </a:bodyPr>
          <a:lstStyle/>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Parent/Carer Support</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1 session per pupil</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Consultation via telephone call with parent/carers to offer advice and guidance for how to support children at home with their learning, SEMH, Sensory or ASC needs.  </a:t>
            </a:r>
          </a:p>
          <a:p>
            <a:pPr marL="0" indent="0">
              <a:lnSpc>
                <a:spcPct val="107000"/>
              </a:lnSpc>
              <a:spcAft>
                <a:spcPts val="0"/>
              </a:spcAft>
              <a:buNone/>
            </a:pPr>
            <a:r>
              <a:rPr lang="en-GB" dirty="0">
                <a:ea typeface="Times New Roman" panose="02020603050405020304" pitchFamily="18" charset="0"/>
                <a:cs typeface="Times New Roman" panose="02020603050405020304" pitchFamily="18" charset="0"/>
              </a:rPr>
              <a:t>A concise record of the discussion, summary and next steps is included.  </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  </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Screening Assessment</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b="1" dirty="0">
                <a:ea typeface="Times New Roman" panose="02020603050405020304" pitchFamily="18" charset="0"/>
                <a:cs typeface="Times New Roman" panose="02020603050405020304" pitchFamily="18" charset="0"/>
              </a:rPr>
              <a:t>1 session per pupil</a:t>
            </a:r>
            <a:br>
              <a:rPr lang="en-GB" b="1" dirty="0">
                <a:ea typeface="Times New Roman" panose="02020603050405020304" pitchFamily="18" charset="0"/>
                <a:cs typeface="Times New Roman" panose="02020603050405020304" pitchFamily="18" charset="0"/>
              </a:rPr>
            </a:br>
            <a:r>
              <a:rPr lang="en-GB" dirty="0">
                <a:ea typeface="Times New Roman" panose="02020603050405020304" pitchFamily="18" charset="0"/>
                <a:cs typeface="Times New Roman" panose="02020603050405020304" pitchFamily="18" charset="0"/>
              </a:rPr>
              <a:t>Screening tools are used with parents, school staff and pupil as appropriate to identify potential needs and areas of difference.  Next steps for further assessment and strategies for support identified.  These screening assessments can include areas of need such as dyslexia, dyscalculia, ADHD and ASC.</a:t>
            </a:r>
            <a:endParaRPr lang="en-GB" dirty="0">
              <a:ea typeface="Calibri" panose="020F0502020204030204" pitchFamily="34" charset="0"/>
              <a:cs typeface="Times New Roman" panose="02020603050405020304" pitchFamily="18" charset="0"/>
            </a:endParaRPr>
          </a:p>
          <a:p>
            <a:pPr marL="0" indent="0">
              <a:lnSpc>
                <a:spcPct val="107000"/>
              </a:lnSpc>
              <a:spcAft>
                <a:spcPts val="0"/>
              </a:spcAft>
              <a:buNone/>
            </a:pPr>
            <a:r>
              <a:rPr lang="en-GB" dirty="0">
                <a:ea typeface="Times New Roman" panose="02020603050405020304" pitchFamily="18" charset="0"/>
                <a:cs typeface="Times New Roman" panose="02020603050405020304" pitchFamily="18" charset="0"/>
              </a:rPr>
              <a:t>Short report outlining results of the screening and next steps is included.</a:t>
            </a:r>
            <a:endParaRPr lang="en-GB" dirty="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672448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F939-5733-4D7E-8B68-E477365330FD}"/>
              </a:ext>
            </a:extLst>
          </p:cNvPr>
          <p:cNvSpPr>
            <a:spLocks noGrp="1"/>
          </p:cNvSpPr>
          <p:nvPr>
            <p:ph type="title"/>
          </p:nvPr>
        </p:nvSpPr>
        <p:spPr/>
        <p:txBody>
          <a:bodyPr/>
          <a:lstStyle/>
          <a:p>
            <a:r>
              <a:rPr lang="en-GB" dirty="0"/>
              <a:t>Transition Support Offer</a:t>
            </a:r>
          </a:p>
        </p:txBody>
      </p:sp>
      <p:pic>
        <p:nvPicPr>
          <p:cNvPr id="6146" name="Picture 2" descr="https://attachments.office.net/owa/julie.saxby%40woodlandscentre.org/service.svc/s/GetAttachmentThumbnail?id=AAMkAGU1ZmYyNTk1LTg3MjktNGY0Mi1hZmRmLTA3ZjY4YThhZDZjOQBGAAAAAAAPYZbW9VfMQryqRtgBZfMUBwAk7Cea5rUBSoB3hWL0KHEZAAAAAAENAABExlGAEF5hR5%2B7ebLey3H0AAMMGm5mAAABEgAQAE5nXds30yZLmQP3vnrbmK0%3D&amp;thumbnailType=2&amp;owa=outlook.office.com&amp;scriptVer=2020060101.10&amp;X-OWA-CANARY=mnqsGLbHG0uSqbPMoCVmmGDRljqSC9gYt0wGl0Trbaiwx2A2jK-QgTLvd4FzqtEgBSqkOmmoEZo.&amp;token=eyJhbGciOiJSUzI1NiIsImtpZCI6IjU2MzU4ODUyMzRCOTI1MkRERTAwNTc2NkQ5RDlGMjc2NTY1RjYzRTIiLCJ4NXQiOiJWaldJVWpTNUpTM2VBRmRtMmRueWRsWmZZLUkiLCJ0eXAiOiJKV1QifQ.eyJvcmlnaW4iOiJodHRwczovL291dGxvb2sub2ZmaWNlLmNvbSIsInVjIjoiMmY4YzMxYzdjYjkxNDYxZDkzZGU1MzQ5MWQ2NTk0YjYiLCJzaWduaW5fc3RhdGUiOiJbXCJrbXNpXCJdIiwidmVyIjoiRXhjaGFuZ2UuQ2FsbGJhY2suVjEiLCJhcHBjdHhzZW5kZXIiOiJPd2FEb3dubG9hZEBmOTM4ZWZhMC1mZThmLTRkMjItODcyMy03YTUxNTRjYmQ2OWYiLCJpc3NyaW5nIjoiV1ciLCJhcHBjdHgiOiJ7XCJtc2V4Y2hwcm90XCI6XCJvd2FcIixcInByaW1hcnlzaWRcIjpcIlMtMS01LTIxLTM2NzU5NDQ3MTYtMjA0NTY0MDY1NS0yOTkxODY3MDUtMjIwMDk0NlwiLFwicHVpZFwiOlwiMTE1Mzc2NTkzMTc5NTU5MjA3MVwiLFwib2lkXCI6XCI5NjhlOWNhMy1hODg0LTQyOWUtYTRkNC04MGM2NTVjNGJlZjRcIixcInNjb3BlXCI6XCJPd2FEb3dubG9hZFwifSIsIm5iZiI6MTU5MTYxMDA5MiwiZXhwIjoxNTkxNjEwNjkyLCJpc3MiOiIwMDAwMDAwMi0wMDAwLTBmZjEtY2UwMC0wMDAwMDAwMDAwMDBAZjkzOGVmYTAtZmU4Zi00ZDIyLTg3MjMtN2E1MTU0Y2JkNjlmIiwiYXVkIjoiMDAwMDAwMDItMDAwMC0wZmYxLWNlMDAtMDAwMDAwMDAwMDAwL2F0dGFjaG1lbnRzLm9mZmljZS5uZXRAZjkzOGVmYTAtZmU4Zi00ZDIyLTg3MjMtN2E1MTU0Y2JkNjlmIiwiaGFwcCI6Im93YSJ9.SxAWKQnEoXnv90fPaZkgEHP-RnW7e0uHoZ2siNM6LMVWMrgXKVSUB5-8ytL7uX6bNyQweyDnVGnQrJ5Unb1-kmC3eJSbKp2WNn_l81TYa4BRaajZZM-J_Y4P9jrnC-RcyNHKbM_gWlCqa-ACFMeSxCPiARAO2AEvzXFuo7ymeZYMvlKAY-Pi68zmS8xHP6NsBTgWhs63N_jFKt6JWZlS5X9VmliQlRtS-vosBNBMFxJ9ebDrq8E8hmgUnncpe9mttZW3PJRTEx8jMIdbK_57dO7y9NljUICoEWIjduJ0yG8gkxoE0qpIf0eedPTWbbzur5ALRDT_Lsn2sdDoC86AEQ&amp;animation=true">
            <a:extLst>
              <a:ext uri="{FF2B5EF4-FFF2-40B4-BE49-F238E27FC236}">
                <a16:creationId xmlns:a16="http://schemas.microsoft.com/office/drawing/2014/main" id="{867CDC68-0379-4308-B8CE-627F64B538A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3513" y="2027583"/>
            <a:ext cx="7633253" cy="451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37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DC039F62-5128-44BF-BFD5-BA2BE9751FF5}"/>
              </a:ext>
            </a:extLst>
          </p:cNvPr>
          <p:cNvGraphicFramePr>
            <a:graphicFrameLocks noChangeAspect="1"/>
          </p:cNvGraphicFramePr>
          <p:nvPr>
            <p:extLst>
              <p:ext uri="{D42A27DB-BD31-4B8C-83A1-F6EECF244321}">
                <p14:modId xmlns:p14="http://schemas.microsoft.com/office/powerpoint/2010/main" val="1264931159"/>
              </p:ext>
            </p:extLst>
          </p:nvPr>
        </p:nvGraphicFramePr>
        <p:xfrm>
          <a:off x="1338470" y="397566"/>
          <a:ext cx="8998226" cy="5865122"/>
        </p:xfrm>
        <a:graphic>
          <a:graphicData uri="http://schemas.openxmlformats.org/presentationml/2006/ole">
            <mc:AlternateContent xmlns:mc="http://schemas.openxmlformats.org/markup-compatibility/2006">
              <mc:Choice xmlns:v="urn:schemas-microsoft-com:vml" Requires="v">
                <p:oleObj spid="_x0000_s4103" name="Acrobat Document" r:id="rId3" imgW="8020012" imgH="5667018" progId="AcroExch.Document.DC">
                  <p:embed/>
                </p:oleObj>
              </mc:Choice>
              <mc:Fallback>
                <p:oleObj name="Acrobat Document" r:id="rId3" imgW="8020012" imgH="5667018" progId="AcroExch.Document.DC">
                  <p:embed/>
                  <p:pic>
                    <p:nvPicPr>
                      <p:cNvPr id="0" name=""/>
                      <p:cNvPicPr/>
                      <p:nvPr/>
                    </p:nvPicPr>
                    <p:blipFill>
                      <a:blip r:embed="rId4"/>
                      <a:stretch>
                        <a:fillRect/>
                      </a:stretch>
                    </p:blipFill>
                    <p:spPr>
                      <a:xfrm>
                        <a:off x="1338470" y="397566"/>
                        <a:ext cx="8998226" cy="5865122"/>
                      </a:xfrm>
                      <a:prstGeom prst="rect">
                        <a:avLst/>
                      </a:prstGeom>
                    </p:spPr>
                  </p:pic>
                </p:oleObj>
              </mc:Fallback>
            </mc:AlternateContent>
          </a:graphicData>
        </a:graphic>
      </p:graphicFrame>
    </p:spTree>
    <p:extLst>
      <p:ext uri="{BB962C8B-B14F-4D97-AF65-F5344CB8AC3E}">
        <p14:creationId xmlns:p14="http://schemas.microsoft.com/office/powerpoint/2010/main" val="156329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304997DC-995E-4181-8386-DE18220E0413}"/>
              </a:ext>
            </a:extLst>
          </p:cNvPr>
          <p:cNvGraphicFramePr>
            <a:graphicFrameLocks noChangeAspect="1"/>
          </p:cNvGraphicFramePr>
          <p:nvPr>
            <p:extLst>
              <p:ext uri="{D42A27DB-BD31-4B8C-83A1-F6EECF244321}">
                <p14:modId xmlns:p14="http://schemas.microsoft.com/office/powerpoint/2010/main" val="1871481228"/>
              </p:ext>
            </p:extLst>
          </p:nvPr>
        </p:nvGraphicFramePr>
        <p:xfrm>
          <a:off x="1417982" y="463826"/>
          <a:ext cx="8931965" cy="5798861"/>
        </p:xfrm>
        <a:graphic>
          <a:graphicData uri="http://schemas.openxmlformats.org/presentationml/2006/ole">
            <mc:AlternateContent xmlns:mc="http://schemas.openxmlformats.org/markup-compatibility/2006">
              <mc:Choice xmlns:v="urn:schemas-microsoft-com:vml" Requires="v">
                <p:oleObj spid="_x0000_s5127" name="Acrobat Document" r:id="rId3" imgW="8020012" imgH="5667018" progId="AcroExch.Document.DC">
                  <p:embed/>
                </p:oleObj>
              </mc:Choice>
              <mc:Fallback>
                <p:oleObj name="Acrobat Document" r:id="rId3" imgW="8020012" imgH="5667018" progId="AcroExch.Document.DC">
                  <p:embed/>
                  <p:pic>
                    <p:nvPicPr>
                      <p:cNvPr id="0" name=""/>
                      <p:cNvPicPr/>
                      <p:nvPr/>
                    </p:nvPicPr>
                    <p:blipFill>
                      <a:blip r:embed="rId4"/>
                      <a:stretch>
                        <a:fillRect/>
                      </a:stretch>
                    </p:blipFill>
                    <p:spPr>
                      <a:xfrm>
                        <a:off x="1417982" y="463826"/>
                        <a:ext cx="8931965" cy="5798861"/>
                      </a:xfrm>
                      <a:prstGeom prst="rect">
                        <a:avLst/>
                      </a:prstGeom>
                    </p:spPr>
                  </p:pic>
                </p:oleObj>
              </mc:Fallback>
            </mc:AlternateContent>
          </a:graphicData>
        </a:graphic>
      </p:graphicFrame>
    </p:spTree>
    <p:extLst>
      <p:ext uri="{BB962C8B-B14F-4D97-AF65-F5344CB8AC3E}">
        <p14:creationId xmlns:p14="http://schemas.microsoft.com/office/powerpoint/2010/main" val="292349743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9AE44F141E4C4786A58615F5CB0982" ma:contentTypeVersion="13" ma:contentTypeDescription="Create a new document." ma:contentTypeScope="" ma:versionID="047ef8958dbc3591122322a74f7425c0">
  <xsd:schema xmlns:xsd="http://www.w3.org/2001/XMLSchema" xmlns:xs="http://www.w3.org/2001/XMLSchema" xmlns:p="http://schemas.microsoft.com/office/2006/metadata/properties" xmlns:ns3="f42bcede-4d36-4f97-a8d8-798af2259915" xmlns:ns4="82bc277e-700e-4081-ba14-e8e889e9595b" targetNamespace="http://schemas.microsoft.com/office/2006/metadata/properties" ma:root="true" ma:fieldsID="9ba0b8e242a7a2417ace7e6d95b2a330" ns3:_="" ns4:_="">
    <xsd:import namespace="f42bcede-4d36-4f97-a8d8-798af2259915"/>
    <xsd:import namespace="82bc277e-700e-4081-ba14-e8e889e959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2bcede-4d36-4f97-a8d8-798af22599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bc277e-700e-4081-ba14-e8e889e959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7F116E-D1C8-42A1-9A7D-3647C1C824C8}">
  <ds:schemaRefs>
    <ds:schemaRef ds:uri="f42bcede-4d36-4f97-a8d8-798af2259915"/>
    <ds:schemaRef ds:uri="http://purl.org/dc/terms/"/>
    <ds:schemaRef ds:uri="82bc277e-700e-4081-ba14-e8e889e9595b"/>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BFDA55B-BD56-44E0-9A0F-9E373304D518}">
  <ds:schemaRefs>
    <ds:schemaRef ds:uri="http://schemas.microsoft.com/sharepoint/v3/contenttype/forms"/>
  </ds:schemaRefs>
</ds:datastoreItem>
</file>

<file path=customXml/itemProps3.xml><?xml version="1.0" encoding="utf-8"?>
<ds:datastoreItem xmlns:ds="http://schemas.openxmlformats.org/officeDocument/2006/customXml" ds:itemID="{4A7420CF-7755-4A9C-AC1C-34607640F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2bcede-4d36-4f97-a8d8-798af2259915"/>
    <ds:schemaRef ds:uri="82bc277e-700e-4081-ba14-e8e889e95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38</TotalTime>
  <Words>79</Words>
  <Application>Microsoft Office PowerPoint</Application>
  <PresentationFormat>Widescreen</PresentationFormat>
  <Paragraphs>21</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Times New Roman</vt:lpstr>
      <vt:lpstr>Trebuchet MS</vt:lpstr>
      <vt:lpstr>Berlin</vt:lpstr>
      <vt:lpstr>Acrobat Document</vt:lpstr>
      <vt:lpstr>Woodlands Outreach Service</vt:lpstr>
      <vt:lpstr>Woodlands Outreach Service Virtual Support and Assessment During School Closure </vt:lpstr>
      <vt:lpstr>Woodlands Outreach Service Virtual Support and Assessment During School Closure </vt:lpstr>
      <vt:lpstr>Transition Support Offer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Woodlands Outreach Service</dc:title>
  <dc:creator>Julie Saxby</dc:creator>
  <cp:lastModifiedBy>cc145936</cp:lastModifiedBy>
  <cp:revision>6</cp:revision>
  <dcterms:created xsi:type="dcterms:W3CDTF">2020-06-08T08:33:42Z</dcterms:created>
  <dcterms:modified xsi:type="dcterms:W3CDTF">2020-06-10T14:49:10Z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0x0101003A9AE44F141E4C4786A58615F5CB0982</vt:lpwstr>
  </property>
</Properties>
</file>