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7" r:id="rId2"/>
    <p:sldId id="298" r:id="rId3"/>
    <p:sldId id="311" r:id="rId4"/>
    <p:sldId id="312" r:id="rId5"/>
    <p:sldId id="306" r:id="rId6"/>
    <p:sldId id="307" r:id="rId7"/>
    <p:sldId id="308" r:id="rId8"/>
    <p:sldId id="309" r:id="rId9"/>
    <p:sldId id="310" r:id="rId1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72A14E-158A-4DC5-A5DB-CA94A199356D}">
          <p14:sldIdLst>
            <p14:sldId id="287"/>
            <p14:sldId id="298"/>
            <p14:sldId id="311"/>
            <p14:sldId id="312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y Dean" initials="GD" lastIdx="0" clrIdx="0">
    <p:extLst>
      <p:ext uri="{19B8F6BF-5375-455C-9EA6-DF929625EA0E}">
        <p15:presenceInfo xmlns:p15="http://schemas.microsoft.com/office/powerpoint/2012/main" userId="S-1-5-21-2113169553-1093288935-1546849883-5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4E4E-8113-494B-97FD-7A7967EFFE9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3447-0D6D-4F15-8F52-1F7B851D93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7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D910-B41C-4790-B92C-3BB3543F2FE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Differentials</a:t>
            </a:r>
          </a:p>
          <a:p>
            <a:pPr lvl="0"/>
            <a:r>
              <a:rPr lang="en-US"/>
              <a:t>SEN Support</a:t>
            </a:r>
          </a:p>
          <a:p>
            <a:pPr lvl="0"/>
            <a:r>
              <a:rPr lang="en-US"/>
              <a:t>Primary 2.68% - 40.0%</a:t>
            </a:r>
          </a:p>
          <a:p>
            <a:pPr lvl="0"/>
            <a:r>
              <a:rPr lang="en-US"/>
              <a:t>Secondary 2.34% - 16.19%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A0AD-1B25-489F-9848-3E5A14885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279-1B06-43FF-B0CC-95B257C02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BCC-A715-42F3-9C98-B3529774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358C-C5D4-430E-A863-2A54F077F3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2BBD-585E-4389-A81A-92892E0E2B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912B-FC81-4C2F-A585-0C7E9799E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3D0-C34A-493D-B0F2-6B04A3320E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3707-9072-4621-AB68-42DEA8EB86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CA8C-966F-486D-B832-69E1D3B272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F9BA-C187-46A1-8ACC-872A1741F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569A-0DB2-4624-9AC1-1258C04175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B210-E882-4ED4-8202-697E8B1D16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1F878D-E854-4993-9C64-5C9D2BFD801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SC PP template FP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pd.ucshrewsbury.ac.uk/catalogue/#!public/events/402/instance/978" TargetMode="External"/><Relationship Id="rId2" Type="http://schemas.openxmlformats.org/officeDocument/2006/relationships/hyperlink" Target="https://cpd.ucshrewsbury.ac.uk/catalogue/#!public/events/402/instance/97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uk/government/publications/changes-to-the-law-on-education-health-and-care-needs-assessments-and-plans-due-to-coronaviru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563" y="1439420"/>
            <a:ext cx="4755483" cy="3679334"/>
          </a:xfrm>
        </p:spPr>
        <p:txBody>
          <a:bodyPr/>
          <a:lstStyle/>
          <a:p>
            <a:r>
              <a:rPr lang="en-GB" b="1"/>
              <a:t>Shropshire SENCO Network Meeting June 23</a:t>
            </a:r>
            <a:r>
              <a:rPr lang="en-GB" b="1" baseline="30000"/>
              <a:t>rd</a:t>
            </a:r>
            <a:r>
              <a:rPr lang="en-GB" b="1"/>
              <a:t>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1AEC0-17F5-4131-AC6C-27657718D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76" y="1863839"/>
            <a:ext cx="3778858" cy="28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7DBB-CC0E-4BD1-A3D9-AA574C98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3" y="1403499"/>
            <a:ext cx="5209954" cy="1711842"/>
          </a:xfrm>
        </p:spPr>
        <p:txBody>
          <a:bodyPr/>
          <a:lstStyle/>
          <a:p>
            <a:pPr algn="l"/>
            <a:br>
              <a:rPr lang="en-GB" sz="1800"/>
            </a:br>
            <a:endParaRPr lang="en-GB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76883-FEA8-4A6D-B765-6F92AB1F56F4}"/>
              </a:ext>
            </a:extLst>
          </p:cNvPr>
          <p:cNvSpPr txBox="1"/>
          <p:nvPr/>
        </p:nvSpPr>
        <p:spPr>
          <a:xfrm>
            <a:off x="1288102" y="1222515"/>
            <a:ext cx="6239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Introduction</a:t>
            </a:r>
            <a:r>
              <a:rPr lang="en-GB" sz="2400"/>
              <a:t> - Housekeeping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Updates;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Safeguarding – </a:t>
            </a:r>
            <a:r>
              <a:rPr lang="en-GB" sz="2400" i="1"/>
              <a:t>Jane Parsons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Spectra – </a:t>
            </a:r>
            <a:r>
              <a:rPr lang="en-GB" sz="2400" i="1"/>
              <a:t>Val Jones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SSLIC – </a:t>
            </a:r>
            <a:r>
              <a:rPr lang="en-GB" sz="2400" i="1"/>
              <a:t>Fiona Widger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Woodlands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Reasonable Endeavours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SEN Support / GSP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Annual Review – </a:t>
            </a:r>
            <a:r>
              <a:rPr lang="en-GB" sz="2400" i="1"/>
              <a:t>Sam Edwards   </a:t>
            </a:r>
            <a:endParaRPr lang="en-GB" sz="2400" b="1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/>
              <a:t>AOB</a:t>
            </a:r>
            <a:endParaRPr lang="en-GB" sz="24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E89D-FC34-4AD1-817F-BECD1801A414}"/>
              </a:ext>
            </a:extLst>
          </p:cNvPr>
          <p:cNvSpPr txBox="1"/>
          <p:nvPr/>
        </p:nvSpPr>
        <p:spPr>
          <a:xfrm>
            <a:off x="895547" y="169683"/>
            <a:ext cx="433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6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EA4836-96A6-4428-A323-5DB6BD4898A0}"/>
              </a:ext>
            </a:extLst>
          </p:cNvPr>
          <p:cNvSpPr/>
          <p:nvPr/>
        </p:nvSpPr>
        <p:spPr>
          <a:xfrm>
            <a:off x="397564" y="1214664"/>
            <a:ext cx="979335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Communication is crucial</a:t>
            </a:r>
          </a:p>
          <a:p>
            <a:pPr marL="228600">
              <a:spcAft>
                <a:spcPts val="0"/>
              </a:spcAft>
            </a:pPr>
            <a:r>
              <a:rPr lang="en-GB" i="1">
                <a:latin typeface="Calibri" panose="020F0502020204030204" pitchFamily="34" charset="0"/>
                <a:ea typeface="Times New Roman" panose="02020603050405020304" pitchFamily="18" charset="0"/>
              </a:rPr>
              <a:t>“The most fundamental life skill for children is the ability to communicate. It directly impacts on their ability to learn, to develop friendships and on their life chances.”</a:t>
            </a:r>
            <a:b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600">
                <a:latin typeface="Arial Narrow" panose="020B0606020202030204" pitchFamily="34" charset="0"/>
                <a:ea typeface="Times New Roman" panose="02020603050405020304" pitchFamily="18" charset="0"/>
              </a:rPr>
              <a:t>Bercow 10 Years On 2018</a:t>
            </a:r>
          </a:p>
          <a:p>
            <a:pPr marL="228600">
              <a:spcAft>
                <a:spcPts val="0"/>
              </a:spcAft>
            </a:pPr>
            <a:endParaRPr lang="en-GB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This training is offered to your school as you will be receiving a child from one of the 2 language groups at the CDC or you have children who are already supported by the SSLIC team.</a:t>
            </a:r>
          </a:p>
          <a:p>
            <a:pPr marL="228600">
              <a:spcAft>
                <a:spcPts val="0"/>
              </a:spcAft>
            </a:pPr>
            <a:endParaRPr lang="en-GB"/>
          </a:p>
          <a:p>
            <a:pPr marL="228600">
              <a:spcAft>
                <a:spcPts val="0"/>
              </a:spcAft>
            </a:pPr>
            <a:r>
              <a:rPr lang="en-GB" b="1"/>
              <a:t>Monday 29</a:t>
            </a:r>
            <a:r>
              <a:rPr lang="en-GB" b="1" baseline="30000"/>
              <a:t>th</a:t>
            </a:r>
            <a:r>
              <a:rPr lang="en-GB" b="1"/>
              <a:t> June 9.30-12.30 and Weds 1</a:t>
            </a:r>
            <a:r>
              <a:rPr lang="en-GB" b="1" baseline="30000"/>
              <a:t>st</a:t>
            </a:r>
            <a:r>
              <a:rPr lang="en-GB" b="1"/>
              <a:t> July, 9.30-12.30</a:t>
            </a:r>
            <a:endParaRPr lang="en-GB" sz="1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1E62D-ADAB-4DD5-A37C-3497CAE7FE4C}"/>
              </a:ext>
            </a:extLst>
          </p:cNvPr>
          <p:cNvSpPr txBox="1"/>
          <p:nvPr/>
        </p:nvSpPr>
        <p:spPr>
          <a:xfrm>
            <a:off x="649356" y="114156"/>
            <a:ext cx="344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FF00"/>
                </a:solidFill>
              </a:rPr>
              <a:t>SSLIC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7B0A6-C0D9-4CB8-8052-E48517C7F74D}"/>
              </a:ext>
            </a:extLst>
          </p:cNvPr>
          <p:cNvSpPr/>
          <p:nvPr/>
        </p:nvSpPr>
        <p:spPr>
          <a:xfrm>
            <a:off x="649356" y="4069498"/>
            <a:ext cx="8123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https://cpd.ucshrewsbury.ac.uk/catalogue/#!public/events/402/instance/977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https://cpd.ucshrewsbury.ac.uk/catalogue/#!public/events/402/instance/978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22320C-A67C-4815-9111-EFC923C06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21091"/>
              </p:ext>
            </p:extLst>
          </p:nvPr>
        </p:nvGraphicFramePr>
        <p:xfrm>
          <a:off x="731521" y="1201307"/>
          <a:ext cx="2968281" cy="514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281">
                  <a:extLst>
                    <a:ext uri="{9D8B030D-6E8A-4147-A177-3AD203B41FA5}">
                      <a16:colId xmlns:a16="http://schemas.microsoft.com/office/drawing/2014/main" val="149735182"/>
                    </a:ext>
                  </a:extLst>
                </a:gridCol>
              </a:tblGrid>
              <a:tr h="645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Weston </a:t>
                      </a: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</a:rPr>
                        <a:t>Lullingfields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91732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Bryn Offa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592766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Whittington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702159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New Town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75092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</a:rPr>
                        <a:t>Sundorne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588689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Woodside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026027"/>
                  </a:ext>
                </a:extLst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Mount Pleasant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904898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Ellesmere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7247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</a:rPr>
                        <a:t>Mereside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70592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Oxon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239114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Woodfield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611606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Brown </a:t>
                      </a: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</a:rPr>
                        <a:t>Clee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459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</a:rPr>
                        <a:t>Rushbury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08865"/>
                  </a:ext>
                </a:extLst>
              </a:tr>
              <a:tr h="21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Gobowen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226460"/>
                  </a:ext>
                </a:extLst>
              </a:tr>
              <a:tr h="645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Holy Trinity Oswestry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8023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E7E8053-867C-45D6-A20D-6912E55BF590}"/>
              </a:ext>
            </a:extLst>
          </p:cNvPr>
          <p:cNvSpPr/>
          <p:nvPr/>
        </p:nvSpPr>
        <p:spPr>
          <a:xfrm>
            <a:off x="4398498" y="858129"/>
            <a:ext cx="33950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Greenacres,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ea typeface="Calibri" panose="020F0502020204030204" pitchFamily="34" charset="0"/>
              </a:rPr>
              <a:t>Sundorne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Infants,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Bishops Hooper,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Dorrington,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Martin Wilson,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err="1">
                <a:latin typeface="Calibri" panose="020F0502020204030204" pitchFamily="34" charset="0"/>
                <a:ea typeface="Calibri" panose="020F0502020204030204" pitchFamily="34" charset="0"/>
              </a:rPr>
              <a:t>Coleham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Stokesay,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St Laurence (Church Stretton),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Longden,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Ludlow,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Norbury,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err="1">
                <a:latin typeface="Calibri" panose="020F0502020204030204" pitchFamily="34" charset="0"/>
                <a:ea typeface="Times New Roman" panose="02020603050405020304" pitchFamily="18" charset="0"/>
              </a:rPr>
              <a:t>Myddle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Whitchurch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Shawbury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Ellesmere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err="1">
                <a:latin typeface="Calibri" panose="020F0502020204030204" pitchFamily="34" charset="0"/>
                <a:ea typeface="Times New Roman" panose="02020603050405020304" pitchFamily="18" charset="0"/>
              </a:rPr>
              <a:t>Hinstock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err="1">
                <a:latin typeface="Calibri" panose="020F0502020204030204" pitchFamily="34" charset="0"/>
                <a:ea typeface="Times New Roman" panose="02020603050405020304" pitchFamily="18" charset="0"/>
              </a:rPr>
              <a:t>Morda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Wilfred Owen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Shifnal Primary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St Mary Bluecoats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7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7DBB-CC0E-4BD1-A3D9-AA574C98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3" y="1403499"/>
            <a:ext cx="5209954" cy="1711842"/>
          </a:xfrm>
        </p:spPr>
        <p:txBody>
          <a:bodyPr/>
          <a:lstStyle/>
          <a:p>
            <a:pPr algn="l"/>
            <a:br>
              <a:rPr lang="en-GB" sz="1800"/>
            </a:br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E89D-FC34-4AD1-817F-BECD1801A414}"/>
              </a:ext>
            </a:extLst>
          </p:cNvPr>
          <p:cNvSpPr txBox="1"/>
          <p:nvPr/>
        </p:nvSpPr>
        <p:spPr>
          <a:xfrm>
            <a:off x="895546" y="169683"/>
            <a:ext cx="60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Reasonable Endeavours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E7D5C-4742-4793-A7C8-4636B72EEF54}"/>
              </a:ext>
            </a:extLst>
          </p:cNvPr>
          <p:cNvSpPr txBox="1"/>
          <p:nvPr/>
        </p:nvSpPr>
        <p:spPr>
          <a:xfrm>
            <a:off x="540947" y="1155881"/>
            <a:ext cx="1096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  <a:hlinkClick r:id="rId2"/>
              </a:rPr>
              <a:t>https://www.gov.uk/government/publications/changes-to-the-law-on-education-health-and-care-needs-assessments-and-plans-due-to-coronavirus</a:t>
            </a:r>
            <a:endParaRPr lang="en-GB" b="1">
              <a:solidFill>
                <a:srgbClr val="0070C0"/>
              </a:solidFill>
            </a:endParaRPr>
          </a:p>
          <a:p>
            <a:endParaRPr lang="en-GB" b="1">
              <a:solidFill>
                <a:srgbClr val="0070C0"/>
              </a:solidFill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A6D76-F9E1-42C1-AB46-DFD0E5FC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42" t="16495" r="13557" b="27422"/>
          <a:stretch/>
        </p:blipFill>
        <p:spPr>
          <a:xfrm>
            <a:off x="540947" y="1900759"/>
            <a:ext cx="6608191" cy="3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C3E4D-8DE2-40DD-B8E2-DBFC5B0F56BF}"/>
              </a:ext>
            </a:extLst>
          </p:cNvPr>
          <p:cNvSpPr txBox="1"/>
          <p:nvPr/>
        </p:nvSpPr>
        <p:spPr>
          <a:xfrm>
            <a:off x="7277493" y="1900759"/>
            <a:ext cx="437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Individualised, </a:t>
            </a:r>
            <a:r>
              <a:rPr lang="en-GB" sz="2400" u="sng"/>
              <a:t>not</a:t>
            </a:r>
            <a:r>
              <a:rPr lang="en-GB" sz="2400"/>
              <a:t> ‘Blanket’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Record – Provision</a:t>
            </a:r>
          </a:p>
        </p:txBody>
      </p:sp>
    </p:spTree>
    <p:extLst>
      <p:ext uri="{BB962C8B-B14F-4D97-AF65-F5344CB8AC3E}">
        <p14:creationId xmlns:p14="http://schemas.microsoft.com/office/powerpoint/2010/main" val="1315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7DBB-CC0E-4BD1-A3D9-AA574C98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3" y="1403499"/>
            <a:ext cx="5209954" cy="1711842"/>
          </a:xfrm>
        </p:spPr>
        <p:txBody>
          <a:bodyPr/>
          <a:lstStyle/>
          <a:p>
            <a:pPr algn="l"/>
            <a:br>
              <a:rPr lang="en-GB" sz="1800"/>
            </a:br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E89D-FC34-4AD1-817F-BECD1801A414}"/>
              </a:ext>
            </a:extLst>
          </p:cNvPr>
          <p:cNvSpPr txBox="1"/>
          <p:nvPr/>
        </p:nvSpPr>
        <p:spPr>
          <a:xfrm>
            <a:off x="895546" y="169683"/>
            <a:ext cx="60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Reasonable Endeavours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AE8F8-AB8A-4577-9B0A-85785F543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12671" r="14457" b="6324"/>
          <a:stretch/>
        </p:blipFill>
        <p:spPr>
          <a:xfrm>
            <a:off x="740139" y="966329"/>
            <a:ext cx="6334539" cy="555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23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4FB03-1D9F-4E66-AAC3-D67A202E4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2" t="9835" r="17065" b="10706"/>
          <a:stretch/>
        </p:blipFill>
        <p:spPr>
          <a:xfrm>
            <a:off x="437323" y="1060174"/>
            <a:ext cx="6175513" cy="544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ABEB1-D058-4FE5-88A2-8F88BA7353B6}"/>
              </a:ext>
            </a:extLst>
          </p:cNvPr>
          <p:cNvSpPr txBox="1"/>
          <p:nvPr/>
        </p:nvSpPr>
        <p:spPr>
          <a:xfrm>
            <a:off x="895546" y="169683"/>
            <a:ext cx="60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Reasonable Endeavours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FDD22-75A2-4397-81E8-319DB7D9F65D}"/>
              </a:ext>
            </a:extLst>
          </p:cNvPr>
          <p:cNvSpPr txBox="1"/>
          <p:nvPr/>
        </p:nvSpPr>
        <p:spPr>
          <a:xfrm>
            <a:off x="7354956" y="4810539"/>
            <a:ext cx="298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…more…</a:t>
            </a:r>
          </a:p>
        </p:txBody>
      </p:sp>
    </p:spTree>
    <p:extLst>
      <p:ext uri="{BB962C8B-B14F-4D97-AF65-F5344CB8AC3E}">
        <p14:creationId xmlns:p14="http://schemas.microsoft.com/office/powerpoint/2010/main" val="265893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AA007-A553-45A5-B9DD-7747564B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4" t="50625" r="24237" b="11449"/>
          <a:stretch/>
        </p:blipFill>
        <p:spPr>
          <a:xfrm>
            <a:off x="166146" y="1058812"/>
            <a:ext cx="6155340" cy="250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D6046-355E-4389-8503-B1459E4F4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49999" r="24348" b="24240"/>
          <a:stretch/>
        </p:blipFill>
        <p:spPr>
          <a:xfrm>
            <a:off x="0" y="3628723"/>
            <a:ext cx="6317407" cy="17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825F84-6552-40C6-8827-87630E0DA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5" t="29718" r="28121" b="17322"/>
          <a:stretch/>
        </p:blipFill>
        <p:spPr>
          <a:xfrm>
            <a:off x="6548827" y="2925833"/>
            <a:ext cx="5477027" cy="363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F69CA-7C8E-4178-A138-417C489F6E5F}"/>
              </a:ext>
            </a:extLst>
          </p:cNvPr>
          <p:cNvSpPr txBox="1"/>
          <p:nvPr/>
        </p:nvSpPr>
        <p:spPr>
          <a:xfrm>
            <a:off x="895546" y="169683"/>
            <a:ext cx="60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Reasonable Endeavours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85856F-FC2E-492E-8D03-518590A9AEC4}"/>
              </a:ext>
            </a:extLst>
          </p:cNvPr>
          <p:cNvSpPr/>
          <p:nvPr/>
        </p:nvSpPr>
        <p:spPr bwMode="auto">
          <a:xfrm>
            <a:off x="3803374" y="4306957"/>
            <a:ext cx="437322" cy="2120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16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898826-5DDD-4550-B7FA-E56B7977724A}"/>
              </a:ext>
            </a:extLst>
          </p:cNvPr>
          <p:cNvSpPr txBox="1"/>
          <p:nvPr/>
        </p:nvSpPr>
        <p:spPr>
          <a:xfrm>
            <a:off x="569844" y="225287"/>
            <a:ext cx="644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Graduated Support Pathway (GSP)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E6642-77EB-4FBA-AFF8-52F7867E3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3" t="21822" r="30761" b="10125"/>
          <a:stretch/>
        </p:blipFill>
        <p:spPr>
          <a:xfrm rot="21040830">
            <a:off x="848138" y="1431235"/>
            <a:ext cx="3087757" cy="466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15227-042E-4A2F-B349-AFE5D9F65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0" t="21625" r="20109" b="17657"/>
          <a:stretch/>
        </p:blipFill>
        <p:spPr>
          <a:xfrm>
            <a:off x="3391111" y="1378225"/>
            <a:ext cx="5818964" cy="333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E1AC9-DE65-4D38-B061-4E7AE4228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6" t="17657" r="27282" b="7894"/>
          <a:stretch/>
        </p:blipFill>
        <p:spPr>
          <a:xfrm rot="431593">
            <a:off x="8083384" y="2722781"/>
            <a:ext cx="3594223" cy="3174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7824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Times New Roman</vt:lpstr>
      <vt:lpstr>Blank Presentation</vt:lpstr>
      <vt:lpstr>Shropshire SENCO Network Meeting June 23rd 2020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SEN?</dc:title>
  <dc:creator>Julia Dean</dc:creator>
  <cp:lastModifiedBy>Garry Dean</cp:lastModifiedBy>
  <cp:revision>1</cp:revision>
  <cp:lastPrinted>2017-10-05T11:22:28Z</cp:lastPrinted>
  <dcterms:created xsi:type="dcterms:W3CDTF">2017-05-09T20:48:49Z</dcterms:created>
  <dcterms:modified xsi:type="dcterms:W3CDTF">2020-06-25T19:53:52Z</dcterms:modified>
</cp:coreProperties>
</file>