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
  </p:notesMasterIdLst>
  <p:sldIdLst>
    <p:sldId id="1496" r:id="rId5"/>
    <p:sldId id="258" r:id="rId6"/>
    <p:sldId id="1500" r:id="rId7"/>
    <p:sldId id="1498" r:id="rId8"/>
    <p:sldId id="149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114" d="100"/>
          <a:sy n="114" d="100"/>
        </p:scale>
        <p:origin x="3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10D42-6AE3-4CC5-913C-79876AEED641}" type="datetimeFigureOut">
              <a:rPr lang="en-GB" smtClean="0"/>
              <a:t>08/09/2022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96F68-15E6-4A08-B85D-97F22D9235B4}" type="slidenum">
              <a:rPr lang="en-GB" smtClean="0"/>
              <a:t>‹#›</a:t>
            </a:fld>
            <a:endParaRPr lang="en-GB" dirty="0"/>
          </a:p>
        </p:txBody>
      </p:sp>
    </p:spTree>
    <p:extLst>
      <p:ext uri="{BB962C8B-B14F-4D97-AF65-F5344CB8AC3E}">
        <p14:creationId xmlns:p14="http://schemas.microsoft.com/office/powerpoint/2010/main" val="416037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E0760679-DEA4-41BA-A7FF-B925F25BA60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710758" y="188914"/>
            <a:ext cx="1303020" cy="1247775"/>
          </a:xfrm>
          <a:prstGeom prst="rect">
            <a:avLst/>
          </a:prstGeom>
        </p:spPr>
      </p:pic>
    </p:spTree>
    <p:extLst>
      <p:ext uri="{BB962C8B-B14F-4D97-AF65-F5344CB8AC3E}">
        <p14:creationId xmlns:p14="http://schemas.microsoft.com/office/powerpoint/2010/main" val="327673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401395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516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8499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2291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2386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7985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6068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8858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7928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08/09/2022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0741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08/09/2022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dirty="0"/>
          </a:p>
        </p:txBody>
      </p:sp>
    </p:spTree>
    <p:extLst>
      <p:ext uri="{BB962C8B-B14F-4D97-AF65-F5344CB8AC3E}">
        <p14:creationId xmlns:p14="http://schemas.microsoft.com/office/powerpoint/2010/main" val="2346093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apyrus-uk.org/" TargetMode="External"/><Relationship Id="rId13" Type="http://schemas.openxmlformats.org/officeDocument/2006/relationships/hyperlink" Target="https://www.themix.org.uk/get-support" TargetMode="External"/><Relationship Id="rId18" Type="http://schemas.openxmlformats.org/officeDocument/2006/relationships/hyperlink" Target="https://www.papyrus-uk.org/" TargetMode="External"/><Relationship Id="rId26" Type="http://schemas.openxmlformats.org/officeDocument/2006/relationships/hyperlink" Target="https://www.youngminds.org.uk/" TargetMode="External"/><Relationship Id="rId3" Type="http://schemas.openxmlformats.org/officeDocument/2006/relationships/hyperlink" Target="https://www.childline.org.uk/toolbox/calm-zone/" TargetMode="External"/><Relationship Id="rId21" Type="http://schemas.openxmlformats.org/officeDocument/2006/relationships/image" Target="../media/image5.png"/><Relationship Id="rId7" Type="http://schemas.openxmlformats.org/officeDocument/2006/relationships/hyperlink" Target="https://www.giveusashout.org/" TargetMode="External"/><Relationship Id="rId12" Type="http://schemas.openxmlformats.org/officeDocument/2006/relationships/hyperlink" Target="mailto:jo@samaritans.org" TargetMode="External"/><Relationship Id="rId17" Type="http://schemas.openxmlformats.org/officeDocument/2006/relationships/image" Target="../media/image3.png"/><Relationship Id="rId25" Type="http://schemas.openxmlformats.org/officeDocument/2006/relationships/image" Target="../media/image7.png"/><Relationship Id="rId2" Type="http://schemas.openxmlformats.org/officeDocument/2006/relationships/image" Target="../media/image2.jpg"/><Relationship Id="rId16" Type="http://schemas.openxmlformats.org/officeDocument/2006/relationships/hyperlink" Target="https://giveusashout.org/" TargetMode="External"/><Relationship Id="rId20" Type="http://schemas.openxmlformats.org/officeDocument/2006/relationships/hyperlink" Target="https://www.childline.org.uk/" TargetMode="Externa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nhs.uk/every-mind-matters/mental-wellbeing-tips/youth-mental-health/" TargetMode="External"/><Relationship Id="rId11" Type="http://schemas.openxmlformats.org/officeDocument/2006/relationships/hyperlink" Target="http://www.samaritans.org/" TargetMode="External"/><Relationship Id="rId24" Type="http://schemas.openxmlformats.org/officeDocument/2006/relationships/hyperlink" Target="https://www.themix.org.uk/" TargetMode="External"/><Relationship Id="rId5" Type="http://schemas.openxmlformats.org/officeDocument/2006/relationships/hyperlink" Target="https://www.kooth.com/" TargetMode="External"/><Relationship Id="rId15" Type="http://schemas.openxmlformats.org/officeDocument/2006/relationships/hyperlink" Target="https://mhlda.cmail19.com/t/d-l-qhjlyik-juuibbdj-r/" TargetMode="External"/><Relationship Id="rId23" Type="http://schemas.openxmlformats.org/officeDocument/2006/relationships/image" Target="../media/image6.jpeg"/><Relationship Id="rId28" Type="http://schemas.openxmlformats.org/officeDocument/2006/relationships/hyperlink" Target="nhs.uk/urgentmentalhealth" TargetMode="External"/><Relationship Id="rId10" Type="http://schemas.openxmlformats.org/officeDocument/2006/relationships/hyperlink" Target="https://www.childline.org.uk/get-support/1-2-1-counsellor-chat/" TargetMode="External"/><Relationship Id="rId19" Type="http://schemas.openxmlformats.org/officeDocument/2006/relationships/image" Target="../media/image4.jpeg"/><Relationship Id="rId4" Type="http://schemas.openxmlformats.org/officeDocument/2006/relationships/hyperlink" Target="https://www.themix.org.uk/mental-health" TargetMode="External"/><Relationship Id="rId9" Type="http://schemas.openxmlformats.org/officeDocument/2006/relationships/hyperlink" Target="http://www.childline.org.uk/" TargetMode="External"/><Relationship Id="rId14" Type="http://schemas.openxmlformats.org/officeDocument/2006/relationships/hyperlink" Target="https://youngminds.org.uk/" TargetMode="External"/><Relationship Id="rId22" Type="http://schemas.openxmlformats.org/officeDocument/2006/relationships/hyperlink" Target="https://www.samaritans.org/" TargetMode="External"/><Relationship Id="rId27"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hyperlink" Target="mailto:jo@samaritans.org" TargetMode="External"/><Relationship Id="rId13" Type="http://schemas.openxmlformats.org/officeDocument/2006/relationships/hyperlink" Target="https://www.themix.org.uk/mental-health" TargetMode="External"/><Relationship Id="rId18" Type="http://schemas.openxmlformats.org/officeDocument/2006/relationships/hyperlink" Target="https://www.papyrus-uk.org/" TargetMode="External"/><Relationship Id="rId26" Type="http://schemas.openxmlformats.org/officeDocument/2006/relationships/hyperlink" Target="https://www.youngminds.org.uk/" TargetMode="External"/><Relationship Id="rId3" Type="http://schemas.openxmlformats.org/officeDocument/2006/relationships/hyperlink" Target="https://www.giveusashout.org/" TargetMode="External"/><Relationship Id="rId21" Type="http://schemas.openxmlformats.org/officeDocument/2006/relationships/image" Target="../media/image6.jpeg"/><Relationship Id="rId7" Type="http://schemas.openxmlformats.org/officeDocument/2006/relationships/hyperlink" Target="http://www.samaritans.org/" TargetMode="External"/><Relationship Id="rId12" Type="http://schemas.openxmlformats.org/officeDocument/2006/relationships/hyperlink" Target="https://www.studentminds.org.uk/" TargetMode="External"/><Relationship Id="rId17" Type="http://schemas.openxmlformats.org/officeDocument/2006/relationships/image" Target="../media/image3.png"/><Relationship Id="rId25" Type="http://schemas.openxmlformats.org/officeDocument/2006/relationships/image" Target="../media/image9.png"/><Relationship Id="rId2" Type="http://schemas.openxmlformats.org/officeDocument/2006/relationships/image" Target="../media/image10.jpg"/><Relationship Id="rId16" Type="http://schemas.openxmlformats.org/officeDocument/2006/relationships/hyperlink" Target="https://giveusashout.org/" TargetMode="External"/><Relationship Id="rId20" Type="http://schemas.openxmlformats.org/officeDocument/2006/relationships/hyperlink" Target="https://www.samaritans.org/" TargetMode="External"/><Relationship Id="rId1" Type="http://schemas.openxmlformats.org/officeDocument/2006/relationships/slideLayout" Target="../slideLayouts/slideLayout1.xml"/><Relationship Id="rId6" Type="http://schemas.openxmlformats.org/officeDocument/2006/relationships/hyperlink" Target="https://nightline.ac.uk/" TargetMode="External"/><Relationship Id="rId11" Type="http://schemas.openxmlformats.org/officeDocument/2006/relationships/hyperlink" Target="https://mhlda.cmail19.com/t/d-l-qhjlyik-juuibbdj-r/" TargetMode="External"/><Relationship Id="rId24" Type="http://schemas.openxmlformats.org/officeDocument/2006/relationships/hyperlink" Target="nhs.uk/urgentmentalhealth" TargetMode="External"/><Relationship Id="rId5" Type="http://schemas.openxmlformats.org/officeDocument/2006/relationships/hyperlink" Target="http://www.childline.org.uk/" TargetMode="External"/><Relationship Id="rId15" Type="http://schemas.openxmlformats.org/officeDocument/2006/relationships/hyperlink" Target="https://www.nhs.uk/every-mind-matters/mental-wellbeing-tips/youth-mental-health/" TargetMode="Externa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hyperlink" Target="https://youngminds.org.uk/" TargetMode="External"/><Relationship Id="rId19" Type="http://schemas.openxmlformats.org/officeDocument/2006/relationships/image" Target="../media/image4.jpeg"/><Relationship Id="rId4" Type="http://schemas.openxmlformats.org/officeDocument/2006/relationships/hyperlink" Target="http://www.papyrus-uk.org/" TargetMode="External"/><Relationship Id="rId9" Type="http://schemas.openxmlformats.org/officeDocument/2006/relationships/hyperlink" Target="https://www.themix.org.uk/get-support" TargetMode="External"/><Relationship Id="rId14" Type="http://schemas.openxmlformats.org/officeDocument/2006/relationships/hyperlink" Target="https://www.kooth.com/" TargetMode="External"/><Relationship Id="rId22" Type="http://schemas.openxmlformats.org/officeDocument/2006/relationships/hyperlink" Target="https://www.themix.org.uk/" TargetMode="External"/><Relationship Id="rId27"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hyperlink" Target="https://www.nhs.uk/oneyou/every-mind-matters/" TargetMode="External"/><Relationship Id="rId13" Type="http://schemas.openxmlformats.org/officeDocument/2006/relationships/hyperlink" Target="http://www.samaritans.org/" TargetMode="External"/><Relationship Id="rId18" Type="http://schemas.openxmlformats.org/officeDocument/2006/relationships/hyperlink" Target="https://www.youngminds.org.uk/parent" TargetMode="External"/><Relationship Id="rId26" Type="http://schemas.openxmlformats.org/officeDocument/2006/relationships/image" Target="../media/image4.jpeg"/><Relationship Id="rId3" Type="http://schemas.openxmlformats.org/officeDocument/2006/relationships/hyperlink" Target="https://www.youngminds.org.uk/parent/parents-a-z-mental-health-guide/suicidal-thoughts/" TargetMode="External"/><Relationship Id="rId21" Type="http://schemas.openxmlformats.org/officeDocument/2006/relationships/image" Target="../media/image9.png"/><Relationship Id="rId7" Type="http://schemas.openxmlformats.org/officeDocument/2006/relationships/hyperlink" Target="https://mhlda.cmail19.com/t/d-l-qhjlyik-juuibbdj-r/" TargetMode="External"/><Relationship Id="rId12" Type="http://schemas.openxmlformats.org/officeDocument/2006/relationships/hyperlink" Target="https://www.giveusashout.org/" TargetMode="External"/><Relationship Id="rId17" Type="http://schemas.openxmlformats.org/officeDocument/2006/relationships/hyperlink" Target="https://www.childline.org.uk/get-support/1-2-1-counsellor-chat/" TargetMode="External"/><Relationship Id="rId25" Type="http://schemas.openxmlformats.org/officeDocument/2006/relationships/hyperlink" Target="https://www.papyrus-uk.org/" TargetMode="External"/><Relationship Id="rId2" Type="http://schemas.openxmlformats.org/officeDocument/2006/relationships/image" Target="../media/image12.jpg"/><Relationship Id="rId16" Type="http://schemas.openxmlformats.org/officeDocument/2006/relationships/hyperlink" Target="http://www.childline.org.uk/" TargetMode="External"/><Relationship Id="rId20" Type="http://schemas.openxmlformats.org/officeDocument/2006/relationships/hyperlink" Target="nhs.uk/urgentmentalhealth" TargetMode="External"/><Relationship Id="rId1" Type="http://schemas.openxmlformats.org/officeDocument/2006/relationships/slideLayout" Target="../slideLayouts/slideLayout1.xml"/><Relationship Id="rId6" Type="http://schemas.openxmlformats.org/officeDocument/2006/relationships/hyperlink" Target="https://zerosuicidealliance.com/training" TargetMode="External"/><Relationship Id="rId11" Type="http://schemas.openxmlformats.org/officeDocument/2006/relationships/hyperlink" Target="https://youngminds.org.uk/" TargetMode="External"/><Relationship Id="rId24" Type="http://schemas.openxmlformats.org/officeDocument/2006/relationships/image" Target="../media/image6.jpeg"/><Relationship Id="rId5" Type="http://schemas.openxmlformats.org/officeDocument/2006/relationships/hyperlink" Target="https://www.nhs.uk/every-mind-matters/supporting-others/childrens-mental-health/" TargetMode="External"/><Relationship Id="rId15" Type="http://schemas.openxmlformats.org/officeDocument/2006/relationships/hyperlink" Target="http://www.papyrus-uk.org/" TargetMode="External"/><Relationship Id="rId23" Type="http://schemas.openxmlformats.org/officeDocument/2006/relationships/image" Target="../media/image3.png"/><Relationship Id="rId28" Type="http://schemas.openxmlformats.org/officeDocument/2006/relationships/image" Target="../media/image5.png"/><Relationship Id="rId10" Type="http://schemas.openxmlformats.org/officeDocument/2006/relationships/hyperlink" Target="https://youngminds.org.uk/find-help/for-parents/parents-helpline/" TargetMode="External"/><Relationship Id="rId19" Type="http://schemas.openxmlformats.org/officeDocument/2006/relationships/image" Target="../media/image8.jpeg"/><Relationship Id="rId4" Type="http://schemas.openxmlformats.org/officeDocument/2006/relationships/hyperlink" Target="https://www.nhs.uk/nhs-app/" TargetMode="External"/><Relationship Id="rId9" Type="http://schemas.openxmlformats.org/officeDocument/2006/relationships/hyperlink" Target="https://www.nhs.uk/every-mind-matters/mental-wellbeing-tips/youth-mental-health/" TargetMode="External"/><Relationship Id="rId14" Type="http://schemas.openxmlformats.org/officeDocument/2006/relationships/hyperlink" Target="mailto:jo@samaritans.org" TargetMode="External"/><Relationship Id="rId22" Type="http://schemas.openxmlformats.org/officeDocument/2006/relationships/hyperlink" Target="https://giveusashout.org/" TargetMode="External"/><Relationship Id="rId27" Type="http://schemas.openxmlformats.org/officeDocument/2006/relationships/hyperlink" Target="https://www.childline.org.u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nhs.uk/oneyou/every-mind-matters/" TargetMode="External"/><Relationship Id="rId13" Type="http://schemas.openxmlformats.org/officeDocument/2006/relationships/hyperlink" Target="https://www.cwmt.org.uk/resources" TargetMode="External"/><Relationship Id="rId18" Type="http://schemas.openxmlformats.org/officeDocument/2006/relationships/hyperlink" Target="http://www.samaritans.org/" TargetMode="External"/><Relationship Id="rId3" Type="http://schemas.openxmlformats.org/officeDocument/2006/relationships/hyperlink" Target="https://www.youngminds.org.uk/professional/resources/" TargetMode="External"/><Relationship Id="rId7" Type="http://schemas.openxmlformats.org/officeDocument/2006/relationships/hyperlink" Target="https://mhlda.cmail19.com/t/d-l-qhjlyik-juuibbdj-r/" TargetMode="External"/><Relationship Id="rId12" Type="http://schemas.openxmlformats.org/officeDocument/2006/relationships/hyperlink" Target="https://youngminds.org.uk/" TargetMode="External"/><Relationship Id="rId17" Type="http://schemas.openxmlformats.org/officeDocument/2006/relationships/hyperlink" Target="https://www.giveusashout.org/" TargetMode="External"/><Relationship Id="rId2" Type="http://schemas.openxmlformats.org/officeDocument/2006/relationships/image" Target="../media/image13.jpg"/><Relationship Id="rId16" Type="http://schemas.openxmlformats.org/officeDocument/2006/relationships/hyperlink" Target="https://www.childline.org.uk/get-support/1-2-1-counsellor-chat/" TargetMode="External"/><Relationship Id="rId20" Type="http://schemas.openxmlformats.org/officeDocument/2006/relationships/hyperlink" Target="https://www.ripplesuicideprevention.com/" TargetMode="External"/><Relationship Id="rId1" Type="http://schemas.openxmlformats.org/officeDocument/2006/relationships/slideLayout" Target="../slideLayouts/slideLayout1.xml"/><Relationship Id="rId6" Type="http://schemas.openxmlformats.org/officeDocument/2006/relationships/hyperlink" Target="https://zerosuicidealliance.com/training" TargetMode="External"/><Relationship Id="rId11" Type="http://schemas.openxmlformats.org/officeDocument/2006/relationships/hyperlink" Target="https://mentallyhealthyschools.org.uk/whole-school-approach/supporting-staff-wellbeing/" TargetMode="External"/><Relationship Id="rId5" Type="http://schemas.openxmlformats.org/officeDocument/2006/relationships/hyperlink" Target="https://www.studentminds.org.uk/researchandpublications.html" TargetMode="External"/><Relationship Id="rId15" Type="http://schemas.openxmlformats.org/officeDocument/2006/relationships/hyperlink" Target="http://www.childline.org.uk/" TargetMode="External"/><Relationship Id="rId10" Type="http://schemas.openxmlformats.org/officeDocument/2006/relationships/hyperlink" Target="https://www.nhs.uk/every-mind-matters/supporting-others/childrens-mental-health/" TargetMode="External"/><Relationship Id="rId19" Type="http://schemas.openxmlformats.org/officeDocument/2006/relationships/hyperlink" Target="mailto:jo@samaritans.org" TargetMode="External"/><Relationship Id="rId4" Type="http://schemas.openxmlformats.org/officeDocument/2006/relationships/hyperlink" Target="https://www.nhs.uk/nhs-app/" TargetMode="External"/><Relationship Id="rId9" Type="http://schemas.openxmlformats.org/officeDocument/2006/relationships/hyperlink" Target="https://www.nhs.uk/every-mind-matters/mental-wellbeing-tips/youth-mental-health/" TargetMode="External"/><Relationship Id="rId14" Type="http://schemas.openxmlformats.org/officeDocument/2006/relationships/hyperlink" Target="http://www.papyrus-uk.org/"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zerosuicidealliance.com/training" TargetMode="External"/><Relationship Id="rId13" Type="http://schemas.openxmlformats.org/officeDocument/2006/relationships/hyperlink" Target="https://www.gov.uk/government/publications/working-together-to-improve-health-and-social-care-for-all/integration-and-innovation-working-together-to-improve-health-and-social-care-for-all-html-version" TargetMode="External"/><Relationship Id="rId18" Type="http://schemas.openxmlformats.org/officeDocument/2006/relationships/hyperlink" Target="https://www.england.nhs.uk/supporting-our-nhs-people/support-now/staff-mental-health-and-wellbeing-hubs/" TargetMode="External"/><Relationship Id="rId26" Type="http://schemas.openxmlformats.org/officeDocument/2006/relationships/hyperlink" Target="https://www.kooth.com/" TargetMode="External"/><Relationship Id="rId3" Type="http://schemas.openxmlformats.org/officeDocument/2006/relationships/hyperlink" Target="https://www.minded.org.uk/" TargetMode="External"/><Relationship Id="rId21" Type="http://schemas.openxmlformats.org/officeDocument/2006/relationships/hyperlink" Target="https://www.mind.org.uk/information-support/guides-to-support-and-services/" TargetMode="External"/><Relationship Id="rId7" Type="http://schemas.openxmlformats.org/officeDocument/2006/relationships/hyperlink" Target="https://crisistools.org.uk/" TargetMode="External"/><Relationship Id="rId12" Type="http://schemas.openxmlformats.org/officeDocument/2006/relationships/hyperlink" Target="https://www.rcpch.ac.uk/resources/facing-future-standards-children-young-people-emergency-care-settings" TargetMode="External"/><Relationship Id="rId17" Type="http://schemas.openxmlformats.org/officeDocument/2006/relationships/image" Target="../media/image4.jpeg"/><Relationship Id="rId25" Type="http://schemas.openxmlformats.org/officeDocument/2006/relationships/image" Target="../media/image5.png"/><Relationship Id="rId2" Type="http://schemas.openxmlformats.org/officeDocument/2006/relationships/image" Target="../media/image14.jpg"/><Relationship Id="rId16" Type="http://schemas.openxmlformats.org/officeDocument/2006/relationships/hyperlink" Target="https://www.papyrus-uk.org/" TargetMode="External"/><Relationship Id="rId20" Type="http://schemas.openxmlformats.org/officeDocument/2006/relationships/hyperlink" Target="https://checkwellbeing.leadershipacademy.nhs.uk/" TargetMode="External"/><Relationship Id="rId1" Type="http://schemas.openxmlformats.org/officeDocument/2006/relationships/slideLayout" Target="../slideLayouts/slideLayout1.xml"/><Relationship Id="rId6" Type="http://schemas.openxmlformats.org/officeDocument/2006/relationships/hyperlink" Target="https://wecantalk.online/" TargetMode="External"/><Relationship Id="rId11" Type="http://schemas.openxmlformats.org/officeDocument/2006/relationships/hyperlink" Target="https://www.rcpsych.ac.uk/docs/default-source/improving-care/ccqi/quality-networks/psychiatric-liaison-services-plan/quality-standards-for-children-and-young-people-for-liaison-psychiatry-services.pdf?sfvrsn=4ce9c7df_0" TargetMode="External"/><Relationship Id="rId24" Type="http://schemas.openxmlformats.org/officeDocument/2006/relationships/hyperlink" Target="https://www.childline.org.uk/" TargetMode="External"/><Relationship Id="rId5" Type="http://schemas.openxmlformats.org/officeDocument/2006/relationships/hyperlink" Target="https://www.futurelearn.com/courses/psychological-first-aid-for-children-and-young-people" TargetMode="Externa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hyperlink" Target="https://www.rcpch.ac.uk/resources/role-paediatricians-supporting-children-young-peoples-mental-health-position-statement" TargetMode="External"/><Relationship Id="rId19" Type="http://schemas.openxmlformats.org/officeDocument/2006/relationships/hyperlink" Target="https://www.nhs.uk/nhs-app/" TargetMode="External"/><Relationship Id="rId4" Type="http://schemas.openxmlformats.org/officeDocument/2006/relationships/hyperlink" Target="https://pccp.co.uk/" TargetMode="External"/><Relationship Id="rId9" Type="http://schemas.openxmlformats.org/officeDocument/2006/relationships/hyperlink" Target="https://www.ucl.ac.uk/pals/sites/pals/files/self-harm_and_suicide_prevention_competence_framework_-_children_and_young_8th_oct_18.pdf" TargetMode="External"/><Relationship Id="rId14" Type="http://schemas.openxmlformats.org/officeDocument/2006/relationships/hyperlink" Target="https://giveusashout.org/" TargetMode="External"/><Relationship Id="rId22" Type="http://schemas.openxmlformats.org/officeDocument/2006/relationships/hyperlink" Target="https://www.themix.org.uk/" TargetMode="External"/><Relationship Id="rId2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414339" y="228600"/>
            <a:ext cx="5872161"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Schools: Student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		</a:t>
            </a: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6765"/>
            <a:ext cx="2928768" cy="5126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latin typeface="Arial" panose="020B0604020202020204" pitchFamily="34" charset="0"/>
              <a:cs typeface="Arial" panose="020B0604020202020204" pitchFamily="34" charset="0"/>
            </a:endParaRPr>
          </a:p>
          <a:p>
            <a:pPr algn="ctr"/>
            <a:r>
              <a:rPr lang="en-GB" sz="1400" b="1" dirty="0">
                <a:solidFill>
                  <a:schemeClr val="tx1"/>
                </a:solidFill>
                <a:latin typeface="Arial" panose="020B0604020202020204" pitchFamily="34" charset="0"/>
                <a:cs typeface="Arial" panose="020B0604020202020204" pitchFamily="34" charset="0"/>
              </a:rPr>
              <a:t>Digital resources:</a:t>
            </a:r>
          </a:p>
          <a:p>
            <a:pPr algn="ctr"/>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Calm zone | Childline</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Activities and tools, wellbeing exercises and interactive games for under 19s.</a:t>
            </a:r>
          </a:p>
          <a:p>
            <a:r>
              <a:rPr lang="en-GB" sz="1400" b="1" dirty="0">
                <a:solidFill>
                  <a:schemeClr val="tx1"/>
                </a:solidFill>
                <a:latin typeface="Arial" panose="020B0604020202020204" pitchFamily="34" charset="0"/>
                <a:cs typeface="Arial" panose="020B0604020202020204" pitchFamily="34" charset="0"/>
              </a:rPr>
              <a:t> </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Mental Health - The Mix</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articles and discussion forums for 11 – 25 year olds. </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Home – Kooth</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mental wellbeing community for 10 – 25 year olds.</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Self-care tips videos for young people - Every Mind Matters - NHS (www.nhs.uk)</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self-care video library.</a:t>
            </a:r>
          </a:p>
          <a:p>
            <a:endParaRPr lang="en-GB" sz="1600" b="1" dirty="0"/>
          </a:p>
        </p:txBody>
      </p:sp>
      <p:sp>
        <p:nvSpPr>
          <p:cNvPr id="4" name="TextBox 3">
            <a:extLst>
              <a:ext uri="{FF2B5EF4-FFF2-40B4-BE49-F238E27FC236}">
                <a16:creationId xmlns:a16="http://schemas.microsoft.com/office/drawing/2014/main" id="{FD31BD75-B46C-4B52-9137-50B79D746677}"/>
              </a:ext>
            </a:extLst>
          </p:cNvPr>
          <p:cNvSpPr txBox="1"/>
          <p:nvPr/>
        </p:nvSpPr>
        <p:spPr>
          <a:xfrm>
            <a:off x="285752" y="895310"/>
            <a:ext cx="8586786"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Where to go for help:</a:t>
            </a:r>
          </a:p>
        </p:txBody>
      </p:sp>
      <p:sp>
        <p:nvSpPr>
          <p:cNvPr id="9" name="TextBox 8">
            <a:extLst>
              <a:ext uri="{FF2B5EF4-FFF2-40B4-BE49-F238E27FC236}">
                <a16:creationId xmlns:a16="http://schemas.microsoft.com/office/drawing/2014/main" id="{51FD9427-8B77-4F19-82CE-D6897A230EC8}"/>
              </a:ext>
            </a:extLst>
          </p:cNvPr>
          <p:cNvSpPr txBox="1"/>
          <p:nvPr/>
        </p:nvSpPr>
        <p:spPr>
          <a:xfrm>
            <a:off x="414339" y="1264642"/>
            <a:ext cx="8522493" cy="5878532"/>
          </a:xfrm>
          <a:prstGeom prst="rect">
            <a:avLst/>
          </a:prstGeom>
          <a:noFill/>
        </p:spPr>
        <p:txBody>
          <a:bodyPr wrap="square" numCol="2" rtlCol="0">
            <a:spAutoFit/>
          </a:bodyPr>
          <a:lstStyle/>
          <a:p>
            <a:pPr defTabSz="457200" fontAlgn="base">
              <a:defRPr/>
            </a:pPr>
            <a:endParaRPr lang="en-GB" sz="1600" b="1" u="sng" dirty="0">
              <a:solidFill>
                <a:srgbClr val="0563C1"/>
              </a:solidFill>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message support in the UK for anyone who is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struggling to cope and anyone in crisis. Text SHOUT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to 85258. This service is free on all major mobile networks. </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and support for young people who feel like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they want to take their own life, and all their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is confidential. Call their HOPELineUK on: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0800 068 41 41 or text: 07786 209687 (lines are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open every day from 9am to midnight). </a:t>
            </a:r>
            <a:r>
              <a:rPr lang="en-GB" sz="1200" b="1" dirty="0">
                <a:solidFill>
                  <a:srgbClr val="030303"/>
                </a:solidFill>
                <a:latin typeface="Arial" panose="020B0604020202020204" pitchFamily="34" charset="0"/>
                <a:cs typeface="Arial" panose="020B0604020202020204" pitchFamily="34" charset="0"/>
              </a:rPr>
              <a:t> </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r>
              <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The Mix </a:t>
            </a:r>
            <a:r>
              <a:rPr lang="en-GB" sz="1200" b="1" dirty="0">
                <a:solidFill>
                  <a:srgbClr val="000000"/>
                </a:solidFill>
                <a:latin typeface="Arial" panose="020B0604020202020204" pitchFamily="34" charset="0"/>
                <a:cs typeface="Arial" panose="020B0604020202020204" pitchFamily="34" charset="0"/>
              </a:rPr>
              <a:t>offers a free helpline for young people under 25 between 4pm – 11pm. Call 0808 808 4994 or you can email or text the Crisis Messenger service 24/7.</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YoungMinds Crisis Messenger</a:t>
            </a:r>
            <a:r>
              <a:rPr lang="en-GB" sz="1200" b="1" dirty="0">
                <a:solidFill>
                  <a:srgbClr val="000000"/>
                </a:solidFill>
                <a:latin typeface="Arial" panose="020B0604020202020204" pitchFamily="34" charset="0"/>
                <a:cs typeface="Arial" panose="020B0604020202020204" pitchFamily="34" charset="0"/>
              </a:rPr>
              <a:t> provides free crisis support and links to a range of support options.</a:t>
            </a:r>
            <a:endParaRPr lang="en-GB" sz="1200" b="1" u="sng" dirty="0">
              <a:solidFill>
                <a:srgbClr val="0563C1"/>
              </a:solidFill>
              <a:latin typeface="Arial" panose="020B0604020202020204" pitchFamily="34" charset="0"/>
              <a:cs typeface="Arial" panose="020B0604020202020204" pitchFamily="34" charset="0"/>
              <a:hlinkClick r:id="rId9"/>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r>
              <a:rPr lang="en-GB" sz="1200" b="1" dirty="0">
                <a:solidFill>
                  <a:srgbClr val="030303"/>
                </a:solidFill>
                <a:latin typeface="Arial" panose="020B0604020202020204" pitchFamily="34" charset="0"/>
                <a:cs typeface="Arial" panose="020B0604020202020204" pitchFamily="34" charset="0"/>
              </a:rPr>
              <a:t>All local NHS 24/7 urgent mental health lines can be found on </a:t>
            </a: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nhs.uk/urgentmentalhealth</a:t>
            </a:r>
            <a:r>
              <a:rPr lang="en-GB" sz="1200" b="1" u="sng" dirty="0">
                <a:solidFill>
                  <a:srgbClr val="005EB8"/>
                </a:solidFill>
                <a:latin typeface="Arial" panose="020B0604020202020204" pitchFamily="34" charset="0"/>
                <a:cs typeface="Arial" panose="020B0604020202020204" pitchFamily="34" charset="0"/>
              </a:rPr>
              <a:t>.</a:t>
            </a:r>
          </a:p>
          <a:p>
            <a:pPr marL="285750" lvl="0" indent="-285750" defTabSz="457200" fontAlgn="base">
              <a:buFont typeface="Arial" panose="020B0604020202020204" pitchFamily="34" charset="0"/>
              <a:buChar char="•"/>
              <a:defRPr/>
            </a:pPr>
            <a:endParaRPr lang="en-GB" b="1" dirty="0">
              <a:solidFill>
                <a:srgbClr val="000000"/>
              </a:solidFill>
              <a:cs typeface="Arial" panose="020B0604020202020204" pitchFamily="34" charset="0"/>
            </a:endParaRPr>
          </a:p>
        </p:txBody>
      </p:sp>
      <p:pic>
        <p:nvPicPr>
          <p:cNvPr id="16" name="Picture 2" descr="See the source image">
            <a:hlinkClick r:id="rId16"/>
            <a:extLst>
              <a:ext uri="{FF2B5EF4-FFF2-40B4-BE49-F238E27FC236}">
                <a16:creationId xmlns:a16="http://schemas.microsoft.com/office/drawing/2014/main" id="{201DCE47-2BD6-4A37-932A-367813D328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9094" y="1143571"/>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hlinkClick r:id="rId18"/>
            <a:extLst>
              <a:ext uri="{FF2B5EF4-FFF2-40B4-BE49-F238E27FC236}">
                <a16:creationId xmlns:a16="http://schemas.microsoft.com/office/drawing/2014/main" id="{348357C9-1F5B-431D-BD32-D9F36970B6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2118" y="2975757"/>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0"/>
            <a:extLst>
              <a:ext uri="{FF2B5EF4-FFF2-40B4-BE49-F238E27FC236}">
                <a16:creationId xmlns:a16="http://schemas.microsoft.com/office/drawing/2014/main" id="{F21EED87-6079-404F-9BCB-3A3458F4B2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4742006"/>
            <a:ext cx="1786714" cy="500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amaritans 2022 logo">
            <a:hlinkClick r:id="rId22"/>
            <a:extLst>
              <a:ext uri="{FF2B5EF4-FFF2-40B4-BE49-F238E27FC236}">
                <a16:creationId xmlns:a16="http://schemas.microsoft.com/office/drawing/2014/main" id="{DEC62632-4218-4E5A-8A48-804DB943E3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43087" y="936990"/>
            <a:ext cx="1129940" cy="8234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24"/>
            <a:extLst>
              <a:ext uri="{FF2B5EF4-FFF2-40B4-BE49-F238E27FC236}">
                <a16:creationId xmlns:a16="http://schemas.microsoft.com/office/drawing/2014/main" id="{F3FA8786-2EDD-4B38-A876-A686DCC4AB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8310" y="2632888"/>
            <a:ext cx="1627832" cy="490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ee the source image">
            <a:hlinkClick r:id="rId26"/>
            <a:extLst>
              <a:ext uri="{FF2B5EF4-FFF2-40B4-BE49-F238E27FC236}">
                <a16:creationId xmlns:a16="http://schemas.microsoft.com/office/drawing/2014/main" id="{047B69BA-FD29-42C6-BAAF-2FDF77A8EDA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19044" y="3915536"/>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ee the source image">
            <a:hlinkClick r:id="rId28" action="ppaction://hlinkfile"/>
            <a:extLst>
              <a:ext uri="{FF2B5EF4-FFF2-40B4-BE49-F238E27FC236}">
                <a16:creationId xmlns:a16="http://schemas.microsoft.com/office/drawing/2014/main" id="{B1325667-78FE-4790-A808-073A77E4B048}"/>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5937420" y="5274102"/>
            <a:ext cx="1341273" cy="51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8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3" y="228600"/>
            <a:ext cx="8642662"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University and further education: Student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defTabSz="457200" fontAlgn="base">
              <a:defRPr/>
            </a:pPr>
            <a:r>
              <a:rPr lang="en-GB" sz="12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endParaRPr lang="en-GB" sz="1200" b="1" dirty="0">
              <a:solidFill>
                <a:srgbClr val="005EB8"/>
              </a:solidFill>
              <a:latin typeface="Arial" panose="020B0604020202020204" pitchFamily="34" charset="0"/>
              <a:cs typeface="Arial" panose="020B0604020202020204" pitchFamily="34" charset="0"/>
            </a:endParaRPr>
          </a:p>
          <a:p>
            <a:pPr defTabSz="457200" fontAlgn="base">
              <a:defRPr/>
            </a:pPr>
            <a:r>
              <a:rPr lang="en-GB" sz="1200" b="1" dirty="0">
                <a:solidFill>
                  <a:schemeClr val="tx1"/>
                </a:solidFill>
                <a:latin typeface="Arial" panose="020B0604020202020204" pitchFamily="34" charset="0"/>
                <a:cs typeface="Arial" panose="020B0604020202020204" pitchFamily="34" charset="0"/>
              </a:rPr>
              <a:t>message support in the UK for anyone who is </a:t>
            </a:r>
          </a:p>
          <a:p>
            <a:pPr defTabSz="457200" fontAlgn="base">
              <a:defRPr/>
            </a:pPr>
            <a:r>
              <a:rPr lang="en-GB" sz="1200" b="1" dirty="0">
                <a:solidFill>
                  <a:schemeClr val="tx1"/>
                </a:solidFill>
                <a:latin typeface="Arial" panose="020B0604020202020204" pitchFamily="34" charset="0"/>
                <a:cs typeface="Arial" panose="020B0604020202020204" pitchFamily="34" charset="0"/>
              </a:rPr>
              <a:t>struggling to cope and anyone in crisis. Text SHOUT </a:t>
            </a:r>
          </a:p>
          <a:p>
            <a:pPr defTabSz="457200" fontAlgn="base">
              <a:defRPr/>
            </a:pPr>
            <a:r>
              <a:rPr lang="en-GB" sz="1200" b="1" dirty="0">
                <a:solidFill>
                  <a:schemeClr val="tx1"/>
                </a:solidFill>
                <a:latin typeface="Arial" panose="020B0604020202020204" pitchFamily="34" charset="0"/>
                <a:cs typeface="Arial" panose="020B0604020202020204" pitchFamily="34" charset="0"/>
              </a:rPr>
              <a:t>to 85258. This service is free on all major mobile networks. </a:t>
            </a:r>
          </a:p>
          <a:p>
            <a:pPr lvl="0" defTabSz="457200" fontAlgn="base">
              <a:defRPr/>
            </a:pPr>
            <a:endParaRPr lang="en-GB" sz="1200" b="1"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provides</a:t>
            </a:r>
          </a:p>
          <a:p>
            <a:pPr lvl="0" defTabSz="457200" fontAlgn="base">
              <a:defRPr/>
            </a:pPr>
            <a:r>
              <a:rPr lang="en-GB" sz="1200" b="1" dirty="0">
                <a:solidFill>
                  <a:schemeClr val="tx1"/>
                </a:solidFill>
                <a:latin typeface="Arial" panose="020B0604020202020204" pitchFamily="34" charset="0"/>
                <a:cs typeface="Arial" panose="020B0604020202020204" pitchFamily="34" charset="0"/>
              </a:rPr>
              <a:t>advice and support for young people who feel like </a:t>
            </a:r>
          </a:p>
          <a:p>
            <a:pPr lvl="0" defTabSz="457200" fontAlgn="base">
              <a:defRPr/>
            </a:pPr>
            <a:r>
              <a:rPr lang="en-GB" sz="1200" b="1" dirty="0">
                <a:solidFill>
                  <a:schemeClr val="tx1"/>
                </a:solidFill>
                <a:latin typeface="Arial" panose="020B0604020202020204" pitchFamily="34" charset="0"/>
                <a:cs typeface="Arial" panose="020B0604020202020204" pitchFamily="34" charset="0"/>
              </a:rPr>
              <a:t>they want to take their own life, and all their </a:t>
            </a:r>
          </a:p>
          <a:p>
            <a:pPr lvl="0" defTabSz="457200" fontAlgn="base">
              <a:defRPr/>
            </a:pPr>
            <a:r>
              <a:rPr lang="en-GB" sz="1200" b="1" dirty="0">
                <a:solidFill>
                  <a:schemeClr val="tx1"/>
                </a:solidFill>
                <a:latin typeface="Arial" panose="020B0604020202020204" pitchFamily="34" charset="0"/>
                <a:cs typeface="Arial" panose="020B0604020202020204" pitchFamily="34" charset="0"/>
              </a:rPr>
              <a:t>advice is confidential. Call their HOPELineUK on: </a:t>
            </a:r>
          </a:p>
          <a:p>
            <a:pPr lvl="0" defTabSz="457200" fontAlgn="base">
              <a:defRPr/>
            </a:pPr>
            <a:r>
              <a:rPr lang="en-GB" sz="1200" b="1" dirty="0">
                <a:solidFill>
                  <a:schemeClr val="tx1"/>
                </a:solidFill>
                <a:latin typeface="Arial" panose="020B0604020202020204" pitchFamily="34" charset="0"/>
                <a:cs typeface="Arial" panose="020B0604020202020204" pitchFamily="34" charset="0"/>
              </a:rPr>
              <a:t>0800 068 41 41 or text: 07786 209687 (lines are </a:t>
            </a:r>
          </a:p>
          <a:p>
            <a:pPr lvl="0" defTabSz="457200" fontAlgn="base">
              <a:defRPr/>
            </a:pPr>
            <a:r>
              <a:rPr lang="en-GB" sz="1200" b="1" dirty="0">
                <a:solidFill>
                  <a:schemeClr val="tx1"/>
                </a:solidFill>
                <a:latin typeface="Arial" panose="020B0604020202020204" pitchFamily="34" charset="0"/>
                <a:cs typeface="Arial" panose="020B0604020202020204" pitchFamily="34" charset="0"/>
              </a:rPr>
              <a:t>open every day from 9am to midnight). </a:t>
            </a:r>
            <a:r>
              <a:rPr lang="en-GB" sz="1200" b="1" dirty="0">
                <a:solidFill>
                  <a:srgbClr val="005EB8"/>
                </a:solidFill>
                <a:latin typeface="Arial" panose="020B0604020202020204" pitchFamily="34" charset="0"/>
                <a:cs typeface="Arial" panose="020B0604020202020204" pitchFamily="34" charset="0"/>
              </a:rPr>
              <a:t> </a:t>
            </a: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endParaRPr>
          </a:p>
          <a:p>
            <a:pPr lvl="0" defTabSz="457200" fontAlgn="base">
              <a:defRPr/>
            </a:pPr>
            <a:r>
              <a:rPr lang="en-GB" sz="12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Nightline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offers a directory of confidential and non-judgemental support services run for students by students across the UK.</a:t>
            </a:r>
            <a:endParaRPr lang="en-GB" sz="1200" b="1" u="sn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r>
              <a:rPr lang="en-GB" sz="1200" b="1"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The Mix </a:t>
            </a:r>
            <a:r>
              <a:rPr lang="en-GB" sz="1200" b="1" dirty="0">
                <a:solidFill>
                  <a:srgbClr val="000000"/>
                </a:solidFill>
                <a:latin typeface="Arial" panose="020B0604020202020204" pitchFamily="34" charset="0"/>
                <a:cs typeface="Arial" panose="020B0604020202020204" pitchFamily="34" charset="0"/>
              </a:rPr>
              <a:t>offers a free helpline for young people under 25 between 4pm – 11pm. Call 0808 808 4994 or you can email or text the Crisis Messenger service 24/7.</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YoungMinds Crisis Messenger</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provides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free crisis support and links to a range of support options.</a:t>
            </a:r>
            <a:endParaRPr lang="en-GB" sz="1200" b="1" u="sng" dirty="0">
              <a:solidFill>
                <a:srgbClr val="0563C1"/>
              </a:solidFill>
              <a:latin typeface="Arial" panose="020B0604020202020204" pitchFamily="34" charset="0"/>
              <a:cs typeface="Arial" panose="020B0604020202020204" pitchFamily="34" charset="0"/>
              <a:hlinkClick r:id="rId5"/>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r>
              <a:rPr lang="en-GB" sz="1200" b="1" dirty="0">
                <a:solidFill>
                  <a:srgbClr val="030303"/>
                </a:solidFill>
                <a:latin typeface="Arial" panose="020B0604020202020204" pitchFamily="34" charset="0"/>
                <a:cs typeface="Arial" panose="020B0604020202020204" pitchFamily="34" charset="0"/>
              </a:rPr>
              <a:t>All local NHS 24/7 urgent mental health lines can be found on </a:t>
            </a: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nhs.uk/urgentmentalhealth</a:t>
            </a:r>
            <a:r>
              <a:rPr lang="en-GB" sz="1200" b="1" u="sng" dirty="0">
                <a:solidFill>
                  <a:srgbClr val="005EB8"/>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44000" y="1612344"/>
            <a:ext cx="2947987" cy="5131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latin typeface="Arial" panose="020B0604020202020204" pitchFamily="34" charset="0"/>
              <a:cs typeface="Arial" panose="020B0604020202020204" pitchFamily="34" charset="0"/>
            </a:endParaRPr>
          </a:p>
          <a:p>
            <a:pPr algn="ctr"/>
            <a:r>
              <a:rPr lang="en-GB" sz="1400" b="1" dirty="0">
                <a:solidFill>
                  <a:schemeClr val="tx1"/>
                </a:solidFill>
                <a:latin typeface="Arial" panose="020B0604020202020204" pitchFamily="34" charset="0"/>
                <a:cs typeface="Arial" panose="020B0604020202020204" pitchFamily="34" charset="0"/>
              </a:rPr>
              <a:t>Digital resources:</a:t>
            </a:r>
          </a:p>
          <a:p>
            <a:pPr algn="ctr"/>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Student Minds – Home</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Access to Student Space, resources, blogs and local support.</a:t>
            </a:r>
          </a:p>
          <a:p>
            <a:r>
              <a:rPr lang="en-GB" sz="1400" b="1" dirty="0">
                <a:solidFill>
                  <a:schemeClr val="tx1"/>
                </a:solidFill>
                <a:latin typeface="Arial" panose="020B0604020202020204" pitchFamily="34" charset="0"/>
                <a:cs typeface="Arial" panose="020B0604020202020204" pitchFamily="34" charset="0"/>
              </a:rPr>
              <a:t> </a:t>
            </a:r>
          </a:p>
          <a:p>
            <a:r>
              <a:rPr lang="en-GB" sz="14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Mental Health - The Mix</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articles and discussion forums for under 25 year olds. </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Home – Kooth</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mental wellbeing community for 10 – 25 year olds.</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Self-care tips videos for young people - Every Mind Matters - NHS (www.nhs.uk)</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self-care video library.</a:t>
            </a:r>
            <a:endParaRPr lang="en-GB" sz="1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endParaRPr>
          </a:p>
        </p:txBody>
      </p:sp>
      <p:sp>
        <p:nvSpPr>
          <p:cNvPr id="4" name="TextBox 3">
            <a:extLst>
              <a:ext uri="{FF2B5EF4-FFF2-40B4-BE49-F238E27FC236}">
                <a16:creationId xmlns:a16="http://schemas.microsoft.com/office/drawing/2014/main" id="{FD31BD75-B46C-4B52-9137-50B79D746677}"/>
              </a:ext>
            </a:extLst>
          </p:cNvPr>
          <p:cNvSpPr txBox="1"/>
          <p:nvPr/>
        </p:nvSpPr>
        <p:spPr>
          <a:xfrm>
            <a:off x="361781" y="866173"/>
            <a:ext cx="8291889"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Where to go for help:</a:t>
            </a:r>
          </a:p>
        </p:txBody>
      </p:sp>
      <p:pic>
        <p:nvPicPr>
          <p:cNvPr id="18" name="Picture 2" descr="See the source image">
            <a:hlinkClick r:id="rId16"/>
            <a:extLst>
              <a:ext uri="{FF2B5EF4-FFF2-40B4-BE49-F238E27FC236}">
                <a16:creationId xmlns:a16="http://schemas.microsoft.com/office/drawing/2014/main" id="{7815B300-0527-41F0-B1A3-B5228BF969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43704" y="983535"/>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ee the source image">
            <a:hlinkClick r:id="rId18"/>
            <a:extLst>
              <a:ext uri="{FF2B5EF4-FFF2-40B4-BE49-F238E27FC236}">
                <a16:creationId xmlns:a16="http://schemas.microsoft.com/office/drawing/2014/main" id="{22E20CEB-C265-4F57-8358-B689499F79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79029" y="2813682"/>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samaritans 2022 logo">
            <a:hlinkClick r:id="rId20"/>
            <a:extLst>
              <a:ext uri="{FF2B5EF4-FFF2-40B4-BE49-F238E27FC236}">
                <a16:creationId xmlns:a16="http://schemas.microsoft.com/office/drawing/2014/main" id="{C73FD813-A8FB-46E0-9F47-F3C11CF401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22497" y="930587"/>
            <a:ext cx="1351721" cy="9159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22"/>
            <a:extLst>
              <a:ext uri="{FF2B5EF4-FFF2-40B4-BE49-F238E27FC236}">
                <a16:creationId xmlns:a16="http://schemas.microsoft.com/office/drawing/2014/main" id="{A2B745F2-17F6-4311-948E-10EC44D331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22675" y="2896349"/>
            <a:ext cx="1551543" cy="4672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e the source image">
            <a:hlinkClick r:id="rId24" action="ppaction://hlinkfile"/>
            <a:extLst>
              <a:ext uri="{FF2B5EF4-FFF2-40B4-BE49-F238E27FC236}">
                <a16:creationId xmlns:a16="http://schemas.microsoft.com/office/drawing/2014/main" id="{B1C75816-4DAF-447C-AFA8-4D96F77D5B3F}"/>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5886495" y="5283949"/>
            <a:ext cx="1264671" cy="4837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e the source image">
            <a:hlinkClick r:id="rId26"/>
            <a:extLst>
              <a:ext uri="{FF2B5EF4-FFF2-40B4-BE49-F238E27FC236}">
                <a16:creationId xmlns:a16="http://schemas.microsoft.com/office/drawing/2014/main" id="{1578CD36-9687-4744-B372-A5B10F2CC31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57863" y="4215485"/>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6"/>
            <a:extLst>
              <a:ext uri="{FF2B5EF4-FFF2-40B4-BE49-F238E27FC236}">
                <a16:creationId xmlns:a16="http://schemas.microsoft.com/office/drawing/2014/main" id="{DF81AEB5-0282-4F0A-8AA0-9E1C699BDA35}"/>
              </a:ext>
            </a:extLst>
          </p:cNvPr>
          <p:cNvPicPr>
            <a:picLocks noChangeAspect="1"/>
          </p:cNvPicPr>
          <p:nvPr/>
        </p:nvPicPr>
        <p:blipFill>
          <a:blip r:embed="rId28"/>
          <a:stretch>
            <a:fillRect/>
          </a:stretch>
        </p:blipFill>
        <p:spPr>
          <a:xfrm>
            <a:off x="1993656" y="4503679"/>
            <a:ext cx="636093" cy="917442"/>
          </a:xfrm>
          <a:prstGeom prst="rect">
            <a:avLst/>
          </a:prstGeom>
        </p:spPr>
      </p:pic>
    </p:spTree>
    <p:extLst>
      <p:ext uri="{BB962C8B-B14F-4D97-AF65-F5344CB8AC3E}">
        <p14:creationId xmlns:p14="http://schemas.microsoft.com/office/powerpoint/2010/main" val="7364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3" y="239838"/>
            <a:ext cx="7887287"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Parents and carers: Young people’s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endParaRPr lang="en-GB" b="1" dirty="0">
              <a:solidFill>
                <a:schemeClr val="tx1"/>
              </a:solidFill>
            </a:endParaRP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2344"/>
            <a:ext cx="2919413" cy="5131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Helpful resources:</a:t>
            </a:r>
          </a:p>
          <a:p>
            <a:pPr algn="ctr"/>
            <a:endParaRPr lang="en-GB" sz="12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Parents and carers guide: </a:t>
            </a:r>
          </a:p>
          <a:p>
            <a:r>
              <a:rPr lang="en-GB" sz="14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Suicidal Thoughts | Suicidal Ideation Signs and Symptoms | YoungMinds</a:t>
            </a:r>
            <a:endParaRPr lang="en-GB" sz="1400" b="1" u="sng"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NHS App (digital tools and apps to support your own wellbeing):</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App and your NHS account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Tips and guidance - Supporting your child:</a:t>
            </a: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Children's mental health - Every Mind Matters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Suicide prevention training: </a:t>
            </a: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Free online training from Zero Suicide Alliance</a:t>
            </a:r>
            <a:endParaRPr lang="en-GB" sz="1400" b="1" dirty="0">
              <a:solidFill>
                <a:srgbClr val="005EB8"/>
              </a:solidFill>
              <a:latin typeface="Arial" panose="020B0604020202020204" pitchFamily="34" charset="0"/>
              <a:cs typeface="Arial" panose="020B0604020202020204" pitchFamily="34" charset="0"/>
            </a:endParaRPr>
          </a:p>
          <a:p>
            <a:endParaRPr lang="en-GB" sz="1600" b="1" dirty="0">
              <a:solidFill>
                <a:schemeClr val="tx1"/>
              </a:solidFill>
            </a:endParaRPr>
          </a:p>
        </p:txBody>
      </p:sp>
      <p:sp>
        <p:nvSpPr>
          <p:cNvPr id="5" name="TextBox 4">
            <a:extLst>
              <a:ext uri="{FF2B5EF4-FFF2-40B4-BE49-F238E27FC236}">
                <a16:creationId xmlns:a16="http://schemas.microsoft.com/office/drawing/2014/main" id="{6563D621-142D-42BC-B708-5A187DB9E5FF}"/>
              </a:ext>
            </a:extLst>
          </p:cNvPr>
          <p:cNvSpPr txBox="1"/>
          <p:nvPr/>
        </p:nvSpPr>
        <p:spPr>
          <a:xfrm>
            <a:off x="100013" y="800101"/>
            <a:ext cx="8829977" cy="8925520"/>
          </a:xfrm>
          <a:prstGeom prst="rect">
            <a:avLst/>
          </a:prstGeom>
          <a:noFill/>
        </p:spPr>
        <p:txBody>
          <a:bodyPr wrap="square" numCol="2" rtlCol="0">
            <a:spAutoFit/>
          </a:bodyPr>
          <a:lstStyle/>
          <a:p>
            <a:pPr lvl="0" defTabSz="457200" fontAlgn="base">
              <a:defRPr/>
            </a:pPr>
            <a:r>
              <a:rPr lang="en-GB" sz="1400" b="1" dirty="0">
                <a:solidFill>
                  <a:srgbClr val="000000"/>
                </a:solidFill>
              </a:rPr>
              <a:t>	  </a:t>
            </a:r>
          </a:p>
          <a:p>
            <a:pPr lvl="0" defTabSz="457200" fontAlgn="base">
              <a:defRPr/>
            </a:pPr>
            <a:r>
              <a:rPr lang="en-GB" sz="1400" b="1" dirty="0">
                <a:solidFill>
                  <a:srgbClr val="000000"/>
                </a:solidFill>
                <a:latin typeface="Arial" panose="020B0604020202020204" pitchFamily="34" charset="0"/>
                <a:cs typeface="Arial" panose="020B0604020202020204" pitchFamily="34" charset="0"/>
              </a:rPr>
              <a:t>           </a:t>
            </a:r>
            <a:r>
              <a:rPr lang="en-GB" sz="1400" b="1" dirty="0">
                <a:solidFill>
                  <a:srgbClr val="030303"/>
                </a:solidFill>
                <a:latin typeface="Arial" panose="020B0604020202020204" pitchFamily="34" charset="0"/>
                <a:cs typeface="Arial" panose="020B0604020202020204" pitchFamily="34" charset="0"/>
              </a:rPr>
              <a:t>Support for you and your young person:</a:t>
            </a: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30303"/>
                </a:solidFill>
                <a:latin typeface="Arial" panose="020B0604020202020204" pitchFamily="34" charset="0"/>
                <a:cs typeface="Arial" panose="020B0604020202020204" pitchFamily="34" charset="0"/>
              </a:rPr>
              <a:t>Local NHS 24/7 urgent mental health lines (which can be found on </a:t>
            </a: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nhs.uk/urgentmentalhealth</a:t>
            </a:r>
            <a:r>
              <a:rPr lang="en-GB" sz="1200" b="1" dirty="0">
                <a:latin typeface="Arial" panose="020B0604020202020204" pitchFamily="34" charset="0"/>
                <a:cs typeface="Arial" panose="020B0604020202020204" pitchFamily="34" charset="0"/>
              </a:rPr>
              <a:t>). </a:t>
            </a:r>
          </a:p>
          <a:p>
            <a:pPr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latin typeface="Arial" panose="020B0604020202020204" pitchFamily="34" charset="0"/>
                <a:cs typeface="Arial" panose="020B0604020202020204" pitchFamily="34" charset="0"/>
              </a:rPr>
              <a:t>P</a:t>
            </a:r>
            <a:r>
              <a:rPr lang="en-GB" sz="1200" b="1" dirty="0">
                <a:solidFill>
                  <a:srgbClr val="030303"/>
                </a:solidFill>
                <a:latin typeface="Arial" panose="020B0604020202020204" pitchFamily="34" charset="0"/>
                <a:cs typeface="Arial" panose="020B0604020202020204" pitchFamily="34" charset="0"/>
              </a:rPr>
              <a:t>ublic Health England’s</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Better Health Every Mind</a:t>
            </a:r>
            <a:r>
              <a:rPr lang="en-GB" sz="1200" b="1" u="sng"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Matters</a:t>
            </a:r>
            <a:r>
              <a:rPr lang="en-GB" sz="1200" b="1" dirty="0">
                <a:solidFill>
                  <a:srgbClr val="030303"/>
                </a:solidFill>
                <a:latin typeface="Arial" panose="020B0604020202020204" pitchFamily="34" charset="0"/>
                <a:cs typeface="Arial" panose="020B0604020202020204" pitchFamily="34" charset="0"/>
              </a:rPr>
              <a:t> campaign shares helpful tips for </a:t>
            </a: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young people</a:t>
            </a:r>
            <a:r>
              <a:rPr lang="en-GB" sz="1200" b="1" u="sng"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parents and carers, including how to </a:t>
            </a:r>
            <a:r>
              <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spot the signs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that your child may be struggling.</a:t>
            </a: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YoungMinds Parents Helpline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is available for parents, guardians and carers. You can call them on 0808 802 5544; 9.30am to 4pm on weekdays.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YoungMinds Crisis Messenger</a:t>
            </a:r>
            <a:r>
              <a:rPr lang="en-GB" sz="1200" b="1" dirty="0">
                <a:solidFill>
                  <a:srgbClr val="005EB8"/>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provides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free crisis support and links to a range of support options for young people.</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r>
              <a:rPr lang="en-GB" sz="1200" b="1" dirty="0">
                <a:latin typeface="Arial" panose="020B0604020202020204" pitchFamily="34" charset="0"/>
                <a:cs typeface="Arial" panose="020B0604020202020204" pitchFamily="34" charset="0"/>
              </a:rPr>
              <a:t>message support in the UK for anyone who is struggling to  cope and anyone in crisis. Text SHOUT to 85258. This service is free on all major mobile networks.</a:t>
            </a: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advice and support for young people under 35 who feel like they want to take their own life. All their advice is confidential. Young people and parents under 35 can call their HOPELineUK on: 0800 068 41 41 or text: 07786 209687 (lines are open every day from 9am to midnight). </a:t>
            </a:r>
            <a:r>
              <a:rPr lang="en-GB" sz="1200" b="1" dirty="0">
                <a:solidFill>
                  <a:srgbClr val="030303"/>
                </a:solidFill>
                <a:latin typeface="Arial" panose="020B0604020202020204" pitchFamily="34" charset="0"/>
                <a:cs typeface="Arial" panose="020B0604020202020204" pitchFamily="34" charset="0"/>
              </a:rPr>
              <a:t> </a:t>
            </a: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p:txBody>
      </p:sp>
      <p:pic>
        <p:nvPicPr>
          <p:cNvPr id="9" name="Picture 4" descr="See the source image">
            <a:hlinkClick r:id="rId18"/>
            <a:extLst>
              <a:ext uri="{FF2B5EF4-FFF2-40B4-BE49-F238E27FC236}">
                <a16:creationId xmlns:a16="http://schemas.microsoft.com/office/drawing/2014/main" id="{1504B226-05CA-4E75-A6A4-5170D9A6A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3954" y="3288023"/>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hlinkClick r:id="rId20" action="ppaction://hlinkfile"/>
            <a:extLst>
              <a:ext uri="{FF2B5EF4-FFF2-40B4-BE49-F238E27FC236}">
                <a16:creationId xmlns:a16="http://schemas.microsoft.com/office/drawing/2014/main" id="{2D61F1C0-B450-4EB6-80DB-13DC7800F327}"/>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524000" y="1419775"/>
            <a:ext cx="1264671" cy="483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hlinkClick r:id="rId22"/>
            <a:extLst>
              <a:ext uri="{FF2B5EF4-FFF2-40B4-BE49-F238E27FC236}">
                <a16:creationId xmlns:a16="http://schemas.microsoft.com/office/drawing/2014/main" id="{25AA3553-D4A5-401D-8846-4505FE21E8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5065827"/>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amaritans 2022 logo">
            <a:extLst>
              <a:ext uri="{FF2B5EF4-FFF2-40B4-BE49-F238E27FC236}">
                <a16:creationId xmlns:a16="http://schemas.microsoft.com/office/drawing/2014/main" id="{A38C8784-261F-4FA0-ABD4-EC4CC344C7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49650" y="959069"/>
            <a:ext cx="1351721" cy="9159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hlinkClick r:id="rId25"/>
            <a:extLst>
              <a:ext uri="{FF2B5EF4-FFF2-40B4-BE49-F238E27FC236}">
                <a16:creationId xmlns:a16="http://schemas.microsoft.com/office/drawing/2014/main" id="{974C83FB-7268-41C1-90E7-4E7FCDE2E5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0808" y="2720076"/>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7"/>
            <a:extLst>
              <a:ext uri="{FF2B5EF4-FFF2-40B4-BE49-F238E27FC236}">
                <a16:creationId xmlns:a16="http://schemas.microsoft.com/office/drawing/2014/main" id="{685D7957-A72E-4E08-95C6-5C712339A2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42410" y="4577989"/>
            <a:ext cx="1786714" cy="50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3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3" y="228600"/>
            <a:ext cx="9265514"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Teachers and education professionals: Student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tx1"/>
              </a:solidFill>
            </a:endParaRP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2344"/>
            <a:ext cx="2919413" cy="5131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Helpful resources:</a:t>
            </a:r>
          </a:p>
          <a:p>
            <a:pPr algn="ctr"/>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Professionals tool kit:</a:t>
            </a:r>
          </a:p>
          <a:p>
            <a:r>
              <a:rPr lang="en-GB" sz="1400" b="1"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Mental Health Resources For Children and Young People | YoungMinds</a:t>
            </a:r>
            <a:endParaRPr lang="en-GB" sz="1400" b="1" dirty="0">
              <a:solidFill>
                <a:srgbClr val="005EB8"/>
              </a:solidFill>
              <a:latin typeface="Arial" panose="020B0604020202020204" pitchFamily="34" charset="0"/>
              <a:cs typeface="Arial" panose="020B0604020202020204" pitchFamily="34" charset="0"/>
            </a:endParaRPr>
          </a:p>
          <a:p>
            <a:endParaRPr lang="en-GB" sz="1400" b="1" u="sng"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NHS App (digital tools and apps) to support your own wellbeing:</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App and your NHS account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Student mental health research library:</a:t>
            </a: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Research and publications - Student Minds</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Suicide prevention training: </a:t>
            </a: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Free online training from Zero Suicide Alliance</a:t>
            </a:r>
            <a:endParaRPr lang="en-GB" sz="1400" b="1" dirty="0">
              <a:solidFill>
                <a:srgbClr val="005EB8"/>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D31BD75-B46C-4B52-9137-50B79D746677}"/>
              </a:ext>
            </a:extLst>
          </p:cNvPr>
          <p:cNvSpPr txBox="1"/>
          <p:nvPr/>
        </p:nvSpPr>
        <p:spPr>
          <a:xfrm>
            <a:off x="100013" y="800101"/>
            <a:ext cx="8752157" cy="7602081"/>
          </a:xfrm>
          <a:prstGeom prst="rect">
            <a:avLst/>
          </a:prstGeom>
          <a:noFill/>
        </p:spPr>
        <p:txBody>
          <a:bodyPr wrap="square" numCol="2" rtlCol="0">
            <a:spAutoFit/>
          </a:bodyPr>
          <a:lstStyle/>
          <a:p>
            <a:pPr lvl="0" defTabSz="457200" fontAlgn="base">
              <a:defRPr/>
            </a:pPr>
            <a:r>
              <a:rPr lang="en-GB" b="1" dirty="0">
                <a:solidFill>
                  <a:srgbClr val="030303"/>
                </a:solidFill>
                <a:latin typeface="Arial" panose="020B0604020202020204" pitchFamily="34" charset="0"/>
                <a:cs typeface="Arial" panose="020B0604020202020204" pitchFamily="34" charset="0"/>
              </a:rPr>
              <a:t>	</a:t>
            </a:r>
          </a:p>
          <a:p>
            <a:pPr lvl="0" defTabSz="457200" fontAlgn="base">
              <a:defRPr/>
            </a:pPr>
            <a:r>
              <a:rPr lang="en-GB" b="1" dirty="0">
                <a:solidFill>
                  <a:srgbClr val="030303"/>
                </a:solidFill>
                <a:latin typeface="Arial" panose="020B0604020202020204" pitchFamily="34" charset="0"/>
                <a:cs typeface="Arial" panose="020B0604020202020204" pitchFamily="34" charset="0"/>
              </a:rPr>
              <a:t>	</a:t>
            </a:r>
            <a:r>
              <a:rPr lang="en-GB" sz="1400" b="1" dirty="0">
                <a:solidFill>
                  <a:srgbClr val="030303"/>
                </a:solidFill>
                <a:latin typeface="Arial" panose="020B0604020202020204" pitchFamily="34" charset="0"/>
                <a:cs typeface="Arial" panose="020B0604020202020204" pitchFamily="34" charset="0"/>
              </a:rPr>
              <a:t>Support for you and your student:</a:t>
            </a: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30303"/>
                </a:solidFill>
                <a:latin typeface="Arial" panose="020B0604020202020204" pitchFamily="34" charset="0"/>
                <a:cs typeface="Arial" panose="020B0604020202020204" pitchFamily="34" charset="0"/>
              </a:rPr>
              <a:t>Local NHS 24/7 urgent mental health lines (which can be found on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nhs.uk/urgentmentalhealth</a:t>
            </a:r>
            <a:r>
              <a:rPr lang="en-GB" sz="1200" b="1" dirty="0">
                <a:solidFill>
                  <a:srgbClr val="030303"/>
                </a:solidFill>
                <a:latin typeface="Arial" panose="020B0604020202020204" pitchFamily="34" charset="0"/>
                <a:cs typeface="Arial" panose="020B0604020202020204" pitchFamily="34" charset="0"/>
              </a:rPr>
              <a:t>). </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30303"/>
                </a:solidFill>
                <a:latin typeface="Arial" panose="020B0604020202020204" pitchFamily="34" charset="0"/>
                <a:cs typeface="Arial" panose="020B0604020202020204" pitchFamily="34" charset="0"/>
              </a:rPr>
              <a:t>Public Health England’s</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Better Health Every Mind Matters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campaign which provides helpful tips for </a:t>
            </a: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young people</a:t>
            </a:r>
            <a:r>
              <a:rPr lang="en-GB" sz="1200" b="1" dirty="0">
                <a:solidFill>
                  <a:srgbClr val="030303"/>
                </a:solidFill>
                <a:latin typeface="Arial" panose="020B0604020202020204" pitchFamily="34" charset="0"/>
                <a:cs typeface="Arial" panose="020B0604020202020204" pitchFamily="34" charset="0"/>
              </a:rPr>
              <a:t>, parents and carers. There are designated pages to help parents and carers </a:t>
            </a: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spot the signs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that children may be struggling with their mental health and also provides advice that can help maintain good mental wellbeing. </a:t>
            </a: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Supporting staff wellbeing: Mentally healthy schools</a:t>
            </a:r>
            <a:r>
              <a:rPr lang="en-GB" sz="1200" b="1" dirty="0">
                <a:solidFill>
                  <a:srgbClr val="005EB8"/>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provides guidance and a set of resources and tools to improve staff wellbeing in schools.</a:t>
            </a: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YoungMinds Crisis Messenger</a:t>
            </a:r>
            <a:r>
              <a:rPr lang="en-GB" sz="1200" b="1" dirty="0">
                <a:solidFill>
                  <a:srgbClr val="005EB8"/>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provides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free crisis support during a crisis – this is available every day of the week, at any time day or night. All that is required is to text YM to 85258. All texts are answered by trained volunteers, with support from experienced clinical supervisors. Texts are free from EE, O2, Vodafone, 3, Virgin Mobile, BT Mobile, GiffGaff, Tesco Mobile and Telecom Plus.</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Charlie Waller Trust </a:t>
            </a:r>
            <a:r>
              <a:rPr lang="en-GB" sz="1200" b="1" dirty="0">
                <a:latin typeface="Arial" panose="020B0604020202020204" pitchFamily="34" charset="0"/>
                <a:cs typeface="Arial" panose="020B0604020202020204" pitchFamily="34" charset="0"/>
              </a:rPr>
              <a:t>offers free guides and workbooks for professionals, parents, and young people.</a:t>
            </a:r>
            <a:endParaRPr lang="en-GB" sz="1200" b="1" u="sng" dirty="0">
              <a:solidFill>
                <a:srgbClr val="0563C1"/>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advice and support for young people who feel like they want to take their own life, and all their advice is confidential. Their helpline – HOPELineUK – can be reached on 0800 068 41 41 or one can text them on 07786 209 687 (lines are open every day from 9am to midnight).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with an </a:t>
            </a:r>
            <a:r>
              <a:rPr lang="en-GB" sz="1200" b="1" u="sng" dirty="0">
                <a:solidFill>
                  <a:srgbClr val="005EB8"/>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message support in the UK for anyone who is struggling to cope and anyone in crisis. Text SHOUT to 85258. This service is free on all major mobile networks.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an organisation who are available at any time of the day or night. They will help the CYP and listen to how they are feeling. They can be reached on 116 123 or via email at </a:t>
            </a:r>
            <a:r>
              <a:rPr lang="en-GB" sz="1200" b="1" u="sng" dirty="0">
                <a:solidFill>
                  <a:srgbClr val="005EB8"/>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marL="285750" lvl="0" indent="-285750" defTabSz="457200" fontAlgn="base">
              <a:buFont typeface="Arial" panose="020B0604020202020204" pitchFamily="34" charset="0"/>
              <a:buChar char="•"/>
              <a:defRPr/>
            </a:pPr>
            <a:endParaRPr lang="en-GB" sz="1200" b="1" u="sng" dirty="0">
              <a:solidFill>
                <a:srgbClr val="0563C1"/>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00000"/>
                </a:solidFill>
                <a:latin typeface="Arial" panose="020B0604020202020204" pitchFamily="34" charset="0"/>
                <a:cs typeface="Arial" panose="020B0604020202020204" pitchFamily="34" charset="0"/>
                <a:hlinkClick r:id="rId20"/>
              </a:rPr>
              <a:t>Ripple Suicide Prevention </a:t>
            </a:r>
            <a:r>
              <a:rPr lang="en-GB" sz="1200" b="1" dirty="0">
                <a:solidFill>
                  <a:srgbClr val="000000"/>
                </a:solidFill>
                <a:latin typeface="Arial" panose="020B0604020202020204" pitchFamily="34" charset="0"/>
                <a:cs typeface="Arial" panose="020B0604020202020204" pitchFamily="34" charset="0"/>
              </a:rPr>
              <a:t>offers education settings a free extension for internet browsers to help intercept harmful content relating to self-harm and/or suicide. The site also hosts helpful information including telephone, web and app based support options.</a:t>
            </a:r>
          </a:p>
        </p:txBody>
      </p:sp>
    </p:spTree>
    <p:extLst>
      <p:ext uri="{BB962C8B-B14F-4D97-AF65-F5344CB8AC3E}">
        <p14:creationId xmlns:p14="http://schemas.microsoft.com/office/powerpoint/2010/main" val="1070445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2" y="228600"/>
            <a:ext cx="7648749"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Mental health professionals: Resources and training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6800" y="801904"/>
            <a:ext cx="9007925" cy="5941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tx1"/>
              </a:solidFill>
            </a:endParaRP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2344"/>
            <a:ext cx="2919413" cy="5131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TextBox 3">
            <a:extLst>
              <a:ext uri="{FF2B5EF4-FFF2-40B4-BE49-F238E27FC236}">
                <a16:creationId xmlns:a16="http://schemas.microsoft.com/office/drawing/2014/main" id="{FD31BD75-B46C-4B52-9137-50B79D746677}"/>
              </a:ext>
            </a:extLst>
          </p:cNvPr>
          <p:cNvSpPr txBox="1"/>
          <p:nvPr/>
        </p:nvSpPr>
        <p:spPr>
          <a:xfrm>
            <a:off x="442913" y="1171575"/>
            <a:ext cx="8401050" cy="4678204"/>
          </a:xfrm>
          <a:prstGeom prst="rect">
            <a:avLst/>
          </a:prstGeom>
          <a:noFill/>
        </p:spPr>
        <p:txBody>
          <a:bodyPr wrap="square" rtlCol="0">
            <a:spAutoFit/>
          </a:bodyPr>
          <a:lstStyle/>
          <a:p>
            <a:pPr lvl="0" defTabSz="457200" fontAlgn="base">
              <a:defRPr/>
            </a:pPr>
            <a:r>
              <a:rPr lang="en-GB" sz="1400" b="1" dirty="0">
                <a:solidFill>
                  <a:srgbClr val="000000"/>
                </a:solidFill>
                <a:latin typeface="Arial" panose="020B0604020202020204" pitchFamily="34" charset="0"/>
                <a:cs typeface="Arial" panose="020B0604020202020204" pitchFamily="34" charset="0"/>
              </a:rPr>
              <a:t>Training options to support staff and systems:  </a:t>
            </a:r>
          </a:p>
          <a:p>
            <a:pPr lvl="0" defTabSz="457200" fontAlgn="base">
              <a:defRPr/>
            </a:pPr>
            <a:endParaRPr lang="en-GB" sz="1400" b="1" dirty="0">
              <a:solidFill>
                <a:srgbClr val="000000"/>
              </a:solidFill>
              <a:latin typeface="Arial" panose="020B0604020202020204" pitchFamily="34" charset="0"/>
              <a:cs typeface="Arial" panose="020B0604020202020204" pitchFamily="34" charset="0"/>
            </a:endParaRPr>
          </a:p>
          <a:p>
            <a:pPr marL="285750" lvl="0" indent="-285750" algn="just"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MindEd</a:t>
            </a:r>
            <a:r>
              <a:rPr lang="en-GB" sz="1400" b="1" dirty="0">
                <a:solidFill>
                  <a:srgbClr val="030303"/>
                </a:solidFill>
                <a:latin typeface="Arial" panose="020B0604020202020204" pitchFamily="34" charset="0"/>
                <a:cs typeface="Arial" panose="020B0604020202020204" pitchFamily="34" charset="0"/>
              </a:rPr>
              <a:t> a free educational resource on children and young people's mental health.  </a:t>
            </a:r>
            <a:endParaRPr lang="en-GB" sz="1400" b="1" dirty="0">
              <a:solidFill>
                <a:srgbClr val="000000"/>
              </a:solidFill>
              <a:latin typeface="Arial" panose="020B0604020202020204" pitchFamily="34" charset="0"/>
              <a:cs typeface="Arial" panose="020B0604020202020204" pitchFamily="34" charset="0"/>
            </a:endParaRPr>
          </a:p>
          <a:p>
            <a:pPr marL="285750" lvl="0" indent="-285750" algn="just"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4"/>
              </a:rPr>
              <a:t>Paediatric critical care in practice</a:t>
            </a:r>
            <a:r>
              <a:rPr lang="en-GB" sz="1400" b="1" dirty="0">
                <a:solidFill>
                  <a:srgbClr val="005EB8"/>
                </a:solidFill>
                <a:latin typeface="Arial" panose="020B0604020202020204" pitchFamily="34" charset="0"/>
                <a:cs typeface="Arial" panose="020B0604020202020204" pitchFamily="34" charset="0"/>
                <a:hlinkClick r:id="rId4"/>
              </a:rPr>
              <a:t> </a:t>
            </a:r>
            <a:r>
              <a:rPr lang="en-GB" sz="1400" b="1" dirty="0">
                <a:solidFill>
                  <a:srgbClr val="030303"/>
                </a:solidFill>
                <a:latin typeface="Arial" panose="020B0604020202020204" pitchFamily="34" charset="0"/>
                <a:cs typeface="Arial" panose="020B0604020202020204" pitchFamily="34" charset="0"/>
              </a:rPr>
              <a:t>is an online e-learning portal of resources designed for health professionals to use to develop their knowledge. </a:t>
            </a:r>
            <a:endParaRPr lang="en-GB" sz="1400" b="1" dirty="0">
              <a:solidFill>
                <a:srgbClr val="000000"/>
              </a:solidFill>
              <a:latin typeface="Arial" panose="020B0604020202020204" pitchFamily="34" charset="0"/>
              <a:cs typeface="Arial" panose="020B0604020202020204" pitchFamily="34" charset="0"/>
            </a:endParaRPr>
          </a:p>
          <a:p>
            <a:pPr marL="285750" lvl="0" indent="-285750" algn="just"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Psychological First Aid training</a:t>
            </a:r>
            <a:r>
              <a:rPr lang="en-GB" sz="1400" b="1" dirty="0">
                <a:solidFill>
                  <a:srgbClr val="005EB8"/>
                </a:solidFill>
                <a:latin typeface="Arial" panose="020B0604020202020204" pitchFamily="34" charset="0"/>
                <a:cs typeface="Arial" panose="020B0604020202020204" pitchFamily="34" charset="0"/>
              </a:rPr>
              <a:t> </a:t>
            </a:r>
            <a:r>
              <a:rPr lang="en-GB" sz="1400" b="1" dirty="0">
                <a:solidFill>
                  <a:srgbClr val="030303"/>
                </a:solidFill>
                <a:latin typeface="Arial" panose="020B0604020202020204" pitchFamily="34" charset="0"/>
                <a:cs typeface="Arial" panose="020B0604020202020204" pitchFamily="34" charset="0"/>
              </a:rPr>
              <a:t>to support children and young people’s mental health during emergencies and crisis situations. </a:t>
            </a:r>
            <a:endParaRPr lang="en-GB" sz="1400" b="1" dirty="0">
              <a:solidFill>
                <a:srgbClr val="000000"/>
              </a:solidFill>
              <a:latin typeface="Arial" panose="020B0604020202020204" pitchFamily="34" charset="0"/>
              <a:cs typeface="Arial" panose="020B0604020202020204" pitchFamily="34" charset="0"/>
            </a:endParaRPr>
          </a:p>
          <a:p>
            <a:pPr marL="285750" lvl="0" indent="-285750" algn="just"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We Can Talk</a:t>
            </a:r>
            <a:r>
              <a:rPr lang="en-GB" sz="1400" b="1" dirty="0">
                <a:solidFill>
                  <a:srgbClr val="030303"/>
                </a:solidFill>
                <a:latin typeface="Arial" panose="020B0604020202020204" pitchFamily="34" charset="0"/>
                <a:cs typeface="Arial" panose="020B0604020202020204" pitchFamily="34" charset="0"/>
              </a:rPr>
              <a:t>, children and young people’s mental health training, advice and resources for hospital staff.  </a:t>
            </a:r>
          </a:p>
          <a:p>
            <a:pPr marL="285750" lvl="0" indent="-285750" algn="just" defTabSz="457200" fontAlgn="base">
              <a:buFont typeface="Arial" panose="020B0604020202020204" pitchFamily="34" charset="0"/>
              <a:buChar char="•"/>
              <a:defRPr/>
            </a:pPr>
            <a:r>
              <a:rPr lang="en-GB" sz="1400" b="1"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Crisis tool</a:t>
            </a:r>
            <a:r>
              <a:rPr lang="en-GB" sz="1400" b="1" dirty="0">
                <a:solidFill>
                  <a:srgbClr val="030303"/>
                </a:solidFill>
                <a:latin typeface="Arial" panose="020B0604020202020204" pitchFamily="34" charset="0"/>
                <a:cs typeface="Arial" panose="020B0604020202020204" pitchFamily="34" charset="0"/>
              </a:rPr>
              <a:t>, training by young people for anyone who supports them in a crisis. </a:t>
            </a:r>
          </a:p>
          <a:p>
            <a:pPr marL="285750" indent="-285750">
              <a:buFont typeface="Arial" panose="020B0604020202020204" pitchFamily="34" charset="0"/>
              <a:buChar char="•"/>
            </a:pPr>
            <a:r>
              <a:rPr lang="en-GB" sz="1400" b="1"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Free online training from Zero Suicide Alliance</a:t>
            </a:r>
            <a:r>
              <a:rPr lang="en-GB" sz="1400" b="1" dirty="0">
                <a:latin typeface="Arial" panose="020B0604020202020204" pitchFamily="34" charset="0"/>
                <a:cs typeface="Arial" panose="020B0604020202020204" pitchFamily="34" charset="0"/>
              </a:rPr>
              <a:t>, free suicide prevention online training.</a:t>
            </a:r>
          </a:p>
          <a:p>
            <a:pPr lvl="0" defTabSz="457200" fontAlgn="base">
              <a:defRPr/>
            </a:pPr>
            <a:endParaRPr lang="en-GB" sz="1400" b="1" dirty="0">
              <a:solidFill>
                <a:srgbClr val="000000"/>
              </a:solidFill>
              <a:latin typeface="Arial" panose="020B0604020202020204" pitchFamily="34" charset="0"/>
              <a:cs typeface="Arial" panose="020B0604020202020204" pitchFamily="34" charset="0"/>
            </a:endParaRPr>
          </a:p>
          <a:p>
            <a:pPr lvl="0" defTabSz="457200" fontAlgn="base">
              <a:defRPr/>
            </a:pPr>
            <a:r>
              <a:rPr lang="en-GB" sz="1400" b="1" dirty="0">
                <a:solidFill>
                  <a:srgbClr val="000000"/>
                </a:solidFill>
                <a:latin typeface="Arial" panose="020B0604020202020204" pitchFamily="34" charset="0"/>
                <a:cs typeface="Arial" panose="020B0604020202020204" pitchFamily="34" charset="0"/>
              </a:rPr>
              <a:t>Key guidance and literature: </a:t>
            </a:r>
          </a:p>
          <a:p>
            <a:pPr lvl="0" defTabSz="457200" fontAlgn="base">
              <a:defRPr/>
            </a:pPr>
            <a:endParaRPr lang="en-GB" sz="14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HEE Self Harm and Suicide Prevention Competency Framework </a:t>
            </a:r>
            <a:endParaRPr lang="en-GB" sz="14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RCPCH position statement on role of paediatricians in supporting CYP’s mental health</a:t>
            </a:r>
            <a:r>
              <a:rPr lang="en-GB" sz="14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RPsych ‘Quality Standards for Children and Young People for Liaison Psychiatry Services’</a:t>
            </a:r>
            <a:r>
              <a:rPr lang="en-GB" sz="14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RCPCH ‘Facing the Future: standards for children in emergency care settings’</a:t>
            </a:r>
            <a:r>
              <a:rPr lang="en-GB" sz="14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r>
              <a:rPr lang="en-GB" sz="14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DHSC ‘Integration and innovation: working together to improve health and social care for all’</a:t>
            </a:r>
            <a:r>
              <a:rPr lang="en-GB" sz="1400" b="1" dirty="0">
                <a:solidFill>
                  <a:srgbClr val="005EB8"/>
                </a:solidFill>
                <a:latin typeface="Arial" panose="020B0604020202020204" pitchFamily="34" charset="0"/>
                <a:cs typeface="Arial" panose="020B0604020202020204" pitchFamily="34" charset="0"/>
              </a:rPr>
              <a:t> </a:t>
            </a:r>
          </a:p>
          <a:p>
            <a:pPr lvl="0" defTabSz="457200" fontAlgn="base">
              <a:defRPr/>
            </a:pPr>
            <a:endParaRPr lang="en-GB" sz="1400" b="1" dirty="0">
              <a:solidFill>
                <a:srgbClr val="000000"/>
              </a:solidFill>
              <a:latin typeface="Arial" panose="020B0604020202020204" pitchFamily="34" charset="0"/>
              <a:cs typeface="Arial" panose="020B0604020202020204" pitchFamily="34" charset="0"/>
            </a:endParaRPr>
          </a:p>
          <a:p>
            <a:pPr lvl="0" defTabSz="457200" fontAlgn="base">
              <a:defRPr/>
            </a:pPr>
            <a:r>
              <a:rPr lang="en-GB" sz="1400" b="1" dirty="0">
                <a:solidFill>
                  <a:srgbClr val="000000"/>
                </a:solidFill>
                <a:latin typeface="Arial" panose="020B0604020202020204" pitchFamily="34" charset="0"/>
                <a:cs typeface="Arial" panose="020B0604020202020204" pitchFamily="34" charset="0"/>
              </a:rPr>
              <a:t>Links to national suicide prevention and self-harm support agencies for young people</a:t>
            </a:r>
            <a:r>
              <a:rPr lang="en-GB" b="1" dirty="0">
                <a:solidFill>
                  <a:srgbClr val="000000"/>
                </a:solidFill>
              </a:rPr>
              <a:t>: </a:t>
            </a:r>
          </a:p>
        </p:txBody>
      </p:sp>
      <p:pic>
        <p:nvPicPr>
          <p:cNvPr id="10" name="Picture 2" descr="See the source image">
            <a:hlinkClick r:id="rId14"/>
            <a:extLst>
              <a:ext uri="{FF2B5EF4-FFF2-40B4-BE49-F238E27FC236}">
                <a16:creationId xmlns:a16="http://schemas.microsoft.com/office/drawing/2014/main" id="{7CF3E737-86B5-4679-866D-7FFF057B2B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9322" y="5940958"/>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e the source image">
            <a:hlinkClick r:id="rId16"/>
            <a:extLst>
              <a:ext uri="{FF2B5EF4-FFF2-40B4-BE49-F238E27FC236}">
                <a16:creationId xmlns:a16="http://schemas.microsoft.com/office/drawing/2014/main" id="{3430191D-10F3-4371-9748-96C66CBAC9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8469" y="6019814"/>
            <a:ext cx="1629404" cy="3693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0A0578-FCCD-4DC4-970A-372EF1ED3F99}"/>
              </a:ext>
            </a:extLst>
          </p:cNvPr>
          <p:cNvSpPr txBox="1"/>
          <p:nvPr/>
        </p:nvSpPr>
        <p:spPr>
          <a:xfrm>
            <a:off x="9293676" y="1688678"/>
            <a:ext cx="2784021" cy="513135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Support for staff:</a:t>
            </a:r>
          </a:p>
          <a:p>
            <a:endParaRPr lang="en-GB" sz="1400" b="1" u="sng"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Staff mental health and wellbeing hubs:</a:t>
            </a:r>
          </a:p>
          <a:p>
            <a:r>
              <a:rPr lang="en-GB" sz="1400" dirty="0">
                <a:solidFill>
                  <a:srgbClr val="005EB8"/>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NHS England » Staff mental health and wellbeing hubs</a:t>
            </a:r>
            <a:endParaRPr lang="en-GB" sz="1400" dirty="0">
              <a:solidFill>
                <a:srgbClr val="005EB8"/>
              </a:solidFill>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NHS App (digital tools and apps):</a:t>
            </a:r>
          </a:p>
          <a:p>
            <a:r>
              <a:rPr lang="en-GB" sz="1400" dirty="0">
                <a:solidFill>
                  <a:srgbClr val="005EB8"/>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NHS App and your NHS account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Wellbeing self-assessment tool:</a:t>
            </a:r>
          </a:p>
          <a:p>
            <a:r>
              <a:rPr lang="en-GB" sz="1400" dirty="0">
                <a:solidFill>
                  <a:srgbClr val="005EB8"/>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Check my wellbeing – Self-assess your psychological and emotional wellbeing (leadershipacademy.nhs.uk)</a:t>
            </a:r>
            <a:endParaRPr lang="en-GB" sz="1400" dirty="0">
              <a:solidFill>
                <a:srgbClr val="005EB8"/>
              </a:solidFill>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Free mental health resources and support (Mind):</a:t>
            </a:r>
          </a:p>
          <a:p>
            <a:r>
              <a:rPr lang="en-GB" sz="1400" dirty="0">
                <a:solidFill>
                  <a:srgbClr val="005EB8"/>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Guides to support and services - Mind</a:t>
            </a:r>
            <a:endParaRPr lang="en-GB" sz="1400" b="1" dirty="0">
              <a:solidFill>
                <a:srgbClr val="005EB8"/>
              </a:solidFill>
              <a:latin typeface="Arial" panose="020B0604020202020204" pitchFamily="34" charset="0"/>
              <a:cs typeface="Arial" panose="020B0604020202020204" pitchFamily="34" charset="0"/>
            </a:endParaRPr>
          </a:p>
        </p:txBody>
      </p:sp>
      <p:pic>
        <p:nvPicPr>
          <p:cNvPr id="1026" name="Picture 2">
            <a:hlinkClick r:id="rId22"/>
            <a:extLst>
              <a:ext uri="{FF2B5EF4-FFF2-40B4-BE49-F238E27FC236}">
                <a16:creationId xmlns:a16="http://schemas.microsoft.com/office/drawing/2014/main" id="{56FC3E7A-6557-4244-9F35-259CB74DDE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27673" y="6043558"/>
            <a:ext cx="1460466" cy="439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hlinkClick r:id="rId24"/>
            <a:extLst>
              <a:ext uri="{FF2B5EF4-FFF2-40B4-BE49-F238E27FC236}">
                <a16:creationId xmlns:a16="http://schemas.microsoft.com/office/drawing/2014/main" id="{7F6473D8-8270-48F1-ACA2-CE193D4F3E5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51074" y="5992599"/>
            <a:ext cx="1786714" cy="500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26"/>
            <a:extLst>
              <a:ext uri="{FF2B5EF4-FFF2-40B4-BE49-F238E27FC236}">
                <a16:creationId xmlns:a16="http://schemas.microsoft.com/office/drawing/2014/main" id="{EFB7BCE0-265E-4396-8399-69892DA17E6E}"/>
              </a:ext>
            </a:extLst>
          </p:cNvPr>
          <p:cNvPicPr>
            <a:picLocks noChangeAspect="1"/>
          </p:cNvPicPr>
          <p:nvPr/>
        </p:nvPicPr>
        <p:blipFill>
          <a:blip r:embed="rId27"/>
          <a:stretch>
            <a:fillRect/>
          </a:stretch>
        </p:blipFill>
        <p:spPr>
          <a:xfrm>
            <a:off x="7309474" y="5995455"/>
            <a:ext cx="1152832" cy="407334"/>
          </a:xfrm>
          <a:prstGeom prst="rect">
            <a:avLst/>
          </a:prstGeom>
        </p:spPr>
      </p:pic>
    </p:spTree>
    <p:extLst>
      <p:ext uri="{BB962C8B-B14F-4D97-AF65-F5344CB8AC3E}">
        <p14:creationId xmlns:p14="http://schemas.microsoft.com/office/powerpoint/2010/main" val="3048897303"/>
      </p:ext>
    </p:extLst>
  </p:cSld>
  <p:clrMapOvr>
    <a:masterClrMapping/>
  </p:clrMapOvr>
</p:sld>
</file>

<file path=ppt/theme/theme1.xml><?xml version="1.0" encoding="utf-8"?>
<a:theme xmlns:a="http://schemas.openxmlformats.org/drawingml/2006/main" name="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1996ADB0966946831600928F749DA2" ma:contentTypeVersion="16" ma:contentTypeDescription="Create a new document." ma:contentTypeScope="" ma:versionID="8c2c0264011ba0bfd0b66ffb40fbcd16">
  <xsd:schema xmlns:xsd="http://www.w3.org/2001/XMLSchema" xmlns:xs="http://www.w3.org/2001/XMLSchema" xmlns:p="http://schemas.microsoft.com/office/2006/metadata/properties" xmlns:ns2="e557bbdc-7c45-46d3-9322-786b8d3d81ce" xmlns:ns3="7b37178d-3180-4666-a039-d1fc4f3c29c2" targetNamespace="http://schemas.microsoft.com/office/2006/metadata/properties" ma:root="true" ma:fieldsID="37cb51e7bfafcd1fe6d5ef8d0641038e" ns2:_="" ns3:_="">
    <xsd:import namespace="e557bbdc-7c45-46d3-9322-786b8d3d81ce"/>
    <xsd:import namespace="7b37178d-3180-4666-a039-d1fc4f3c29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57bbdc-7c45-46d3-9322-786b8d3d8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37178d-3180-4666-a039-d1fc4f3c29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e6be30-f62d-49e9-bce5-d7140a1d24b7}" ma:internalName="TaxCatchAll" ma:showField="CatchAllData" ma:web="7b37178d-3180-4666-a039-d1fc4f3c2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b37178d-3180-4666-a039-d1fc4f3c29c2" xsi:nil="true"/>
    <lcf76f155ced4ddcb4097134ff3c332f xmlns="e557bbdc-7c45-46d3-9322-786b8d3d81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E4F69D-CDB4-43E9-985C-D81F5D2C7B60}"/>
</file>

<file path=customXml/itemProps2.xml><?xml version="1.0" encoding="utf-8"?>
<ds:datastoreItem xmlns:ds="http://schemas.openxmlformats.org/officeDocument/2006/customXml" ds:itemID="{51AE6E7A-7B4F-418F-80C0-B6CABF454511}">
  <ds:schemaRefs>
    <ds:schemaRef ds:uri="http://schemas.microsoft.com/sharepoint/v3/contenttype/forms"/>
  </ds:schemaRefs>
</ds:datastoreItem>
</file>

<file path=customXml/itemProps3.xml><?xml version="1.0" encoding="utf-8"?>
<ds:datastoreItem xmlns:ds="http://schemas.openxmlformats.org/officeDocument/2006/customXml" ds:itemID="{77F412FE-6318-4225-8436-458E86B6D85D}">
  <ds:schemaRefs>
    <ds:schemaRef ds:uri="http://purl.org/dc/terms/"/>
    <ds:schemaRef ds:uri="79569d8f-6633-46f5-ab9e-bddf19761506"/>
    <ds:schemaRef ds:uri="http://schemas.microsoft.com/office/2006/documentManagement/types"/>
    <ds:schemaRef ds:uri="http://purl.org/dc/elements/1.1/"/>
    <ds:schemaRef ds:uri="http://schemas.microsoft.com/office/2006/metadata/properties"/>
    <ds:schemaRef ds:uri="http://schemas.microsoft.com/office/infopath/2007/PartnerControls"/>
    <ds:schemaRef ds:uri="cccaf3ac-2de9-44d4-aa31-54302fceb5f7"/>
    <ds:schemaRef ds:uri="http://schemas.microsoft.com/sharepoint/v3"/>
    <ds:schemaRef ds:uri="http://schemas.openxmlformats.org/package/2006/metadata/core-properties"/>
    <ds:schemaRef ds:uri="0fe3890c-6d97-4759-8e05-8112e720dd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3628</TotalTime>
  <Words>1804</Words>
  <Application>Microsoft Office PowerPoint</Application>
  <PresentationFormat>Widescreen</PresentationFormat>
  <Paragraphs>295</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Aharoni</vt:lpstr>
      <vt:lpstr>Arial</vt:lpstr>
      <vt:lpstr>Calibri</vt:lpstr>
      <vt:lpstr>Calibri Light</vt:lpstr>
      <vt:lpstr>Custom Design</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Health Equalities:  A CYP Masterclass Series</dc:title>
  <dc:creator>BROWN, Laura (NHS ENGLAND – X24)</dc:creator>
  <cp:lastModifiedBy>Emma Harding-Safeguarding</cp:lastModifiedBy>
  <cp:revision>58</cp:revision>
  <dcterms:created xsi:type="dcterms:W3CDTF">2022-08-17T14:14:11Z</dcterms:created>
  <dcterms:modified xsi:type="dcterms:W3CDTF">2022-09-08T08:41:05Z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0x0101000B1996ADB0966946831600928F749DA2</vt:lpwstr>
  </property>
  <property fmtid="{D5CDD505-2E9C-101B-9397-08002B2CF9AE}" pid="3" name="MediaServiceImageTags">
    <vt:lpwstr/>
  </property>
</Properties>
</file>