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7" r:id="rId2"/>
    <p:sldId id="293" r:id="rId3"/>
    <p:sldId id="303" r:id="rId4"/>
    <p:sldId id="291" r:id="rId5"/>
    <p:sldId id="292" r:id="rId6"/>
    <p:sldId id="289" r:id="rId7"/>
    <p:sldId id="290" r:id="rId8"/>
    <p:sldId id="298" r:id="rId9"/>
    <p:sldId id="297" r:id="rId10"/>
    <p:sldId id="294" r:id="rId11"/>
    <p:sldId id="295" r:id="rId12"/>
    <p:sldId id="296" r:id="rId13"/>
    <p:sldId id="299" r:id="rId14"/>
    <p:sldId id="300" r:id="rId15"/>
    <p:sldId id="307" r:id="rId16"/>
    <p:sldId id="306" r:id="rId17"/>
    <p:sldId id="308" r:id="rId18"/>
    <p:sldId id="310" r:id="rId19"/>
    <p:sldId id="311" r:id="rId20"/>
    <p:sldId id="309" r:id="rId21"/>
    <p:sldId id="312" r:id="rId22"/>
    <p:sldId id="313" r:id="rId23"/>
    <p:sldId id="301" r:id="rId24"/>
    <p:sldId id="304" r:id="rId25"/>
    <p:sldId id="305" r:id="rId26"/>
    <p:sldId id="288" r:id="rId27"/>
    <p:sldId id="314" r:id="rId28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rry Dean" initials="GD" lastIdx="0" clrIdx="0">
    <p:extLst>
      <p:ext uri="{19B8F6BF-5375-455C-9EA6-DF929625EA0E}">
        <p15:presenceInfo xmlns:p15="http://schemas.microsoft.com/office/powerpoint/2012/main" userId="S-1-5-21-2113169553-1093288935-1546849883-52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8" d="100"/>
          <a:sy n="118" d="100"/>
        </p:scale>
        <p:origin x="2208" y="-11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24E4E-8113-494B-97FD-7A7967EFFE9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63447-0D6D-4F15-8F52-1F7B851D93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7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D910-B41C-4790-B92C-3BB3543F2FEB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Differentials</a:t>
            </a:r>
          </a:p>
          <a:p>
            <a:pPr lvl="0"/>
            <a:r>
              <a:rPr lang="en-US" dirty="0"/>
              <a:t>SEN Support</a:t>
            </a:r>
          </a:p>
          <a:p>
            <a:pPr lvl="0"/>
            <a:r>
              <a:rPr lang="en-US" dirty="0"/>
              <a:t>Primary 2.68% - 40.0%</a:t>
            </a:r>
          </a:p>
          <a:p>
            <a:pPr lvl="0"/>
            <a:r>
              <a:rPr lang="en-US" dirty="0"/>
              <a:t>Secondary 2.34% - 16.19%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4A0AD-1B25-489F-9848-3E5A14885F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0025" y="809625"/>
            <a:ext cx="7197725" cy="4049713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55638" y="5080531"/>
            <a:ext cx="5486400" cy="3916115"/>
          </a:xfrm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In school we can equate this to element 1 funding element 2 and element 3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Currently working on developing a matrix that describes what schools should be able to provide form within their resources and what would be considered universal and what is targeted.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fld id="{D17FEA4A-5CD9-4D3F-ACF0-E79CA2EB7611}" type="slidenum">
              <a:rPr lang="en-GB" altLang="en-US" sz="1200" smtClean="0">
                <a:solidFill>
                  <a:srgbClr val="000000"/>
                </a:solidFill>
              </a:rPr>
              <a:pPr/>
              <a:t>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4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0025" y="809625"/>
            <a:ext cx="7197725" cy="4049713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55638" y="5080531"/>
            <a:ext cx="5486400" cy="3916115"/>
          </a:xfrm>
          <a:noFill/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In school we can equate this to element 1 funding element 2 and element 3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Currently working on developing a matrix that describes what schools should be able to provide form within their resources and what would be considered universal and what is targeted.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6" charset="-128"/>
              </a:defRPr>
            </a:lvl9pPr>
          </a:lstStyle>
          <a:p>
            <a:fld id="{D17FEA4A-5CD9-4D3F-ACF0-E79CA2EB7611}" type="slidenum">
              <a:rPr lang="en-GB" altLang="en-US" sz="1200" smtClean="0">
                <a:solidFill>
                  <a:srgbClr val="000000"/>
                </a:solidFill>
              </a:rPr>
              <a:pPr/>
              <a:t>10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279-1B06-43FF-B0CC-95B257C02E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CBCC-A715-42F3-9C98-B352977453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358C-C5D4-430E-A863-2A54F077F3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9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2BBD-585E-4389-A81A-92892E0E2B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2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2912B-FC81-4C2F-A585-0C7E9799E6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3D0-C34A-493D-B0F2-6B04A3320E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3707-9072-4621-AB68-42DEA8EB86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CA8C-966F-486D-B832-69E1D3B272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F9BA-C187-46A1-8ACC-872A1741F4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569A-0DB2-4624-9AC1-1258C04175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B210-E882-4ED4-8202-697E8B1D16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1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1F878D-E854-4993-9C64-5C9D2BFD801E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9" descr="SC PP template FP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9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google.co.uk/imgres?imgurl=https://notjustcute.com/wp-content/uploads/2013/06/behavior-is-communication.jpg&amp;imgrefurl=https://notjustcute.com/2013/09/17/behavior-or-communication/&amp;docid=2zOiLyb1rejzAM&amp;tbnid=_AqarZYclHplwM:&amp;vet=1&amp;w=544&amp;h=403&amp;bih=754&amp;biw=1600&amp;ved=0ahUKEwjtvOnOwpjeAhVQPsAKHeQLAj4QMwhQKAUwBQ&amp;iact=c&amp;ictx=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google.co.uk/imgres?imgurl=http://dera.ioe.ac.uk/19446/1.haspreviewThumbnailVersion/Behaviour_and_Discipline_in_Schools_-a_guide_for_headteachers_and_school_staff.pdf&amp;imgrefurl=http://dera.ioe.ac.uk/19446/&amp;docid=gO0wCrW-1XHRKM&amp;tbnid=Lxkw5YhnmIcOHM:&amp;vet=1&amp;w=212&amp;h=300&amp;bih=782&amp;biw=1600&amp;ved=0ahUKEwjz6IyC6ZDgAhXLURUIHT2MBLYQMwhDKAEwAQ&amp;iact=c&amp;ict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google.co.uk/imgres?imgurl=http://dera.ioe.ac.uk/19446/1.haspreviewThumbnailVersion/Behaviour_and_Discipline_in_Schools_-a_guide_for_headteachers_and_school_staff.pdf&amp;imgrefurl=http://dera.ioe.ac.uk/19446/&amp;docid=gO0wCrW-1XHRKM&amp;tbnid=Lxkw5YhnmIcOHM:&amp;vet=1&amp;w=212&amp;h=300&amp;bih=782&amp;biw=1600&amp;ved=0ahUKEwjz6IyC6ZDgAhXLURUIHT2MBLYQMwhDKAEwAQ&amp;iact=c&amp;ict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oogle.co.uk/imgres?imgurl=http://dera.ioe.ac.uk/19446/1.haspreviewThumbnailVersion/Behaviour_and_Discipline_in_Schools_-a_guide_for_headteachers_and_school_staff.pdf&amp;imgrefurl=http://dera.ioe.ac.uk/19446/&amp;docid=gO0wCrW-1XHRKM&amp;tbnid=Lxkw5YhnmIcOHM:&amp;vet=1&amp;w=212&amp;h=300&amp;bih=782&amp;biw=1600&amp;ved=0ahUKEwjz6IyC6ZDgAhXLURUIHT2MBLYQMwhDKAEwAQ&amp;iact=c&amp;ictx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2.bp.blogspot.com/-jefsOR41kfg/VHUkJ2VO3nI/AAAAAAAACG8/4j_jUrrXMDM/s1600/iceberg%2Brevised.jpg&amp;imgrefurl=http://ignitelearningllc.blogspot.com/2014/11/behavior-is-like-icebergwhats-it-really.html&amp;docid=_PyznS-FpDvF3M&amp;tbnid=KDWZNGBFdP-kuM:&amp;vet=1&amp;w=1024&amp;h=767&amp;bih=782&amp;biw=1600&amp;ved=0ahUKEwiStuW4qLHfAhUMQxUIHXP5DXUQMwhoKAcwBw&amp;iact=c&amp;ictx=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255" y="1481839"/>
            <a:ext cx="4221126" cy="3111426"/>
          </a:xfrm>
        </p:spPr>
        <p:txBody>
          <a:bodyPr/>
          <a:lstStyle/>
          <a:p>
            <a:r>
              <a:rPr lang="en-GB" sz="5400" b="1" dirty="0"/>
              <a:t>Supporting Positive Behaviour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B44FE-1B67-4B1D-9787-5C2420F56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21" y="1626005"/>
            <a:ext cx="6195014" cy="21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23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97" y="1088469"/>
            <a:ext cx="4901911" cy="169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635">
            <a:off x="6872361" y="2759774"/>
            <a:ext cx="4193924" cy="310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03D2C-7B26-4A2D-8A71-349A9E218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72" y="7938"/>
            <a:ext cx="6413548" cy="928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5EF8F-5B9E-4D25-B159-CA17E446E2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843" t="28837" r="56831" b="17519"/>
          <a:stretch/>
        </p:blipFill>
        <p:spPr>
          <a:xfrm rot="20819158">
            <a:off x="739455" y="1386343"/>
            <a:ext cx="3598345" cy="4863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775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9" y="827810"/>
            <a:ext cx="7554191" cy="1198418"/>
          </a:xfrm>
        </p:spPr>
        <p:txBody>
          <a:bodyPr/>
          <a:lstStyle/>
          <a:p>
            <a:r>
              <a:rPr lang="en-GB" dirty="0"/>
              <a:t>Not a ‘naughty’ child but…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1319646" y="2680855"/>
            <a:ext cx="2639291" cy="852054"/>
          </a:xfrm>
          <a:prstGeom prst="wedgeEllipseCallout">
            <a:avLst>
              <a:gd name="adj1" fmla="val 31136"/>
              <a:gd name="adj2" fmla="val 734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Confused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5268192" y="2010641"/>
            <a:ext cx="2265218" cy="872836"/>
          </a:xfrm>
          <a:prstGeom prst="wedgeEllipseCallout">
            <a:avLst>
              <a:gd name="adj1" fmla="val -33817"/>
              <a:gd name="adj2" fmla="val 78103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Anxious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7825221" y="2447059"/>
            <a:ext cx="3491346" cy="904009"/>
          </a:xfrm>
          <a:prstGeom prst="wedgeEllipseCallout">
            <a:avLst>
              <a:gd name="adj1" fmla="val -69940"/>
              <a:gd name="adj2" fmla="val 77443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ヒラギノ角ゴ Pro W3" pitchFamily="16" charset="-128"/>
              </a:rPr>
              <a:t>Frustrated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1135206" y="4552516"/>
            <a:ext cx="2504209" cy="945573"/>
          </a:xfrm>
          <a:prstGeom prst="wedgeEllipseCallout">
            <a:avLst>
              <a:gd name="adj1" fmla="val 54271"/>
              <a:gd name="adj2" fmla="val -80357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haroni" panose="02010803020104030203" pitchFamily="2" charset="-79"/>
                <a:ea typeface="ヒラギノ角ゴ Pro W3" pitchFamily="16" charset="-128"/>
                <a:cs typeface="Aharoni" panose="02010803020104030203" pitchFamily="2" charset="-79"/>
              </a:rPr>
              <a:t>Scared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28" y="3271405"/>
            <a:ext cx="1596455" cy="1520102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7825221" y="4117397"/>
            <a:ext cx="2597727" cy="870239"/>
          </a:xfrm>
          <a:prstGeom prst="wedgeEllipseCallout">
            <a:avLst>
              <a:gd name="adj1" fmla="val -66539"/>
              <a:gd name="adj2" fmla="val 374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Nervous</a:t>
            </a:r>
          </a:p>
        </p:txBody>
      </p:sp>
      <p:sp>
        <p:nvSpPr>
          <p:cNvPr id="10" name="Oval Callout 9"/>
          <p:cNvSpPr/>
          <p:nvPr/>
        </p:nvSpPr>
        <p:spPr bwMode="auto">
          <a:xfrm>
            <a:off x="4720069" y="5259098"/>
            <a:ext cx="3935557" cy="736456"/>
          </a:xfrm>
          <a:prstGeom prst="wedgeEllipseCallout">
            <a:avLst>
              <a:gd name="adj1" fmla="val -36674"/>
              <a:gd name="adj2" fmla="val -7012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Uncomfortable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F5971-235B-46F0-B612-1EE5A1DE2035}"/>
              </a:ext>
            </a:extLst>
          </p:cNvPr>
          <p:cNvSpPr txBox="1">
            <a:spLocks/>
          </p:cNvSpPr>
          <p:nvPr/>
        </p:nvSpPr>
        <p:spPr bwMode="auto">
          <a:xfrm>
            <a:off x="653143" y="0"/>
            <a:ext cx="64126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>
                <a:solidFill>
                  <a:srgbClr val="FFFF00"/>
                </a:solidFill>
              </a:rPr>
              <a:t>Understanding Behaviour</a:t>
            </a:r>
            <a:endParaRPr lang="en-GB" sz="3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0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695BB-BF27-4799-9694-63C51A6F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1" y="1304344"/>
            <a:ext cx="6932428" cy="43059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9D73DF-E2D0-4FFC-86AB-302919A5E6DD}"/>
              </a:ext>
            </a:extLst>
          </p:cNvPr>
          <p:cNvSpPr/>
          <p:nvPr/>
        </p:nvSpPr>
        <p:spPr bwMode="auto">
          <a:xfrm>
            <a:off x="7442791" y="5800060"/>
            <a:ext cx="1008030" cy="18075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16F1B2-3C39-429A-9166-F5CDB4C5CD8B}"/>
              </a:ext>
            </a:extLst>
          </p:cNvPr>
          <p:cNvSpPr/>
          <p:nvPr/>
        </p:nvSpPr>
        <p:spPr bwMode="auto">
          <a:xfrm>
            <a:off x="5958517" y="5494988"/>
            <a:ext cx="1988289" cy="11532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A85BB7-9717-4A93-814A-4E44E181F809}"/>
              </a:ext>
            </a:extLst>
          </p:cNvPr>
          <p:cNvSpPr txBox="1">
            <a:spLocks/>
          </p:cNvSpPr>
          <p:nvPr/>
        </p:nvSpPr>
        <p:spPr>
          <a:xfrm>
            <a:off x="642511" y="159488"/>
            <a:ext cx="6412680" cy="7655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>
                <a:solidFill>
                  <a:srgbClr val="FFFF00"/>
                </a:solidFill>
              </a:rPr>
              <a:t>Understanding Behaviour</a:t>
            </a:r>
            <a:endParaRPr lang="en-GB" sz="3600" b="1" kern="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7D693-1A82-4FD1-89E7-02C362E41FDE}"/>
              </a:ext>
            </a:extLst>
          </p:cNvPr>
          <p:cNvSpPr txBox="1"/>
          <p:nvPr/>
        </p:nvSpPr>
        <p:spPr>
          <a:xfrm>
            <a:off x="8450821" y="1719014"/>
            <a:ext cx="3096137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 happens when the bucket is full?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BB48EE-4601-482B-B840-DFA397F406C3}"/>
              </a:ext>
            </a:extLst>
          </p:cNvPr>
          <p:cNvSpPr/>
          <p:nvPr/>
        </p:nvSpPr>
        <p:spPr bwMode="auto">
          <a:xfrm>
            <a:off x="946298" y="5188688"/>
            <a:ext cx="2562446" cy="42162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53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5507A-240E-4CE9-85C9-E9CB7233E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16960" r="5862"/>
          <a:stretch/>
        </p:blipFill>
        <p:spPr>
          <a:xfrm>
            <a:off x="8704913" y="1392864"/>
            <a:ext cx="2959003" cy="176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A8762-2F87-4FF4-AE24-AD6217EC5D41}"/>
              </a:ext>
            </a:extLst>
          </p:cNvPr>
          <p:cNvSpPr txBox="1"/>
          <p:nvPr/>
        </p:nvSpPr>
        <p:spPr>
          <a:xfrm>
            <a:off x="552893" y="1392864"/>
            <a:ext cx="8070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An Integrated Experience</a:t>
            </a:r>
          </a:p>
          <a:p>
            <a:r>
              <a:rPr lang="en-GB" sz="2400" dirty="0"/>
              <a:t>Staff have the ability to escalate or de-escalate a situation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400" dirty="0"/>
              <a:t>We have choices: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can add to the ‘bucket’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can take away from the ‘bucket’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We could cause the ‘bucket’ to overflow.</a:t>
            </a:r>
          </a:p>
          <a:p>
            <a:endParaRPr lang="en-GB" sz="2400" dirty="0"/>
          </a:p>
          <a:p>
            <a:r>
              <a:rPr lang="en-GB" sz="2400" dirty="0"/>
              <a:t>We must look for signs that the ‘bucket’ is becoming close to overflowing.  </a:t>
            </a:r>
          </a:p>
          <a:p>
            <a:r>
              <a:rPr lang="en-GB" sz="24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do these ‘signs’ look like?</a:t>
            </a:r>
          </a:p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7CD40C-53F5-40D8-8033-A1E475AAFE0A}"/>
              </a:ext>
            </a:extLst>
          </p:cNvPr>
          <p:cNvSpPr/>
          <p:nvPr/>
        </p:nvSpPr>
        <p:spPr bwMode="auto">
          <a:xfrm>
            <a:off x="970715" y="2371059"/>
            <a:ext cx="2711303" cy="5741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latin typeface="Arial" charset="0"/>
                <a:ea typeface="ヒラギノ角ゴ Pro W3" pitchFamily="16" charset="-128"/>
              </a:rPr>
              <a:t>Adult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’s behaviour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60C8FF-9080-4C35-8A68-A33CA921AFBF}"/>
              </a:ext>
            </a:extLst>
          </p:cNvPr>
          <p:cNvSpPr/>
          <p:nvPr/>
        </p:nvSpPr>
        <p:spPr bwMode="auto">
          <a:xfrm>
            <a:off x="4968948" y="2371060"/>
            <a:ext cx="2711303" cy="5741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6" charset="-128"/>
              </a:rPr>
              <a:t>Child’s behaviour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3B2FDD-9775-4F64-B54E-39815D3ED836}"/>
              </a:ext>
            </a:extLst>
          </p:cNvPr>
          <p:cNvCxnSpPr/>
          <p:nvPr/>
        </p:nvCxnSpPr>
        <p:spPr bwMode="auto">
          <a:xfrm>
            <a:off x="3763926" y="2658139"/>
            <a:ext cx="1127051" cy="0"/>
          </a:xfrm>
          <a:prstGeom prst="straightConnector1">
            <a:avLst/>
          </a:prstGeom>
          <a:ln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3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E5E3EE-5E0E-4F5D-8B67-CFBB3B44FF7F}"/>
              </a:ext>
            </a:extLst>
          </p:cNvPr>
          <p:cNvSpPr txBox="1"/>
          <p:nvPr/>
        </p:nvSpPr>
        <p:spPr>
          <a:xfrm>
            <a:off x="680484" y="1339702"/>
            <a:ext cx="1049433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Staff Response</a:t>
            </a:r>
          </a:p>
          <a:p>
            <a:r>
              <a:rPr lang="en-GB" dirty="0"/>
              <a:t>Staff need to remain </a:t>
            </a:r>
            <a:r>
              <a:rPr lang="en-GB" b="1" dirty="0"/>
              <a:t>Calm</a:t>
            </a:r>
            <a:r>
              <a:rPr lang="en-GB" dirty="0"/>
              <a:t> – take a step back from the situation, both physically and emotionally</a:t>
            </a:r>
          </a:p>
          <a:p>
            <a:r>
              <a:rPr lang="en-GB" u="sng" dirty="0"/>
              <a:t>Consider;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body language, personal space, don’t make prolonged eye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of language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 their name to ‘connect’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Use simple language, keep it to a minimum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One person to communicate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Allow take up/processing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Be positive, say what you DO want, not what you DON’T want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Consider the tone and volume that you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Talk privately if possible / remove any audience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Allow time and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Avoid blame, labelling or powerplay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Pick your battles – can you ignore the behaviour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9A021-E77B-414D-B570-E49C31F2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35" y="2210533"/>
            <a:ext cx="2527776" cy="25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3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53D136-48C5-4CB3-A72F-43BBF3357869}"/>
              </a:ext>
            </a:extLst>
          </p:cNvPr>
          <p:cNvSpPr txBox="1"/>
          <p:nvPr/>
        </p:nvSpPr>
        <p:spPr>
          <a:xfrm>
            <a:off x="1137684" y="1297172"/>
            <a:ext cx="10441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Charlie Taylor’s Behaviour Checklist </a:t>
            </a:r>
          </a:p>
          <a:p>
            <a:r>
              <a:rPr lang="en-GB" dirty="0"/>
              <a:t>Key findings;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The most important thing to improve and manage behaviour is CONSISTENCY</a:t>
            </a:r>
          </a:p>
          <a:p>
            <a:pPr lvl="1"/>
            <a:r>
              <a:rPr lang="en-GB" dirty="0"/>
              <a:t>Where there is inconsistency in schools, children are more likely to push the boundaries.  If a pupil thinks there is a chance that the school will forget about a detention they are unlikely to turn up.  If they get away with it, the threat of detention will be no deterrent in the future.</a:t>
            </a:r>
          </a:p>
          <a:p>
            <a:pPr lvl="1"/>
            <a:r>
              <a:rPr lang="en-GB" sz="1200" i="1" dirty="0"/>
              <a:t>(Expectations – quiet)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26038-9001-466F-A00C-E869C8788D32}"/>
              </a:ext>
            </a:extLst>
          </p:cNvPr>
          <p:cNvSpPr txBox="1"/>
          <p:nvPr/>
        </p:nvSpPr>
        <p:spPr>
          <a:xfrm>
            <a:off x="1137684" y="3572540"/>
            <a:ext cx="1048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‘checklist’ to ensure consistency of approach across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Praise/acknowledge good behaviour, catch children being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57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1307805"/>
            <a:ext cx="97819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Scripted Intervention Framework- </a:t>
            </a:r>
          </a:p>
          <a:p>
            <a:endParaRPr lang="en-GB" dirty="0"/>
          </a:p>
          <a:p>
            <a:r>
              <a:rPr lang="en-GB" b="1" dirty="0"/>
              <a:t>Interrupt</a:t>
            </a:r>
            <a:r>
              <a:rPr lang="en-GB" dirty="0"/>
              <a:t> – “Garry, I’ve noticed…” </a:t>
            </a:r>
          </a:p>
          <a:p>
            <a:endParaRPr lang="en-GB" dirty="0"/>
          </a:p>
          <a:p>
            <a:r>
              <a:rPr lang="en-GB" b="1" dirty="0"/>
              <a:t>Redirect</a:t>
            </a:r>
            <a:r>
              <a:rPr lang="en-GB" dirty="0"/>
              <a:t> – remind of previous/positive experience</a:t>
            </a:r>
          </a:p>
          <a:p>
            <a:r>
              <a:rPr lang="en-GB" dirty="0"/>
              <a:t>	“ You did a great piece of work yesterday…”</a:t>
            </a:r>
          </a:p>
          <a:p>
            <a:r>
              <a:rPr lang="en-GB" dirty="0"/>
              <a:t>	“ You were the first to finish…”</a:t>
            </a:r>
          </a:p>
          <a:p>
            <a:r>
              <a:rPr lang="en-GB" dirty="0"/>
              <a:t>	“ You got 3 rewards…”</a:t>
            </a:r>
          </a:p>
          <a:p>
            <a:r>
              <a:rPr lang="en-GB" dirty="0"/>
              <a:t>	“ Let’s take deep breaths (3,4,5)…”</a:t>
            </a:r>
          </a:p>
          <a:p>
            <a:r>
              <a:rPr lang="en-GB" dirty="0"/>
              <a:t>	</a:t>
            </a:r>
          </a:p>
          <a:p>
            <a:r>
              <a:rPr lang="en-GB" b="1" dirty="0"/>
              <a:t>Reinforce</a:t>
            </a:r>
            <a:r>
              <a:rPr lang="en-GB" dirty="0"/>
              <a:t> – Expectations</a:t>
            </a:r>
          </a:p>
          <a:p>
            <a:r>
              <a:rPr lang="en-GB" dirty="0"/>
              <a:t>	“ Complete question 1 and I’ll come back…”</a:t>
            </a:r>
          </a:p>
          <a:p>
            <a:r>
              <a:rPr lang="en-GB" dirty="0"/>
              <a:t>	“ Sit on your chair and listen….”</a:t>
            </a:r>
          </a:p>
          <a:p>
            <a:r>
              <a:rPr lang="en-GB" dirty="0"/>
              <a:t>	</a:t>
            </a:r>
            <a:r>
              <a:rPr lang="en-GB" b="1" dirty="0"/>
              <a:t>Thanks for listening</a:t>
            </a:r>
          </a:p>
          <a:p>
            <a:r>
              <a:rPr lang="en-GB" b="1" dirty="0"/>
              <a:t>	Praise/motivate others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B9FB2A-394C-4B04-881B-340B9082D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719" y="1560024"/>
            <a:ext cx="2504528" cy="179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1307805"/>
            <a:ext cx="9781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Scripted Intervention Framework- </a:t>
            </a:r>
          </a:p>
          <a:p>
            <a:endParaRPr lang="en-GB" dirty="0"/>
          </a:p>
          <a:p>
            <a:r>
              <a:rPr lang="en-GB" b="1" dirty="0"/>
              <a:t>Fogging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 I hear what your saying…”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“I can see you’re upset…”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 I understand that’s how your feeling…”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r>
              <a:rPr lang="en-GB" b="1" dirty="0"/>
              <a:t>Walk away, don’t get involved in a powerplay</a:t>
            </a:r>
          </a:p>
          <a:p>
            <a:endParaRPr lang="en-GB" b="1" dirty="0"/>
          </a:p>
          <a:p>
            <a:r>
              <a:rPr lang="en-GB" b="1" dirty="0"/>
              <a:t>Return to reinforce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4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1307805"/>
            <a:ext cx="844225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Know your Children</a:t>
            </a:r>
          </a:p>
          <a:p>
            <a:endParaRPr lang="en-GB" dirty="0"/>
          </a:p>
          <a:p>
            <a:r>
              <a:rPr lang="en-GB" sz="2000" dirty="0"/>
              <a:t>To support staff to be CONSISTENT create a </a:t>
            </a:r>
            <a:r>
              <a:rPr lang="en-GB" sz="2000" b="1" dirty="0">
                <a:solidFill>
                  <a:srgbClr val="00B0F0"/>
                </a:solidFill>
              </a:rPr>
              <a:t>Behaviour Support Plan</a:t>
            </a:r>
          </a:p>
          <a:p>
            <a:endParaRPr lang="en-GB" sz="2000" b="1" dirty="0">
              <a:solidFill>
                <a:srgbClr val="00B0F0"/>
              </a:solidFill>
            </a:endParaRPr>
          </a:p>
          <a:p>
            <a:r>
              <a:rPr lang="en-GB" sz="2000" dirty="0"/>
              <a:t>To develop a plan it will be necessary to gather information about the child.  </a:t>
            </a:r>
          </a:p>
          <a:p>
            <a:r>
              <a:rPr lang="en-GB" sz="2000" dirty="0"/>
              <a:t>This should involve: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Key adults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Teachers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TA (s)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SENCo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Parent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Child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362B6-2959-4E80-8F8B-E628E129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80" y="1574279"/>
            <a:ext cx="3362338" cy="336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1307805"/>
            <a:ext cx="84422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B0F0"/>
                </a:solidFill>
              </a:rPr>
              <a:t>Know your Children</a:t>
            </a:r>
          </a:p>
          <a:p>
            <a:r>
              <a:rPr lang="en-GB" sz="2400" dirty="0"/>
              <a:t>Information gathering tools: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ABC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Behaviour 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PCA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 creative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E78F3-D5AC-4156-87A3-38EF8D70F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20" t="11163" r="33023" b="6356"/>
          <a:stretch/>
        </p:blipFill>
        <p:spPr>
          <a:xfrm rot="579040">
            <a:off x="8007383" y="1302754"/>
            <a:ext cx="3224597" cy="472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007282-3ED7-48C7-AFF3-5C0776D3A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4" t="9458" r="32238" b="6201"/>
          <a:stretch/>
        </p:blipFill>
        <p:spPr>
          <a:xfrm rot="21239905">
            <a:off x="5071440" y="1254641"/>
            <a:ext cx="3360046" cy="4848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7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5835-FA0C-4B41-9904-059F5E3A7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95693"/>
            <a:ext cx="7878725" cy="723014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FFFF00"/>
                </a:solidFill>
              </a:rPr>
              <a:t>Introduction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AC8D5D-E4D3-4DD0-94E7-8F891EC79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65" t="28597" r="27083" b="9388"/>
          <a:stretch/>
        </p:blipFill>
        <p:spPr>
          <a:xfrm>
            <a:off x="5677786" y="1189075"/>
            <a:ext cx="6103090" cy="317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F3BAA7-080A-43D2-822D-A69BAB1F8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3" t="25555" r="25611" b="11783"/>
          <a:stretch/>
        </p:blipFill>
        <p:spPr>
          <a:xfrm>
            <a:off x="297662" y="2735277"/>
            <a:ext cx="6730459" cy="34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5EC750-B179-4BAE-A5D3-23FCEA44FA34}"/>
              </a:ext>
            </a:extLst>
          </p:cNvPr>
          <p:cNvSpPr txBox="1"/>
          <p:nvPr/>
        </p:nvSpPr>
        <p:spPr>
          <a:xfrm>
            <a:off x="520996" y="1344175"/>
            <a:ext cx="4625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number of exclusions are increasing in Shropshire in-line with the national picture </a:t>
            </a:r>
          </a:p>
        </p:txBody>
      </p:sp>
    </p:spTree>
    <p:extLst>
      <p:ext uri="{BB962C8B-B14F-4D97-AF65-F5344CB8AC3E}">
        <p14:creationId xmlns:p14="http://schemas.microsoft.com/office/powerpoint/2010/main" val="341787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425302" y="1307805"/>
            <a:ext cx="108558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Once the plan has been created it should be </a:t>
            </a:r>
            <a:r>
              <a:rPr lang="en-GB" sz="2400" b="1" dirty="0"/>
              <a:t>shared</a:t>
            </a:r>
            <a:r>
              <a:rPr lang="en-GB" sz="2400" dirty="0"/>
              <a:t> with all staff involved with the child and the parent/carers and, if appropriate, the child.</a:t>
            </a:r>
          </a:p>
          <a:p>
            <a:endParaRPr lang="en-GB" sz="2400" dirty="0"/>
          </a:p>
          <a:p>
            <a:r>
              <a:rPr lang="en-GB" sz="2400" dirty="0"/>
              <a:t>The plan is a ‘</a:t>
            </a:r>
            <a:r>
              <a:rPr lang="en-GB" sz="2400" b="1" dirty="0"/>
              <a:t>living document</a:t>
            </a:r>
            <a:r>
              <a:rPr lang="en-GB" sz="2400" dirty="0"/>
              <a:t>’ and will need to be reviewed and updated as things change</a:t>
            </a:r>
          </a:p>
          <a:p>
            <a:endParaRPr lang="en-GB" sz="2400" dirty="0"/>
          </a:p>
          <a:p>
            <a:endParaRPr lang="en-GB" sz="2000" dirty="0"/>
          </a:p>
          <a:p>
            <a:r>
              <a:rPr lang="en-GB" sz="2400" b="1" dirty="0">
                <a:solidFill>
                  <a:srgbClr val="0070C0"/>
                </a:solidFill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CA857-BC4F-4CD7-8D5D-AE4C66D37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973" y="3058827"/>
            <a:ext cx="5942708" cy="28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999461"/>
            <a:ext cx="97819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Other things to consider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Changing the person supporting the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Ensure all adults are working together and are empowered to respond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TA/Teacher – who?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Remove the audience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Do 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Have a ‘Safe Space/break out room to go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Differentiate sanctions – consider SEN/Equality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3 D’s – Diffusion, Distraction, De-escalation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If SEN, are the outcomes on their PCP related to their social and emotional regulation?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Is external agency involvement necessary?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Are their further training needs, </a:t>
            </a:r>
            <a:r>
              <a:rPr lang="en-GB" sz="2000" b="1" dirty="0" err="1"/>
              <a:t>eg</a:t>
            </a:r>
            <a:r>
              <a:rPr lang="en-GB" sz="2000" b="1" dirty="0"/>
              <a:t>. MAPA?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70C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762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Positively Managing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92B4B-446A-4A57-96A0-292EC53BBB38}"/>
              </a:ext>
            </a:extLst>
          </p:cNvPr>
          <p:cNvSpPr txBox="1"/>
          <p:nvPr/>
        </p:nvSpPr>
        <p:spPr>
          <a:xfrm>
            <a:off x="606056" y="999461"/>
            <a:ext cx="9781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Following an incident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Document the incident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Allow plenty of time to ‘calm</a:t>
            </a:r>
            <a:r>
              <a:rPr lang="en-GB" sz="2400" b="1" dirty="0">
                <a:solidFill>
                  <a:srgbClr val="0070C0"/>
                </a:solidFill>
              </a:rPr>
              <a:t>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Consider restorative conversation</a:t>
            </a:r>
          </a:p>
          <a:p>
            <a:pPr lvl="1"/>
            <a:r>
              <a:rPr lang="en-GB" sz="2400" dirty="0"/>
              <a:t>What can we learn from the incident and what needs to change to move forward? </a:t>
            </a:r>
          </a:p>
          <a:p>
            <a:endParaRPr lang="en-GB" sz="2400" dirty="0"/>
          </a:p>
          <a:p>
            <a:r>
              <a:rPr lang="en-GB" sz="2400" dirty="0"/>
              <a:t>Could use social stories or cartoon strips to gather information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26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Legislation and Guidance</a:t>
            </a:r>
          </a:p>
        </p:txBody>
      </p:sp>
      <p:sp>
        <p:nvSpPr>
          <p:cNvPr id="2" name="AutoShape 2" descr="Related image">
            <a:hlinkClick r:id="rId2"/>
            <a:extLst>
              <a:ext uri="{FF2B5EF4-FFF2-40B4-BE49-F238E27FC236}">
                <a16:creationId xmlns:a16="http://schemas.microsoft.com/office/drawing/2014/main" id="{E2D232D2-6A99-4F63-8986-61DC32A79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A092A-12FB-417E-96DD-4255AE5B3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53" t="14308" r="19593" b="5116"/>
          <a:stretch/>
        </p:blipFill>
        <p:spPr>
          <a:xfrm>
            <a:off x="568842" y="1023256"/>
            <a:ext cx="7432157" cy="540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92E32-8CE4-4B0A-A121-C20F47C3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381" y="1902396"/>
            <a:ext cx="3697410" cy="27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Legislation and Guidance</a:t>
            </a:r>
          </a:p>
        </p:txBody>
      </p:sp>
      <p:sp>
        <p:nvSpPr>
          <p:cNvPr id="2" name="AutoShape 2" descr="Related image">
            <a:hlinkClick r:id="rId2"/>
            <a:extLst>
              <a:ext uri="{FF2B5EF4-FFF2-40B4-BE49-F238E27FC236}">
                <a16:creationId xmlns:a16="http://schemas.microsoft.com/office/drawing/2014/main" id="{E2D232D2-6A99-4F63-8986-61DC32A79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A2A430-5EEA-45AA-B618-47E5A2317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8" t="13330" r="19643" b="7936"/>
          <a:stretch/>
        </p:blipFill>
        <p:spPr>
          <a:xfrm>
            <a:off x="340242" y="1044773"/>
            <a:ext cx="7630886" cy="53995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72F12F-43B4-440E-A337-BE5C76A33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647" y="1648934"/>
            <a:ext cx="3245804" cy="21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E0023D9-8290-4036-AF1E-1A2B359C1A51}"/>
              </a:ext>
            </a:extLst>
          </p:cNvPr>
          <p:cNvSpPr txBox="1">
            <a:spLocks/>
          </p:cNvSpPr>
          <p:nvPr/>
        </p:nvSpPr>
        <p:spPr>
          <a:xfrm>
            <a:off x="340242" y="138222"/>
            <a:ext cx="7432157" cy="77592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 dirty="0">
                <a:solidFill>
                  <a:srgbClr val="FFFF00"/>
                </a:solidFill>
              </a:rPr>
              <a:t>Legislation and Guidance</a:t>
            </a:r>
          </a:p>
        </p:txBody>
      </p:sp>
      <p:sp>
        <p:nvSpPr>
          <p:cNvPr id="2" name="AutoShape 2" descr="Related image">
            <a:hlinkClick r:id="rId2"/>
            <a:extLst>
              <a:ext uri="{FF2B5EF4-FFF2-40B4-BE49-F238E27FC236}">
                <a16:creationId xmlns:a16="http://schemas.microsoft.com/office/drawing/2014/main" id="{E2D232D2-6A99-4F63-8986-61DC32A79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ACF30-141E-48E7-A171-5FF557F87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4" t="15234" r="19768" b="7442"/>
          <a:stretch/>
        </p:blipFill>
        <p:spPr>
          <a:xfrm>
            <a:off x="223283" y="1023507"/>
            <a:ext cx="7549116" cy="5302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BC42CC-3262-4CF7-A64F-AA8D6896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504" y="1789980"/>
            <a:ext cx="4221213" cy="29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16E448-C803-4D76-858B-70F31FF2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62" y="1094267"/>
            <a:ext cx="4962574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2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9E3470-1BB5-46F3-9052-AE03FF09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067" y="1307804"/>
            <a:ext cx="7278762" cy="3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3966" y="158145"/>
            <a:ext cx="704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Exclusion Rates in Shropshire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161"/>
              </p:ext>
            </p:extLst>
          </p:nvPr>
        </p:nvGraphicFramePr>
        <p:xfrm>
          <a:off x="577058" y="1125055"/>
          <a:ext cx="6816434" cy="3508163"/>
        </p:xfrm>
        <a:graphic>
          <a:graphicData uri="http://schemas.openxmlformats.org/drawingml/2006/table">
            <a:tbl>
              <a:tblPr firstRow="1" bandRow="1"/>
              <a:tblGrid>
                <a:gridCol w="1178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200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2016/17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Source: ONE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No SEN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SEN Support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EHCP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Total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GB" sz="1800" b="1" dirty="0" err="1">
                          <a:effectLst/>
                          <a:latin typeface="Calibri" panose="020F0502020204030204" pitchFamily="34" charset="0"/>
                        </a:rPr>
                        <a:t>Pop’n</a:t>
                      </a:r>
                      <a:endParaRPr lang="en-GB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86.1%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10.3%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3.6%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47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Primary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Permanent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Fixed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68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171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124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363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47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Secondary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Permanent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38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Fixed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822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473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160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1455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4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Total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914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663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289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1866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47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49%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35.5%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15.5%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7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7058" y="4674773"/>
            <a:ext cx="1059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Children with SEN accounted for over 50% of exclusions whilst accounting for less than 14% of the school population.</a:t>
            </a:r>
          </a:p>
          <a:p>
            <a:endParaRPr lang="en-GB" dirty="0"/>
          </a:p>
          <a:p>
            <a:r>
              <a:rPr lang="en-GB" b="1" dirty="0"/>
              <a:t>How effective are we at meeting their additional needs?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4ACA5E-E84A-4156-9480-F1D41423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743" y="1519211"/>
            <a:ext cx="3587159" cy="24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7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FDF2-A0F3-4922-9BE5-C434BDD6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358" y="0"/>
            <a:ext cx="6060558" cy="882502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FFFF00"/>
                </a:solidFill>
              </a:rPr>
              <a:t>Outline of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074F-5271-421F-B92B-1C702FCE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16149"/>
            <a:ext cx="7325991" cy="44585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Understanding the behaviour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Developing a ‘toolkit’ of strategies and resources to </a:t>
            </a:r>
            <a:r>
              <a:rPr lang="en-GB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Positively Manage Behaviour’.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Establishing supportive systems and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Introduction to relevant legislation and Guidance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Further Training and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13B8B1-459C-4EB0-81C4-86149A5B1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2"/>
          <a:stretch/>
        </p:blipFill>
        <p:spPr>
          <a:xfrm>
            <a:off x="9450570" y="2623251"/>
            <a:ext cx="2480377" cy="2257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E025A-FDA1-42F3-B9FA-5CEFC30CA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86" y="1305811"/>
            <a:ext cx="2648668" cy="20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6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778B-12F4-4A89-BD27-9996E7B8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10" y="0"/>
            <a:ext cx="6188149" cy="903514"/>
          </a:xfrm>
        </p:spPr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Understanding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19F54-8BAB-40CE-81BA-107AF3A7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69581"/>
            <a:ext cx="7751135" cy="4926419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What is challenging Behaviour?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Brainstorm the behaviour you may see in your setting.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Come up with a definition for;</a:t>
            </a:r>
          </a:p>
          <a:p>
            <a:pPr marL="0" indent="0">
              <a:buNone/>
            </a:pPr>
            <a:r>
              <a:rPr lang="en-GB" i="1" u="sng" dirty="0"/>
              <a:t>‘</a:t>
            </a:r>
            <a:r>
              <a:rPr lang="en-GB" b="1" i="1" u="sng" dirty="0">
                <a:solidFill>
                  <a:srgbClr val="0070C0"/>
                </a:solidFill>
              </a:rPr>
              <a:t>Challenging Behaviour’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D7396-C027-4F6E-8BF2-9883CF66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1950">
            <a:off x="9096000" y="1461550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41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D5682-8A5D-44C4-8AD2-3EE207EA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91" y="1002232"/>
            <a:ext cx="5837274" cy="847945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Definition of Behaviour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0F554E-0F1B-4DAF-A790-6B439EC2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2" t="57344" r="52321" b="36520"/>
          <a:stretch/>
        </p:blipFill>
        <p:spPr>
          <a:xfrm>
            <a:off x="1130040" y="3105845"/>
            <a:ext cx="8984409" cy="847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A9189-8620-46C7-AE6F-148D95523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2" t="41550" r="78197" b="48682"/>
          <a:stretch/>
        </p:blipFill>
        <p:spPr>
          <a:xfrm>
            <a:off x="1505265" y="1987906"/>
            <a:ext cx="2375619" cy="11004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A3F2CE-83E3-472C-A5FC-E945C7571D5A}"/>
              </a:ext>
            </a:extLst>
          </p:cNvPr>
          <p:cNvSpPr/>
          <p:nvPr/>
        </p:nvSpPr>
        <p:spPr bwMode="auto">
          <a:xfrm>
            <a:off x="1130040" y="1740827"/>
            <a:ext cx="9494874" cy="232144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51D60-2ED4-443A-9ECE-9348FA417D72}"/>
              </a:ext>
            </a:extLst>
          </p:cNvPr>
          <p:cNvSpPr txBox="1"/>
          <p:nvPr/>
        </p:nvSpPr>
        <p:spPr>
          <a:xfrm>
            <a:off x="8168742" y="4062271"/>
            <a:ext cx="22009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Oxford Living Dictionary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94C8B-68EF-46AE-AC5E-F8E410554531}"/>
              </a:ext>
            </a:extLst>
          </p:cNvPr>
          <p:cNvSpPr txBox="1">
            <a:spLocks/>
          </p:cNvSpPr>
          <p:nvPr/>
        </p:nvSpPr>
        <p:spPr bwMode="auto">
          <a:xfrm>
            <a:off x="786810" y="0"/>
            <a:ext cx="6188149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>
                <a:solidFill>
                  <a:srgbClr val="FFFF00"/>
                </a:solidFill>
              </a:rPr>
              <a:t>Understanding Behaviour</a:t>
            </a:r>
            <a:endParaRPr lang="en-GB" sz="3600" b="1" kern="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8009A-3085-4369-B92A-B6E7F41AD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992" y="4113284"/>
            <a:ext cx="3889652" cy="21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4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3B09-E814-4E33-806A-ECC593A45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0"/>
            <a:ext cx="6412680" cy="914400"/>
          </a:xfrm>
        </p:spPr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Understanding Behaviour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736DE-101B-4C7E-B481-48D04A1F9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5" t="37935" r="47151" b="37621"/>
          <a:stretch/>
        </p:blipFill>
        <p:spPr>
          <a:xfrm>
            <a:off x="661732" y="1356030"/>
            <a:ext cx="7133938" cy="294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9F2D7-EB14-4C21-86D9-2967C0AFB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25555" r="62768" b="67143"/>
          <a:stretch/>
        </p:blipFill>
        <p:spPr>
          <a:xfrm>
            <a:off x="4863112" y="4452256"/>
            <a:ext cx="2931173" cy="65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DBFFEE-9566-4A57-B609-59DCAF07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653" y="1788422"/>
            <a:ext cx="3911266" cy="17907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4B840F-112D-44E4-9C8E-A21F5128F736}"/>
              </a:ext>
            </a:extLst>
          </p:cNvPr>
          <p:cNvCxnSpPr>
            <a:cxnSpLocks/>
          </p:cNvCxnSpPr>
          <p:nvPr/>
        </p:nvCxnSpPr>
        <p:spPr bwMode="auto">
          <a:xfrm>
            <a:off x="2806995" y="2828260"/>
            <a:ext cx="378519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922014-46E5-4CF4-B59F-1A2DD89AAB89}"/>
              </a:ext>
            </a:extLst>
          </p:cNvPr>
          <p:cNvCxnSpPr/>
          <p:nvPr/>
        </p:nvCxnSpPr>
        <p:spPr bwMode="auto">
          <a:xfrm>
            <a:off x="1818167" y="3094074"/>
            <a:ext cx="46783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5114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194C8B-68EF-46AE-AC5E-F8E410554531}"/>
              </a:ext>
            </a:extLst>
          </p:cNvPr>
          <p:cNvSpPr txBox="1">
            <a:spLocks/>
          </p:cNvSpPr>
          <p:nvPr/>
        </p:nvSpPr>
        <p:spPr bwMode="auto">
          <a:xfrm>
            <a:off x="786810" y="0"/>
            <a:ext cx="6188149" cy="90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>
                <a:solidFill>
                  <a:srgbClr val="FFFF00"/>
                </a:solidFill>
              </a:rPr>
              <a:t>Understanding Behaviour</a:t>
            </a:r>
            <a:endParaRPr lang="en-GB" sz="3600" b="1" kern="0" dirty="0">
              <a:solidFill>
                <a:srgbClr val="FFFF00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1F44662-ADE9-4732-88B8-3C0F77DB5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56" y="1047764"/>
            <a:ext cx="6897417" cy="518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1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9D73DF-E2D0-4FFC-86AB-302919A5E6DD}"/>
              </a:ext>
            </a:extLst>
          </p:cNvPr>
          <p:cNvSpPr/>
          <p:nvPr/>
        </p:nvSpPr>
        <p:spPr bwMode="auto">
          <a:xfrm>
            <a:off x="8346558" y="5571460"/>
            <a:ext cx="1008030" cy="180753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16F1B2-3C39-429A-9166-F5CDB4C5CD8B}"/>
              </a:ext>
            </a:extLst>
          </p:cNvPr>
          <p:cNvSpPr/>
          <p:nvPr/>
        </p:nvSpPr>
        <p:spPr bwMode="auto">
          <a:xfrm>
            <a:off x="1754372" y="5342860"/>
            <a:ext cx="2764464" cy="4572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6" charset="-12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A85BB7-9717-4A93-814A-4E44E181F809}"/>
              </a:ext>
            </a:extLst>
          </p:cNvPr>
          <p:cNvSpPr txBox="1">
            <a:spLocks/>
          </p:cNvSpPr>
          <p:nvPr/>
        </p:nvSpPr>
        <p:spPr>
          <a:xfrm>
            <a:off x="642511" y="159488"/>
            <a:ext cx="6412680" cy="7655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ヒラギノ角ゴ Pro W3" pitchFamily="16" charset="-128"/>
              </a:defRPr>
            </a:lvl9pPr>
          </a:lstStyle>
          <a:p>
            <a:r>
              <a:rPr lang="en-GB" sz="3600" b="1" kern="0">
                <a:solidFill>
                  <a:srgbClr val="FFFF00"/>
                </a:solidFill>
              </a:rPr>
              <a:t>Understanding Behaviour</a:t>
            </a:r>
            <a:endParaRPr lang="en-GB" sz="3600" b="1" kern="0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D7FF85-899D-4DFC-9CA6-FB2B04A49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2" t="11008" r="16628" b="7752"/>
          <a:stretch/>
        </p:blipFill>
        <p:spPr>
          <a:xfrm>
            <a:off x="6400922" y="1421433"/>
            <a:ext cx="4630457" cy="448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2ED8E-967B-46DF-AE4B-CB4ED5E769EF}"/>
              </a:ext>
            </a:extLst>
          </p:cNvPr>
          <p:cNvSpPr txBox="1"/>
          <p:nvPr/>
        </p:nvSpPr>
        <p:spPr>
          <a:xfrm>
            <a:off x="642511" y="1421433"/>
            <a:ext cx="540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Understanding where the behaviour comes from may support a more effective response in managing it.  </a:t>
            </a:r>
          </a:p>
          <a:p>
            <a:r>
              <a:rPr lang="en-GB" dirty="0"/>
              <a:t>Sometimes we may need to access specialist support. </a:t>
            </a:r>
          </a:p>
          <a:p>
            <a:r>
              <a:rPr lang="en-GB" dirty="0"/>
              <a:t>Early Help, EP, Woodlands, Spectra…</a:t>
            </a:r>
          </a:p>
        </p:txBody>
      </p:sp>
      <p:sp>
        <p:nvSpPr>
          <p:cNvPr id="12" name="AutoShape 2" descr="Related image">
            <a:hlinkClick r:id="rId3"/>
            <a:extLst>
              <a:ext uri="{FF2B5EF4-FFF2-40B4-BE49-F238E27FC236}">
                <a16:creationId xmlns:a16="http://schemas.microsoft.com/office/drawing/2014/main" id="{8CE8FC21-4A5B-4341-BE38-D7586BBA27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AD6E70-B7BF-4CAA-B9BC-9FDF3069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48" y="3395162"/>
            <a:ext cx="4297709" cy="247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04724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968</Words>
  <Application>Microsoft Office PowerPoint</Application>
  <PresentationFormat>Widescreen</PresentationFormat>
  <Paragraphs>220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Aharoni</vt:lpstr>
      <vt:lpstr>Arial</vt:lpstr>
      <vt:lpstr>Arial Rounded MT Bold</vt:lpstr>
      <vt:lpstr>Calibri</vt:lpstr>
      <vt:lpstr>Comic Sans MS</vt:lpstr>
      <vt:lpstr>Times New Roman</vt:lpstr>
      <vt:lpstr>Wingdings</vt:lpstr>
      <vt:lpstr>ヒラギノ角ゴ Pro W3</vt:lpstr>
      <vt:lpstr>Blank Presentation</vt:lpstr>
      <vt:lpstr>Supporting Positive Behaviour</vt:lpstr>
      <vt:lpstr>Introduction</vt:lpstr>
      <vt:lpstr>PowerPoint Presentation</vt:lpstr>
      <vt:lpstr>Outline of Training</vt:lpstr>
      <vt:lpstr>Understanding Behaviour</vt:lpstr>
      <vt:lpstr>Definition of Behaviour</vt:lpstr>
      <vt:lpstr>Understanding Behaviour</vt:lpstr>
      <vt:lpstr>PowerPoint Presentation</vt:lpstr>
      <vt:lpstr>PowerPoint Presentation</vt:lpstr>
      <vt:lpstr>PowerPoint Presentation</vt:lpstr>
      <vt:lpstr>Not a ‘naughty’ child but…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SEN?</dc:title>
  <dc:creator>Julia Dean</dc:creator>
  <cp:lastModifiedBy>Garry Dean</cp:lastModifiedBy>
  <cp:revision>123</cp:revision>
  <cp:lastPrinted>2017-10-05T11:22:28Z</cp:lastPrinted>
  <dcterms:created xsi:type="dcterms:W3CDTF">2017-05-09T20:48:49Z</dcterms:created>
  <dcterms:modified xsi:type="dcterms:W3CDTF">2019-01-30T11:43:35Z</dcterms:modified>
</cp:coreProperties>
</file>