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7" r:id="rId2"/>
    <p:sldId id="338" r:id="rId3"/>
    <p:sldId id="340" r:id="rId4"/>
    <p:sldId id="344" r:id="rId5"/>
    <p:sldId id="342" r:id="rId6"/>
    <p:sldId id="343" r:id="rId7"/>
    <p:sldId id="345" r:id="rId8"/>
    <p:sldId id="346" r:id="rId9"/>
    <p:sldId id="350" r:id="rId10"/>
    <p:sldId id="348" r:id="rId11"/>
    <p:sldId id="347" r:id="rId12"/>
    <p:sldId id="349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081A9C-A458-4110-B998-ED357F17231E}">
          <p14:sldIdLst>
            <p14:sldId id="287"/>
            <p14:sldId id="338"/>
            <p14:sldId id="340"/>
            <p14:sldId id="344"/>
            <p14:sldId id="342"/>
            <p14:sldId id="343"/>
            <p14:sldId id="345"/>
            <p14:sldId id="346"/>
            <p14:sldId id="350"/>
            <p14:sldId id="348"/>
            <p14:sldId id="347"/>
            <p14:sldId id="349"/>
          </p14:sldIdLst>
        </p14:section>
        <p14:section name="Social care" id="{F8DD094A-D702-491E-B2BB-0A90ABEA7F0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ry Dean" initials="GD" lastIdx="0" clrIdx="0">
    <p:extLst>
      <p:ext uri="{19B8F6BF-5375-455C-9EA6-DF929625EA0E}">
        <p15:presenceInfo xmlns:p15="http://schemas.microsoft.com/office/powerpoint/2012/main" userId="S-1-5-21-2113169553-1093288935-1546849883-52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34" autoAdjust="0"/>
    <p:restoredTop sz="94660"/>
  </p:normalViewPr>
  <p:slideViewPr>
    <p:cSldViewPr snapToGrid="0">
      <p:cViewPr>
        <p:scale>
          <a:sx n="62" d="100"/>
          <a:sy n="62" d="100"/>
        </p:scale>
        <p:origin x="27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8" d="100"/>
          <a:sy n="118" d="100"/>
        </p:scale>
        <p:origin x="2208" y="-13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D910-B41C-4790-B92C-3BB3543F2FE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Differentials</a:t>
            </a:r>
          </a:p>
          <a:p>
            <a:pPr lvl="0"/>
            <a:r>
              <a:rPr lang="en-US" dirty="0"/>
              <a:t>SEN Support</a:t>
            </a:r>
          </a:p>
          <a:p>
            <a:pPr lvl="0"/>
            <a:r>
              <a:rPr lang="en-US" dirty="0"/>
              <a:t>Primary 2.68% - 40.0%</a:t>
            </a:r>
          </a:p>
          <a:p>
            <a:pPr lvl="0"/>
            <a:r>
              <a:rPr lang="en-US" dirty="0"/>
              <a:t>Secondary 2.34% - 16.19%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4A0AD-1B25-489F-9848-3E5A14885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7279-1B06-43FF-B0CC-95B257C02E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CBCC-A715-42F3-9C98-B352977453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6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358C-C5D4-430E-A863-2A54F077F3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9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2BBD-585E-4389-A81A-92892E0E2B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2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2912B-FC81-4C2F-A585-0C7E9799E6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9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53D0-C34A-493D-B0F2-6B04A3320E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C3707-9072-4621-AB68-42DEA8EB86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CA8C-966F-486D-B832-69E1D3B272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F9BA-C187-46A1-8ACC-872A1741F4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8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569A-0DB2-4624-9AC1-1258C04175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7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B210-E882-4ED4-8202-697E8B1D16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1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1F878D-E854-4993-9C64-5C9D2BFD801E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9" descr="SC PP template FP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imgres?imgurl=https%3A%2F%2Fwww.kullabs.com%2Fuploads%2Fconcept.png&amp;imgrefurl=https%3A%2F%2Fwww.kullabs.com%2Fclasses%2Fsubjects%2Funits%2Flessons%2Fnotes%2Fnote-detail%2F4786&amp;docid=iTMpvkweL2nC-M&amp;tbnid=WoTt1HZeQ5iDlM%3A&amp;vet=10ahUKEwiy1-zzhqHiAhX6URUIHRmSBNcQMwh9KBMwEw..i&amp;w=600&amp;h=415&amp;bih=795&amp;biw=1368&amp;q=direction&amp;ved=0ahUKEwiy1-zzhqHiAhX6URUIHRmSBNcQMwh9KBMwEw&amp;iact=mrc&amp;uact=8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uk/imgres?imgurl=https%3A%2F%2Fwww.universiteitleiden.nl%2Fbinaries%2Fcontent%2Fgallery%2Ful2%2Fmain-images%2Fcampus-the-hague%2Fbsk%2Fcoproductie.jpg%2Fcoproductie.jpg%2Fd300xvar&amp;imgrefurl=https%3A%2F%2Fwww.universiteitleiden.nl%2Fen%2Fresearch%2Fresearch-projects%2Fgovernance-and-global-affairs%2Fthe-dynamics-of-co-production-at-the-street-level.-how-citizens-and-professionals-are-the-key-to-successful-collaboration-in-the-delivery-of-public-services&amp;docid=3mpkLFWXbWyDvM&amp;tbnid=4UwPPSD8NOv7ZM%3A&amp;vet=10ahUKEwiBvdTviKHiAhUHORQKHdMHAnsQMwhSKBEwEQ..i&amp;w=300&amp;h=261&amp;bih=723&amp;biw=1024&amp;q=co-production&amp;ved=0ahUKEwiBvdTviKHiAhUHORQKHdMHAnsQMwhSKBEwEQ&amp;iact=mrc&amp;uact=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uk/imgres?imgurl=https%3A%2F%2Fwww.universiteitleiden.nl%2Fbinaries%2Fcontent%2Fgallery%2Ful2%2Fmain-images%2Fcampus-the-hague%2Fbsk%2Fcoproductie.jpg%2Fcoproductie.jpg%2Fd300xvar&amp;imgrefurl=https%3A%2F%2Fwww.universiteitleiden.nl%2Fen%2Fresearch%2Fresearch-projects%2Fgovernance-and-global-affairs%2Fthe-dynamics-of-co-production-at-the-street-level.-how-citizens-and-professionals-are-the-key-to-successful-collaboration-in-the-delivery-of-public-services&amp;docid=3mpkLFWXbWyDvM&amp;tbnid=4UwPPSD8NOv7ZM%3A&amp;vet=10ahUKEwiBvdTviKHiAhUHORQKHdMHAnsQMwhSKBEwEQ..i&amp;w=300&amp;h=261&amp;bih=723&amp;biw=1024&amp;q=co-production&amp;ved=0ahUKEwiBvdTviKHiAhUHORQKHdMHAnsQMwhSKBEwEQ&amp;iact=mrc&amp;uact=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049" y="1891147"/>
            <a:ext cx="10363200" cy="1470025"/>
          </a:xfrm>
        </p:spPr>
        <p:txBody>
          <a:bodyPr/>
          <a:lstStyle/>
          <a:p>
            <a:r>
              <a:rPr lang="en-GB" sz="5400" dirty="0" smtClean="0"/>
              <a:t>Setting the vision for SEND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69" y="5323840"/>
            <a:ext cx="2701535" cy="944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067" y="1162772"/>
            <a:ext cx="1166587" cy="1235719"/>
          </a:xfrm>
          <a:prstGeom prst="rect">
            <a:avLst/>
          </a:prstGeom>
        </p:spPr>
      </p:pic>
      <p:pic>
        <p:nvPicPr>
          <p:cNvPr id="10" name="Picture 9" descr="thCA25RNB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510" y="5918642"/>
            <a:ext cx="2076450" cy="73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Face-to-Face\Dropbox\PACC Shared\Logos\Pacc-Logo-with-Text-CMYKv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067" y="2691179"/>
            <a:ext cx="1645065" cy="203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 descr="Image result for direction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92075" y="-2015912"/>
            <a:ext cx="2320712" cy="23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5" descr="Image result for direction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7" descr="Image result for direction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863" y="3018204"/>
            <a:ext cx="4187799" cy="29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7956079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2BBD-585E-4389-A81A-92892E0E2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049" y="770964"/>
            <a:ext cx="6477640" cy="1143000"/>
          </a:xfrm>
        </p:spPr>
        <p:txBody>
          <a:bodyPr/>
          <a:lstStyle/>
          <a:p>
            <a:r>
              <a:rPr lang="en-GB" dirty="0" smtClean="0"/>
              <a:t>Some data….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3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8" y="1236401"/>
            <a:ext cx="11399046" cy="46956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2BBD-585E-4389-A81A-92892E0E2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21" y="5137417"/>
            <a:ext cx="6093439" cy="1143000"/>
          </a:xfrm>
        </p:spPr>
        <p:txBody>
          <a:bodyPr/>
          <a:lstStyle/>
          <a:p>
            <a:r>
              <a:rPr lang="en-GB" sz="4800" dirty="0" smtClean="0"/>
              <a:t>Why now?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79" y="1088463"/>
            <a:ext cx="6216382" cy="39458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2BBD-585E-4389-A81A-92892E0E2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1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087" y="846055"/>
            <a:ext cx="10363200" cy="1143000"/>
          </a:xfrm>
        </p:spPr>
        <p:txBody>
          <a:bodyPr/>
          <a:lstStyle/>
          <a:p>
            <a:r>
              <a:rPr lang="en-GB" dirty="0" smtClean="0"/>
              <a:t>Our Vision (2014 to 2019)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2BBD-585E-4389-A81A-92892E0E2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955" y="2150420"/>
            <a:ext cx="8786254" cy="25699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Calibri-Italic"/>
                <a:ea typeface="Calibri" panose="020F0502020204030204" pitchFamily="34" charset="0"/>
                <a:cs typeface="Calibri-Italic"/>
              </a:rPr>
              <a:t>“….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latin typeface="Calibri-Italic"/>
                <a:ea typeface="Calibri" panose="020F0502020204030204" pitchFamily="34" charset="0"/>
                <a:cs typeface="Calibri-Italic"/>
              </a:rPr>
              <a:t>sees Shropshire children and young people with SEND that are healthy, happy and </a:t>
            </a: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Calibri-Italic"/>
                <a:ea typeface="Calibri" panose="020F0502020204030204" pitchFamily="34" charset="0"/>
                <a:cs typeface="Calibri-Italic"/>
              </a:rPr>
              <a:t>safe,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Calibri-Italic"/>
                <a:ea typeface="Calibri" panose="020F0502020204030204" pitchFamily="34" charset="0"/>
                <a:cs typeface="Calibri-Italic"/>
              </a:rPr>
              <a:t>and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latin typeface="Calibri-Italic"/>
                <a:ea typeface="Calibri" panose="020F0502020204030204" pitchFamily="34" charset="0"/>
                <a:cs typeface="Calibri-Italic"/>
              </a:rPr>
              <a:t>able to achieve their full potential with support from a strong partnership between families, </a:t>
            </a: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Calibri-Italic"/>
                <a:ea typeface="Calibri" panose="020F0502020204030204" pitchFamily="34" charset="0"/>
                <a:cs typeface="Calibri-Italic"/>
              </a:rPr>
              <a:t>the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Calibri-Italic"/>
                <a:ea typeface="Calibri" panose="020F0502020204030204" pitchFamily="34" charset="0"/>
                <a:cs typeface="Calibri-Italic"/>
              </a:rPr>
              <a:t>voluntary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latin typeface="Calibri-Italic"/>
                <a:ea typeface="Calibri" panose="020F0502020204030204" pitchFamily="34" charset="0"/>
                <a:cs typeface="Calibri-Italic"/>
              </a:rPr>
              <a:t>sector and service commissioners</a:t>
            </a: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Calibri-Italic"/>
                <a:ea typeface="Calibri" panose="020F0502020204030204" pitchFamily="34" charset="0"/>
                <a:cs typeface="Calibri-Italic"/>
              </a:rPr>
              <a:t>.”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209" y="1644384"/>
            <a:ext cx="3056748" cy="26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2BBD-585E-4389-A81A-92892E0E2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003" y="2019689"/>
            <a:ext cx="10850995" cy="114621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Involve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respect and hear the voice of children and young people with </a:t>
            </a: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38312" y="1002790"/>
            <a:ext cx="4741048" cy="1143000"/>
          </a:xfrm>
        </p:spPr>
        <p:txBody>
          <a:bodyPr/>
          <a:lstStyle/>
          <a:p>
            <a:r>
              <a:rPr lang="en-GB" dirty="0" smtClean="0"/>
              <a:t>We will…..</a:t>
            </a:r>
            <a:endParaRPr lang="en-GB" dirty="0"/>
          </a:p>
        </p:txBody>
      </p:sp>
      <p:sp>
        <p:nvSpPr>
          <p:cNvPr id="2" name="AutoShape 3" descr="Image result for co-producti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21520" y="4610421"/>
            <a:ext cx="2351448" cy="23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7151" y="3887471"/>
            <a:ext cx="7831170" cy="107721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….(and) their parents/carers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views must be taken into account </a:t>
            </a:r>
          </a:p>
        </p:txBody>
      </p:sp>
    </p:spTree>
    <p:extLst>
      <p:ext uri="{BB962C8B-B14F-4D97-AF65-F5344CB8AC3E}">
        <p14:creationId xmlns:p14="http://schemas.microsoft.com/office/powerpoint/2010/main" val="7834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are we doing?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2BBD-585E-4389-A81A-92892E0E2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49837" y="2236122"/>
            <a:ext cx="6024281" cy="2843024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400" dirty="0"/>
          </a:p>
        </p:txBody>
      </p:sp>
      <p:sp>
        <p:nvSpPr>
          <p:cNvPr id="6" name="Rounded Rectangular Callout 5"/>
          <p:cNvSpPr/>
          <p:nvPr/>
        </p:nvSpPr>
        <p:spPr bwMode="auto">
          <a:xfrm flipH="1">
            <a:off x="6510937" y="1752600"/>
            <a:ext cx="5391630" cy="2905204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Thank you so much for today. I went into the meeting thinking the little fella needed to leave our school and I now feel determined that every child should remain in our school unless there is absolutely no alternative.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782" y="2451207"/>
            <a:ext cx="5828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 think the plan includes all the information  possible. It clearly shows my daughter's difficulties, and what kind of support she needs at  school and at home</a:t>
            </a:r>
            <a:r>
              <a:rPr lang="en-GB" sz="2400" dirty="0" smtClean="0"/>
              <a:t>.…..</a:t>
            </a:r>
            <a:r>
              <a:rPr lang="en-GB" sz="2400" dirty="0"/>
              <a:t>We feel privileged to receive this support!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680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 bwMode="auto">
          <a:xfrm>
            <a:off x="361150" y="4226219"/>
            <a:ext cx="8698326" cy="1640221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2BBD-585E-4389-A81A-92892E0E2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07576" y="1052714"/>
            <a:ext cx="5378824" cy="2558782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/>
              <a:t>Could not have been looked after better, the team have been fab, start to </a:t>
            </a:r>
            <a:r>
              <a:rPr lang="en-GB" sz="2400" dirty="0" smtClean="0"/>
              <a:t>finish </a:t>
            </a:r>
            <a:r>
              <a:rPr lang="en-GB" sz="2400" dirty="0"/>
              <a:t>of assessment and still fab now, always kept informed and if I have any concerns I'm always listened to and advice given.</a:t>
            </a:r>
            <a:r>
              <a:rPr lang="en-GB" sz="2400" dirty="0"/>
              <a:t>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5522259" y="1665195"/>
            <a:ext cx="6628760" cy="2259105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thanks to ** for her time … we appreciated the chance for her to hear our views. We felt that she really listened to our concerns…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1570105" y="4577646"/>
            <a:ext cx="6352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Excellent service, keep it up. Nothing to improve, just maintain the standard.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6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2BBD-585E-4389-A81A-92892E0E2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85862" y="1275549"/>
            <a:ext cx="5868040" cy="3104350"/>
            <a:chOff x="6715845" y="1413861"/>
            <a:chExt cx="4449056" cy="3626865"/>
          </a:xfrm>
        </p:grpSpPr>
        <p:sp>
          <p:nvSpPr>
            <p:cNvPr id="9" name="Oval Callout 8"/>
            <p:cNvSpPr/>
            <p:nvPr/>
          </p:nvSpPr>
          <p:spPr bwMode="auto">
            <a:xfrm>
              <a:off x="6715845" y="1413861"/>
              <a:ext cx="4449056" cy="3626865"/>
            </a:xfrm>
            <a:prstGeom prst="wedgeEllipseCallou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6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321603" y="2128129"/>
              <a:ext cx="356795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Calibri" panose="020F0502020204030204" pitchFamily="34" charset="0"/>
                </a:rPr>
                <a:t>We were told this was being set up and the plan being drawn up but have had </a:t>
              </a:r>
              <a:r>
                <a:rPr lang="en-GB" sz="2400" dirty="0" smtClean="0">
                  <a:latin typeface="Calibri" panose="020F0502020204030204" pitchFamily="34" charset="0"/>
                </a:rPr>
                <a:t>no </a:t>
              </a:r>
              <a:r>
                <a:rPr lang="en-GB" sz="2400" dirty="0">
                  <a:latin typeface="Calibri" panose="020F0502020204030204" pitchFamily="34" charset="0"/>
                </a:rPr>
                <a:t>communication about the plan until it arrived. </a:t>
              </a:r>
              <a:endParaRPr lang="en-GB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115260" y="2618974"/>
            <a:ext cx="6147227" cy="3104350"/>
            <a:chOff x="6715845" y="1413861"/>
            <a:chExt cx="4449056" cy="3626865"/>
          </a:xfrm>
        </p:grpSpPr>
        <p:sp>
          <p:nvSpPr>
            <p:cNvPr id="12" name="Oval Callout 11"/>
            <p:cNvSpPr/>
            <p:nvPr/>
          </p:nvSpPr>
          <p:spPr bwMode="auto">
            <a:xfrm>
              <a:off x="6715845" y="1413861"/>
              <a:ext cx="4449056" cy="3626865"/>
            </a:xfrm>
            <a:prstGeom prst="wedgeEllipseCallou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6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21603" y="2128129"/>
              <a:ext cx="3567954" cy="1402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latin typeface="Calibri" panose="020F0502020204030204" pitchFamily="34" charset="0"/>
                </a:rPr>
                <a:t>The plan is difficult to follow. Some of the pages are landscape and some are portrait. This makes it difficult to read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22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0" y="1752600"/>
            <a:ext cx="8568293" cy="39869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2BBD-585E-4389-A81A-92892E0E2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6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2" y="1381846"/>
            <a:ext cx="8842953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2BBD-585E-4389-A81A-92892E0E2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8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2BBD-585E-4389-A81A-92892E0E2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38312" y="1002790"/>
            <a:ext cx="4741048" cy="1143000"/>
          </a:xfrm>
        </p:spPr>
        <p:txBody>
          <a:bodyPr/>
          <a:lstStyle/>
          <a:p>
            <a:r>
              <a:rPr lang="en-GB" dirty="0" smtClean="0"/>
              <a:t>We will…..</a:t>
            </a:r>
            <a:endParaRPr lang="en-GB" dirty="0"/>
          </a:p>
        </p:txBody>
      </p:sp>
      <p:sp>
        <p:nvSpPr>
          <p:cNvPr id="2" name="AutoShape 3" descr="Image result for co-producti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21520" y="4610421"/>
            <a:ext cx="2351448" cy="23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98002" y="2342979"/>
            <a:ext cx="10028802" cy="114621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support all children and young people in Shropshire to be ambitious in their aspirations. 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7988</TotalTime>
  <Words>336</Words>
  <Application>Microsoft Office PowerPoint</Application>
  <PresentationFormat>Widescreen</PresentationFormat>
  <Paragraphs>29</Paragraphs>
  <Slides>12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Calibri-Italic</vt:lpstr>
      <vt:lpstr>Times New Roman</vt:lpstr>
      <vt:lpstr>ヒラギノ角ゴ Pro W3</vt:lpstr>
      <vt:lpstr>Blank Presentation</vt:lpstr>
      <vt:lpstr>Setting the vision for SEND</vt:lpstr>
      <vt:lpstr>Our Vision (2014 to 2019)</vt:lpstr>
      <vt:lpstr>We will…..</vt:lpstr>
      <vt:lpstr>How are we doing?</vt:lpstr>
      <vt:lpstr>PowerPoint Presentation</vt:lpstr>
      <vt:lpstr>PowerPoint Presentation</vt:lpstr>
      <vt:lpstr>PowerPoint Presentation</vt:lpstr>
      <vt:lpstr>PowerPoint Presentation</vt:lpstr>
      <vt:lpstr>We will…..</vt:lpstr>
      <vt:lpstr>Some data….</vt:lpstr>
      <vt:lpstr>PowerPoint Presentation</vt:lpstr>
      <vt:lpstr>Why now?  </vt:lpstr>
    </vt:vector>
  </TitlesOfParts>
  <Company>Shropshire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SEN?</dc:title>
  <dc:creator>Julia Dean</dc:creator>
  <cp:lastModifiedBy>CC68926</cp:lastModifiedBy>
  <cp:revision>180</cp:revision>
  <cp:lastPrinted>2017-10-02T11:54:28Z</cp:lastPrinted>
  <dcterms:created xsi:type="dcterms:W3CDTF">2017-05-09T20:48:49Z</dcterms:created>
  <dcterms:modified xsi:type="dcterms:W3CDTF">2019-05-17T00:09:13Z</dcterms:modified>
</cp:coreProperties>
</file>