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Lutwyche" initials="JL" lastIdx="1" clrIdx="0">
    <p:extLst>
      <p:ext uri="{19B8F6BF-5375-455C-9EA6-DF929625EA0E}">
        <p15:presenceInfo xmlns:p15="http://schemas.microsoft.com/office/powerpoint/2012/main" userId="S-1-5-21-2113169553-1093288935-1546849883-69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D6E74F-1074-CD9F-BEEA-87A9E3370365}" v="21" dt="2022-03-03T13:54:36.3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0" d="100"/>
          <a:sy n="70" d="100"/>
        </p:scale>
        <p:origin x="71" y="598"/>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commentAuthors" Target="commentAuthors.xml" Id="rId8"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tableStyles" Target="tableStyles.xml" Id="rId12" /><Relationship Type="http://schemas.openxmlformats.org/officeDocument/2006/relationships/customXml" Target="../customXml/item2.xml" Id="rId2"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theme" Target="theme/theme1.xml" Id="rId11" /><Relationship Type="http://schemas.openxmlformats.org/officeDocument/2006/relationships/slide" Target="slides/slide1.xml" Id="rId5" /><Relationship Type="http://schemas.openxmlformats.org/officeDocument/2006/relationships/viewProps" Target="viewProps.xml" Id="rId10" /><Relationship Type="http://schemas.openxmlformats.org/officeDocument/2006/relationships/slideMaster" Target="slideMasters/slideMaster1.xml" Id="rId4" /><Relationship Type="http://schemas.openxmlformats.org/officeDocument/2006/relationships/presProps" Target="presProps.xml" Id="rId9" /><Relationship Type="http://schemas.microsoft.com/office/2015/10/relationships/revisionInfo" Target="revisionInfo.xml" Id="rId14"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F22BA58-842B-40D6-817B-3D11BC21D957}" type="datetimeFigureOut">
              <a:rPr lang="en-GB" smtClean="0"/>
              <a:t>03/03/2022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0FFC2-AA10-4CA0-A554-A981BA0D7839}" type="slidenum">
              <a:rPr lang="en-GB" smtClean="0"/>
              <a:t>‹#›</a:t>
            </a:fld>
            <a:endParaRPr lang="en-GB"/>
          </a:p>
        </p:txBody>
      </p:sp>
    </p:spTree>
    <p:extLst>
      <p:ext uri="{BB962C8B-B14F-4D97-AF65-F5344CB8AC3E}">
        <p14:creationId xmlns:p14="http://schemas.microsoft.com/office/powerpoint/2010/main" val="1717114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22BA58-842B-40D6-817B-3D11BC21D957}" type="datetimeFigureOut">
              <a:rPr lang="en-GB" smtClean="0"/>
              <a:t>03/03/2022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0FFC2-AA10-4CA0-A554-A981BA0D7839}" type="slidenum">
              <a:rPr lang="en-GB" smtClean="0"/>
              <a:t>‹#›</a:t>
            </a:fld>
            <a:endParaRPr lang="en-GB"/>
          </a:p>
        </p:txBody>
      </p:sp>
    </p:spTree>
    <p:extLst>
      <p:ext uri="{BB962C8B-B14F-4D97-AF65-F5344CB8AC3E}">
        <p14:creationId xmlns:p14="http://schemas.microsoft.com/office/powerpoint/2010/main" val="1410203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22BA58-842B-40D6-817B-3D11BC21D957}" type="datetimeFigureOut">
              <a:rPr lang="en-GB" smtClean="0"/>
              <a:t>03/03/2022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0FFC2-AA10-4CA0-A554-A981BA0D7839}" type="slidenum">
              <a:rPr lang="en-GB" smtClean="0"/>
              <a:t>‹#›</a:t>
            </a:fld>
            <a:endParaRPr lang="en-GB"/>
          </a:p>
        </p:txBody>
      </p:sp>
    </p:spTree>
    <p:extLst>
      <p:ext uri="{BB962C8B-B14F-4D97-AF65-F5344CB8AC3E}">
        <p14:creationId xmlns:p14="http://schemas.microsoft.com/office/powerpoint/2010/main" val="38333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22BA58-842B-40D6-817B-3D11BC21D957}" type="datetimeFigureOut">
              <a:rPr lang="en-GB" smtClean="0"/>
              <a:t>03/03/2022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0FFC2-AA10-4CA0-A554-A981BA0D7839}" type="slidenum">
              <a:rPr lang="en-GB" smtClean="0"/>
              <a:t>‹#›</a:t>
            </a:fld>
            <a:endParaRPr lang="en-GB"/>
          </a:p>
        </p:txBody>
      </p:sp>
    </p:spTree>
    <p:extLst>
      <p:ext uri="{BB962C8B-B14F-4D97-AF65-F5344CB8AC3E}">
        <p14:creationId xmlns:p14="http://schemas.microsoft.com/office/powerpoint/2010/main" val="374138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22BA58-842B-40D6-817B-3D11BC21D957}" type="datetimeFigureOut">
              <a:rPr lang="en-GB" smtClean="0"/>
              <a:t>03/03/2022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0FFC2-AA10-4CA0-A554-A981BA0D7839}" type="slidenum">
              <a:rPr lang="en-GB" smtClean="0"/>
              <a:t>‹#›</a:t>
            </a:fld>
            <a:endParaRPr lang="en-GB"/>
          </a:p>
        </p:txBody>
      </p:sp>
    </p:spTree>
    <p:extLst>
      <p:ext uri="{BB962C8B-B14F-4D97-AF65-F5344CB8AC3E}">
        <p14:creationId xmlns:p14="http://schemas.microsoft.com/office/powerpoint/2010/main" val="644074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F22BA58-842B-40D6-817B-3D11BC21D957}" type="datetimeFigureOut">
              <a:rPr lang="en-GB" smtClean="0"/>
              <a:t>03/03/2022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0FFC2-AA10-4CA0-A554-A981BA0D7839}" type="slidenum">
              <a:rPr lang="en-GB" smtClean="0"/>
              <a:t>‹#›</a:t>
            </a:fld>
            <a:endParaRPr lang="en-GB"/>
          </a:p>
        </p:txBody>
      </p:sp>
    </p:spTree>
    <p:extLst>
      <p:ext uri="{BB962C8B-B14F-4D97-AF65-F5344CB8AC3E}">
        <p14:creationId xmlns:p14="http://schemas.microsoft.com/office/powerpoint/2010/main" val="188783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F22BA58-842B-40D6-817B-3D11BC21D957}" type="datetimeFigureOut">
              <a:rPr lang="en-GB" smtClean="0"/>
              <a:t>03/03/2022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60FFC2-AA10-4CA0-A554-A981BA0D7839}" type="slidenum">
              <a:rPr lang="en-GB" smtClean="0"/>
              <a:t>‹#›</a:t>
            </a:fld>
            <a:endParaRPr lang="en-GB"/>
          </a:p>
        </p:txBody>
      </p:sp>
    </p:spTree>
    <p:extLst>
      <p:ext uri="{BB962C8B-B14F-4D97-AF65-F5344CB8AC3E}">
        <p14:creationId xmlns:p14="http://schemas.microsoft.com/office/powerpoint/2010/main" val="916878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22BA58-842B-40D6-817B-3D11BC21D957}" type="datetimeFigureOut">
              <a:rPr lang="en-GB" smtClean="0"/>
              <a:t>03/03/2022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60FFC2-AA10-4CA0-A554-A981BA0D7839}" type="slidenum">
              <a:rPr lang="en-GB" smtClean="0"/>
              <a:t>‹#›</a:t>
            </a:fld>
            <a:endParaRPr lang="en-GB"/>
          </a:p>
        </p:txBody>
      </p:sp>
    </p:spTree>
    <p:extLst>
      <p:ext uri="{BB962C8B-B14F-4D97-AF65-F5344CB8AC3E}">
        <p14:creationId xmlns:p14="http://schemas.microsoft.com/office/powerpoint/2010/main" val="94680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2BA58-842B-40D6-817B-3D11BC21D957}" type="datetimeFigureOut">
              <a:rPr lang="en-GB" smtClean="0"/>
              <a:t>03/03/2022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60FFC2-AA10-4CA0-A554-A981BA0D7839}" type="slidenum">
              <a:rPr lang="en-GB" smtClean="0"/>
              <a:t>‹#›</a:t>
            </a:fld>
            <a:endParaRPr lang="en-GB"/>
          </a:p>
        </p:txBody>
      </p:sp>
    </p:spTree>
    <p:extLst>
      <p:ext uri="{BB962C8B-B14F-4D97-AF65-F5344CB8AC3E}">
        <p14:creationId xmlns:p14="http://schemas.microsoft.com/office/powerpoint/2010/main" val="1255258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22BA58-842B-40D6-817B-3D11BC21D957}" type="datetimeFigureOut">
              <a:rPr lang="en-GB" smtClean="0"/>
              <a:t>03/03/2022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0FFC2-AA10-4CA0-A554-A981BA0D7839}" type="slidenum">
              <a:rPr lang="en-GB" smtClean="0"/>
              <a:t>‹#›</a:t>
            </a:fld>
            <a:endParaRPr lang="en-GB"/>
          </a:p>
        </p:txBody>
      </p:sp>
    </p:spTree>
    <p:extLst>
      <p:ext uri="{BB962C8B-B14F-4D97-AF65-F5344CB8AC3E}">
        <p14:creationId xmlns:p14="http://schemas.microsoft.com/office/powerpoint/2010/main" val="130553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22BA58-842B-40D6-817B-3D11BC21D957}" type="datetimeFigureOut">
              <a:rPr lang="en-GB" smtClean="0"/>
              <a:t>03/03/2022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0FFC2-AA10-4CA0-A554-A981BA0D7839}" type="slidenum">
              <a:rPr lang="en-GB" smtClean="0"/>
              <a:t>‹#›</a:t>
            </a:fld>
            <a:endParaRPr lang="en-GB"/>
          </a:p>
        </p:txBody>
      </p:sp>
    </p:spTree>
    <p:extLst>
      <p:ext uri="{BB962C8B-B14F-4D97-AF65-F5344CB8AC3E}">
        <p14:creationId xmlns:p14="http://schemas.microsoft.com/office/powerpoint/2010/main" val="378316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2BA58-842B-40D6-817B-3D11BC21D957}" type="datetimeFigureOut">
              <a:rPr lang="en-GB" smtClean="0"/>
              <a:t>03/03/2022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0FFC2-AA10-4CA0-A554-A981BA0D7839}" type="slidenum">
              <a:rPr lang="en-GB" smtClean="0"/>
              <a:t>‹#›</a:t>
            </a:fld>
            <a:endParaRPr lang="en-GB"/>
          </a:p>
        </p:txBody>
      </p:sp>
    </p:spTree>
    <p:extLst>
      <p:ext uri="{BB962C8B-B14F-4D97-AF65-F5344CB8AC3E}">
        <p14:creationId xmlns:p14="http://schemas.microsoft.com/office/powerpoint/2010/main" val="1083615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helantern.scf@shropshire.gov.uk" TargetMode="Externa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331075" y="204952"/>
            <a:ext cx="5666499" cy="409903"/>
          </a:xfrm>
        </p:spPr>
        <p:txBody>
          <a:bodyPr>
            <a:normAutofit lnSpcReduction="10000"/>
          </a:bodyPr>
          <a:lstStyle/>
          <a:p>
            <a:r>
              <a:rPr lang="en-GB" dirty="0"/>
              <a:t>Terms &amp; Conditions</a:t>
            </a:r>
          </a:p>
        </p:txBody>
      </p:sp>
      <p:sp>
        <p:nvSpPr>
          <p:cNvPr id="9" name="Content Placeholder 8"/>
          <p:cNvSpPr>
            <a:spLocks noGrp="1"/>
          </p:cNvSpPr>
          <p:nvPr>
            <p:ph sz="half" idx="2"/>
          </p:nvPr>
        </p:nvSpPr>
        <p:spPr>
          <a:xfrm>
            <a:off x="331076" y="614854"/>
            <a:ext cx="5666499" cy="5912070"/>
          </a:xfrm>
        </p:spPr>
        <p:txBody>
          <a:bodyPr vert="horz" lIns="91440" tIns="45720" rIns="91440" bIns="45720" rtlCol="0" anchor="t">
            <a:normAutofit/>
          </a:bodyPr>
          <a:lstStyle/>
          <a:p>
            <a:pPr marL="0" indent="0">
              <a:buNone/>
            </a:pPr>
            <a:r>
              <a:rPr lang="en-GB" sz="1400" b="1" dirty="0"/>
              <a:t>For your Safety:</a:t>
            </a:r>
          </a:p>
          <a:p>
            <a:pPr algn="just"/>
            <a:r>
              <a:rPr lang="en-GB" sz="1400" dirty="0"/>
              <a:t>No smoking is allowed in any part of the building</a:t>
            </a:r>
          </a:p>
          <a:p>
            <a:pPr algn="just"/>
            <a:r>
              <a:rPr lang="en-GB" sz="1400" dirty="0"/>
              <a:t>Please do not block gangways or the exit doors</a:t>
            </a:r>
          </a:p>
          <a:p>
            <a:pPr algn="just"/>
            <a:r>
              <a:rPr lang="en-GB" sz="1400" dirty="0"/>
              <a:t>The event organiser is responsible for the prevention of any activity that may endanger public safety, for example preventing disorderly behaviour, over-crowding, and ensuring that health and safety requirements are observed</a:t>
            </a:r>
          </a:p>
          <a:p>
            <a:pPr algn="just"/>
            <a:r>
              <a:rPr lang="en-GB" sz="1400" dirty="0"/>
              <a:t>There are fire extinguishers throughout the building</a:t>
            </a:r>
          </a:p>
          <a:p>
            <a:pPr algn="just"/>
            <a:r>
              <a:rPr lang="en-GB" sz="1400" dirty="0"/>
              <a:t>If there is a fire, leave the building by the nearest exit door and telephone 999.  Please go to the assembly point in the car park</a:t>
            </a:r>
          </a:p>
          <a:p>
            <a:pPr algn="just"/>
            <a:r>
              <a:rPr lang="en-GB" sz="1400" dirty="0"/>
              <a:t>Please ask if you want to use your own electrical equipment as a </a:t>
            </a:r>
            <a:r>
              <a:rPr lang="en-GB" sz="1400" b="1" dirty="0"/>
              <a:t>PAT Certificate</a:t>
            </a:r>
            <a:r>
              <a:rPr lang="en-GB" sz="1400" dirty="0"/>
              <a:t> is required</a:t>
            </a:r>
          </a:p>
          <a:p>
            <a:pPr marL="0" indent="0" algn="just">
              <a:buNone/>
            </a:pPr>
            <a:r>
              <a:rPr lang="en-GB" sz="1400" b="1" dirty="0"/>
              <a:t>Loss and Damage:</a:t>
            </a:r>
            <a:endParaRPr lang="en-GB" sz="1400" dirty="0"/>
          </a:p>
          <a:p>
            <a:pPr algn="just"/>
            <a:r>
              <a:rPr lang="en-GB" sz="1400" dirty="0"/>
              <a:t>Please let us know of any damage to the room or equipment.  You may be asked to pay for any repair or replacement costs due to damage or loss caused while the room was hired to you</a:t>
            </a:r>
          </a:p>
          <a:p>
            <a:pPr marL="0" indent="0" algn="just">
              <a:buNone/>
            </a:pPr>
            <a:r>
              <a:rPr lang="en-GB" sz="1400" b="1" dirty="0"/>
              <a:t>Noise:</a:t>
            </a:r>
            <a:endParaRPr lang="en-GB" sz="1400" dirty="0"/>
          </a:p>
          <a:p>
            <a:pPr algn="just"/>
            <a:r>
              <a:rPr lang="en-GB" sz="1400" dirty="0"/>
              <a:t>Please do not make excessive noise as this may disturb others in the building or neighbours</a:t>
            </a:r>
          </a:p>
          <a:p>
            <a:pPr marL="0" indent="0" algn="just">
              <a:buNone/>
            </a:pPr>
            <a:r>
              <a:rPr lang="en-GB" sz="1400" b="1" dirty="0"/>
              <a:t>When you leave</a:t>
            </a:r>
            <a:endParaRPr lang="en-GB" sz="1400" dirty="0"/>
          </a:p>
          <a:p>
            <a:pPr algn="just"/>
            <a:r>
              <a:rPr lang="en-GB" sz="1400" dirty="0"/>
              <a:t>Please ensure you have all of your belongings</a:t>
            </a:r>
          </a:p>
          <a:p>
            <a:pPr marL="0" indent="0">
              <a:buNone/>
            </a:pPr>
            <a:r>
              <a:rPr lang="en-GB" sz="900" dirty="0"/>
              <a:t>For more information about room hire and building use please ask to see the Lantern User Guide</a:t>
            </a:r>
          </a:p>
        </p:txBody>
      </p:sp>
      <p:sp>
        <p:nvSpPr>
          <p:cNvPr id="10" name="Text Placeholder 9"/>
          <p:cNvSpPr>
            <a:spLocks noGrp="1"/>
          </p:cNvSpPr>
          <p:nvPr>
            <p:ph type="body" sz="quarter" idx="3"/>
          </p:nvPr>
        </p:nvSpPr>
        <p:spPr>
          <a:xfrm>
            <a:off x="6172199" y="204951"/>
            <a:ext cx="5494283" cy="409903"/>
          </a:xfrm>
        </p:spPr>
        <p:txBody>
          <a:bodyPr>
            <a:normAutofit lnSpcReduction="10000"/>
          </a:bodyPr>
          <a:lstStyle/>
          <a:p>
            <a:pPr algn="ctr"/>
            <a:r>
              <a:rPr lang="en-GB" dirty="0"/>
              <a:t>The Lantern</a:t>
            </a:r>
          </a:p>
        </p:txBody>
      </p:sp>
      <p:sp>
        <p:nvSpPr>
          <p:cNvPr id="11" name="Content Placeholder 10"/>
          <p:cNvSpPr>
            <a:spLocks noGrp="1"/>
          </p:cNvSpPr>
          <p:nvPr>
            <p:ph sz="quarter" idx="4"/>
          </p:nvPr>
        </p:nvSpPr>
        <p:spPr>
          <a:xfrm>
            <a:off x="6172200" y="614854"/>
            <a:ext cx="5494283" cy="5912070"/>
          </a:xfrm>
        </p:spPr>
        <p:txBody>
          <a:bodyPr vert="horz" lIns="91440" tIns="45720" rIns="91440" bIns="45720" rtlCol="0" anchor="t">
            <a:normAutofit/>
          </a:bodyPr>
          <a:lstStyle/>
          <a:p>
            <a:pPr marL="0" indent="0" algn="ctr">
              <a:lnSpc>
                <a:spcPct val="100000"/>
              </a:lnSpc>
              <a:spcBef>
                <a:spcPts val="600"/>
              </a:spcBef>
              <a:buNone/>
            </a:pPr>
            <a:r>
              <a:rPr lang="en-GB" sz="1400" dirty="0"/>
              <a:t>Meadow Farm Drive</a:t>
            </a:r>
          </a:p>
          <a:p>
            <a:pPr marL="0" indent="0" algn="ctr">
              <a:lnSpc>
                <a:spcPct val="100000"/>
              </a:lnSpc>
              <a:spcBef>
                <a:spcPts val="600"/>
              </a:spcBef>
              <a:buNone/>
            </a:pPr>
            <a:r>
              <a:rPr lang="en-GB" sz="1400" dirty="0"/>
              <a:t>Shrewsbury SY1 4NG</a:t>
            </a:r>
          </a:p>
          <a:p>
            <a:pPr marL="0" indent="0" algn="ctr">
              <a:lnSpc>
                <a:spcPct val="100000"/>
              </a:lnSpc>
              <a:spcBef>
                <a:spcPts val="600"/>
              </a:spcBef>
              <a:buNone/>
            </a:pPr>
            <a:r>
              <a:rPr lang="en-GB" sz="1400" dirty="0"/>
              <a:t>Tel:  01743 250800</a:t>
            </a:r>
          </a:p>
          <a:p>
            <a:pPr marL="0" indent="0" algn="ctr">
              <a:lnSpc>
                <a:spcPct val="100000"/>
              </a:lnSpc>
              <a:spcBef>
                <a:spcPts val="600"/>
              </a:spcBef>
              <a:buNone/>
            </a:pPr>
            <a:r>
              <a:rPr lang="en-GB" sz="1400" dirty="0"/>
              <a:t>Email:  </a:t>
            </a:r>
            <a:r>
              <a:rPr lang="en-GB" sz="1400" dirty="0">
                <a:hlinkClick r:id="rId2"/>
              </a:rPr>
              <a:t>thelantern.scf@shropshire.gov.uk</a:t>
            </a:r>
            <a:endParaRPr lang="en-GB" sz="1400" dirty="0"/>
          </a:p>
          <a:p>
            <a:pPr marL="0" indent="0" algn="ctr">
              <a:lnSpc>
                <a:spcPct val="100000"/>
              </a:lnSpc>
              <a:spcBef>
                <a:spcPts val="600"/>
              </a:spcBef>
              <a:buNone/>
            </a:pPr>
            <a:endParaRPr lang="en-GB" sz="1400" dirty="0"/>
          </a:p>
          <a:p>
            <a:pPr marL="0" indent="0" algn="ctr">
              <a:lnSpc>
                <a:spcPct val="100000"/>
              </a:lnSpc>
              <a:spcBef>
                <a:spcPts val="600"/>
              </a:spcBef>
              <a:buNone/>
            </a:pPr>
            <a:endParaRPr lang="en-GB" sz="1400" dirty="0"/>
          </a:p>
          <a:p>
            <a:pPr marL="0" indent="0" algn="ctr">
              <a:lnSpc>
                <a:spcPct val="100000"/>
              </a:lnSpc>
              <a:spcBef>
                <a:spcPts val="600"/>
              </a:spcBef>
              <a:buNone/>
            </a:pPr>
            <a:endParaRPr lang="en-GB" sz="1400" dirty="0"/>
          </a:p>
          <a:p>
            <a:pPr marL="0" indent="0" algn="ctr">
              <a:lnSpc>
                <a:spcPct val="100000"/>
              </a:lnSpc>
              <a:spcBef>
                <a:spcPts val="600"/>
              </a:spcBef>
              <a:buNone/>
            </a:pPr>
            <a:endParaRPr lang="en-GB" sz="1400" dirty="0"/>
          </a:p>
          <a:p>
            <a:pPr marL="0" indent="0" algn="ctr">
              <a:lnSpc>
                <a:spcPct val="100000"/>
              </a:lnSpc>
              <a:spcBef>
                <a:spcPts val="600"/>
              </a:spcBef>
              <a:buNone/>
            </a:pPr>
            <a:endParaRPr lang="en-GB" sz="1400" dirty="0"/>
          </a:p>
          <a:p>
            <a:pPr marL="0" indent="0" algn="ctr">
              <a:lnSpc>
                <a:spcPct val="100000"/>
              </a:lnSpc>
              <a:spcBef>
                <a:spcPts val="600"/>
              </a:spcBef>
              <a:buNone/>
            </a:pPr>
            <a:endParaRPr lang="en-GB" sz="1400" dirty="0"/>
          </a:p>
          <a:p>
            <a:pPr marL="0" indent="0" algn="ctr">
              <a:lnSpc>
                <a:spcPct val="100000"/>
              </a:lnSpc>
              <a:spcBef>
                <a:spcPts val="600"/>
              </a:spcBef>
              <a:buNone/>
            </a:pPr>
            <a:endParaRPr lang="en-GB" sz="1400" dirty="0"/>
          </a:p>
          <a:p>
            <a:pPr marL="0" indent="0" algn="ctr">
              <a:lnSpc>
                <a:spcPct val="100000"/>
              </a:lnSpc>
              <a:spcBef>
                <a:spcPts val="600"/>
              </a:spcBef>
              <a:buNone/>
            </a:pPr>
            <a:endParaRPr lang="en-GB" sz="1400" dirty="0"/>
          </a:p>
          <a:p>
            <a:pPr marL="0" indent="0" algn="ctr">
              <a:lnSpc>
                <a:spcPct val="100000"/>
              </a:lnSpc>
              <a:spcBef>
                <a:spcPts val="600"/>
              </a:spcBef>
              <a:buNone/>
            </a:pPr>
            <a:endParaRPr lang="en-GB" sz="1400" b="1" dirty="0"/>
          </a:p>
          <a:p>
            <a:pPr marL="0" indent="0" algn="ctr">
              <a:lnSpc>
                <a:spcPct val="100000"/>
              </a:lnSpc>
              <a:spcBef>
                <a:spcPts val="600"/>
              </a:spcBef>
              <a:buNone/>
            </a:pPr>
            <a:r>
              <a:rPr lang="en-GB" sz="1400" b="1" dirty="0"/>
              <a:t>What’s available</a:t>
            </a:r>
          </a:p>
          <a:p>
            <a:pPr marL="0" indent="0" algn="ctr">
              <a:lnSpc>
                <a:spcPct val="100000"/>
              </a:lnSpc>
              <a:spcBef>
                <a:spcPts val="600"/>
              </a:spcBef>
              <a:buNone/>
            </a:pPr>
            <a:r>
              <a:rPr lang="en-GB" sz="1400" dirty="0"/>
              <a:t>Community Library</a:t>
            </a:r>
          </a:p>
          <a:p>
            <a:pPr marL="0" indent="0" algn="ctr">
              <a:lnSpc>
                <a:spcPct val="100000"/>
              </a:lnSpc>
              <a:spcBef>
                <a:spcPts val="600"/>
              </a:spcBef>
              <a:buNone/>
            </a:pPr>
            <a:r>
              <a:rPr lang="en-GB" sz="1400" dirty="0"/>
              <a:t>Equal Access Library</a:t>
            </a:r>
          </a:p>
          <a:p>
            <a:pPr marL="0" indent="0" algn="ctr">
              <a:lnSpc>
                <a:spcPct val="100000"/>
              </a:lnSpc>
              <a:spcBef>
                <a:spcPts val="600"/>
              </a:spcBef>
              <a:buNone/>
            </a:pPr>
            <a:r>
              <a:rPr lang="en-GB" sz="1400" dirty="0"/>
              <a:t>Café </a:t>
            </a:r>
          </a:p>
          <a:p>
            <a:pPr marL="0" indent="0" algn="ctr">
              <a:lnSpc>
                <a:spcPct val="100000"/>
              </a:lnSpc>
              <a:spcBef>
                <a:spcPts val="600"/>
              </a:spcBef>
              <a:buNone/>
            </a:pPr>
            <a:r>
              <a:rPr lang="en-GB" sz="1400" dirty="0"/>
              <a:t>1</a:t>
            </a:r>
            <a:r>
              <a:rPr lang="en-GB" sz="1400" baseline="30000" dirty="0"/>
              <a:t>st</a:t>
            </a:r>
            <a:r>
              <a:rPr lang="en-GB" sz="1400" dirty="0"/>
              <a:t> Floor meeting rooms</a:t>
            </a:r>
            <a:endParaRPr lang="en-GB" sz="1400" dirty="0">
              <a:cs typeface="Calibri"/>
            </a:endParaRPr>
          </a:p>
          <a:p>
            <a:pPr marL="0" indent="0" algn="ctr">
              <a:lnSpc>
                <a:spcPct val="100000"/>
              </a:lnSpc>
              <a:spcBef>
                <a:spcPts val="600"/>
              </a:spcBef>
              <a:buNone/>
            </a:pPr>
            <a:r>
              <a:rPr lang="en-GB" sz="1400" dirty="0"/>
              <a:t>Community Hall</a:t>
            </a:r>
          </a:p>
        </p:txBody>
      </p:sp>
      <p:sp>
        <p:nvSpPr>
          <p:cNvPr id="13" name="Rectangle 109"/>
          <p:cNvSpPr>
            <a:spLocks noChangeArrowheads="1"/>
          </p:cNvSpPr>
          <p:nvPr/>
        </p:nvSpPr>
        <p:spPr bwMode="auto">
          <a:xfrm>
            <a:off x="8056533" y="4825525"/>
            <a:ext cx="38103" cy="171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1000" b="0" i="0" u="none" strike="noStrike" cap="none" normalizeH="0" baseline="0">
                <a:ln>
                  <a:noFill/>
                </a:ln>
                <a:solidFill>
                  <a:schemeClr val="tx1"/>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6" name="Group 15"/>
          <p:cNvGrpSpPr>
            <a:grpSpLocks/>
          </p:cNvGrpSpPr>
          <p:nvPr/>
        </p:nvGrpSpPr>
        <p:grpSpPr>
          <a:xfrm>
            <a:off x="7558098" y="1806772"/>
            <a:ext cx="2894439" cy="2456179"/>
            <a:chOff x="0" y="0"/>
            <a:chExt cx="2467610" cy="2456421"/>
          </a:xfrm>
        </p:grpSpPr>
        <p:pic>
          <p:nvPicPr>
            <p:cNvPr id="17" name="Picture 16"/>
            <p:cNvPicPr/>
            <p:nvPr/>
          </p:nvPicPr>
          <p:blipFill>
            <a:blip r:embed="rId3"/>
            <a:stretch>
              <a:fillRect/>
            </a:stretch>
          </p:blipFill>
          <p:spPr>
            <a:xfrm>
              <a:off x="0" y="0"/>
              <a:ext cx="2467610" cy="1877314"/>
            </a:xfrm>
            <a:prstGeom prst="rect">
              <a:avLst/>
            </a:prstGeom>
          </p:spPr>
        </p:pic>
        <p:sp>
          <p:nvSpPr>
            <p:cNvPr id="18" name="Rectangle 17"/>
            <p:cNvSpPr/>
            <p:nvPr/>
          </p:nvSpPr>
          <p:spPr>
            <a:xfrm>
              <a:off x="247904" y="2109572"/>
              <a:ext cx="38113" cy="171769"/>
            </a:xfrm>
            <a:prstGeom prst="rect">
              <a:avLst/>
            </a:prstGeom>
            <a:ln>
              <a:noFill/>
            </a:ln>
          </p:spPr>
          <p:txBody>
            <a:bodyPr vert="horz" lIns="0" tIns="0" rIns="0" bIns="0" rtlCol="0">
              <a:noAutofit/>
            </a:bodyPr>
            <a:lstStyle/>
            <a:p>
              <a:pPr>
                <a:lnSpc>
                  <a:spcPct val="107000"/>
                </a:lnSpc>
                <a:spcAft>
                  <a:spcPts val="800"/>
                </a:spcAft>
              </a:pPr>
              <a:r>
                <a:rPr lang="en-GB" sz="1000">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Picture 18"/>
            <p:cNvPicPr/>
            <p:nvPr/>
          </p:nvPicPr>
          <p:blipFill>
            <a:blip r:embed="rId4"/>
            <a:stretch>
              <a:fillRect/>
            </a:stretch>
          </p:blipFill>
          <p:spPr>
            <a:xfrm>
              <a:off x="682499" y="1940446"/>
              <a:ext cx="1647444" cy="515975"/>
            </a:xfrm>
            <a:prstGeom prst="rect">
              <a:avLst/>
            </a:prstGeom>
          </p:spPr>
        </p:pic>
      </p:grpSp>
    </p:spTree>
    <p:extLst>
      <p:ext uri="{BB962C8B-B14F-4D97-AF65-F5344CB8AC3E}">
        <p14:creationId xmlns:p14="http://schemas.microsoft.com/office/powerpoint/2010/main" val="3645991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41434" y="126125"/>
            <a:ext cx="5556141" cy="346842"/>
          </a:xfrm>
        </p:spPr>
        <p:txBody>
          <a:bodyPr>
            <a:normAutofit/>
          </a:bodyPr>
          <a:lstStyle/>
          <a:p>
            <a:pPr algn="ctr"/>
            <a:r>
              <a:rPr lang="en-GB" sz="1800" dirty="0"/>
              <a:t>Lantern Room Information</a:t>
            </a:r>
          </a:p>
        </p:txBody>
      </p:sp>
      <p:sp>
        <p:nvSpPr>
          <p:cNvPr id="4" name="Content Placeholder 3"/>
          <p:cNvSpPr>
            <a:spLocks noGrp="1"/>
          </p:cNvSpPr>
          <p:nvPr>
            <p:ph sz="half" idx="2"/>
          </p:nvPr>
        </p:nvSpPr>
        <p:spPr>
          <a:xfrm>
            <a:off x="441434" y="472967"/>
            <a:ext cx="5556141" cy="6101254"/>
          </a:xfrm>
        </p:spPr>
        <p:txBody>
          <a:bodyPr vert="horz" lIns="91440" tIns="45720" rIns="91440" bIns="45720" rtlCol="0" anchor="t">
            <a:normAutofit/>
          </a:bodyPr>
          <a:lstStyle/>
          <a:p>
            <a:pPr marL="0" indent="0" algn="just">
              <a:buNone/>
            </a:pPr>
            <a:r>
              <a:rPr lang="en-GB" sz="1400" b="1" dirty="0"/>
              <a:t>Community Hall</a:t>
            </a:r>
            <a:endParaRPr lang="en-GB" sz="1400" dirty="0"/>
          </a:p>
          <a:p>
            <a:pPr marL="0" indent="0" algn="just">
              <a:buNone/>
            </a:pPr>
            <a:r>
              <a:rPr lang="en-GB" sz="1400" dirty="0"/>
              <a:t>The community hall is located on the ground floor and has a sprung hard wood floor suitable for dancing.  The room can accommodate up to 130 people.  It can also be divided into sections (community hall 1 &amp; 2).  Community hall 1 can accommodate up to 80 people and community hall 2 can hold 50 people.  The room is an empty space but has chairs and tables available on request.  There is a small kitchen also available to hire which can be used in conjunction with the full hall or with hire of community hall 2 only</a:t>
            </a:r>
          </a:p>
          <a:p>
            <a:pPr marL="0" indent="0" algn="just">
              <a:buNone/>
            </a:pPr>
            <a:endParaRPr lang="en-GB" sz="1400" b="1" dirty="0">
              <a:cs typeface="Calibri"/>
            </a:endParaRPr>
          </a:p>
          <a:p>
            <a:pPr marL="0" indent="0" algn="just">
              <a:buNone/>
            </a:pPr>
            <a:r>
              <a:rPr lang="en-GB" sz="1400" b="1" dirty="0"/>
              <a:t>Interview/Meeting Room</a:t>
            </a:r>
            <a:endParaRPr lang="en-GB" sz="1400" dirty="0"/>
          </a:p>
          <a:p>
            <a:pPr marL="0" indent="0" algn="just">
              <a:buNone/>
            </a:pPr>
            <a:r>
              <a:rPr lang="en-GB" sz="1400" dirty="0"/>
              <a:t>A small room is available on the ground for use for one-to-one meetings/ interviews or drop in advice sessions</a:t>
            </a:r>
          </a:p>
          <a:p>
            <a:pPr marL="0" indent="0" algn="just">
              <a:buNone/>
            </a:pPr>
            <a:r>
              <a:rPr lang="en-GB" sz="1400" b="1" dirty="0"/>
              <a:t>Ground Floor Meeting Room</a:t>
            </a:r>
          </a:p>
          <a:p>
            <a:pPr marL="0" indent="0" algn="just">
              <a:buNone/>
            </a:pPr>
            <a:r>
              <a:rPr lang="en-GB" sz="1400" dirty="0"/>
              <a:t>The meeting room is located on the ground floor and can hold a maximum of 40 people depending on the room layout required.</a:t>
            </a:r>
          </a:p>
          <a:p>
            <a:pPr marL="0" indent="0" algn="just">
              <a:buNone/>
            </a:pPr>
            <a:r>
              <a:rPr lang="en-GB" sz="1400" b="1" dirty="0"/>
              <a:t>Large &amp; Small Meeting Rooms</a:t>
            </a:r>
            <a:endParaRPr lang="en-GB" sz="1400" dirty="0"/>
          </a:p>
          <a:p>
            <a:pPr marL="0" indent="0" algn="just">
              <a:buNone/>
            </a:pPr>
            <a:r>
              <a:rPr lang="en-GB" sz="1400" dirty="0"/>
              <a:t>The meeting rooms are located on the 1</a:t>
            </a:r>
            <a:r>
              <a:rPr lang="en-GB" sz="1400" baseline="30000" dirty="0"/>
              <a:t>st</a:t>
            </a:r>
            <a:r>
              <a:rPr lang="en-GB" sz="1400" dirty="0"/>
              <a:t> floor and can hold 20 or 12 people respectively.  The rooms are set up in boardroom style and also have a hearing loop system</a:t>
            </a:r>
            <a:endParaRPr lang="en-GB" sz="1400" b="1" dirty="0"/>
          </a:p>
        </p:txBody>
      </p:sp>
      <p:sp>
        <p:nvSpPr>
          <p:cNvPr id="5" name="Text Placeholder 4"/>
          <p:cNvSpPr>
            <a:spLocks noGrp="1"/>
          </p:cNvSpPr>
          <p:nvPr>
            <p:ph type="body" sz="quarter" idx="3"/>
          </p:nvPr>
        </p:nvSpPr>
        <p:spPr>
          <a:xfrm>
            <a:off x="6172200" y="126125"/>
            <a:ext cx="5636172" cy="346842"/>
          </a:xfrm>
        </p:spPr>
        <p:txBody>
          <a:bodyPr>
            <a:normAutofit/>
          </a:bodyPr>
          <a:lstStyle/>
          <a:p>
            <a:pPr algn="ctr"/>
            <a:r>
              <a:rPr lang="en-GB" sz="1800" dirty="0"/>
              <a:t>Room Hire Rates – effective 1</a:t>
            </a:r>
            <a:r>
              <a:rPr lang="en-GB" sz="1800" baseline="30000" dirty="0"/>
              <a:t>st</a:t>
            </a:r>
            <a:r>
              <a:rPr lang="en-GB" sz="1800" dirty="0"/>
              <a:t> April 2021</a:t>
            </a:r>
          </a:p>
        </p:txBody>
      </p:sp>
      <p:graphicFrame>
        <p:nvGraphicFramePr>
          <p:cNvPr id="11" name="Table 10"/>
          <p:cNvGraphicFramePr>
            <a:graphicFrameLocks noGrp="1"/>
          </p:cNvGraphicFramePr>
          <p:nvPr>
            <p:extLst>
              <p:ext uri="{D42A27DB-BD31-4B8C-83A1-F6EECF244321}">
                <p14:modId xmlns:p14="http://schemas.microsoft.com/office/powerpoint/2010/main" val="2681358457"/>
              </p:ext>
            </p:extLst>
          </p:nvPr>
        </p:nvGraphicFramePr>
        <p:xfrm>
          <a:off x="6172200" y="614856"/>
          <a:ext cx="5793828" cy="5959699"/>
        </p:xfrm>
        <a:graphic>
          <a:graphicData uri="http://schemas.openxmlformats.org/drawingml/2006/table">
            <a:tbl>
              <a:tblPr firstRow="1" bandRow="1">
                <a:tableStyleId>{5C22544A-7EE6-4342-B048-85BDC9FD1C3A}</a:tableStyleId>
              </a:tblPr>
              <a:tblGrid>
                <a:gridCol w="1068859">
                  <a:extLst>
                    <a:ext uri="{9D8B030D-6E8A-4147-A177-3AD203B41FA5}">
                      <a16:colId xmlns:a16="http://schemas.microsoft.com/office/drawing/2014/main" val="20000"/>
                    </a:ext>
                  </a:extLst>
                </a:gridCol>
                <a:gridCol w="1482403">
                  <a:extLst>
                    <a:ext uri="{9D8B030D-6E8A-4147-A177-3AD203B41FA5}">
                      <a16:colId xmlns:a16="http://schemas.microsoft.com/office/drawing/2014/main" val="20001"/>
                    </a:ext>
                  </a:extLst>
                </a:gridCol>
                <a:gridCol w="1547215">
                  <a:extLst>
                    <a:ext uri="{9D8B030D-6E8A-4147-A177-3AD203B41FA5}">
                      <a16:colId xmlns:a16="http://schemas.microsoft.com/office/drawing/2014/main" val="20002"/>
                    </a:ext>
                  </a:extLst>
                </a:gridCol>
                <a:gridCol w="1695351">
                  <a:extLst>
                    <a:ext uri="{9D8B030D-6E8A-4147-A177-3AD203B41FA5}">
                      <a16:colId xmlns:a16="http://schemas.microsoft.com/office/drawing/2014/main" val="20003"/>
                    </a:ext>
                  </a:extLst>
                </a:gridCol>
              </a:tblGrid>
              <a:tr h="776862">
                <a:tc>
                  <a:txBody>
                    <a:bodyPr/>
                    <a:lstStyle/>
                    <a:p>
                      <a:r>
                        <a:rPr lang="en-GB" sz="1400" dirty="0"/>
                        <a:t>Room</a:t>
                      </a:r>
                    </a:p>
                  </a:txBody>
                  <a:tcPr/>
                </a:tc>
                <a:tc>
                  <a:txBody>
                    <a:bodyPr/>
                    <a:lstStyle/>
                    <a:p>
                      <a:pPr algn="ctr"/>
                      <a:r>
                        <a:rPr lang="en-GB" sz="1400" dirty="0"/>
                        <a:t>Monday to Friday</a:t>
                      </a:r>
                    </a:p>
                    <a:p>
                      <a:pPr algn="ctr"/>
                      <a:r>
                        <a:rPr lang="en-GB" sz="1400" dirty="0"/>
                        <a:t> 8.30am – 6pm</a:t>
                      </a:r>
                    </a:p>
                  </a:txBody>
                  <a:tcPr/>
                </a:tc>
                <a:tc>
                  <a:txBody>
                    <a:bodyPr/>
                    <a:lstStyle/>
                    <a:p>
                      <a:pPr algn="ctr"/>
                      <a:r>
                        <a:rPr lang="en-GB" sz="1400" dirty="0"/>
                        <a:t>Monday to Friday</a:t>
                      </a:r>
                    </a:p>
                    <a:p>
                      <a:pPr algn="ctr"/>
                      <a:r>
                        <a:rPr lang="en-GB" sz="1400" dirty="0"/>
                        <a:t>6pm – 11pm</a:t>
                      </a:r>
                    </a:p>
                  </a:txBody>
                  <a:tcPr/>
                </a:tc>
                <a:tc>
                  <a:txBody>
                    <a:bodyPr/>
                    <a:lstStyle/>
                    <a:p>
                      <a:pPr algn="ctr"/>
                      <a:r>
                        <a:rPr lang="en-GB" sz="1400" dirty="0"/>
                        <a:t>Saturday</a:t>
                      </a:r>
                      <a:r>
                        <a:rPr lang="en-GB" sz="1400" baseline="0" dirty="0"/>
                        <a:t> &amp; Sunday</a:t>
                      </a:r>
                    </a:p>
                    <a:p>
                      <a:pPr algn="ctr"/>
                      <a:r>
                        <a:rPr lang="en-GB" sz="1400" baseline="0" dirty="0"/>
                        <a:t>9am – 11pm</a:t>
                      </a:r>
                      <a:endParaRPr lang="en-GB" sz="1400" dirty="0"/>
                    </a:p>
                  </a:txBody>
                  <a:tcPr/>
                </a:tc>
                <a:extLst>
                  <a:ext uri="{0D108BD9-81ED-4DB2-BD59-A6C34878D82A}">
                    <a16:rowId xmlns:a16="http://schemas.microsoft.com/office/drawing/2014/main" val="10000"/>
                  </a:ext>
                </a:extLst>
              </a:tr>
              <a:tr h="634363">
                <a:tc>
                  <a:txBody>
                    <a:bodyPr/>
                    <a:lstStyle/>
                    <a:p>
                      <a:r>
                        <a:rPr lang="en-GB" sz="1200" dirty="0"/>
                        <a:t>Community Hall 1</a:t>
                      </a:r>
                    </a:p>
                  </a:txBody>
                  <a:tcPr/>
                </a:tc>
                <a:tc>
                  <a:txBody>
                    <a:bodyPr/>
                    <a:lstStyle/>
                    <a:p>
                      <a:r>
                        <a:rPr lang="en-GB" sz="1200" dirty="0">
                          <a:solidFill>
                            <a:schemeClr val="tx1"/>
                          </a:solidFill>
                        </a:rPr>
                        <a:t>Commercial </a:t>
                      </a:r>
                    </a:p>
                    <a:p>
                      <a:r>
                        <a:rPr lang="en-GB" sz="1200" dirty="0">
                          <a:solidFill>
                            <a:schemeClr val="tx1"/>
                          </a:solidFill>
                        </a:rPr>
                        <a:t>£18.75 per hour</a:t>
                      </a:r>
                    </a:p>
                  </a:txBody>
                  <a:tcPr/>
                </a:tc>
                <a:tc>
                  <a:txBody>
                    <a:bodyPr/>
                    <a:lstStyle/>
                    <a:p>
                      <a:r>
                        <a:rPr lang="en-GB" sz="1200" dirty="0">
                          <a:solidFill>
                            <a:schemeClr val="tx1"/>
                          </a:solidFill>
                        </a:rPr>
                        <a:t>Commercial </a:t>
                      </a:r>
                    </a:p>
                    <a:p>
                      <a:r>
                        <a:rPr lang="en-GB" sz="1200" dirty="0">
                          <a:solidFill>
                            <a:schemeClr val="tx1"/>
                          </a:solidFill>
                        </a:rPr>
                        <a:t>£35.40 per</a:t>
                      </a:r>
                      <a:r>
                        <a:rPr lang="en-GB" sz="1200" baseline="0" dirty="0">
                          <a:solidFill>
                            <a:schemeClr val="tx1"/>
                          </a:solidFill>
                        </a:rPr>
                        <a:t> hour</a:t>
                      </a:r>
                      <a:endParaRPr lang="en-GB" sz="1200" dirty="0">
                        <a:solidFill>
                          <a:schemeClr val="tx1"/>
                        </a:solidFill>
                      </a:endParaRPr>
                    </a:p>
                  </a:txBody>
                  <a:tcPr/>
                </a:tc>
                <a:tc>
                  <a:txBody>
                    <a:bodyPr/>
                    <a:lstStyle/>
                    <a:p>
                      <a:r>
                        <a:rPr lang="en-GB" sz="1200" dirty="0">
                          <a:solidFill>
                            <a:schemeClr val="tx1"/>
                          </a:solidFill>
                        </a:rPr>
                        <a:t>Commercial </a:t>
                      </a:r>
                    </a:p>
                    <a:p>
                      <a:r>
                        <a:rPr lang="en-GB" sz="1200" dirty="0">
                          <a:solidFill>
                            <a:schemeClr val="tx1"/>
                          </a:solidFill>
                        </a:rPr>
                        <a:t>£52.00 per hour</a:t>
                      </a:r>
                    </a:p>
                  </a:txBody>
                  <a:tcPr/>
                </a:tc>
                <a:extLst>
                  <a:ext uri="{0D108BD9-81ED-4DB2-BD59-A6C34878D82A}">
                    <a16:rowId xmlns:a16="http://schemas.microsoft.com/office/drawing/2014/main" val="10001"/>
                  </a:ext>
                </a:extLst>
              </a:tr>
              <a:tr h="679754">
                <a:tc>
                  <a:txBody>
                    <a:bodyPr/>
                    <a:lstStyle/>
                    <a:p>
                      <a:r>
                        <a:rPr lang="en-GB" sz="1200" dirty="0"/>
                        <a:t>Community Hall 1</a:t>
                      </a:r>
                    </a:p>
                  </a:txBody>
                  <a:tcPr/>
                </a:tc>
                <a:tc>
                  <a:txBody>
                    <a:bodyPr/>
                    <a:lstStyle/>
                    <a:p>
                      <a:r>
                        <a:rPr lang="en-GB" sz="1200" dirty="0">
                          <a:solidFill>
                            <a:schemeClr val="tx1"/>
                          </a:solidFill>
                        </a:rPr>
                        <a:t>Charity/Community</a:t>
                      </a:r>
                    </a:p>
                    <a:p>
                      <a:r>
                        <a:rPr lang="en-GB" sz="1200" dirty="0">
                          <a:solidFill>
                            <a:schemeClr val="tx1"/>
                          </a:solidFill>
                        </a:rPr>
                        <a:t>£8.90 per hour</a:t>
                      </a:r>
                    </a:p>
                  </a:txBody>
                  <a:tcPr/>
                </a:tc>
                <a:tc>
                  <a:txBody>
                    <a:bodyPr/>
                    <a:lstStyle/>
                    <a:p>
                      <a:r>
                        <a:rPr lang="en-GB" sz="1200" dirty="0">
                          <a:solidFill>
                            <a:schemeClr val="tx1"/>
                          </a:solidFill>
                        </a:rPr>
                        <a:t>Charity/Community</a:t>
                      </a:r>
                    </a:p>
                    <a:p>
                      <a:r>
                        <a:rPr lang="en-GB" sz="1200" dirty="0">
                          <a:solidFill>
                            <a:schemeClr val="tx1"/>
                          </a:solidFill>
                        </a:rPr>
                        <a:t>£13.30 per hour</a:t>
                      </a:r>
                    </a:p>
                    <a:p>
                      <a:endParaRPr lang="en-GB" sz="1200" dirty="0">
                        <a:solidFill>
                          <a:schemeClr val="tx1"/>
                        </a:solidFill>
                      </a:endParaRPr>
                    </a:p>
                  </a:txBody>
                  <a:tcPr/>
                </a:tc>
                <a:tc>
                  <a:txBody>
                    <a:bodyPr/>
                    <a:lstStyle/>
                    <a:p>
                      <a:r>
                        <a:rPr lang="en-GB" sz="1200" dirty="0">
                          <a:solidFill>
                            <a:schemeClr val="tx1"/>
                          </a:solidFill>
                        </a:rPr>
                        <a:t>Charity/Community</a:t>
                      </a:r>
                    </a:p>
                    <a:p>
                      <a:r>
                        <a:rPr lang="en-GB" sz="1200" dirty="0">
                          <a:solidFill>
                            <a:schemeClr val="tx1"/>
                          </a:solidFill>
                        </a:rPr>
                        <a:t>£18.75 per hour</a:t>
                      </a:r>
                    </a:p>
                    <a:p>
                      <a:endParaRPr lang="en-GB" sz="1200" dirty="0">
                        <a:solidFill>
                          <a:schemeClr val="tx1"/>
                        </a:solidFill>
                      </a:endParaRPr>
                    </a:p>
                  </a:txBody>
                  <a:tcPr/>
                </a:tc>
                <a:extLst>
                  <a:ext uri="{0D108BD9-81ED-4DB2-BD59-A6C34878D82A}">
                    <a16:rowId xmlns:a16="http://schemas.microsoft.com/office/drawing/2014/main" val="10002"/>
                  </a:ext>
                </a:extLst>
              </a:tr>
              <a:tr h="634363">
                <a:tc>
                  <a:txBody>
                    <a:bodyPr/>
                    <a:lstStyle/>
                    <a:p>
                      <a:r>
                        <a:rPr lang="en-GB" sz="1200" dirty="0"/>
                        <a:t>Community Hall 2</a:t>
                      </a:r>
                    </a:p>
                  </a:txBody>
                  <a:tcPr/>
                </a:tc>
                <a:tc>
                  <a:txBody>
                    <a:bodyPr/>
                    <a:lstStyle/>
                    <a:p>
                      <a:r>
                        <a:rPr lang="en-GB" sz="1200" dirty="0">
                          <a:solidFill>
                            <a:schemeClr val="tx1"/>
                          </a:solidFill>
                        </a:rPr>
                        <a:t>Commercial </a:t>
                      </a:r>
                    </a:p>
                    <a:p>
                      <a:r>
                        <a:rPr lang="en-GB" sz="1200" dirty="0">
                          <a:solidFill>
                            <a:schemeClr val="tx1"/>
                          </a:solidFill>
                        </a:rPr>
                        <a:t>£18.75 per hour</a:t>
                      </a:r>
                    </a:p>
                  </a:txBody>
                  <a:tcPr/>
                </a:tc>
                <a:tc>
                  <a:txBody>
                    <a:bodyPr/>
                    <a:lstStyle/>
                    <a:p>
                      <a:r>
                        <a:rPr lang="en-GB" sz="1200" dirty="0">
                          <a:solidFill>
                            <a:schemeClr val="tx1"/>
                          </a:solidFill>
                        </a:rPr>
                        <a:t>Commercial </a:t>
                      </a:r>
                    </a:p>
                    <a:p>
                      <a:r>
                        <a:rPr lang="en-GB" sz="1200" dirty="0">
                          <a:solidFill>
                            <a:schemeClr val="tx1"/>
                          </a:solidFill>
                        </a:rPr>
                        <a:t>£35.40 per</a:t>
                      </a:r>
                      <a:r>
                        <a:rPr lang="en-GB" sz="1200" baseline="0" dirty="0">
                          <a:solidFill>
                            <a:schemeClr val="tx1"/>
                          </a:solidFill>
                        </a:rPr>
                        <a:t> hour</a:t>
                      </a:r>
                      <a:endParaRPr lang="en-GB" sz="1200" dirty="0">
                        <a:solidFill>
                          <a:schemeClr val="tx1"/>
                        </a:solidFill>
                      </a:endParaRPr>
                    </a:p>
                  </a:txBody>
                  <a:tcPr/>
                </a:tc>
                <a:tc>
                  <a:txBody>
                    <a:bodyPr/>
                    <a:lstStyle/>
                    <a:p>
                      <a:r>
                        <a:rPr lang="en-GB" sz="1200" dirty="0">
                          <a:solidFill>
                            <a:schemeClr val="tx1"/>
                          </a:solidFill>
                        </a:rPr>
                        <a:t>Commercial </a:t>
                      </a:r>
                    </a:p>
                    <a:p>
                      <a:r>
                        <a:rPr lang="en-GB" sz="1200" dirty="0">
                          <a:solidFill>
                            <a:schemeClr val="tx1"/>
                          </a:solidFill>
                        </a:rPr>
                        <a:t>£52.00 per hour</a:t>
                      </a:r>
                    </a:p>
                  </a:txBody>
                  <a:tcPr/>
                </a:tc>
                <a:extLst>
                  <a:ext uri="{0D108BD9-81ED-4DB2-BD59-A6C34878D82A}">
                    <a16:rowId xmlns:a16="http://schemas.microsoft.com/office/drawing/2014/main" val="10003"/>
                  </a:ext>
                </a:extLst>
              </a:tr>
              <a:tr h="634363">
                <a:tc>
                  <a:txBody>
                    <a:bodyPr/>
                    <a:lstStyle/>
                    <a:p>
                      <a:r>
                        <a:rPr lang="en-GB" sz="1200" dirty="0"/>
                        <a:t>Community Hall 2</a:t>
                      </a:r>
                    </a:p>
                  </a:txBody>
                  <a:tcPr/>
                </a:tc>
                <a:tc>
                  <a:txBody>
                    <a:bodyPr/>
                    <a:lstStyle/>
                    <a:p>
                      <a:r>
                        <a:rPr lang="en-GB" sz="1200" dirty="0">
                          <a:solidFill>
                            <a:schemeClr val="tx1"/>
                          </a:solidFill>
                        </a:rPr>
                        <a:t>Charity/Community</a:t>
                      </a:r>
                    </a:p>
                    <a:p>
                      <a:r>
                        <a:rPr lang="en-GB" sz="1200" dirty="0">
                          <a:solidFill>
                            <a:schemeClr val="tx1"/>
                          </a:solidFill>
                        </a:rPr>
                        <a:t>£8.90 per hour</a:t>
                      </a:r>
                    </a:p>
                  </a:txBody>
                  <a:tcPr/>
                </a:tc>
                <a:tc>
                  <a:txBody>
                    <a:bodyPr/>
                    <a:lstStyle/>
                    <a:p>
                      <a:r>
                        <a:rPr lang="en-GB" sz="1200" dirty="0">
                          <a:solidFill>
                            <a:schemeClr val="tx1"/>
                          </a:solidFill>
                        </a:rPr>
                        <a:t>Charity/Community</a:t>
                      </a:r>
                    </a:p>
                    <a:p>
                      <a:r>
                        <a:rPr lang="en-GB" sz="1200" dirty="0">
                          <a:solidFill>
                            <a:schemeClr val="tx1"/>
                          </a:solidFill>
                        </a:rPr>
                        <a:t>£13.30 per hour</a:t>
                      </a:r>
                    </a:p>
                  </a:txBody>
                  <a:tcPr/>
                </a:tc>
                <a:tc>
                  <a:txBody>
                    <a:bodyPr/>
                    <a:lstStyle/>
                    <a:p>
                      <a:r>
                        <a:rPr lang="en-GB" sz="1200" dirty="0">
                          <a:solidFill>
                            <a:schemeClr val="tx1"/>
                          </a:solidFill>
                        </a:rPr>
                        <a:t>Charity/Community</a:t>
                      </a:r>
                    </a:p>
                    <a:p>
                      <a:r>
                        <a:rPr lang="en-GB" sz="1200" dirty="0">
                          <a:solidFill>
                            <a:schemeClr val="tx1"/>
                          </a:solidFill>
                        </a:rPr>
                        <a:t>£18.75 per hour</a:t>
                      </a:r>
                    </a:p>
                  </a:txBody>
                  <a:tcPr/>
                </a:tc>
                <a:extLst>
                  <a:ext uri="{0D108BD9-81ED-4DB2-BD59-A6C34878D82A}">
                    <a16:rowId xmlns:a16="http://schemas.microsoft.com/office/drawing/2014/main" val="10004"/>
                  </a:ext>
                </a:extLst>
              </a:tr>
              <a:tr h="634363">
                <a:tc>
                  <a:txBody>
                    <a:bodyPr/>
                    <a:lstStyle/>
                    <a:p>
                      <a:r>
                        <a:rPr lang="en-GB" sz="1200" dirty="0"/>
                        <a:t>Community Hall 1 &amp; 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chemeClr val="tx1"/>
                          </a:solidFill>
                        </a:rPr>
                        <a:t>£31.20 per hour</a:t>
                      </a:r>
                      <a:endParaRPr lang="en-GB" sz="1200" dirty="0">
                        <a:solidFill>
                          <a:schemeClr val="tx1"/>
                        </a:solidFill>
                      </a:endParaRPr>
                    </a:p>
                    <a:p>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£62.50 per hour</a:t>
                      </a:r>
                    </a:p>
                    <a:p>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r>
                        <a:rPr lang="en-GB" sz="1200" dirty="0">
                          <a:solidFill>
                            <a:schemeClr val="tx1"/>
                          </a:solidFill>
                        </a:rPr>
                        <a:t>£93.70 per hour</a:t>
                      </a:r>
                    </a:p>
                  </a:txBody>
                  <a:tcPr/>
                </a:tc>
                <a:extLst>
                  <a:ext uri="{0D108BD9-81ED-4DB2-BD59-A6C34878D82A}">
                    <a16:rowId xmlns:a16="http://schemas.microsoft.com/office/drawing/2014/main" val="10005"/>
                  </a:ext>
                </a:extLst>
              </a:tr>
              <a:tr h="6797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Community Hall 1 &amp; 2</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£15.60 per hour</a:t>
                      </a:r>
                    </a:p>
                    <a:p>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£23.40 per hour</a:t>
                      </a:r>
                    </a:p>
                    <a:p>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£31.20 per hour</a:t>
                      </a:r>
                    </a:p>
                    <a:p>
                      <a:endParaRPr lang="en-GB" sz="1200" dirty="0">
                        <a:solidFill>
                          <a:schemeClr val="tx1"/>
                        </a:solidFill>
                      </a:endParaRPr>
                    </a:p>
                  </a:txBody>
                  <a:tcPr/>
                </a:tc>
                <a:extLst>
                  <a:ext uri="{0D108BD9-81ED-4DB2-BD59-A6C34878D82A}">
                    <a16:rowId xmlns:a16="http://schemas.microsoft.com/office/drawing/2014/main" val="10006"/>
                  </a:ext>
                </a:extLst>
              </a:tr>
              <a:tr h="634363">
                <a:tc>
                  <a:txBody>
                    <a:bodyPr/>
                    <a:lstStyle/>
                    <a:p>
                      <a:r>
                        <a:rPr lang="en-GB" sz="1200" dirty="0"/>
                        <a:t>IT Suite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£17.70 per hour</a:t>
                      </a:r>
                    </a:p>
                    <a:p>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£34.40 per hour</a:t>
                      </a:r>
                    </a:p>
                    <a:p>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£51.00 per hour</a:t>
                      </a:r>
                    </a:p>
                    <a:p>
                      <a:endParaRPr lang="en-GB" sz="1200" dirty="0">
                        <a:solidFill>
                          <a:schemeClr val="tx1"/>
                        </a:solidFill>
                      </a:endParaRPr>
                    </a:p>
                  </a:txBody>
                  <a:tcPr/>
                </a:tc>
                <a:extLst>
                  <a:ext uri="{0D108BD9-81ED-4DB2-BD59-A6C34878D82A}">
                    <a16:rowId xmlns:a16="http://schemas.microsoft.com/office/drawing/2014/main" val="10007"/>
                  </a:ext>
                </a:extLst>
              </a:tr>
              <a:tr h="634363">
                <a:tc>
                  <a:txBody>
                    <a:bodyPr/>
                    <a:lstStyle/>
                    <a:p>
                      <a:r>
                        <a:rPr lang="en-GB" sz="1200" dirty="0"/>
                        <a:t>IT Suite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£8.90 per hour</a:t>
                      </a:r>
                    </a:p>
                    <a:p>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£12.25 per hour</a:t>
                      </a:r>
                    </a:p>
                    <a:p>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£17.70 per hour</a:t>
                      </a:r>
                    </a:p>
                    <a:p>
                      <a:endParaRPr lang="en-GB" sz="1200" dirty="0">
                        <a:solidFill>
                          <a:schemeClr val="tx1"/>
                        </a:solidFill>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077717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483" y="551793"/>
            <a:ext cx="4587765" cy="338554"/>
          </a:xfrm>
          <a:prstGeom prst="rect">
            <a:avLst/>
          </a:prstGeom>
          <a:noFill/>
        </p:spPr>
        <p:txBody>
          <a:bodyPr wrap="square" rtlCol="0">
            <a:spAutoFit/>
          </a:bodyPr>
          <a:lstStyle/>
          <a:p>
            <a:r>
              <a:rPr lang="en-GB" sz="1600" b="1" dirty="0"/>
              <a:t>Room Hire Rates – effective 1</a:t>
            </a:r>
            <a:r>
              <a:rPr lang="en-GB" sz="1600" b="1" baseline="30000" dirty="0"/>
              <a:t>st</a:t>
            </a:r>
            <a:r>
              <a:rPr lang="en-GB" sz="1600" b="1" dirty="0"/>
              <a:t> April 2021</a:t>
            </a:r>
          </a:p>
        </p:txBody>
      </p:sp>
      <p:graphicFrame>
        <p:nvGraphicFramePr>
          <p:cNvPr id="4" name="Table 3"/>
          <p:cNvGraphicFramePr>
            <a:graphicFrameLocks noGrp="1"/>
          </p:cNvGraphicFramePr>
          <p:nvPr>
            <p:extLst>
              <p:ext uri="{D42A27DB-BD31-4B8C-83A1-F6EECF244321}">
                <p14:modId xmlns:p14="http://schemas.microsoft.com/office/powerpoint/2010/main" val="569853798"/>
              </p:ext>
            </p:extLst>
          </p:nvPr>
        </p:nvGraphicFramePr>
        <p:xfrm>
          <a:off x="236483" y="890347"/>
          <a:ext cx="5628289" cy="5452304"/>
        </p:xfrm>
        <a:graphic>
          <a:graphicData uri="http://schemas.openxmlformats.org/drawingml/2006/table">
            <a:tbl>
              <a:tblPr firstRow="1" bandRow="1">
                <a:tableStyleId>{5C22544A-7EE6-4342-B048-85BDC9FD1C3A}</a:tableStyleId>
              </a:tblPr>
              <a:tblGrid>
                <a:gridCol w="1369895">
                  <a:extLst>
                    <a:ext uri="{9D8B030D-6E8A-4147-A177-3AD203B41FA5}">
                      <a16:colId xmlns:a16="http://schemas.microsoft.com/office/drawing/2014/main" val="20000"/>
                    </a:ext>
                  </a:extLst>
                </a:gridCol>
                <a:gridCol w="1404836">
                  <a:extLst>
                    <a:ext uri="{9D8B030D-6E8A-4147-A177-3AD203B41FA5}">
                      <a16:colId xmlns:a16="http://schemas.microsoft.com/office/drawing/2014/main" val="20001"/>
                    </a:ext>
                  </a:extLst>
                </a:gridCol>
                <a:gridCol w="1403130">
                  <a:extLst>
                    <a:ext uri="{9D8B030D-6E8A-4147-A177-3AD203B41FA5}">
                      <a16:colId xmlns:a16="http://schemas.microsoft.com/office/drawing/2014/main" val="20002"/>
                    </a:ext>
                  </a:extLst>
                </a:gridCol>
                <a:gridCol w="1450428">
                  <a:extLst>
                    <a:ext uri="{9D8B030D-6E8A-4147-A177-3AD203B41FA5}">
                      <a16:colId xmlns:a16="http://schemas.microsoft.com/office/drawing/2014/main" val="20003"/>
                    </a:ext>
                  </a:extLst>
                </a:gridCol>
              </a:tblGrid>
              <a:tr h="735344">
                <a:tc>
                  <a:txBody>
                    <a:bodyPr/>
                    <a:lstStyle/>
                    <a:p>
                      <a:r>
                        <a:rPr lang="en-GB" sz="1400" dirty="0"/>
                        <a:t>Room</a:t>
                      </a:r>
                    </a:p>
                  </a:txBody>
                  <a:tcPr/>
                </a:tc>
                <a:tc>
                  <a:txBody>
                    <a:bodyPr/>
                    <a:lstStyle/>
                    <a:p>
                      <a:pPr algn="ctr"/>
                      <a:r>
                        <a:rPr lang="en-GB" sz="1400" dirty="0"/>
                        <a:t>Monday to Friday</a:t>
                      </a:r>
                    </a:p>
                    <a:p>
                      <a:pPr algn="ctr"/>
                      <a:r>
                        <a:rPr lang="en-GB" sz="1400" dirty="0"/>
                        <a:t> 8.30am – 6pm</a:t>
                      </a:r>
                    </a:p>
                  </a:txBody>
                  <a:tcPr/>
                </a:tc>
                <a:tc>
                  <a:txBody>
                    <a:bodyPr/>
                    <a:lstStyle/>
                    <a:p>
                      <a:pPr algn="ctr"/>
                      <a:r>
                        <a:rPr lang="en-GB" sz="1400" dirty="0"/>
                        <a:t>Monday to Friday</a:t>
                      </a:r>
                    </a:p>
                    <a:p>
                      <a:pPr algn="ctr"/>
                      <a:r>
                        <a:rPr lang="en-GB" sz="1400" dirty="0"/>
                        <a:t>6pm – 11pm</a:t>
                      </a:r>
                    </a:p>
                  </a:txBody>
                  <a:tcPr/>
                </a:tc>
                <a:tc>
                  <a:txBody>
                    <a:bodyPr/>
                    <a:lstStyle/>
                    <a:p>
                      <a:pPr algn="ctr"/>
                      <a:r>
                        <a:rPr lang="en-GB" sz="1400" dirty="0"/>
                        <a:t>Saturday</a:t>
                      </a:r>
                      <a:r>
                        <a:rPr lang="en-GB" sz="1400" baseline="0" dirty="0"/>
                        <a:t> &amp; Sunday</a:t>
                      </a:r>
                    </a:p>
                    <a:p>
                      <a:pPr algn="ctr"/>
                      <a:r>
                        <a:rPr lang="en-GB" sz="1400" baseline="0" dirty="0"/>
                        <a:t>9am – 11pm</a:t>
                      </a:r>
                      <a:endParaRPr lang="en-GB" sz="1400" dirty="0"/>
                    </a:p>
                  </a:txBody>
                  <a:tcPr/>
                </a:tc>
                <a:extLst>
                  <a:ext uri="{0D108BD9-81ED-4DB2-BD59-A6C34878D82A}">
                    <a16:rowId xmlns:a16="http://schemas.microsoft.com/office/drawing/2014/main" val="10000"/>
                  </a:ext>
                </a:extLst>
              </a:tr>
              <a:tr h="589620">
                <a:tc>
                  <a:txBody>
                    <a:bodyPr/>
                    <a:lstStyle/>
                    <a:p>
                      <a:r>
                        <a:rPr lang="en-GB" sz="1400" dirty="0"/>
                        <a:t>Interview/ Meeting Rm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£15.60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£32.00 per</a:t>
                      </a:r>
                      <a:r>
                        <a:rPr lang="en-GB" sz="1200" baseline="0" dirty="0">
                          <a:solidFill>
                            <a:schemeClr val="tx1"/>
                          </a:solidFill>
                        </a:rPr>
                        <a:t> hour</a:t>
                      </a:r>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£48.70 per hour</a:t>
                      </a:r>
                    </a:p>
                  </a:txBody>
                  <a:tcPr/>
                </a:tc>
                <a:extLst>
                  <a:ext uri="{0D108BD9-81ED-4DB2-BD59-A6C34878D82A}">
                    <a16:rowId xmlns:a16="http://schemas.microsoft.com/office/drawing/2014/main" val="10001"/>
                  </a:ext>
                </a:extLst>
              </a:tr>
              <a:tr h="5896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Interview/ Meeting Rm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£8.90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£9.90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£15.60 per hour</a:t>
                      </a:r>
                    </a:p>
                  </a:txBody>
                  <a:tcPr/>
                </a:tc>
                <a:extLst>
                  <a:ext uri="{0D108BD9-81ED-4DB2-BD59-A6C34878D82A}">
                    <a16:rowId xmlns:a16="http://schemas.microsoft.com/office/drawing/2014/main" val="10002"/>
                  </a:ext>
                </a:extLst>
              </a:tr>
              <a:tr h="589620">
                <a:tc>
                  <a:txBody>
                    <a:bodyPr/>
                    <a:lstStyle/>
                    <a:p>
                      <a:r>
                        <a:rPr lang="en-GB" sz="1400" dirty="0"/>
                        <a:t>Ground Floor Meeting Rm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£16.70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£33.30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£50.00 per hour</a:t>
                      </a:r>
                    </a:p>
                  </a:txBody>
                  <a:tcPr/>
                </a:tc>
                <a:extLst>
                  <a:ext uri="{0D108BD9-81ED-4DB2-BD59-A6C34878D82A}">
                    <a16:rowId xmlns:a16="http://schemas.microsoft.com/office/drawing/2014/main" val="10003"/>
                  </a:ext>
                </a:extLst>
              </a:tr>
              <a:tr h="5896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Ground Floor Meeting Rm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£8.90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£10.90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£16.70 per hour</a:t>
                      </a:r>
                    </a:p>
                  </a:txBody>
                  <a:tcPr/>
                </a:tc>
                <a:extLst>
                  <a:ext uri="{0D108BD9-81ED-4DB2-BD59-A6C34878D82A}">
                    <a16:rowId xmlns:a16="http://schemas.microsoft.com/office/drawing/2014/main" val="10004"/>
                  </a:ext>
                </a:extLst>
              </a:tr>
              <a:tr h="589620">
                <a:tc>
                  <a:txBody>
                    <a:bodyPr/>
                    <a:lstStyle/>
                    <a:p>
                      <a:r>
                        <a:rPr lang="en-GB" sz="1400" dirty="0"/>
                        <a:t>Large</a:t>
                      </a:r>
                      <a:r>
                        <a:rPr lang="en-GB" sz="1400" baseline="0" dirty="0"/>
                        <a:t> Meeting Rm</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£16.70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£33.30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£50.00 per hour</a:t>
                      </a:r>
                    </a:p>
                  </a:txBody>
                  <a:tcPr/>
                </a:tc>
                <a:extLst>
                  <a:ext uri="{0D108BD9-81ED-4DB2-BD59-A6C34878D82A}">
                    <a16:rowId xmlns:a16="http://schemas.microsoft.com/office/drawing/2014/main" val="10005"/>
                  </a:ext>
                </a:extLst>
              </a:tr>
              <a:tr h="589620">
                <a:tc>
                  <a:txBody>
                    <a:bodyPr/>
                    <a:lstStyle/>
                    <a:p>
                      <a:r>
                        <a:rPr lang="en-GB" sz="1400" dirty="0"/>
                        <a:t>Large Meeting Rm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£8.90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£10.90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£16.70 per hour</a:t>
                      </a:r>
                    </a:p>
                  </a:txBody>
                  <a:tcPr/>
                </a:tc>
                <a:extLst>
                  <a:ext uri="{0D108BD9-81ED-4DB2-BD59-A6C34878D82A}">
                    <a16:rowId xmlns:a16="http://schemas.microsoft.com/office/drawing/2014/main" val="10006"/>
                  </a:ext>
                </a:extLst>
              </a:tr>
              <a:tr h="589620">
                <a:tc>
                  <a:txBody>
                    <a:bodyPr/>
                    <a:lstStyle/>
                    <a:p>
                      <a:r>
                        <a:rPr lang="en-GB" sz="1400" dirty="0"/>
                        <a:t>Small Meeting Rm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£16.70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£33.30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£50.00 per hour</a:t>
                      </a:r>
                    </a:p>
                  </a:txBody>
                  <a:tcPr/>
                </a:tc>
                <a:extLst>
                  <a:ext uri="{0D108BD9-81ED-4DB2-BD59-A6C34878D82A}">
                    <a16:rowId xmlns:a16="http://schemas.microsoft.com/office/drawing/2014/main" val="10007"/>
                  </a:ext>
                </a:extLst>
              </a:tr>
              <a:tr h="589620">
                <a:tc>
                  <a:txBody>
                    <a:bodyPr/>
                    <a:lstStyle/>
                    <a:p>
                      <a:r>
                        <a:rPr lang="en-GB" sz="1400" dirty="0"/>
                        <a:t>Small Meetin</a:t>
                      </a:r>
                      <a:r>
                        <a:rPr lang="en-GB" sz="1400" baseline="0" dirty="0"/>
                        <a:t>g Rm</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£8.90</a:t>
                      </a:r>
                      <a:r>
                        <a:rPr lang="en-GB" sz="1200" baseline="0" dirty="0">
                          <a:solidFill>
                            <a:schemeClr val="tx1"/>
                          </a:solidFill>
                        </a:rPr>
                        <a:t> per hour</a:t>
                      </a:r>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£10.90 per hour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£16.70</a:t>
                      </a:r>
                      <a:r>
                        <a:rPr lang="en-GB" sz="1200" baseline="0" dirty="0">
                          <a:solidFill>
                            <a:schemeClr val="tx1"/>
                          </a:solidFill>
                        </a:rPr>
                        <a:t> per hour</a:t>
                      </a:r>
                      <a:endParaRPr lang="en-GB" sz="1200" dirty="0">
                        <a:solidFill>
                          <a:schemeClr val="tx1"/>
                        </a:solidFill>
                      </a:endParaRPr>
                    </a:p>
                  </a:txBody>
                  <a:tcPr/>
                </a:tc>
                <a:extLst>
                  <a:ext uri="{0D108BD9-81ED-4DB2-BD59-A6C34878D82A}">
                    <a16:rowId xmlns:a16="http://schemas.microsoft.com/office/drawing/2014/main" val="10008"/>
                  </a:ext>
                </a:extLst>
              </a:tr>
            </a:tbl>
          </a:graphicData>
        </a:graphic>
      </p:graphicFrame>
      <p:sp>
        <p:nvSpPr>
          <p:cNvPr id="5" name="TextBox 4"/>
          <p:cNvSpPr txBox="1"/>
          <p:nvPr/>
        </p:nvSpPr>
        <p:spPr>
          <a:xfrm>
            <a:off x="7021196" y="551793"/>
            <a:ext cx="4587766" cy="584775"/>
          </a:xfrm>
          <a:prstGeom prst="rect">
            <a:avLst/>
          </a:prstGeom>
          <a:noFill/>
        </p:spPr>
        <p:txBody>
          <a:bodyPr wrap="square" rtlCol="0">
            <a:spAutoFit/>
          </a:bodyPr>
          <a:lstStyle/>
          <a:p>
            <a:r>
              <a:rPr lang="en-GB" sz="1600" b="1" dirty="0"/>
              <a:t>Room Hire Rates – effective 1</a:t>
            </a:r>
            <a:r>
              <a:rPr lang="en-GB" sz="1600" b="1" baseline="30000" dirty="0"/>
              <a:t>st</a:t>
            </a:r>
            <a:r>
              <a:rPr lang="en-GB" sz="1600" b="1" dirty="0"/>
              <a:t> </a:t>
            </a:r>
            <a:r>
              <a:rPr lang="en-GB" sz="1600" b="1"/>
              <a:t>April 2021</a:t>
            </a:r>
          </a:p>
          <a:p>
            <a:endParaRPr lang="en-GB" sz="1600" b="1" dirty="0"/>
          </a:p>
        </p:txBody>
      </p:sp>
      <p:graphicFrame>
        <p:nvGraphicFramePr>
          <p:cNvPr id="6" name="Table 5"/>
          <p:cNvGraphicFramePr>
            <a:graphicFrameLocks noGrp="1"/>
          </p:cNvGraphicFramePr>
          <p:nvPr>
            <p:extLst>
              <p:ext uri="{D42A27DB-BD31-4B8C-83A1-F6EECF244321}">
                <p14:modId xmlns:p14="http://schemas.microsoft.com/office/powerpoint/2010/main" val="1699259237"/>
              </p:ext>
            </p:extLst>
          </p:nvPr>
        </p:nvGraphicFramePr>
        <p:xfrm>
          <a:off x="6542689" y="890344"/>
          <a:ext cx="5457144" cy="5447826"/>
        </p:xfrm>
        <a:graphic>
          <a:graphicData uri="http://schemas.openxmlformats.org/drawingml/2006/table">
            <a:tbl>
              <a:tblPr firstRow="1" bandRow="1">
                <a:tableStyleId>{5C22544A-7EE6-4342-B048-85BDC9FD1C3A}</a:tableStyleId>
              </a:tblPr>
              <a:tblGrid>
                <a:gridCol w="851339">
                  <a:extLst>
                    <a:ext uri="{9D8B030D-6E8A-4147-A177-3AD203B41FA5}">
                      <a16:colId xmlns:a16="http://schemas.microsoft.com/office/drawing/2014/main" val="20000"/>
                    </a:ext>
                  </a:extLst>
                </a:gridCol>
                <a:gridCol w="189186">
                  <a:extLst>
                    <a:ext uri="{9D8B030D-6E8A-4147-A177-3AD203B41FA5}">
                      <a16:colId xmlns:a16="http://schemas.microsoft.com/office/drawing/2014/main" val="20001"/>
                    </a:ext>
                  </a:extLst>
                </a:gridCol>
                <a:gridCol w="1519971">
                  <a:extLst>
                    <a:ext uri="{9D8B030D-6E8A-4147-A177-3AD203B41FA5}">
                      <a16:colId xmlns:a16="http://schemas.microsoft.com/office/drawing/2014/main" val="20002"/>
                    </a:ext>
                  </a:extLst>
                </a:gridCol>
                <a:gridCol w="116840">
                  <a:extLst>
                    <a:ext uri="{9D8B030D-6E8A-4147-A177-3AD203B41FA5}">
                      <a16:colId xmlns:a16="http://schemas.microsoft.com/office/drawing/2014/main" val="20003"/>
                    </a:ext>
                  </a:extLst>
                </a:gridCol>
                <a:gridCol w="1334758">
                  <a:extLst>
                    <a:ext uri="{9D8B030D-6E8A-4147-A177-3AD203B41FA5}">
                      <a16:colId xmlns:a16="http://schemas.microsoft.com/office/drawing/2014/main" val="20004"/>
                    </a:ext>
                  </a:extLst>
                </a:gridCol>
                <a:gridCol w="244596">
                  <a:extLst>
                    <a:ext uri="{9D8B030D-6E8A-4147-A177-3AD203B41FA5}">
                      <a16:colId xmlns:a16="http://schemas.microsoft.com/office/drawing/2014/main" val="20005"/>
                    </a:ext>
                  </a:extLst>
                </a:gridCol>
                <a:gridCol w="1200454">
                  <a:extLst>
                    <a:ext uri="{9D8B030D-6E8A-4147-A177-3AD203B41FA5}">
                      <a16:colId xmlns:a16="http://schemas.microsoft.com/office/drawing/2014/main" val="20006"/>
                    </a:ext>
                  </a:extLst>
                </a:gridCol>
              </a:tblGrid>
              <a:tr h="947504">
                <a:tc gridSpan="2">
                  <a:txBody>
                    <a:bodyPr/>
                    <a:lstStyle/>
                    <a:p>
                      <a:r>
                        <a:rPr lang="en-GB" sz="1400" dirty="0"/>
                        <a:t>Room</a:t>
                      </a:r>
                    </a:p>
                  </a:txBody>
                  <a:tcPr/>
                </a:tc>
                <a:tc hMerge="1">
                  <a:txBody>
                    <a:bodyPr/>
                    <a:lstStyle/>
                    <a:p>
                      <a:endParaRPr lang="en-GB"/>
                    </a:p>
                  </a:txBody>
                  <a:tcPr/>
                </a:tc>
                <a:tc>
                  <a:txBody>
                    <a:bodyPr/>
                    <a:lstStyle/>
                    <a:p>
                      <a:pPr algn="ctr"/>
                      <a:r>
                        <a:rPr lang="en-GB" sz="1400" dirty="0"/>
                        <a:t>Monday to Friday</a:t>
                      </a:r>
                    </a:p>
                    <a:p>
                      <a:pPr algn="ctr"/>
                      <a:r>
                        <a:rPr lang="en-GB" sz="1400" dirty="0"/>
                        <a:t> 8.30am – 6pm</a:t>
                      </a:r>
                    </a:p>
                  </a:txBody>
                  <a:tcPr/>
                </a:tc>
                <a:tc gridSpan="2">
                  <a:txBody>
                    <a:bodyPr/>
                    <a:lstStyle/>
                    <a:p>
                      <a:pPr algn="ctr"/>
                      <a:r>
                        <a:rPr lang="en-GB" sz="1400" dirty="0"/>
                        <a:t>Monday to Friday</a:t>
                      </a:r>
                    </a:p>
                    <a:p>
                      <a:pPr algn="ctr"/>
                      <a:r>
                        <a:rPr lang="en-GB" sz="1400" dirty="0"/>
                        <a:t>6pm – 11pm</a:t>
                      </a:r>
                    </a:p>
                  </a:txBody>
                  <a:tcPr/>
                </a:tc>
                <a:tc hMerge="1">
                  <a:txBody>
                    <a:bodyPr/>
                    <a:lstStyle/>
                    <a:p>
                      <a:endParaRPr lang="en-GB"/>
                    </a:p>
                  </a:txBody>
                  <a:tcPr/>
                </a:tc>
                <a:tc gridSpan="2">
                  <a:txBody>
                    <a:bodyPr/>
                    <a:lstStyle/>
                    <a:p>
                      <a:pPr algn="ctr"/>
                      <a:r>
                        <a:rPr lang="en-GB" sz="1400" dirty="0"/>
                        <a:t>Saturday</a:t>
                      </a:r>
                      <a:r>
                        <a:rPr lang="en-GB" sz="1400" baseline="0" dirty="0"/>
                        <a:t> &amp; Sunday</a:t>
                      </a:r>
                    </a:p>
                    <a:p>
                      <a:pPr algn="ctr"/>
                      <a:r>
                        <a:rPr lang="en-GB" sz="1400" baseline="0" dirty="0"/>
                        <a:t>9am – 11pm</a:t>
                      </a:r>
                      <a:endParaRPr lang="en-GB" sz="1400" dirty="0"/>
                    </a:p>
                  </a:txBody>
                  <a:tcPr/>
                </a:tc>
                <a:tc hMerge="1">
                  <a:txBody>
                    <a:bodyPr/>
                    <a:lstStyle/>
                    <a:p>
                      <a:endParaRPr lang="en-GB"/>
                    </a:p>
                  </a:txBody>
                  <a:tcPr/>
                </a:tc>
                <a:extLst>
                  <a:ext uri="{0D108BD9-81ED-4DB2-BD59-A6C34878D82A}">
                    <a16:rowId xmlns:a16="http://schemas.microsoft.com/office/drawing/2014/main" val="10000"/>
                  </a:ext>
                </a:extLst>
              </a:tr>
              <a:tr h="559165">
                <a:tc gridSpan="2">
                  <a:txBody>
                    <a:bodyPr/>
                    <a:lstStyle/>
                    <a:p>
                      <a:r>
                        <a:rPr lang="en-GB" sz="1400" dirty="0"/>
                        <a:t>Community Kitchen</a:t>
                      </a:r>
                    </a:p>
                  </a:txBody>
                  <a:tcPr/>
                </a:tc>
                <a:tc h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£10.40</a:t>
                      </a: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£13.50</a:t>
                      </a:r>
                    </a:p>
                  </a:txBody>
                  <a:tcPr/>
                </a:tc>
                <a:tc hMerge="1">
                  <a:txBody>
                    <a:bodyPr/>
                    <a:lstStyle/>
                    <a:p>
                      <a:endParaRPr lang="en-GB"/>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£15.00</a:t>
                      </a:r>
                    </a:p>
                  </a:txBody>
                  <a:tcPr/>
                </a:tc>
                <a:tc hMerge="1">
                  <a:txBody>
                    <a:bodyPr/>
                    <a:lstStyle/>
                    <a:p>
                      <a:endParaRPr lang="en-GB"/>
                    </a:p>
                  </a:txBody>
                  <a:tcPr/>
                </a:tc>
                <a:extLst>
                  <a:ext uri="{0D108BD9-81ED-4DB2-BD59-A6C34878D82A}">
                    <a16:rowId xmlns:a16="http://schemas.microsoft.com/office/drawing/2014/main" val="10001"/>
                  </a:ext>
                </a:extLst>
              </a:tr>
              <a:tr h="59980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Community Kitchen</a:t>
                      </a:r>
                    </a:p>
                  </a:txBody>
                  <a:tcPr/>
                </a:tc>
                <a:tc h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 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£5.50</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£6.00</a:t>
                      </a:r>
                    </a:p>
                  </a:txBody>
                  <a:tcPr/>
                </a:tc>
                <a:tc hMerge="1">
                  <a:txBody>
                    <a:bodyPr/>
                    <a:lstStyle/>
                    <a:p>
                      <a:endParaRPr lang="en-GB"/>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 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£6.50</a:t>
                      </a:r>
                    </a:p>
                  </a:txBody>
                  <a:tcPr/>
                </a:tc>
                <a:tc hMerge="1">
                  <a:txBody>
                    <a:bodyPr/>
                    <a:lstStyle/>
                    <a:p>
                      <a:endParaRPr lang="en-GB"/>
                    </a:p>
                  </a:txBody>
                  <a:tcPr/>
                </a:tc>
                <a:extLst>
                  <a:ext uri="{0D108BD9-81ED-4DB2-BD59-A6C34878D82A}">
                    <a16:rowId xmlns:a16="http://schemas.microsoft.com/office/drawing/2014/main" val="10002"/>
                  </a:ext>
                </a:extLst>
              </a:tr>
              <a:tr h="677461">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t>Please</a:t>
                      </a:r>
                      <a:r>
                        <a:rPr lang="en-GB" sz="1400" b="1" baseline="0" dirty="0"/>
                        <a:t> note:  Community Kitchen charged as a flat rate not per hour {</a:t>
                      </a:r>
                      <a:r>
                        <a:rPr lang="en-GB" sz="1100" b="1" i="1" dirty="0"/>
                        <a:t>Please</a:t>
                      </a:r>
                      <a:r>
                        <a:rPr lang="en-GB" sz="1100" b="1" i="1" baseline="0" dirty="0"/>
                        <a:t> note that washing up liquid &amp; tea towels are not provided within kitchen hire}</a:t>
                      </a:r>
                    </a:p>
                    <a:p>
                      <a:pPr algn="ctr"/>
                      <a:endParaRPr lang="en-GB" sz="1400" b="1"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hMerge="1">
                  <a:txBody>
                    <a:bodyPr/>
                    <a:lstStyle/>
                    <a:p>
                      <a:endParaRPr lang="en-GB"/>
                    </a:p>
                  </a:txBody>
                  <a:tcPr/>
                </a:tc>
                <a:extLst>
                  <a:ext uri="{0D108BD9-81ED-4DB2-BD59-A6C34878D82A}">
                    <a16:rowId xmlns:a16="http://schemas.microsoft.com/office/drawing/2014/main" val="10003"/>
                  </a:ext>
                </a:extLst>
              </a:tr>
              <a:tr h="451641">
                <a:tc grid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a:t>Equipment</a:t>
                      </a:r>
                      <a:r>
                        <a:rPr lang="en-GB" sz="1400" b="1" baseline="0" dirty="0"/>
                        <a:t> Hire Rates</a:t>
                      </a:r>
                      <a:endParaRPr lang="en-GB" sz="14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hMerge="1">
                  <a:txBody>
                    <a:bodyPr/>
                    <a:lstStyle/>
                    <a:p>
                      <a:endParaRPr lang="en-GB"/>
                    </a:p>
                  </a:txBody>
                  <a:tcPr/>
                </a:tc>
                <a:extLst>
                  <a:ext uri="{0D108BD9-81ED-4DB2-BD59-A6C34878D82A}">
                    <a16:rowId xmlns:a16="http://schemas.microsoft.com/office/drawing/2014/main" val="10004"/>
                  </a:ext>
                </a:extLst>
              </a:tr>
              <a:tr h="5244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dirty="0"/>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£12.00 + VAT</a:t>
                      </a:r>
                    </a:p>
                  </a:txBody>
                  <a:tcPr/>
                </a:tc>
                <a:tc hMerge="1">
                  <a:txBody>
                    <a:bodyPr/>
                    <a:lstStyle/>
                    <a:p>
                      <a:endParaRPr lang="en-GB"/>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Commercial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£31.50 + VAT</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a:txBody>
                    <a:bodyPr/>
                    <a:lstStyle/>
                    <a:p>
                      <a:endParaRPr lang="en-GB" dirty="0"/>
                    </a:p>
                  </a:txBody>
                  <a:tcPr/>
                </a:tc>
                <a:extLst>
                  <a:ext uri="{0D108BD9-81ED-4DB2-BD59-A6C34878D82A}">
                    <a16:rowId xmlns:a16="http://schemas.microsoft.com/office/drawing/2014/main" val="10005"/>
                  </a:ext>
                </a:extLst>
              </a:tr>
              <a:tr h="447627">
                <a:tc>
                  <a:txBody>
                    <a:bodyPr/>
                    <a:lstStyle/>
                    <a:p>
                      <a:endParaRPr lang="en-GB" sz="1400" dirty="0"/>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£5.00 + VAT</a:t>
                      </a:r>
                    </a:p>
                  </a:txBody>
                  <a:tcPr/>
                </a:tc>
                <a:tc hMerge="1">
                  <a:txBody>
                    <a:bodyPr/>
                    <a:lstStyle/>
                    <a:p>
                      <a:endParaRPr lang="en-GB"/>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Charity/Community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£11.50 + VAT</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a:txBody>
                    <a:bodyPr/>
                    <a:lstStyle/>
                    <a:p>
                      <a:endParaRPr lang="en-GB"/>
                    </a:p>
                  </a:txBody>
                  <a:tcPr/>
                </a:tc>
                <a:extLst>
                  <a:ext uri="{0D108BD9-81ED-4DB2-BD59-A6C34878D82A}">
                    <a16:rowId xmlns:a16="http://schemas.microsoft.com/office/drawing/2014/main" val="10006"/>
                  </a:ext>
                </a:extLst>
              </a:tr>
              <a:tr h="559165">
                <a:tc gridSpan="7">
                  <a:txBody>
                    <a:bodyPr/>
                    <a:lstStyle/>
                    <a:p>
                      <a:endParaRPr lang="en-GB" sz="1400" baseline="0" dirty="0">
                        <a:solidFill>
                          <a:schemeClr val="tx1"/>
                        </a:solidFill>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hMerge="1">
                  <a:txBody>
                    <a:bodyPr/>
                    <a:lstStyle/>
                    <a:p>
                      <a:endParaRPr lang="en-GB"/>
                    </a:p>
                  </a:txBody>
                  <a:tcPr/>
                </a:tc>
                <a:extLst>
                  <a:ext uri="{0D108BD9-81ED-4DB2-BD59-A6C34878D82A}">
                    <a16:rowId xmlns:a16="http://schemas.microsoft.com/office/drawing/2014/main" val="10007"/>
                  </a:ext>
                </a:extLst>
              </a:tr>
              <a:tr h="541055">
                <a:tc gridSpan="7">
                  <a:txBody>
                    <a:bodyPr/>
                    <a:lstStyle/>
                    <a:p>
                      <a:r>
                        <a:rPr lang="en-GB" sz="1300" b="1" baseline="0" dirty="0"/>
                        <a:t>Please note:  minimum charge of </a:t>
                      </a:r>
                      <a:r>
                        <a:rPr lang="en-GB" sz="1300" b="1" baseline="0" dirty="0">
                          <a:solidFill>
                            <a:schemeClr val="tx1"/>
                          </a:solidFill>
                        </a:rPr>
                        <a:t>£8.90 per </a:t>
                      </a:r>
                      <a:r>
                        <a:rPr lang="en-GB" sz="1300" b="1" baseline="0" dirty="0"/>
                        <a:t>hour for Charity/Community</a:t>
                      </a:r>
                      <a:endParaRPr lang="en-GB" sz="1300" b="1"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68612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4F353572AF034BBC009C5ECA9298D8" ma:contentTypeVersion="11" ma:contentTypeDescription="Create a new document." ma:contentTypeScope="" ma:versionID="2d9adb37ed1a125e328733c58056fc29">
  <xsd:schema xmlns:xsd="http://www.w3.org/2001/XMLSchema" xmlns:xs="http://www.w3.org/2001/XMLSchema" xmlns:p="http://schemas.microsoft.com/office/2006/metadata/properties" xmlns:ns2="0c083107-caf1-4d78-98bf-bfa47aa0ef88" targetNamespace="http://schemas.microsoft.com/office/2006/metadata/properties" ma:root="true" ma:fieldsID="739d0b23e760c2872575c9a4464e24a1" ns2:_="">
    <xsd:import namespace="0c083107-caf1-4d78-98bf-bfa47aa0ef8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083107-caf1-4d78-98bf-bfa47aa0ef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C7A838-37A7-4C91-8437-70B4D54858F6}">
  <ds:schemaRefs>
    <ds:schemaRef ds:uri="http://schemas.microsoft.com/sharepoint/v3/contenttype/forms"/>
  </ds:schemaRefs>
</ds:datastoreItem>
</file>

<file path=customXml/itemProps2.xml><?xml version="1.0" encoding="utf-8"?>
<ds:datastoreItem xmlns:ds="http://schemas.openxmlformats.org/officeDocument/2006/customXml" ds:itemID="{43D3E9DF-70A7-4F57-BC90-EDB0765C1E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083107-caf1-4d78-98bf-bfa47aa0ef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FC1D9D-76DA-46F1-BF2C-B2AB2B27845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470</TotalTime>
  <Words>1045</Words>
  <Application>Microsoft Office PowerPoint</Application>
  <PresentationFormat>Widescreen</PresentationFormat>
  <Paragraphs>215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Shropshire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Lutwyche</dc:creator>
  <cp:lastModifiedBy>CC100514</cp:lastModifiedBy>
  <cp:revision>89</cp:revision>
  <cp:lastPrinted>2017-02-09T08:51:44Z</cp:lastPrinted>
  <dcterms:created xsi:type="dcterms:W3CDTF">2016-03-02T11:20:31Z</dcterms:created>
  <dcterms:modified xsi:type="dcterms:W3CDTF">2022-03-03T13:54:36Z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0x010100FB4F353572AF034BBC009C5ECA9298D8</vt:lpwstr>
  </property>
</Properties>
</file>