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1"/>
  </p:notesMasterIdLst>
  <p:sldIdLst>
    <p:sldId id="277" r:id="rId5"/>
    <p:sldId id="327" r:id="rId6"/>
    <p:sldId id="267" r:id="rId7"/>
    <p:sldId id="262" r:id="rId8"/>
    <p:sldId id="261" r:id="rId9"/>
    <p:sldId id="2145707197" r:id="rId10"/>
    <p:sldId id="2145707237" r:id="rId11"/>
    <p:sldId id="274" r:id="rId12"/>
    <p:sldId id="2145707199" r:id="rId13"/>
    <p:sldId id="298" r:id="rId14"/>
    <p:sldId id="2145707256" r:id="rId15"/>
    <p:sldId id="2145707201" r:id="rId16"/>
    <p:sldId id="2145707223" r:id="rId17"/>
    <p:sldId id="2145707257" r:id="rId18"/>
    <p:sldId id="419" r:id="rId19"/>
    <p:sldId id="287" r:id="rId20"/>
    <p:sldId id="436" r:id="rId21"/>
    <p:sldId id="2145707259" r:id="rId22"/>
    <p:sldId id="391" r:id="rId23"/>
    <p:sldId id="2145707222" r:id="rId24"/>
    <p:sldId id="2145707245" r:id="rId25"/>
    <p:sldId id="2145707203" r:id="rId26"/>
    <p:sldId id="2145707204" r:id="rId27"/>
    <p:sldId id="2145707205" r:id="rId28"/>
    <p:sldId id="2145707206" r:id="rId29"/>
    <p:sldId id="2145707207" r:id="rId30"/>
    <p:sldId id="2145707208" r:id="rId31"/>
    <p:sldId id="2145707209" r:id="rId32"/>
    <p:sldId id="2145707246" r:id="rId33"/>
    <p:sldId id="2145707260" r:id="rId34"/>
    <p:sldId id="2145707211" r:id="rId35"/>
    <p:sldId id="2145707212" r:id="rId36"/>
    <p:sldId id="2145707213" r:id="rId37"/>
    <p:sldId id="2145707214" r:id="rId38"/>
    <p:sldId id="2145707215" r:id="rId39"/>
    <p:sldId id="2145707216" r:id="rId40"/>
    <p:sldId id="2145707249" r:id="rId41"/>
    <p:sldId id="2145707261" r:id="rId42"/>
    <p:sldId id="2145707217" r:id="rId43"/>
    <p:sldId id="2145707218" r:id="rId44"/>
    <p:sldId id="2145707219" r:id="rId45"/>
    <p:sldId id="2145707250" r:id="rId46"/>
    <p:sldId id="2145707262" r:id="rId47"/>
    <p:sldId id="2145707220" r:id="rId48"/>
    <p:sldId id="2145707221" r:id="rId49"/>
    <p:sldId id="2145707232" r:id="rId5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10565081-A340-9107-2300-86547AE29B51}" name="Amanda Cheeseman" initials="AC" userId="S::amanda.cheeseman@shropshire.gov.uk::be756b52-a8b8-466f-b054-6369ee31aa46" providerId="AD"/>
  <p188:author id="{714AF9A9-0F31-B405-81FD-42D535966692}" name="Amanda Cheeseman" initials="SC223614" userId="Amanda Cheeseman" providerId="None"/>
  <p188:author id="{06D0BCB4-7E0E-B4F3-CB22-F210A627E15F}" name="Rachel Robinson" initials="SCTMP1348" userId="Rachel Robinson" providerId="None"/>
  <p188:author id="{E5E904D1-8B2A-0072-1965-E2A77696E1C9}" name="CC142087" initials="CC142087" userId="CC142087"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 id="2" name="Hannah Thomas" initials="CC117039" lastIdx="3" clrIdx="1">
    <p:extLst>
      <p:ext uri="{19B8F6BF-5375-455C-9EA6-DF929625EA0E}">
        <p15:presenceInfo xmlns:p15="http://schemas.microsoft.com/office/powerpoint/2012/main" userId="Hannah Thomas" providerId="None"/>
      </p:ext>
    </p:extLst>
  </p:cmAuthor>
  <p:cmAuthor id="3" name="Mark Trenfield" initials="MT" lastIdx="1" clrIdx="2">
    <p:extLst>
      <p:ext uri="{19B8F6BF-5375-455C-9EA6-DF929625EA0E}">
        <p15:presenceInfo xmlns:p15="http://schemas.microsoft.com/office/powerpoint/2012/main" userId="S::mark.trenfield@shropshire.gov.uk::f65a3333-0d1e-4a56-b930-4d0b9d55aa3a" providerId="AD"/>
      </p:ext>
    </p:extLst>
  </p:cmAuthor>
  <p:cmAuthor id="4" name="Penny Bason" initials="PB" lastIdx="1" clrIdx="3">
    <p:extLst>
      <p:ext uri="{19B8F6BF-5375-455C-9EA6-DF929625EA0E}">
        <p15:presenceInfo xmlns:p15="http://schemas.microsoft.com/office/powerpoint/2012/main" userId="S::penny.bason@shropshire.gov.uk::a628c6c9-9c00-4657-8267-7605222c3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647"/>
    <a:srgbClr val="61358B"/>
    <a:srgbClr val="0686C8"/>
    <a:srgbClr val="2886C6"/>
    <a:srgbClr val="40CAF2"/>
    <a:srgbClr val="870C26"/>
    <a:srgbClr val="FFFFFF"/>
    <a:srgbClr val="F3F2F1"/>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AA294-5159-4944-A3E1-452FC2B13DA4}" v="84" dt="2023-08-09T10:27:35.057"/>
    <p1510:client id="{E40ABD46-1524-58A6-533B-429D738F91B4}" v="1" dt="2023-08-09T09:18:24.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Shrewsbury%20Survey%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0882705651803E-2"/>
          <c:y val="4.8049236566910285E-2"/>
          <c:w val="0.90771541586303128"/>
          <c:h val="0.8779300545339761"/>
        </c:manualLayout>
      </c:layout>
      <c:scatterChart>
        <c:scatterStyle val="lineMarker"/>
        <c:varyColors val="0"/>
        <c:ser>
          <c:idx val="0"/>
          <c:order val="0"/>
          <c:tx>
            <c:strRef>
              <c:f>'Shrewsbury results'!$A$202</c:f>
              <c:strCache>
                <c:ptCount val="1"/>
                <c:pt idx="0">
                  <c:v>Access to nature</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3.0851679407915712E-3"/>
                  <c:y val="-5.94093513111913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results'!$B$202</c:f>
              <c:numCache>
                <c:formatCode>0.0%</c:formatCode>
                <c:ptCount val="1"/>
                <c:pt idx="0">
                  <c:v>0.72758620689655173</c:v>
                </c:pt>
              </c:numCache>
            </c:numRef>
          </c:xVal>
          <c:yVal>
            <c:numRef>
              <c:f>'Shrewsbury results'!$C$202</c:f>
              <c:numCache>
                <c:formatCode>0.0%</c:formatCode>
                <c:ptCount val="1"/>
                <c:pt idx="0">
                  <c:v>0.11379310344827587</c:v>
                </c:pt>
              </c:numCache>
            </c:numRef>
          </c:yVal>
          <c:smooth val="0"/>
          <c:extLst>
            <c:ext xmlns:c16="http://schemas.microsoft.com/office/drawing/2014/chart" uri="{C3380CC4-5D6E-409C-BE32-E72D297353CC}">
              <c16:uniqueId val="{00000001-17F5-4790-9123-521C158D227E}"/>
            </c:ext>
          </c:extLst>
        </c:ser>
        <c:ser>
          <c:idx val="1"/>
          <c:order val="1"/>
          <c:tx>
            <c:strRef>
              <c:f>'Shrewsbury results'!$A$203</c:f>
              <c:strCache>
                <c:ptCount val="1"/>
                <c:pt idx="0">
                  <c:v>Activities for teenagers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4706872544925384"/>
                  <c:y val="-2.62555022411052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results'!$B$203</c:f>
              <c:numCache>
                <c:formatCode>0.0%</c:formatCode>
                <c:ptCount val="1"/>
                <c:pt idx="0">
                  <c:v>0.39655172413793105</c:v>
                </c:pt>
              </c:numCache>
            </c:numRef>
          </c:xVal>
          <c:yVal>
            <c:numRef>
              <c:f>'Shrewsbury results'!$C$203</c:f>
              <c:numCache>
                <c:formatCode>0.0%</c:formatCode>
                <c:ptCount val="1"/>
                <c:pt idx="0">
                  <c:v>0.3293103448275862</c:v>
                </c:pt>
              </c:numCache>
            </c:numRef>
          </c:yVal>
          <c:smooth val="0"/>
          <c:extLst>
            <c:ext xmlns:c16="http://schemas.microsoft.com/office/drawing/2014/chart" uri="{C3380CC4-5D6E-409C-BE32-E72D297353CC}">
              <c16:uniqueId val="{00000003-17F5-4790-9123-521C158D227E}"/>
            </c:ext>
          </c:extLst>
        </c:ser>
        <c:ser>
          <c:idx val="2"/>
          <c:order val="2"/>
          <c:tx>
            <c:strRef>
              <c:f>'Shrewsbury results'!$A$204</c:f>
              <c:strCache>
                <c:ptCount val="1"/>
                <c:pt idx="0">
                  <c:v>Affordable decent 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1.0949299138181599E-2"/>
                  <c:y val="-1.56652414213644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results'!$B$204</c:f>
              <c:numCache>
                <c:formatCode>0.0%</c:formatCode>
                <c:ptCount val="1"/>
                <c:pt idx="0">
                  <c:v>0.58965517241379306</c:v>
                </c:pt>
              </c:numCache>
            </c:numRef>
          </c:xVal>
          <c:yVal>
            <c:numRef>
              <c:f>'Shrewsbury results'!$C$204</c:f>
              <c:numCache>
                <c:formatCode>0.0%</c:formatCode>
                <c:ptCount val="1"/>
                <c:pt idx="0">
                  <c:v>0.33448275862068966</c:v>
                </c:pt>
              </c:numCache>
            </c:numRef>
          </c:yVal>
          <c:smooth val="0"/>
          <c:extLst>
            <c:ext xmlns:c16="http://schemas.microsoft.com/office/drawing/2014/chart" uri="{C3380CC4-5D6E-409C-BE32-E72D297353CC}">
              <c16:uniqueId val="{00000005-17F5-4790-9123-521C158D227E}"/>
            </c:ext>
          </c:extLst>
        </c:ser>
        <c:ser>
          <c:idx val="3"/>
          <c:order val="3"/>
          <c:tx>
            <c:strRef>
              <c:f>'Shrewsbury results'!$A$205</c:f>
              <c:strCache>
                <c:ptCount val="1"/>
                <c:pt idx="0">
                  <c:v>Clean streets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1.6113448467990298E-2"/>
                  <c:y val="-6.278803630080028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results'!$B$205</c:f>
              <c:numCache>
                <c:formatCode>0.0%</c:formatCode>
                <c:ptCount val="1"/>
                <c:pt idx="0">
                  <c:v>0.64655172413793105</c:v>
                </c:pt>
              </c:numCache>
            </c:numRef>
          </c:xVal>
          <c:yVal>
            <c:numRef>
              <c:f>'Shrewsbury results'!$C$205</c:f>
              <c:numCache>
                <c:formatCode>0.0%</c:formatCode>
                <c:ptCount val="1"/>
                <c:pt idx="0">
                  <c:v>0.20344827586206896</c:v>
                </c:pt>
              </c:numCache>
            </c:numRef>
          </c:yVal>
          <c:smooth val="0"/>
          <c:extLst>
            <c:ext xmlns:c16="http://schemas.microsoft.com/office/drawing/2014/chart" uri="{C3380CC4-5D6E-409C-BE32-E72D297353CC}">
              <c16:uniqueId val="{00000007-17F5-4790-9123-521C158D227E}"/>
            </c:ext>
          </c:extLst>
        </c:ser>
        <c:ser>
          <c:idx val="4"/>
          <c:order val="4"/>
          <c:tx>
            <c:strRef>
              <c:f>'Shrewsbury results'!$A$206</c:f>
              <c:strCache>
                <c:ptCount val="1"/>
                <c:pt idx="0">
                  <c:v>Community activities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6902174904910316"/>
                  <c:y val="-1.67586845596213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results'!$B$206</c:f>
              <c:numCache>
                <c:formatCode>0.0%</c:formatCode>
                <c:ptCount val="1"/>
                <c:pt idx="0">
                  <c:v>0.42931034482758623</c:v>
                </c:pt>
              </c:numCache>
            </c:numRef>
          </c:xVal>
          <c:yVal>
            <c:numRef>
              <c:f>'Shrewsbury results'!$C$206</c:f>
              <c:numCache>
                <c:formatCode>0.0%</c:formatCode>
                <c:ptCount val="1"/>
                <c:pt idx="0">
                  <c:v>0.10344827586206896</c:v>
                </c:pt>
              </c:numCache>
            </c:numRef>
          </c:yVal>
          <c:smooth val="0"/>
          <c:extLst>
            <c:ext xmlns:c16="http://schemas.microsoft.com/office/drawing/2014/chart" uri="{C3380CC4-5D6E-409C-BE32-E72D297353CC}">
              <c16:uniqueId val="{00000009-17F5-4790-9123-521C158D227E}"/>
            </c:ext>
          </c:extLst>
        </c:ser>
        <c:ser>
          <c:idx val="5"/>
          <c:order val="5"/>
          <c:tx>
            <c:strRef>
              <c:f>'Shrewsbury results'!$A$207</c:f>
              <c:strCache>
                <c:ptCount val="1"/>
                <c:pt idx="0">
                  <c:v>Cultural facilities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5.1828846073329903E-2"/>
                  <c:y val="4.07469048688546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results'!$B$207</c:f>
              <c:numCache>
                <c:formatCode>0.0%</c:formatCode>
                <c:ptCount val="1"/>
                <c:pt idx="0">
                  <c:v>0.50344827586206897</c:v>
                </c:pt>
              </c:numCache>
            </c:numRef>
          </c:xVal>
          <c:yVal>
            <c:numRef>
              <c:f>'Shrewsbury results'!$C$207</c:f>
              <c:numCache>
                <c:formatCode>0.0%</c:formatCode>
                <c:ptCount val="1"/>
                <c:pt idx="0">
                  <c:v>3.793103448275862E-2</c:v>
                </c:pt>
              </c:numCache>
            </c:numRef>
          </c:yVal>
          <c:smooth val="0"/>
          <c:extLst>
            <c:ext xmlns:c16="http://schemas.microsoft.com/office/drawing/2014/chart" uri="{C3380CC4-5D6E-409C-BE32-E72D297353CC}">
              <c16:uniqueId val="{0000000B-17F5-4790-9123-521C158D227E}"/>
            </c:ext>
          </c:extLst>
        </c:ser>
        <c:ser>
          <c:idx val="6"/>
          <c:order val="6"/>
          <c:tx>
            <c:strRef>
              <c:f>'Shrewsbury results'!$A$208</c:f>
              <c:strCache>
                <c:ptCount val="1"/>
                <c:pt idx="0">
                  <c:v>Education provision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6.6350756691705426E-2"/>
                  <c:y val="-5.11944546698705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results'!$B$208</c:f>
              <c:numCache>
                <c:formatCode>0.0%</c:formatCode>
                <c:ptCount val="1"/>
                <c:pt idx="0">
                  <c:v>0.58448275862068966</c:v>
                </c:pt>
              </c:numCache>
            </c:numRef>
          </c:xVal>
          <c:yVal>
            <c:numRef>
              <c:f>'Shrewsbury results'!$C$208</c:f>
              <c:numCache>
                <c:formatCode>0.0%</c:formatCode>
                <c:ptCount val="1"/>
                <c:pt idx="0">
                  <c:v>0.10517241379310345</c:v>
                </c:pt>
              </c:numCache>
            </c:numRef>
          </c:yVal>
          <c:smooth val="0"/>
          <c:extLst>
            <c:ext xmlns:c16="http://schemas.microsoft.com/office/drawing/2014/chart" uri="{C3380CC4-5D6E-409C-BE32-E72D297353CC}">
              <c16:uniqueId val="{0000000D-17F5-4790-9123-521C158D227E}"/>
            </c:ext>
          </c:extLst>
        </c:ser>
        <c:ser>
          <c:idx val="7"/>
          <c:order val="7"/>
          <c:tx>
            <c:strRef>
              <c:f>'Shrewsbury results'!$A$209</c:f>
              <c:strCache>
                <c:ptCount val="1"/>
                <c:pt idx="0">
                  <c:v>Facilities for young children</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1.3478420035019201E-2"/>
                  <c:y val="-2.81060900850275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results'!$B$209</c:f>
              <c:numCache>
                <c:formatCode>0.0%</c:formatCode>
                <c:ptCount val="1"/>
                <c:pt idx="0">
                  <c:v>0.51551724137931032</c:v>
                </c:pt>
              </c:numCache>
            </c:numRef>
          </c:xVal>
          <c:yVal>
            <c:numRef>
              <c:f>'Shrewsbury results'!$C$209</c:f>
              <c:numCache>
                <c:formatCode>0.0%</c:formatCode>
                <c:ptCount val="1"/>
                <c:pt idx="0">
                  <c:v>0.14310344827586208</c:v>
                </c:pt>
              </c:numCache>
            </c:numRef>
          </c:yVal>
          <c:smooth val="0"/>
          <c:extLst>
            <c:ext xmlns:c16="http://schemas.microsoft.com/office/drawing/2014/chart" uri="{C3380CC4-5D6E-409C-BE32-E72D297353CC}">
              <c16:uniqueId val="{0000000F-17F5-4790-9123-521C158D227E}"/>
            </c:ext>
          </c:extLst>
        </c:ser>
        <c:ser>
          <c:idx val="8"/>
          <c:order val="8"/>
          <c:tx>
            <c:strRef>
              <c:f>'Shrewsbury results'!$A$210</c:f>
              <c:strCache>
                <c:ptCount val="1"/>
                <c:pt idx="0">
                  <c:v>Health services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results'!$B$210</c:f>
              <c:numCache>
                <c:formatCode>0.0%</c:formatCode>
                <c:ptCount val="1"/>
                <c:pt idx="0">
                  <c:v>0.83620689655172409</c:v>
                </c:pt>
              </c:numCache>
            </c:numRef>
          </c:xVal>
          <c:yVal>
            <c:numRef>
              <c:f>'Shrewsbury results'!$C$210</c:f>
              <c:numCache>
                <c:formatCode>0.0%</c:formatCode>
                <c:ptCount val="1"/>
                <c:pt idx="0">
                  <c:v>0.31034482758620691</c:v>
                </c:pt>
              </c:numCache>
            </c:numRef>
          </c:yVal>
          <c:smooth val="0"/>
          <c:extLst>
            <c:ext xmlns:c16="http://schemas.microsoft.com/office/drawing/2014/chart" uri="{C3380CC4-5D6E-409C-BE32-E72D297353CC}">
              <c16:uniqueId val="{00000010-17F5-4790-9123-521C158D227E}"/>
            </c:ext>
          </c:extLst>
        </c:ser>
        <c:ser>
          <c:idx val="9"/>
          <c:order val="9"/>
          <c:tx>
            <c:strRef>
              <c:f>'Shrewsbury results'!$A$211</c:f>
              <c:strCache>
                <c:ptCount val="1"/>
                <c:pt idx="0">
                  <c:v>Job prospects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2.6593121335839714E-2"/>
                  <c:y val="2.1884399311429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results'!$B$211</c:f>
              <c:numCache>
                <c:formatCode>0.0%</c:formatCode>
                <c:ptCount val="1"/>
                <c:pt idx="0">
                  <c:v>0.51206896551724135</c:v>
                </c:pt>
              </c:numCache>
            </c:numRef>
          </c:xVal>
          <c:yVal>
            <c:numRef>
              <c:f>'Shrewsbury results'!$C$211</c:f>
              <c:numCache>
                <c:formatCode>0.0%</c:formatCode>
                <c:ptCount val="1"/>
                <c:pt idx="0">
                  <c:v>5.8620689655172413E-2</c:v>
                </c:pt>
              </c:numCache>
            </c:numRef>
          </c:yVal>
          <c:smooth val="0"/>
          <c:extLst>
            <c:ext xmlns:c16="http://schemas.microsoft.com/office/drawing/2014/chart" uri="{C3380CC4-5D6E-409C-BE32-E72D297353CC}">
              <c16:uniqueId val="{00000012-17F5-4790-9123-521C158D227E}"/>
            </c:ext>
          </c:extLst>
        </c:ser>
        <c:ser>
          <c:idx val="10"/>
          <c:order val="10"/>
          <c:tx>
            <c:strRef>
              <c:f>'Shrewsbury results'!$A$212</c:f>
              <c:strCache>
                <c:ptCount val="1"/>
                <c:pt idx="0">
                  <c:v>Level of crime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6.5510381765109413E-2"/>
                  <c:y val="-2.385955226474631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results'!$B$212</c:f>
              <c:numCache>
                <c:formatCode>0.0%</c:formatCode>
                <c:ptCount val="1"/>
                <c:pt idx="0">
                  <c:v>0.67931034482758623</c:v>
                </c:pt>
              </c:numCache>
            </c:numRef>
          </c:xVal>
          <c:yVal>
            <c:numRef>
              <c:f>'Shrewsbury results'!$C$212</c:f>
              <c:numCache>
                <c:formatCode>0.0%</c:formatCode>
                <c:ptCount val="1"/>
                <c:pt idx="0">
                  <c:v>9.4827586206896547E-2</c:v>
                </c:pt>
              </c:numCache>
            </c:numRef>
          </c:yVal>
          <c:smooth val="0"/>
          <c:extLst>
            <c:ext xmlns:c16="http://schemas.microsoft.com/office/drawing/2014/chart" uri="{C3380CC4-5D6E-409C-BE32-E72D297353CC}">
              <c16:uniqueId val="{00000014-17F5-4790-9123-521C158D227E}"/>
            </c:ext>
          </c:extLst>
        </c:ser>
        <c:ser>
          <c:idx val="11"/>
          <c:order val="11"/>
          <c:tx>
            <c:strRef>
              <c:f>'Shrewsbury results'!$A$213</c:f>
              <c:strCache>
                <c:ptCount val="1"/>
                <c:pt idx="0">
                  <c:v>Level of pollution</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0.14993403035355216"/>
                  <c:y val="2.181612647149715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results'!$B$213</c:f>
              <c:numCache>
                <c:formatCode>0.0%</c:formatCode>
                <c:ptCount val="1"/>
                <c:pt idx="0">
                  <c:v>0.45689655172413796</c:v>
                </c:pt>
              </c:numCache>
            </c:numRef>
          </c:xVal>
          <c:yVal>
            <c:numRef>
              <c:f>'Shrewsbury results'!$C$213</c:f>
              <c:numCache>
                <c:formatCode>0.0%</c:formatCode>
                <c:ptCount val="1"/>
                <c:pt idx="0">
                  <c:v>8.1034482758620685E-2</c:v>
                </c:pt>
              </c:numCache>
            </c:numRef>
          </c:yVal>
          <c:smooth val="0"/>
          <c:extLst>
            <c:ext xmlns:c16="http://schemas.microsoft.com/office/drawing/2014/chart" uri="{C3380CC4-5D6E-409C-BE32-E72D297353CC}">
              <c16:uniqueId val="{00000016-17F5-4790-9123-521C158D227E}"/>
            </c:ext>
          </c:extLst>
        </c:ser>
        <c:ser>
          <c:idx val="12"/>
          <c:order val="12"/>
          <c:tx>
            <c:strRef>
              <c:f>'Shrewsbury results'!$A$214</c:f>
              <c:strCache>
                <c:ptCount val="1"/>
                <c:pt idx="0">
                  <c:v>Traffic congestion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0.17880855275800359"/>
                  <c:y val="-6.06651776841689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results'!$B$214</c:f>
              <c:numCache>
                <c:formatCode>0.0%</c:formatCode>
                <c:ptCount val="1"/>
                <c:pt idx="0">
                  <c:v>0.45689655172413796</c:v>
                </c:pt>
              </c:numCache>
            </c:numRef>
          </c:xVal>
          <c:yVal>
            <c:numRef>
              <c:f>'Shrewsbury results'!$C$214</c:f>
              <c:numCache>
                <c:formatCode>0.0%</c:formatCode>
                <c:ptCount val="1"/>
                <c:pt idx="0">
                  <c:v>0.1206896551724138</c:v>
                </c:pt>
              </c:numCache>
            </c:numRef>
          </c:yVal>
          <c:smooth val="0"/>
          <c:extLst>
            <c:ext xmlns:c16="http://schemas.microsoft.com/office/drawing/2014/chart" uri="{C3380CC4-5D6E-409C-BE32-E72D297353CC}">
              <c16:uniqueId val="{00000018-17F5-4790-9123-521C158D227E}"/>
            </c:ext>
          </c:extLst>
        </c:ser>
        <c:ser>
          <c:idx val="13"/>
          <c:order val="13"/>
          <c:tx>
            <c:strRef>
              <c:f>'Shrewsbury results'!$A$215</c:f>
              <c:strCache>
                <c:ptCount val="1"/>
                <c:pt idx="0">
                  <c:v>Parks and open spaces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6.8034653388688832E-2"/>
                  <c:y val="5.5421419770850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results'!$B$215</c:f>
              <c:numCache>
                <c:formatCode>0.0%</c:formatCode>
                <c:ptCount val="1"/>
                <c:pt idx="0">
                  <c:v>0.7</c:v>
                </c:pt>
              </c:numCache>
            </c:numRef>
          </c:xVal>
          <c:yVal>
            <c:numRef>
              <c:f>'Shrewsbury results'!$C$215</c:f>
              <c:numCache>
                <c:formatCode>0.0%</c:formatCode>
                <c:ptCount val="1"/>
                <c:pt idx="0">
                  <c:v>4.1379310344827586E-2</c:v>
                </c:pt>
              </c:numCache>
            </c:numRef>
          </c:yVal>
          <c:smooth val="0"/>
          <c:extLst>
            <c:ext xmlns:c16="http://schemas.microsoft.com/office/drawing/2014/chart" uri="{C3380CC4-5D6E-409C-BE32-E72D297353CC}">
              <c16:uniqueId val="{0000001A-17F5-4790-9123-521C158D227E}"/>
            </c:ext>
          </c:extLst>
        </c:ser>
        <c:ser>
          <c:idx val="14"/>
          <c:order val="14"/>
          <c:tx>
            <c:strRef>
              <c:f>'Shrewsbury results'!$A$216</c:f>
              <c:strCache>
                <c:ptCount val="1"/>
                <c:pt idx="0">
                  <c:v>Public transport</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0.11585118020717368"/>
                  <c:y val="-6.56297291455604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results'!$B$216</c:f>
              <c:numCache>
                <c:formatCode>0.0%</c:formatCode>
                <c:ptCount val="1"/>
                <c:pt idx="0">
                  <c:v>0.55172413793103448</c:v>
                </c:pt>
              </c:numCache>
            </c:numRef>
          </c:xVal>
          <c:yVal>
            <c:numRef>
              <c:f>'Shrewsbury results'!$C$216</c:f>
              <c:numCache>
                <c:formatCode>0.0%</c:formatCode>
                <c:ptCount val="1"/>
                <c:pt idx="0">
                  <c:v>0.17586206896551723</c:v>
                </c:pt>
              </c:numCache>
            </c:numRef>
          </c:yVal>
          <c:smooth val="0"/>
          <c:extLst>
            <c:ext xmlns:c16="http://schemas.microsoft.com/office/drawing/2014/chart" uri="{C3380CC4-5D6E-409C-BE32-E72D297353CC}">
              <c16:uniqueId val="{0000001C-17F5-4790-9123-521C158D227E}"/>
            </c:ext>
          </c:extLst>
        </c:ser>
        <c:ser>
          <c:idx val="15"/>
          <c:order val="15"/>
          <c:tx>
            <c:strRef>
              <c:f>'Shrewsbury results'!$A$217</c:f>
              <c:strCache>
                <c:ptCount val="1"/>
                <c:pt idx="0">
                  <c:v>Race relations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0.10692239764079606"/>
                  <c:y val="-3.1205365050913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results'!$B$217</c:f>
              <c:numCache>
                <c:formatCode>0.0%</c:formatCode>
                <c:ptCount val="1"/>
                <c:pt idx="0">
                  <c:v>0.24655172413793103</c:v>
                </c:pt>
              </c:numCache>
            </c:numRef>
          </c:xVal>
          <c:yVal>
            <c:numRef>
              <c:f>'Shrewsbury results'!$C$217</c:f>
              <c:numCache>
                <c:formatCode>0.0%</c:formatCode>
                <c:ptCount val="1"/>
                <c:pt idx="0">
                  <c:v>1.5517241379310345E-2</c:v>
                </c:pt>
              </c:numCache>
            </c:numRef>
          </c:yVal>
          <c:smooth val="0"/>
          <c:extLst>
            <c:ext xmlns:c16="http://schemas.microsoft.com/office/drawing/2014/chart" uri="{C3380CC4-5D6E-409C-BE32-E72D297353CC}">
              <c16:uniqueId val="{0000001E-17F5-4790-9123-521C158D227E}"/>
            </c:ext>
          </c:extLst>
        </c:ser>
        <c:ser>
          <c:idx val="16"/>
          <c:order val="16"/>
          <c:tx>
            <c:strRef>
              <c:f>'Shrewsbury results'!$A$218</c:f>
              <c:strCache>
                <c:ptCount val="1"/>
                <c:pt idx="0">
                  <c:v>Road and pavement repairs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1.762221561392556E-2"/>
                  <c:y val="-0.1096207427330044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results'!$B$218</c:f>
              <c:numCache>
                <c:formatCode>0.0%</c:formatCode>
                <c:ptCount val="1"/>
                <c:pt idx="0">
                  <c:v>0.57413793103448274</c:v>
                </c:pt>
              </c:numCache>
            </c:numRef>
          </c:xVal>
          <c:yVal>
            <c:numRef>
              <c:f>'Shrewsbury results'!$C$218</c:f>
              <c:numCache>
                <c:formatCode>0.0%</c:formatCode>
                <c:ptCount val="1"/>
                <c:pt idx="0">
                  <c:v>0.17586206896551723</c:v>
                </c:pt>
              </c:numCache>
            </c:numRef>
          </c:yVal>
          <c:smooth val="0"/>
          <c:extLst>
            <c:ext xmlns:c16="http://schemas.microsoft.com/office/drawing/2014/chart" uri="{C3380CC4-5D6E-409C-BE32-E72D297353CC}">
              <c16:uniqueId val="{00000020-17F5-4790-9123-521C158D227E}"/>
            </c:ext>
          </c:extLst>
        </c:ser>
        <c:ser>
          <c:idx val="17"/>
          <c:order val="17"/>
          <c:tx>
            <c:strRef>
              <c:f>'Shrewsbury results'!$A$219</c:f>
              <c:strCache>
                <c:ptCount val="1"/>
                <c:pt idx="0">
                  <c:v>Shopping facilities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3607396329962035"/>
                  <c:y val="1.77223819540441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results'!$B$219</c:f>
              <c:numCache>
                <c:formatCode>0.0%</c:formatCode>
                <c:ptCount val="1"/>
                <c:pt idx="0">
                  <c:v>0.46551724137931033</c:v>
                </c:pt>
              </c:numCache>
            </c:numRef>
          </c:xVal>
          <c:yVal>
            <c:numRef>
              <c:f>'Shrewsbury results'!$C$219</c:f>
              <c:numCache>
                <c:formatCode>0.0%</c:formatCode>
                <c:ptCount val="1"/>
                <c:pt idx="0">
                  <c:v>4.6551724137931037E-2</c:v>
                </c:pt>
              </c:numCache>
            </c:numRef>
          </c:yVal>
          <c:smooth val="0"/>
          <c:extLst>
            <c:ext xmlns:c16="http://schemas.microsoft.com/office/drawing/2014/chart" uri="{C3380CC4-5D6E-409C-BE32-E72D297353CC}">
              <c16:uniqueId val="{00000022-17F5-4790-9123-521C158D227E}"/>
            </c:ext>
          </c:extLst>
        </c:ser>
        <c:ser>
          <c:idx val="18"/>
          <c:order val="18"/>
          <c:tx>
            <c:strRef>
              <c:f>'Shrewsbury results'!$A$220</c:f>
              <c:strCache>
                <c:ptCount val="1"/>
                <c:pt idx="0">
                  <c:v>Sports and leisure facilities</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0"/>
              <c:layout>
                <c:manualLayout>
                  <c:x val="-0.1968327054855184"/>
                  <c:y val="1.755481808488447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results'!$B$220</c:f>
              <c:numCache>
                <c:formatCode>0.0%</c:formatCode>
                <c:ptCount val="1"/>
                <c:pt idx="0">
                  <c:v>0.47413793103448276</c:v>
                </c:pt>
              </c:numCache>
            </c:numRef>
          </c:xVal>
          <c:yVal>
            <c:numRef>
              <c:f>'Shrewsbury results'!$C$220</c:f>
              <c:numCache>
                <c:formatCode>0.0%</c:formatCode>
                <c:ptCount val="1"/>
                <c:pt idx="0">
                  <c:v>6.7241379310344823E-2</c:v>
                </c:pt>
              </c:numCache>
            </c:numRef>
          </c:yVal>
          <c:smooth val="0"/>
          <c:extLst>
            <c:ext xmlns:c16="http://schemas.microsoft.com/office/drawing/2014/chart" uri="{C3380CC4-5D6E-409C-BE32-E72D297353CC}">
              <c16:uniqueId val="{00000024-17F5-4790-9123-521C158D227E}"/>
            </c:ext>
          </c:extLst>
        </c:ser>
        <c:ser>
          <c:idx val="19"/>
          <c:order val="19"/>
          <c:tx>
            <c:strRef>
              <c:f>'Shrewsbury results'!$A$221</c:f>
              <c:strCache>
                <c:ptCount val="1"/>
                <c:pt idx="0">
                  <c:v>Wage levels and local cost of living</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1.7015767228588516E-4"/>
                  <c:y val="2.80269854964526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65FD-468C-87B0-35321D68DA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results'!$B$221</c:f>
              <c:numCache>
                <c:formatCode>0.0%</c:formatCode>
                <c:ptCount val="1"/>
                <c:pt idx="0">
                  <c:v>0.54482758620689653</c:v>
                </c:pt>
              </c:numCache>
            </c:numRef>
          </c:xVal>
          <c:yVal>
            <c:numRef>
              <c:f>'Shrewsbury results'!$C$221</c:f>
              <c:numCache>
                <c:formatCode>0.0%</c:formatCode>
                <c:ptCount val="1"/>
                <c:pt idx="0">
                  <c:v>8.9655172413793102E-2</c:v>
                </c:pt>
              </c:numCache>
            </c:numRef>
          </c:yVal>
          <c:smooth val="0"/>
          <c:extLst>
            <c:ext xmlns:c16="http://schemas.microsoft.com/office/drawing/2014/chart" uri="{C3380CC4-5D6E-409C-BE32-E72D297353CC}">
              <c16:uniqueId val="{00000026-17F5-4790-9123-521C158D227E}"/>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rPr>
                  <a:t>Which of the things are most important in making somewhere a good place to live?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Which do you think most need improving in Shrewsbury?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0882705651803E-2"/>
          <c:y val="3.1763391979726177E-2"/>
          <c:w val="0.90771541586303128"/>
          <c:h val="0.89421605827489115"/>
        </c:manualLayout>
      </c:layout>
      <c:scatterChart>
        <c:scatterStyle val="lineMarker"/>
        <c:varyColors val="0"/>
        <c:ser>
          <c:idx val="3"/>
          <c:order val="0"/>
          <c:tx>
            <c:strRef>
              <c:f>'Shrewsbury results'!$A$446</c:f>
              <c:strCache>
                <c:ptCount val="1"/>
                <c:pt idx="0">
                  <c:v>Access to GPs</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results'!$B$446</c:f>
              <c:numCache>
                <c:formatCode>0.0%</c:formatCode>
                <c:ptCount val="1"/>
                <c:pt idx="0">
                  <c:v>0.76034482758620692</c:v>
                </c:pt>
              </c:numCache>
            </c:numRef>
          </c:xVal>
          <c:yVal>
            <c:numRef>
              <c:f>'Shrewsbury results'!$C$446</c:f>
              <c:numCache>
                <c:formatCode>0.0%</c:formatCode>
                <c:ptCount val="1"/>
                <c:pt idx="0">
                  <c:v>0.63275862068965516</c:v>
                </c:pt>
              </c:numCache>
            </c:numRef>
          </c:yVal>
          <c:smooth val="0"/>
          <c:extLst>
            <c:ext xmlns:c16="http://schemas.microsoft.com/office/drawing/2014/chart" uri="{C3380CC4-5D6E-409C-BE32-E72D297353CC}">
              <c16:uniqueId val="{00000000-DA77-45B6-8E82-05684C201B15}"/>
            </c:ext>
          </c:extLst>
        </c:ser>
        <c:ser>
          <c:idx val="5"/>
          <c:order val="1"/>
          <c:tx>
            <c:strRef>
              <c:f>'Shrewsbury results'!$A$447</c:f>
              <c:strCache>
                <c:ptCount val="1"/>
                <c:pt idx="0">
                  <c:v>Aging community</c:v>
                </c:pt>
              </c:strCache>
            </c:strRef>
          </c:tx>
          <c:spPr>
            <a:ln w="25400" cap="rnd">
              <a:no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results'!$B$447</c:f>
              <c:numCache>
                <c:formatCode>0.0%</c:formatCode>
                <c:ptCount val="1"/>
                <c:pt idx="0">
                  <c:v>0.2810344827586207</c:v>
                </c:pt>
              </c:numCache>
            </c:numRef>
          </c:xVal>
          <c:yVal>
            <c:numRef>
              <c:f>'Shrewsbury results'!$C$447</c:f>
              <c:numCache>
                <c:formatCode>0.0%</c:formatCode>
                <c:ptCount val="1"/>
                <c:pt idx="0">
                  <c:v>0.10517241379310345</c:v>
                </c:pt>
              </c:numCache>
            </c:numRef>
          </c:yVal>
          <c:smooth val="0"/>
          <c:extLst>
            <c:ext xmlns:c16="http://schemas.microsoft.com/office/drawing/2014/chart" uri="{C3380CC4-5D6E-409C-BE32-E72D297353CC}">
              <c16:uniqueId val="{00000001-DA77-45B6-8E82-05684C201B15}"/>
            </c:ext>
          </c:extLst>
        </c:ser>
        <c:ser>
          <c:idx val="7"/>
          <c:order val="2"/>
          <c:tx>
            <c:strRef>
              <c:f>'Shrewsbury results'!$A$448</c:f>
              <c:strCache>
                <c:ptCount val="1"/>
                <c:pt idx="0">
                  <c:v>Communication between organisations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3.4411379774595928E-2"/>
                  <c:y val="-6.4639831319359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results'!$B$448</c:f>
              <c:numCache>
                <c:formatCode>0.0%</c:formatCode>
                <c:ptCount val="1"/>
                <c:pt idx="0">
                  <c:v>0.1706896551724138</c:v>
                </c:pt>
              </c:numCache>
            </c:numRef>
          </c:xVal>
          <c:yVal>
            <c:numRef>
              <c:f>'Shrewsbury results'!$C$448</c:f>
              <c:numCache>
                <c:formatCode>0.0%</c:formatCode>
                <c:ptCount val="1"/>
                <c:pt idx="0">
                  <c:v>0.11379310344827587</c:v>
                </c:pt>
              </c:numCache>
            </c:numRef>
          </c:yVal>
          <c:smooth val="0"/>
          <c:extLst>
            <c:ext xmlns:c16="http://schemas.microsoft.com/office/drawing/2014/chart" uri="{C3380CC4-5D6E-409C-BE32-E72D297353CC}">
              <c16:uniqueId val="{00000003-DA77-45B6-8E82-05684C201B15}"/>
            </c:ext>
          </c:extLst>
        </c:ser>
        <c:ser>
          <c:idx val="2"/>
          <c:order val="3"/>
          <c:tx>
            <c:strRef>
              <c:f>'Shrewsbury results'!$A$449</c:f>
              <c:strCache>
                <c:ptCount val="1"/>
                <c:pt idx="0">
                  <c:v>Crime / ASB</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8.6411849835827358E-3"/>
                  <c:y val="1.67207181279944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results'!$B$449</c:f>
              <c:numCache>
                <c:formatCode>0.0%</c:formatCode>
                <c:ptCount val="1"/>
                <c:pt idx="0">
                  <c:v>0.2103448275862069</c:v>
                </c:pt>
              </c:numCache>
            </c:numRef>
          </c:xVal>
          <c:yVal>
            <c:numRef>
              <c:f>'Shrewsbury results'!$C$449</c:f>
              <c:numCache>
                <c:formatCode>0.0%</c:formatCode>
                <c:ptCount val="1"/>
                <c:pt idx="0">
                  <c:v>8.4482758620689657E-2</c:v>
                </c:pt>
              </c:numCache>
            </c:numRef>
          </c:yVal>
          <c:smooth val="0"/>
          <c:extLst>
            <c:ext xmlns:c16="http://schemas.microsoft.com/office/drawing/2014/chart" uri="{C3380CC4-5D6E-409C-BE32-E72D297353CC}">
              <c16:uniqueId val="{00000005-DA77-45B6-8E82-05684C201B15}"/>
            </c:ext>
          </c:extLst>
        </c:ser>
        <c:ser>
          <c:idx val="8"/>
          <c:order val="4"/>
          <c:tx>
            <c:strRef>
              <c:f>'Shrewsbury results'!$A$450</c:f>
              <c:strCache>
                <c:ptCount val="1"/>
                <c:pt idx="0">
                  <c:v>Education</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manualLayout>
                  <c:x val="-9.8695580082926115E-2"/>
                  <c:y val="-8.44741961559647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results'!$B$450</c:f>
              <c:numCache>
                <c:formatCode>0.0%</c:formatCode>
                <c:ptCount val="1"/>
                <c:pt idx="0">
                  <c:v>7.7586206896551727E-2</c:v>
                </c:pt>
              </c:numCache>
            </c:numRef>
          </c:xVal>
          <c:yVal>
            <c:numRef>
              <c:f>'Shrewsbury results'!$C$450</c:f>
              <c:numCache>
                <c:formatCode>0.0%</c:formatCode>
                <c:ptCount val="1"/>
                <c:pt idx="0">
                  <c:v>7.2413793103448282E-2</c:v>
                </c:pt>
              </c:numCache>
            </c:numRef>
          </c:yVal>
          <c:smooth val="0"/>
          <c:extLst>
            <c:ext xmlns:c16="http://schemas.microsoft.com/office/drawing/2014/chart" uri="{C3380CC4-5D6E-409C-BE32-E72D297353CC}">
              <c16:uniqueId val="{00000007-DA77-45B6-8E82-05684C201B15}"/>
            </c:ext>
          </c:extLst>
        </c:ser>
        <c:ser>
          <c:idx val="10"/>
          <c:order val="5"/>
          <c:tx>
            <c:strRef>
              <c:f>'Shrewsbury results'!$A$451</c:f>
              <c:strCache>
                <c:ptCount val="1"/>
                <c:pt idx="0">
                  <c:v>Hospital services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results'!$B$451</c:f>
              <c:numCache>
                <c:formatCode>0.0%</c:formatCode>
                <c:ptCount val="1"/>
                <c:pt idx="0">
                  <c:v>0.21206896551724139</c:v>
                </c:pt>
              </c:numCache>
            </c:numRef>
          </c:xVal>
          <c:yVal>
            <c:numRef>
              <c:f>'Shrewsbury results'!$C$451</c:f>
              <c:numCache>
                <c:formatCode>0.0%</c:formatCode>
                <c:ptCount val="1"/>
                <c:pt idx="0">
                  <c:v>0.25862068965517243</c:v>
                </c:pt>
              </c:numCache>
            </c:numRef>
          </c:yVal>
          <c:smooth val="0"/>
          <c:extLst>
            <c:ext xmlns:c16="http://schemas.microsoft.com/office/drawing/2014/chart" uri="{C3380CC4-5D6E-409C-BE32-E72D297353CC}">
              <c16:uniqueId val="{00000008-DA77-45B6-8E82-05684C201B15}"/>
            </c:ext>
          </c:extLst>
        </c:ser>
        <c:ser>
          <c:idx val="22"/>
          <c:order val="6"/>
          <c:tx>
            <c:strRef>
              <c:f>'Shrewsbury results'!$A$452</c:f>
              <c:strCache>
                <c:ptCount val="1"/>
                <c:pt idx="0">
                  <c:v>Housing issues</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dLbl>
              <c:idx val="0"/>
              <c:layout>
                <c:manualLayout>
                  <c:x val="-4.1451136974018386E-2"/>
                  <c:y val="3.23512081786981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results'!$B$452</c:f>
              <c:numCache>
                <c:formatCode>0.0%</c:formatCode>
                <c:ptCount val="1"/>
                <c:pt idx="0">
                  <c:v>8.7931034482758616E-2</c:v>
                </c:pt>
              </c:numCache>
            </c:numRef>
          </c:xVal>
          <c:yVal>
            <c:numRef>
              <c:f>'Shrewsbury results'!$C$452</c:f>
              <c:numCache>
                <c:formatCode>0.0%</c:formatCode>
                <c:ptCount val="1"/>
                <c:pt idx="0">
                  <c:v>4.4827586206896551E-2</c:v>
                </c:pt>
              </c:numCache>
            </c:numRef>
          </c:yVal>
          <c:smooth val="0"/>
          <c:extLst>
            <c:ext xmlns:c16="http://schemas.microsoft.com/office/drawing/2014/chart" uri="{C3380CC4-5D6E-409C-BE32-E72D297353CC}">
              <c16:uniqueId val="{0000000A-DA77-45B6-8E82-05684C201B15}"/>
            </c:ext>
          </c:extLst>
        </c:ser>
        <c:ser>
          <c:idx val="13"/>
          <c:order val="7"/>
          <c:tx>
            <c:strRef>
              <c:f>'Shrewsbury results'!$A$453</c:f>
              <c:strCache>
                <c:ptCount val="1"/>
                <c:pt idx="0">
                  <c:v>Lack of activities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6.0771082863316818E-2"/>
                  <c:y val="1.566186470231779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results'!$B$453</c:f>
              <c:numCache>
                <c:formatCode>0.0%</c:formatCode>
                <c:ptCount val="1"/>
                <c:pt idx="0">
                  <c:v>8.2758620689655171E-2</c:v>
                </c:pt>
              </c:numCache>
            </c:numRef>
          </c:xVal>
          <c:yVal>
            <c:numRef>
              <c:f>'Shrewsbury results'!$C$453</c:f>
              <c:numCache>
                <c:formatCode>0.0%</c:formatCode>
                <c:ptCount val="1"/>
                <c:pt idx="0">
                  <c:v>4.4827586206896551E-2</c:v>
                </c:pt>
              </c:numCache>
            </c:numRef>
          </c:yVal>
          <c:smooth val="0"/>
          <c:extLst>
            <c:ext xmlns:c16="http://schemas.microsoft.com/office/drawing/2014/chart" uri="{C3380CC4-5D6E-409C-BE32-E72D297353CC}">
              <c16:uniqueId val="{0000000C-DA77-45B6-8E82-05684C201B15}"/>
            </c:ext>
          </c:extLst>
        </c:ser>
        <c:ser>
          <c:idx val="4"/>
          <c:order val="8"/>
          <c:tx>
            <c:strRef>
              <c:f>'Shrewsbury results'!$A$454</c:f>
              <c:strCache>
                <c:ptCount val="1"/>
                <c:pt idx="0">
                  <c:v>Mental health issues</c:v>
                </c:pt>
              </c:strCache>
            </c:strRef>
          </c:tx>
          <c:spPr>
            <a:ln w="25400" cap="rnd">
              <a:no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results'!$B$454</c:f>
              <c:numCache>
                <c:formatCode>0.0%</c:formatCode>
                <c:ptCount val="1"/>
                <c:pt idx="0">
                  <c:v>0.1396551724137931</c:v>
                </c:pt>
              </c:numCache>
            </c:numRef>
          </c:xVal>
          <c:yVal>
            <c:numRef>
              <c:f>'Shrewsbury results'!$C$454</c:f>
              <c:numCache>
                <c:formatCode>0.0%</c:formatCode>
                <c:ptCount val="1"/>
                <c:pt idx="0">
                  <c:v>0.14655172413793102</c:v>
                </c:pt>
              </c:numCache>
            </c:numRef>
          </c:yVal>
          <c:smooth val="0"/>
          <c:extLst>
            <c:ext xmlns:c16="http://schemas.microsoft.com/office/drawing/2014/chart" uri="{C3380CC4-5D6E-409C-BE32-E72D297353CC}">
              <c16:uniqueId val="{0000000D-DA77-45B6-8E82-05684C201B15}"/>
            </c:ext>
          </c:extLst>
        </c:ser>
        <c:ser>
          <c:idx val="6"/>
          <c:order val="9"/>
          <c:tx>
            <c:strRef>
              <c:f>'Shrewsbury results'!$A$455</c:f>
              <c:strCache>
                <c:ptCount val="1"/>
                <c:pt idx="0">
                  <c:v>Personal health</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6.7960765985167315E-2"/>
                  <c:y val="-5.735401300684640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results'!$B$455</c:f>
              <c:numCache>
                <c:formatCode>0.0%</c:formatCode>
                <c:ptCount val="1"/>
                <c:pt idx="0">
                  <c:v>2.9310344827586206E-2</c:v>
                </c:pt>
              </c:numCache>
            </c:numRef>
          </c:xVal>
          <c:yVal>
            <c:numRef>
              <c:f>'Shrewsbury results'!$C$455</c:f>
              <c:numCache>
                <c:formatCode>0.0%</c:formatCode>
                <c:ptCount val="1"/>
                <c:pt idx="0">
                  <c:v>6.8965517241379309E-2</c:v>
                </c:pt>
              </c:numCache>
            </c:numRef>
          </c:yVal>
          <c:smooth val="0"/>
          <c:extLst>
            <c:ext xmlns:c16="http://schemas.microsoft.com/office/drawing/2014/chart" uri="{C3380CC4-5D6E-409C-BE32-E72D297353CC}">
              <c16:uniqueId val="{0000000F-DA77-45B6-8E82-05684C201B15}"/>
            </c:ext>
          </c:extLst>
        </c:ser>
        <c:ser>
          <c:idx val="9"/>
          <c:order val="10"/>
          <c:tx>
            <c:strRef>
              <c:f>'Shrewsbury results'!$A$456</c:f>
              <c:strCache>
                <c:ptCount val="1"/>
                <c:pt idx="0">
                  <c:v>Pollution</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7.6155285479025123E-3"/>
                  <c:y val="1.983420057141289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results'!$B$456</c:f>
              <c:numCache>
                <c:formatCode>0.0%</c:formatCode>
                <c:ptCount val="1"/>
                <c:pt idx="0">
                  <c:v>8.2758620689655171E-2</c:v>
                </c:pt>
              </c:numCache>
            </c:numRef>
          </c:xVal>
          <c:yVal>
            <c:numRef>
              <c:f>'Shrewsbury results'!$C$456</c:f>
              <c:numCache>
                <c:formatCode>0.0%</c:formatCode>
                <c:ptCount val="1"/>
                <c:pt idx="0">
                  <c:v>7.586206896551724E-2</c:v>
                </c:pt>
              </c:numCache>
            </c:numRef>
          </c:yVal>
          <c:smooth val="0"/>
          <c:extLst>
            <c:ext xmlns:c16="http://schemas.microsoft.com/office/drawing/2014/chart" uri="{C3380CC4-5D6E-409C-BE32-E72D297353CC}">
              <c16:uniqueId val="{00000011-DA77-45B6-8E82-05684C201B15}"/>
            </c:ext>
          </c:extLst>
        </c:ser>
        <c:ser>
          <c:idx val="11"/>
          <c:order val="11"/>
          <c:tx>
            <c:strRef>
              <c:f>'Shrewsbury results'!$A$457</c:f>
              <c:strCache>
                <c:ptCount val="1"/>
                <c:pt idx="0">
                  <c:v>Public Transport</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results'!$B$457</c:f>
              <c:numCache>
                <c:formatCode>0.0%</c:formatCode>
                <c:ptCount val="1"/>
                <c:pt idx="0">
                  <c:v>0.10862068965517241</c:v>
                </c:pt>
              </c:numCache>
            </c:numRef>
          </c:xVal>
          <c:yVal>
            <c:numRef>
              <c:f>'Shrewsbury results'!$C$457</c:f>
              <c:numCache>
                <c:formatCode>0.0%</c:formatCode>
                <c:ptCount val="1"/>
                <c:pt idx="0">
                  <c:v>8.7931034482758616E-2</c:v>
                </c:pt>
              </c:numCache>
            </c:numRef>
          </c:yVal>
          <c:smooth val="0"/>
          <c:extLst>
            <c:ext xmlns:c16="http://schemas.microsoft.com/office/drawing/2014/chart" uri="{C3380CC4-5D6E-409C-BE32-E72D297353CC}">
              <c16:uniqueId val="{00000012-DA77-45B6-8E82-05684C201B15}"/>
            </c:ext>
          </c:extLst>
        </c:ser>
        <c:ser>
          <c:idx val="15"/>
          <c:order val="12"/>
          <c:tx>
            <c:strRef>
              <c:f>'Shrewsbury results'!$A$458</c:f>
              <c:strCache>
                <c:ptCount val="1"/>
                <c:pt idx="0">
                  <c:v>Rising costs or living</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5.8825480109058498E-2"/>
                  <c:y val="-6.361251681048905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results'!$B$458</c:f>
              <c:numCache>
                <c:formatCode>0.0%</c:formatCode>
                <c:ptCount val="1"/>
                <c:pt idx="0">
                  <c:v>0.14655172413793102</c:v>
                </c:pt>
              </c:numCache>
            </c:numRef>
          </c:xVal>
          <c:yVal>
            <c:numRef>
              <c:f>'Shrewsbury results'!$C$458</c:f>
              <c:numCache>
                <c:formatCode>0.0%</c:formatCode>
                <c:ptCount val="1"/>
                <c:pt idx="0">
                  <c:v>0.16206896551724137</c:v>
                </c:pt>
              </c:numCache>
            </c:numRef>
          </c:yVal>
          <c:smooth val="0"/>
          <c:extLst>
            <c:ext xmlns:c16="http://schemas.microsoft.com/office/drawing/2014/chart" uri="{C3380CC4-5D6E-409C-BE32-E72D297353CC}">
              <c16:uniqueId val="{00000014-DA77-45B6-8E82-05684C201B15}"/>
            </c:ext>
          </c:extLst>
        </c:ser>
        <c:ser>
          <c:idx val="17"/>
          <c:order val="13"/>
          <c:tx>
            <c:strRef>
              <c:f>'Shrewsbury results'!$A$459</c:f>
              <c:strCache>
                <c:ptCount val="1"/>
                <c:pt idx="0">
                  <c:v>Local Infrastructure</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2731780163737996"/>
                  <c:y val="1.357569676777009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DA77-45B6-8E82-05684C201B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results'!$B$459</c:f>
              <c:numCache>
                <c:formatCode>0.0%</c:formatCode>
                <c:ptCount val="1"/>
                <c:pt idx="0">
                  <c:v>6.7241379310344823E-2</c:v>
                </c:pt>
              </c:numCache>
            </c:numRef>
          </c:xVal>
          <c:yVal>
            <c:numRef>
              <c:f>'Shrewsbury results'!$C$459</c:f>
              <c:numCache>
                <c:formatCode>0.0%</c:formatCode>
                <c:ptCount val="1"/>
                <c:pt idx="0">
                  <c:v>4.6551724137931037E-2</c:v>
                </c:pt>
              </c:numCache>
            </c:numRef>
          </c:yVal>
          <c:smooth val="0"/>
          <c:extLst>
            <c:ext xmlns:c16="http://schemas.microsoft.com/office/drawing/2014/chart" uri="{C3380CC4-5D6E-409C-BE32-E72D297353CC}">
              <c16:uniqueId val="{00000016-DA77-45B6-8E82-05684C201B15}"/>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the biggest issues are regarding health and wellbeing in your area?</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do you think the biggest health issues are that affect you and your family?</a:t>
                </a:r>
                <a:r>
                  <a:rPr lang="en-GB" sz="1000" b="0" i="0" u="none" strike="noStrike" baseline="0">
                    <a:latin typeface="+mn-lt"/>
                  </a:rPr>
                  <a:t> </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389522269E-2"/>
          <c:y val="6.3386637717236419E-2"/>
          <c:w val="0.90771541586303128"/>
          <c:h val="0.86259281362615947"/>
        </c:manualLayout>
      </c:layout>
      <c:scatterChart>
        <c:scatterStyle val="lineMarker"/>
        <c:varyColors val="0"/>
        <c:ser>
          <c:idx val="6"/>
          <c:order val="0"/>
          <c:tx>
            <c:strRef>
              <c:f>'Shrewsbury results'!$A$614</c:f>
              <c:strCache>
                <c:ptCount val="1"/>
                <c:pt idx="0">
                  <c:v>Access to GPs</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results'!$B$614</c:f>
              <c:numCache>
                <c:formatCode>0.0%</c:formatCode>
                <c:ptCount val="1"/>
                <c:pt idx="0">
                  <c:v>0.22241379310344828</c:v>
                </c:pt>
              </c:numCache>
            </c:numRef>
          </c:xVal>
          <c:yVal>
            <c:numRef>
              <c:f>'Shrewsbury results'!$C$614</c:f>
              <c:numCache>
                <c:formatCode>0.0%</c:formatCode>
                <c:ptCount val="1"/>
                <c:pt idx="0">
                  <c:v>0.24310344827586206</c:v>
                </c:pt>
              </c:numCache>
            </c:numRef>
          </c:yVal>
          <c:smooth val="0"/>
          <c:extLst>
            <c:ext xmlns:c16="http://schemas.microsoft.com/office/drawing/2014/chart" uri="{C3380CC4-5D6E-409C-BE32-E72D297353CC}">
              <c16:uniqueId val="{00000000-1F77-4995-ACDB-ABDCF71E14FB}"/>
            </c:ext>
          </c:extLst>
        </c:ser>
        <c:ser>
          <c:idx val="10"/>
          <c:order val="1"/>
          <c:tx>
            <c:strRef>
              <c:f>'Shrewsbury results'!$A$615</c:f>
              <c:strCache>
                <c:ptCount val="1"/>
                <c:pt idx="0">
                  <c:v>Communication between organisations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1.4684483141292434E-2"/>
                  <c:y val="-7.52367854210115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results'!$B$615</c:f>
              <c:numCache>
                <c:formatCode>0.0%</c:formatCode>
                <c:ptCount val="1"/>
                <c:pt idx="0">
                  <c:v>0.12758620689655173</c:v>
                </c:pt>
              </c:numCache>
            </c:numRef>
          </c:xVal>
          <c:yVal>
            <c:numRef>
              <c:f>'Shrewsbury results'!$C$615</c:f>
              <c:numCache>
                <c:formatCode>0.0%</c:formatCode>
                <c:ptCount val="1"/>
                <c:pt idx="0">
                  <c:v>0.14137931034482759</c:v>
                </c:pt>
              </c:numCache>
            </c:numRef>
          </c:yVal>
          <c:smooth val="0"/>
          <c:extLst>
            <c:ext xmlns:c16="http://schemas.microsoft.com/office/drawing/2014/chart" uri="{C3380CC4-5D6E-409C-BE32-E72D297353CC}">
              <c16:uniqueId val="{00000002-1F77-4995-ACDB-ABDCF71E14FB}"/>
            </c:ext>
          </c:extLst>
        </c:ser>
        <c:ser>
          <c:idx val="14"/>
          <c:order val="2"/>
          <c:tx>
            <c:strRef>
              <c:f>'Shrewsbury results'!$A$616</c:f>
              <c:strCache>
                <c:ptCount val="1"/>
                <c:pt idx="0">
                  <c:v>Crime / ASB</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Pt>
            <c:idx val="0"/>
            <c:marker>
              <c:symbol val="circle"/>
              <c:size val="5"/>
              <c:spPr>
                <a:solidFill>
                  <a:schemeClr val="accent3">
                    <a:lumMod val="80000"/>
                    <a:lumOff val="20000"/>
                  </a:schemeClr>
                </a:solidFill>
                <a:ln w="9525">
                  <a:solidFill>
                    <a:schemeClr val="accent3">
                      <a:lumMod val="80000"/>
                      <a:lumOff val="20000"/>
                    </a:schemeClr>
                  </a:solidFill>
                </a:ln>
                <a:effectLst/>
              </c:spPr>
            </c:marker>
            <c:bubble3D val="0"/>
            <c:extLst>
              <c:ext xmlns:c16="http://schemas.microsoft.com/office/drawing/2014/chart" uri="{C3380CC4-5D6E-409C-BE32-E72D297353CC}">
                <c16:uniqueId val="{00000003-1F77-4995-ACDB-ABDCF71E14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results'!$B$616</c:f>
              <c:numCache>
                <c:formatCode>0.0%</c:formatCode>
                <c:ptCount val="1"/>
                <c:pt idx="0">
                  <c:v>0.34310344827586209</c:v>
                </c:pt>
              </c:numCache>
            </c:numRef>
          </c:xVal>
          <c:yVal>
            <c:numRef>
              <c:f>'Shrewsbury results'!$C$616</c:f>
              <c:numCache>
                <c:formatCode>0.0%</c:formatCode>
                <c:ptCount val="1"/>
                <c:pt idx="0">
                  <c:v>0.27931034482758621</c:v>
                </c:pt>
              </c:numCache>
            </c:numRef>
          </c:yVal>
          <c:smooth val="0"/>
          <c:extLst>
            <c:ext xmlns:c16="http://schemas.microsoft.com/office/drawing/2014/chart" uri="{C3380CC4-5D6E-409C-BE32-E72D297353CC}">
              <c16:uniqueId val="{00000004-1F77-4995-ACDB-ABDCF71E14FB}"/>
            </c:ext>
          </c:extLst>
        </c:ser>
        <c:ser>
          <c:idx val="16"/>
          <c:order val="3"/>
          <c:tx>
            <c:strRef>
              <c:f>'Shrewsbury results'!$A$617</c:f>
              <c:strCache>
                <c:ptCount val="1"/>
                <c:pt idx="0">
                  <c:v>Education</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results'!$B$617</c:f>
              <c:numCache>
                <c:formatCode>0.0%</c:formatCode>
                <c:ptCount val="1"/>
                <c:pt idx="0">
                  <c:v>0.38275862068965516</c:v>
                </c:pt>
              </c:numCache>
            </c:numRef>
          </c:xVal>
          <c:yVal>
            <c:numRef>
              <c:f>'Shrewsbury results'!$C$617</c:f>
              <c:numCache>
                <c:formatCode>0.0%</c:formatCode>
                <c:ptCount val="1"/>
                <c:pt idx="0">
                  <c:v>0.32413793103448274</c:v>
                </c:pt>
              </c:numCache>
            </c:numRef>
          </c:yVal>
          <c:smooth val="0"/>
          <c:extLst>
            <c:ext xmlns:c16="http://schemas.microsoft.com/office/drawing/2014/chart" uri="{C3380CC4-5D6E-409C-BE32-E72D297353CC}">
              <c16:uniqueId val="{00000005-1F77-4995-ACDB-ABDCF71E14FB}"/>
            </c:ext>
          </c:extLst>
        </c:ser>
        <c:ser>
          <c:idx val="4"/>
          <c:order val="4"/>
          <c:tx>
            <c:strRef>
              <c:f>'Shrewsbury results'!$A$618</c:f>
              <c:strCache>
                <c:ptCount val="1"/>
                <c:pt idx="0">
                  <c:v>Hospital services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0692583872005616"/>
                  <c:y val="4.81194795890076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results'!$B$618</c:f>
              <c:numCache>
                <c:formatCode>0.0%</c:formatCode>
                <c:ptCount val="1"/>
                <c:pt idx="0">
                  <c:v>4.4827586206896551E-2</c:v>
                </c:pt>
              </c:numCache>
            </c:numRef>
          </c:xVal>
          <c:yVal>
            <c:numRef>
              <c:f>'Shrewsbury results'!$C$618</c:f>
              <c:numCache>
                <c:formatCode>0.0%</c:formatCode>
                <c:ptCount val="1"/>
                <c:pt idx="0">
                  <c:v>4.4827586206896551E-2</c:v>
                </c:pt>
              </c:numCache>
            </c:numRef>
          </c:yVal>
          <c:smooth val="0"/>
          <c:extLst>
            <c:ext xmlns:c16="http://schemas.microsoft.com/office/drawing/2014/chart" uri="{C3380CC4-5D6E-409C-BE32-E72D297353CC}">
              <c16:uniqueId val="{00000007-1F77-4995-ACDB-ABDCF71E14FB}"/>
            </c:ext>
          </c:extLst>
        </c:ser>
        <c:ser>
          <c:idx val="8"/>
          <c:order val="5"/>
          <c:tx>
            <c:strRef>
              <c:f>'Shrewsbury results'!$A$619</c:f>
              <c:strCache>
                <c:ptCount val="1"/>
                <c:pt idx="0">
                  <c:v>Lack of activities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results'!$B$619</c:f>
              <c:numCache>
                <c:formatCode>0.0%</c:formatCode>
                <c:ptCount val="1"/>
                <c:pt idx="0">
                  <c:v>0.31034482758620691</c:v>
                </c:pt>
              </c:numCache>
            </c:numRef>
          </c:xVal>
          <c:yVal>
            <c:numRef>
              <c:f>'Shrewsbury results'!$C$619</c:f>
              <c:numCache>
                <c:formatCode>0.0%</c:formatCode>
                <c:ptCount val="1"/>
                <c:pt idx="0">
                  <c:v>0.20344827586206896</c:v>
                </c:pt>
              </c:numCache>
            </c:numRef>
          </c:yVal>
          <c:smooth val="0"/>
          <c:extLst>
            <c:ext xmlns:c16="http://schemas.microsoft.com/office/drawing/2014/chart" uri="{C3380CC4-5D6E-409C-BE32-E72D297353CC}">
              <c16:uniqueId val="{00000008-1F77-4995-ACDB-ABDCF71E14FB}"/>
            </c:ext>
          </c:extLst>
        </c:ser>
        <c:ser>
          <c:idx val="9"/>
          <c:order val="6"/>
          <c:tx>
            <c:strRef>
              <c:f>'Shrewsbury results'!$A$620</c:f>
              <c:strCache>
                <c:ptCount val="1"/>
                <c:pt idx="0">
                  <c:v>Mental health issues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results'!$B$620</c:f>
              <c:numCache>
                <c:formatCode>0.0%</c:formatCode>
                <c:ptCount val="1"/>
                <c:pt idx="0">
                  <c:v>0.25</c:v>
                </c:pt>
              </c:numCache>
            </c:numRef>
          </c:xVal>
          <c:yVal>
            <c:numRef>
              <c:f>'Shrewsbury results'!$C$620</c:f>
              <c:numCache>
                <c:formatCode>0.0%</c:formatCode>
                <c:ptCount val="1"/>
                <c:pt idx="0">
                  <c:v>0.27931034482758621</c:v>
                </c:pt>
              </c:numCache>
            </c:numRef>
          </c:yVal>
          <c:smooth val="0"/>
          <c:extLst>
            <c:ext xmlns:c16="http://schemas.microsoft.com/office/drawing/2014/chart" uri="{C3380CC4-5D6E-409C-BE32-E72D297353CC}">
              <c16:uniqueId val="{00000009-1F77-4995-ACDB-ABDCF71E14FB}"/>
            </c:ext>
          </c:extLst>
        </c:ser>
        <c:ser>
          <c:idx val="13"/>
          <c:order val="7"/>
          <c:tx>
            <c:strRef>
              <c:f>'Shrewsbury results'!$A$621</c:f>
              <c:strCache>
                <c:ptCount val="1"/>
                <c:pt idx="0">
                  <c:v>People's attitudes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2.2779514566948777E-2"/>
                  <c:y val="-6.240908381509170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results'!$B$621</c:f>
              <c:numCache>
                <c:formatCode>0.0%</c:formatCode>
                <c:ptCount val="1"/>
                <c:pt idx="0">
                  <c:v>0.1</c:v>
                </c:pt>
              </c:numCache>
            </c:numRef>
          </c:xVal>
          <c:yVal>
            <c:numRef>
              <c:f>'Shrewsbury results'!$C$621</c:f>
              <c:numCache>
                <c:formatCode>0.0%</c:formatCode>
                <c:ptCount val="1"/>
                <c:pt idx="0">
                  <c:v>6.2068965517241378E-2</c:v>
                </c:pt>
              </c:numCache>
            </c:numRef>
          </c:yVal>
          <c:smooth val="0"/>
          <c:extLst>
            <c:ext xmlns:c16="http://schemas.microsoft.com/office/drawing/2014/chart" uri="{C3380CC4-5D6E-409C-BE32-E72D297353CC}">
              <c16:uniqueId val="{0000000B-1F77-4995-ACDB-ABDCF71E14FB}"/>
            </c:ext>
          </c:extLst>
        </c:ser>
        <c:ser>
          <c:idx val="17"/>
          <c:order val="8"/>
          <c:tx>
            <c:strRef>
              <c:f>'Shrewsbury results'!$A$622</c:f>
              <c:strCache>
                <c:ptCount val="1"/>
                <c:pt idx="0">
                  <c:v>Public Transport</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5246088783285991"/>
                  <c:y val="-4.38750231303286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results'!$B$622</c:f>
              <c:numCache>
                <c:formatCode>0.0%</c:formatCode>
                <c:ptCount val="1"/>
                <c:pt idx="0">
                  <c:v>8.1034482758620685E-2</c:v>
                </c:pt>
              </c:numCache>
            </c:numRef>
          </c:xVal>
          <c:yVal>
            <c:numRef>
              <c:f>'Shrewsbury results'!$C$622</c:f>
              <c:numCache>
                <c:formatCode>0.0%</c:formatCode>
                <c:ptCount val="1"/>
                <c:pt idx="0">
                  <c:v>6.7241379310344823E-2</c:v>
                </c:pt>
              </c:numCache>
            </c:numRef>
          </c:yVal>
          <c:smooth val="0"/>
          <c:extLst>
            <c:ext xmlns:c16="http://schemas.microsoft.com/office/drawing/2014/chart" uri="{C3380CC4-5D6E-409C-BE32-E72D297353CC}">
              <c16:uniqueId val="{0000000D-1F77-4995-ACDB-ABDCF71E14FB}"/>
            </c:ext>
          </c:extLst>
        </c:ser>
        <c:ser>
          <c:idx val="0"/>
          <c:order val="9"/>
          <c:tx>
            <c:strRef>
              <c:f>'Shrewsbury results'!$A$623</c:f>
              <c:strCache>
                <c:ptCount val="1"/>
                <c:pt idx="0">
                  <c:v>Rising costs or living</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0.18478649393595797"/>
                  <c:y val="-2.61191621849254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results'!$B$623</c:f>
              <c:numCache>
                <c:formatCode>0.0%</c:formatCode>
                <c:ptCount val="1"/>
                <c:pt idx="0">
                  <c:v>0.11724137931034483</c:v>
                </c:pt>
              </c:numCache>
            </c:numRef>
          </c:xVal>
          <c:yVal>
            <c:numRef>
              <c:f>'Shrewsbury results'!$C$623</c:f>
              <c:numCache>
                <c:formatCode>0.0%</c:formatCode>
                <c:ptCount val="1"/>
                <c:pt idx="0">
                  <c:v>0.10517241379310345</c:v>
                </c:pt>
              </c:numCache>
            </c:numRef>
          </c:yVal>
          <c:smooth val="0"/>
          <c:extLst>
            <c:ext xmlns:c16="http://schemas.microsoft.com/office/drawing/2014/chart" uri="{C3380CC4-5D6E-409C-BE32-E72D297353CC}">
              <c16:uniqueId val="{0000000F-1F77-4995-ACDB-ABDCF71E14FB}"/>
            </c:ext>
          </c:extLst>
        </c:ser>
        <c:ser>
          <c:idx val="1"/>
          <c:order val="10"/>
          <c:tx>
            <c:strRef>
              <c:f>'Shrewsbury results'!$A$624</c:f>
              <c:strCache>
                <c:ptCount val="1"/>
                <c:pt idx="0">
                  <c:v>Sports Facilities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5442413108447334"/>
                  <c:y val="-5.43289438938895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results'!$B$624</c:f>
              <c:numCache>
                <c:formatCode>0.0%</c:formatCode>
                <c:ptCount val="1"/>
                <c:pt idx="0">
                  <c:v>9.4827586206896547E-2</c:v>
                </c:pt>
              </c:numCache>
            </c:numRef>
          </c:xVal>
          <c:yVal>
            <c:numRef>
              <c:f>'Shrewsbury results'!$C$624</c:f>
              <c:numCache>
                <c:formatCode>0.0%</c:formatCode>
                <c:ptCount val="1"/>
                <c:pt idx="0">
                  <c:v>9.3103448275862075E-2</c:v>
                </c:pt>
              </c:numCache>
            </c:numRef>
          </c:yVal>
          <c:smooth val="0"/>
          <c:extLst>
            <c:ext xmlns:c16="http://schemas.microsoft.com/office/drawing/2014/chart" uri="{C3380CC4-5D6E-409C-BE32-E72D297353CC}">
              <c16:uniqueId val="{00000011-1F77-4995-ACDB-ABDCF71E14FB}"/>
            </c:ext>
          </c:extLst>
        </c:ser>
        <c:ser>
          <c:idx val="2"/>
          <c:order val="11"/>
          <c:tx>
            <c:strRef>
              <c:f>'Shrewsbury results'!$A$625</c:f>
              <c:strCache>
                <c:ptCount val="1"/>
                <c:pt idx="0">
                  <c:v>State of Local Infrastructure</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6.6230022384218079E-4"/>
                  <c:y val="5.5421419770850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results'!$B$625</c:f>
              <c:numCache>
                <c:formatCode>0.0%</c:formatCode>
                <c:ptCount val="1"/>
                <c:pt idx="0">
                  <c:v>6.0344827586206899E-2</c:v>
                </c:pt>
              </c:numCache>
            </c:numRef>
          </c:xVal>
          <c:yVal>
            <c:numRef>
              <c:f>'Shrewsbury results'!$C$625</c:f>
              <c:numCache>
                <c:formatCode>0.0%</c:formatCode>
                <c:ptCount val="1"/>
                <c:pt idx="0">
                  <c:v>5.1724137931034482E-2</c:v>
                </c:pt>
              </c:numCache>
            </c:numRef>
          </c:yVal>
          <c:smooth val="0"/>
          <c:extLst>
            <c:ext xmlns:c16="http://schemas.microsoft.com/office/drawing/2014/chart" uri="{C3380CC4-5D6E-409C-BE32-E72D297353CC}">
              <c16:uniqueId val="{00000013-1F77-4995-ACDB-ABDCF71E14FB}"/>
            </c:ext>
          </c:extLst>
        </c:ser>
        <c:ser>
          <c:idx val="3"/>
          <c:order val="12"/>
          <c:tx>
            <c:strRef>
              <c:f>'Shrewsbury results'!$A$626</c:f>
              <c:strCache>
                <c:ptCount val="1"/>
                <c:pt idx="0">
                  <c:v>Support for parents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8.9714850665762805E-2"/>
                  <c:y val="-0.18501875779105198"/>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results'!$B$626</c:f>
              <c:numCache>
                <c:formatCode>0.0%</c:formatCode>
                <c:ptCount val="1"/>
                <c:pt idx="0">
                  <c:v>0.10689655172413794</c:v>
                </c:pt>
              </c:numCache>
            </c:numRef>
          </c:xVal>
          <c:yVal>
            <c:numRef>
              <c:f>'Shrewsbury results'!$C$626</c:f>
              <c:numCache>
                <c:formatCode>0.0%</c:formatCode>
                <c:ptCount val="1"/>
                <c:pt idx="0">
                  <c:v>0.10517241379310345</c:v>
                </c:pt>
              </c:numCache>
            </c:numRef>
          </c:yVal>
          <c:smooth val="0"/>
          <c:extLst>
            <c:ext xmlns:c16="http://schemas.microsoft.com/office/drawing/2014/chart" uri="{C3380CC4-5D6E-409C-BE32-E72D297353CC}">
              <c16:uniqueId val="{00000015-1F77-4995-ACDB-ABDCF71E14FB}"/>
            </c:ext>
          </c:extLst>
        </c:ser>
        <c:ser>
          <c:idx val="5"/>
          <c:order val="13"/>
          <c:tx>
            <c:strRef>
              <c:f>'Shrewsbury results'!$A$627</c:f>
              <c:strCache>
                <c:ptCount val="1"/>
                <c:pt idx="0">
                  <c:v>The Future</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5800898293740848E-2"/>
                  <c:y val="-2.40283780322132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results'!$B$627</c:f>
              <c:numCache>
                <c:formatCode>0.0%</c:formatCode>
                <c:ptCount val="1"/>
                <c:pt idx="0">
                  <c:v>0.15172413793103448</c:v>
                </c:pt>
              </c:numCache>
            </c:numRef>
          </c:xVal>
          <c:yVal>
            <c:numRef>
              <c:f>'Shrewsbury results'!$C$627</c:f>
              <c:numCache>
                <c:formatCode>0.0%</c:formatCode>
                <c:ptCount val="1"/>
                <c:pt idx="0">
                  <c:v>0.13620689655172413</c:v>
                </c:pt>
              </c:numCache>
            </c:numRef>
          </c:yVal>
          <c:smooth val="0"/>
          <c:extLst>
            <c:ext xmlns:c16="http://schemas.microsoft.com/office/drawing/2014/chart" uri="{C3380CC4-5D6E-409C-BE32-E72D297353CC}">
              <c16:uniqueId val="{00000017-1F77-4995-ACDB-ABDCF71E14FB}"/>
            </c:ext>
          </c:extLst>
        </c:ser>
        <c:ser>
          <c:idx val="7"/>
          <c:order val="14"/>
          <c:tx>
            <c:strRef>
              <c:f>'Shrewsbury results'!$A$628</c:f>
              <c:strCache>
                <c:ptCount val="1"/>
                <c:pt idx="0">
                  <c:v>Youth clubs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17028987221552166"/>
                  <c:y val="-0.13693072227867156"/>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1F77-4995-ACDB-ABDCF71E14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'Shrewsbury results'!$B$628</c:f>
              <c:numCache>
                <c:formatCode>0.0%</c:formatCode>
                <c:ptCount val="1"/>
                <c:pt idx="0">
                  <c:v>0.10689655172413794</c:v>
                </c:pt>
              </c:numCache>
            </c:numRef>
          </c:xVal>
          <c:yVal>
            <c:numRef>
              <c:f>'Shrewsbury results'!$C$628</c:f>
              <c:numCache>
                <c:formatCode>0.0%</c:formatCode>
                <c:ptCount val="1"/>
                <c:pt idx="0">
                  <c:v>0.10862068965517241</c:v>
                </c:pt>
              </c:numCache>
            </c:numRef>
          </c:yVal>
          <c:smooth val="0"/>
          <c:extLst>
            <c:ext xmlns:c16="http://schemas.microsoft.com/office/drawing/2014/chart" uri="{C3380CC4-5D6E-409C-BE32-E72D297353CC}">
              <c16:uniqueId val="{00000019-1F77-4995-ACDB-ABDCF71E14FB}"/>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are the biggest issues facing children and young people?</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needs to be done to support children and young people?</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A34312-7E6F-4AE4-82B9-42097236ACA5}" type="datetimeFigureOut">
              <a:rPr lang="en-GB" smtClean="0"/>
              <a:t>18/08/2023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11</a:t>
            </a:fld>
            <a:endParaRPr lang="en-GB" altLang="en-US" sz="1200"/>
          </a:p>
        </p:txBody>
      </p:sp>
    </p:spTree>
    <p:extLst>
      <p:ext uri="{BB962C8B-B14F-4D97-AF65-F5344CB8AC3E}">
        <p14:creationId xmlns:p14="http://schemas.microsoft.com/office/powerpoint/2010/main" val="355448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97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0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886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15</a:t>
            </a:fld>
            <a:endParaRPr lang="en-GB"/>
          </a:p>
        </p:txBody>
      </p:sp>
    </p:spTree>
    <p:extLst>
      <p:ext uri="{BB962C8B-B14F-4D97-AF65-F5344CB8AC3E}">
        <p14:creationId xmlns:p14="http://schemas.microsoft.com/office/powerpoint/2010/main" val="410253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55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47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434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62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30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There are 18 place-based areas through Shropshire, the assets and needs are different in each area and the JSNA process is a way to dig deeper into these needs.  </a:t>
            </a:r>
          </a:p>
          <a:p>
            <a:r>
              <a:rPr lang="en-GB"/>
              <a:t>Looking at health data as well as what is on the ground – what agencies say about an area and what people say about area are very different.  </a:t>
            </a:r>
          </a:p>
          <a:p>
            <a:r>
              <a:rPr lang="en-GB"/>
              <a:t>We have been working with the Highley area and are formulating an action plan to work with key areas that have arisen i.e. access to services - the Highley GP gave notice on the contract for the current surgery and that has opened an opportunity to work with the PCN to relocate the surgery.  </a:t>
            </a:r>
          </a:p>
          <a:p>
            <a:endParaRPr lang="en-GB" altLang="en-US">
              <a:cs typeface="Calibri"/>
            </a:endParaRPr>
          </a:p>
          <a:p>
            <a:endParaRPr lang="en-GB" altLang="en-US">
              <a:cs typeface="Calibri"/>
            </a:endParaRP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2</a:t>
            </a:fld>
            <a:endParaRPr lang="en-GB" altLang="en-US" sz="1200"/>
          </a:p>
        </p:txBody>
      </p:sp>
    </p:spTree>
    <p:extLst>
      <p:ext uri="{BB962C8B-B14F-4D97-AF65-F5344CB8AC3E}">
        <p14:creationId xmlns:p14="http://schemas.microsoft.com/office/powerpoint/2010/main" val="78880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53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43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9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54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052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2176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890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960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175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8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661041" y="5029497"/>
            <a:ext cx="5288270" cy="47646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40fd753846_1_564: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53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871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578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727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662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49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933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950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2954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38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661041"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3744370" y="10057156"/>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983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1043" y="5029497"/>
            <a:ext cx="5288339" cy="47647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44378" y="10057155"/>
            <a:ext cx="2864517" cy="5294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13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fd753846_1_258: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0fd753846_1_258:notes"/>
          <p:cNvSpPr txBox="1">
            <a:spLocks noGrp="1"/>
          </p:cNvSpPr>
          <p:nvPr>
            <p:ph type="body" idx="1"/>
          </p:nvPr>
        </p:nvSpPr>
        <p:spPr>
          <a:xfrm>
            <a:off x="661041"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56" name="Google Shape;156;g40fd753846_1_258:notes"/>
          <p:cNvSpPr txBox="1">
            <a:spLocks noGrp="1"/>
          </p:cNvSpPr>
          <p:nvPr>
            <p:ph type="sldNum" idx="12"/>
          </p:nvPr>
        </p:nvSpPr>
        <p:spPr>
          <a:xfrm>
            <a:off x="3744370" y="10057156"/>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7</a:t>
            </a:fld>
            <a:endParaRPr lang="en-GB"/>
          </a:p>
        </p:txBody>
      </p:sp>
    </p:spTree>
    <p:extLst>
      <p:ext uri="{BB962C8B-B14F-4D97-AF65-F5344CB8AC3E}">
        <p14:creationId xmlns:p14="http://schemas.microsoft.com/office/powerpoint/2010/main" val="33920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57225" y="793750"/>
            <a:ext cx="5295900" cy="3971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1043" y="5029497"/>
            <a:ext cx="5288270" cy="4764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44378" y="10057155"/>
            <a:ext cx="2864480" cy="52955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10</a:t>
            </a:fld>
            <a:endParaRPr lang="en-GB" altLang="en-US" sz="1200"/>
          </a:p>
        </p:txBody>
      </p:sp>
    </p:spTree>
    <p:extLst>
      <p:ext uri="{BB962C8B-B14F-4D97-AF65-F5344CB8AC3E}">
        <p14:creationId xmlns:p14="http://schemas.microsoft.com/office/powerpoint/2010/main" val="258159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1583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90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3695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3972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3C940-8499-4886-B02D-852C2DF416B6}"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888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3C940-8499-4886-B02D-852C2DF416B6}"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78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3C940-8499-4886-B02D-852C2DF416B6}"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9143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3C940-8499-4886-B02D-852C2DF416B6}"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4637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3C940-8499-4886-B02D-852C2DF416B6}"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894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18549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7321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18/08/2023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437739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shropshire.maps.arcgis.com/apps/webappviewer/index.html?id=fa75f921e771451382533a854cce6a1e"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www.shropshire.gov.uk/public-health/jsna-data-be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ctrTitle"/>
          </p:nvPr>
        </p:nvSpPr>
        <p:spPr>
          <a:xfrm>
            <a:off x="113122" y="933254"/>
            <a:ext cx="8766927" cy="2218647"/>
          </a:xfrm>
        </p:spPr>
        <p:txBody>
          <a:bodyPr>
            <a:normAutofit fontScale="90000"/>
          </a:bodyPr>
          <a:lstStyle/>
          <a:p>
            <a:pPr algn="l"/>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Joint Strategic Needs </a:t>
            </a:r>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Assessment (JSNA): </a:t>
            </a:r>
            <a:br>
              <a:rPr lang="en-GB" sz="5300" b="1">
                <a:solidFill>
                  <a:schemeClr val="bg1"/>
                </a:solidFill>
                <a:latin typeface="Arial" panose="020B0604020202020204" pitchFamily="34" charset="0"/>
                <a:ea typeface="+mj-lt"/>
                <a:cs typeface="Arial" panose="020B0604020202020204" pitchFamily="34" charset="0"/>
              </a:rPr>
            </a:br>
            <a:r>
              <a:rPr lang="en-GB" sz="5300" b="1">
                <a:solidFill>
                  <a:schemeClr val="bg1"/>
                </a:solidFill>
                <a:latin typeface="Arial" panose="020B0604020202020204" pitchFamily="34" charset="0"/>
                <a:ea typeface="+mj-lt"/>
                <a:cs typeface="Arial" panose="020B0604020202020204" pitchFamily="34" charset="0"/>
              </a:rPr>
              <a:t>Place-based approach</a:t>
            </a:r>
            <a:r>
              <a:rPr lang="en-GB" altLang="en-US" sz="5300">
                <a:solidFill>
                  <a:schemeClr val="bg1"/>
                </a:solidFill>
                <a:latin typeface="Arial" panose="020B0604020202020204" pitchFamily="34" charset="0"/>
                <a:cs typeface="Arial" panose="020B0604020202020204" pitchFamily="34" charset="0"/>
              </a:rPr>
              <a:t> </a:t>
            </a:r>
            <a:br>
              <a:rPr lang="en-GB" altLang="en-US" sz="6450">
                <a:solidFill>
                  <a:schemeClr val="bg1"/>
                </a:solidFill>
              </a:rPr>
            </a:br>
            <a:endParaRPr lang="en-GB" sz="1800">
              <a:solidFill>
                <a:schemeClr val="bg1"/>
              </a:solidFill>
              <a:cs typeface="Calibri Light"/>
            </a:endParaRPr>
          </a:p>
        </p:txBody>
      </p:sp>
      <p:sp>
        <p:nvSpPr>
          <p:cNvPr id="5" name="TextBox 4">
            <a:extLst>
              <a:ext uri="{FF2B5EF4-FFF2-40B4-BE49-F238E27FC236}">
                <a16:creationId xmlns:a16="http://schemas.microsoft.com/office/drawing/2014/main" id="{902DCEC3-91A2-45AA-8C21-69C86016A7D6}"/>
              </a:ext>
            </a:extLst>
          </p:cNvPr>
          <p:cNvSpPr txBox="1"/>
          <p:nvPr/>
        </p:nvSpPr>
        <p:spPr>
          <a:xfrm>
            <a:off x="113122" y="3151901"/>
            <a:ext cx="8046591" cy="2123658"/>
          </a:xfrm>
          <a:prstGeom prst="rect">
            <a:avLst/>
          </a:prstGeom>
          <a:noFill/>
        </p:spPr>
        <p:txBody>
          <a:bodyPr wrap="square" lIns="91440" tIns="45720" rIns="91440" bIns="45720" rtlCol="0" anchor="t">
            <a:spAutoFit/>
          </a:bodyPr>
          <a:lstStyle/>
          <a:p>
            <a:r>
              <a:rPr lang="en-GB" sz="4400">
                <a:solidFill>
                  <a:schemeClr val="bg1"/>
                </a:solidFill>
                <a:latin typeface="Arial" panose="020B0604020202020204" pitchFamily="34" charset="0"/>
                <a:cs typeface="Arial" panose="020B0604020202020204" pitchFamily="34" charset="0"/>
              </a:rPr>
              <a:t>Stakeholder Event – Shrewsbury South and Shrewsbury West &amp; Central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262647" y="1809344"/>
            <a:ext cx="8579796" cy="2743199"/>
          </a:xfrm>
        </p:spPr>
        <p:txBody>
          <a:bodyPr>
            <a:noAutofit/>
          </a:bodyPr>
          <a:lstStyle/>
          <a:p>
            <a:pPr>
              <a:lnSpc>
                <a:spcPct val="100000"/>
              </a:lnSpc>
            </a:pPr>
            <a:r>
              <a:rPr lang="en-GB" sz="4400" b="1">
                <a:solidFill>
                  <a:srgbClr val="0070C0"/>
                </a:solidFill>
                <a:latin typeface="Arial"/>
                <a:cs typeface="Arial"/>
              </a:rPr>
              <a:t>Shrewsbury Place Plan</a:t>
            </a:r>
            <a:br>
              <a:rPr lang="en-GB" sz="4400" b="1">
                <a:latin typeface="Arial" panose="020B0604020202020204" pitchFamily="34" charset="0"/>
                <a:cs typeface="Arial" panose="020B0604020202020204" pitchFamily="34" charset="0"/>
              </a:rPr>
            </a:br>
            <a:r>
              <a:rPr lang="en-GB" sz="4400" b="1">
                <a:solidFill>
                  <a:srgbClr val="0070C0"/>
                </a:solidFill>
                <a:latin typeface="Arial"/>
                <a:cs typeface="Arial"/>
              </a:rPr>
              <a:t> Examples of Key Health and Wellbeing Data</a:t>
            </a:r>
          </a:p>
        </p:txBody>
      </p:sp>
      <p:pic>
        <p:nvPicPr>
          <p:cNvPr id="4" name="Picture 3" descr="A picture containing text, clipart&#10;&#10;Description automatically generated">
            <a:extLst>
              <a:ext uri="{FF2B5EF4-FFF2-40B4-BE49-F238E27FC236}">
                <a16:creationId xmlns:a16="http://schemas.microsoft.com/office/drawing/2014/main" id="{5FF3D6E1-B27B-4436-AF7D-8879AF19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64221"/>
            <a:ext cx="6119133" cy="1293779"/>
          </a:xfrm>
          <a:prstGeom prst="rect">
            <a:avLst/>
          </a:prstGeom>
        </p:spPr>
      </p:pic>
    </p:spTree>
    <p:extLst>
      <p:ext uri="{BB962C8B-B14F-4D97-AF65-F5344CB8AC3E}">
        <p14:creationId xmlns:p14="http://schemas.microsoft.com/office/powerpoint/2010/main" val="386419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3280297" y="-107174"/>
            <a:ext cx="6076262" cy="753614"/>
          </a:xfrm>
        </p:spPr>
        <p:txBody>
          <a:bodyPr>
            <a:normAutofit/>
          </a:bodyPr>
          <a:lstStyle/>
          <a:p>
            <a:pPr algn="l">
              <a:lnSpc>
                <a:spcPct val="100000"/>
              </a:lnSpc>
            </a:pPr>
            <a:r>
              <a:rPr lang="en-GB" sz="3200" b="1">
                <a:solidFill>
                  <a:srgbClr val="0070C0"/>
                </a:solidFill>
                <a:latin typeface="Arial"/>
                <a:cs typeface="Arial"/>
              </a:rPr>
              <a:t>  </a:t>
            </a:r>
            <a:r>
              <a:rPr lang="en-GB" sz="3200" b="1">
                <a:solidFill>
                  <a:srgbClr val="2886C6"/>
                </a:solidFill>
                <a:latin typeface="Arial"/>
                <a:cs typeface="Arial"/>
              </a:rPr>
              <a:t>Shrewsbury Place Plan Area</a:t>
            </a:r>
          </a:p>
        </p:txBody>
      </p:sp>
      <p:pic>
        <p:nvPicPr>
          <p:cNvPr id="5" name="Picture 4">
            <a:extLst>
              <a:ext uri="{FF2B5EF4-FFF2-40B4-BE49-F238E27FC236}">
                <a16:creationId xmlns:a16="http://schemas.microsoft.com/office/drawing/2014/main" id="{5462E73A-4DC9-DF4F-3834-C9E2F35C4E49}"/>
              </a:ext>
            </a:extLst>
          </p:cNvPr>
          <p:cNvPicPr>
            <a:picLocks noChangeAspect="1"/>
          </p:cNvPicPr>
          <p:nvPr/>
        </p:nvPicPr>
        <p:blipFill>
          <a:blip r:embed="rId4"/>
          <a:stretch>
            <a:fillRect/>
          </a:stretch>
        </p:blipFill>
        <p:spPr>
          <a:xfrm>
            <a:off x="84842" y="1713338"/>
            <a:ext cx="5205489" cy="4252456"/>
          </a:xfrm>
          <a:prstGeom prst="rect">
            <a:avLst/>
          </a:prstGeom>
        </p:spPr>
      </p:pic>
      <p:sp>
        <p:nvSpPr>
          <p:cNvPr id="8" name="TextBox 7">
            <a:extLst>
              <a:ext uri="{FF2B5EF4-FFF2-40B4-BE49-F238E27FC236}">
                <a16:creationId xmlns:a16="http://schemas.microsoft.com/office/drawing/2014/main" id="{D43168A9-9391-34DD-1BF4-DBBC0BF23B97}"/>
              </a:ext>
            </a:extLst>
          </p:cNvPr>
          <p:cNvSpPr txBox="1"/>
          <p:nvPr/>
        </p:nvSpPr>
        <p:spPr>
          <a:xfrm>
            <a:off x="3517526" y="783842"/>
            <a:ext cx="5287155" cy="600164"/>
          </a:xfrm>
          <a:prstGeom prst="rect">
            <a:avLst/>
          </a:prstGeom>
          <a:noFill/>
        </p:spPr>
        <p:txBody>
          <a:bodyPr wrap="square">
            <a:spAutoFit/>
          </a:bodyPr>
          <a:lstStyle/>
          <a:p>
            <a:r>
              <a:rPr lang="en-GB" sz="1100" b="1">
                <a:solidFill>
                  <a:srgbClr val="0070C0"/>
                </a:solidFill>
                <a:latin typeface="Arial"/>
                <a:cs typeface="Arial"/>
              </a:rPr>
              <a:t>Interactive map here: </a:t>
            </a:r>
            <a:r>
              <a:rPr lang="en-GB" sz="1100">
                <a:solidFill>
                  <a:srgbClr val="0070C0"/>
                </a:solidFill>
                <a:latin typeface="Arial"/>
                <a:cs typeface="Arial"/>
                <a:hlinkClick r:id="rId5"/>
              </a:rPr>
              <a:t>https://shropshire.maps.arcgis.com/apps/webappviewer/index.html?id=fa75f921e771451382533a854cce6a1e</a:t>
            </a:r>
            <a:r>
              <a:rPr lang="en-GB" sz="1100">
                <a:solidFill>
                  <a:srgbClr val="0070C0"/>
                </a:solidFill>
                <a:latin typeface="Arial"/>
                <a:cs typeface="Arial"/>
              </a:rPr>
              <a:t> </a:t>
            </a:r>
            <a:endParaRPr lang="en-GB" sz="1100"/>
          </a:p>
        </p:txBody>
      </p:sp>
      <p:pic>
        <p:nvPicPr>
          <p:cNvPr id="10" name="Picture 9">
            <a:extLst>
              <a:ext uri="{FF2B5EF4-FFF2-40B4-BE49-F238E27FC236}">
                <a16:creationId xmlns:a16="http://schemas.microsoft.com/office/drawing/2014/main" id="{D3DE3799-F931-536B-CE7C-0799D6DAD046}"/>
              </a:ext>
            </a:extLst>
          </p:cNvPr>
          <p:cNvPicPr>
            <a:picLocks noChangeAspect="1"/>
          </p:cNvPicPr>
          <p:nvPr/>
        </p:nvPicPr>
        <p:blipFill>
          <a:blip r:embed="rId6"/>
          <a:stretch>
            <a:fillRect/>
          </a:stretch>
        </p:blipFill>
        <p:spPr>
          <a:xfrm>
            <a:off x="5290331" y="3314697"/>
            <a:ext cx="3666273" cy="2651097"/>
          </a:xfrm>
          <a:prstGeom prst="rect">
            <a:avLst/>
          </a:prstGeom>
        </p:spPr>
      </p:pic>
      <p:sp>
        <p:nvSpPr>
          <p:cNvPr id="13" name="Rectangle: Rounded Corners 12">
            <a:extLst>
              <a:ext uri="{FF2B5EF4-FFF2-40B4-BE49-F238E27FC236}">
                <a16:creationId xmlns:a16="http://schemas.microsoft.com/office/drawing/2014/main" id="{C690F929-CAE4-F49C-CD8A-E0DD82E3ADC1}"/>
              </a:ext>
            </a:extLst>
          </p:cNvPr>
          <p:cNvSpPr/>
          <p:nvPr/>
        </p:nvSpPr>
        <p:spPr>
          <a:xfrm>
            <a:off x="7411497" y="1616364"/>
            <a:ext cx="1393184" cy="1532207"/>
          </a:xfrm>
          <a:prstGeom prst="roundRect">
            <a:avLst/>
          </a:prstGeom>
          <a:solidFill>
            <a:srgbClr val="068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Gender with solid fill">
            <a:extLst>
              <a:ext uri="{FF2B5EF4-FFF2-40B4-BE49-F238E27FC236}">
                <a16:creationId xmlns:a16="http://schemas.microsoft.com/office/drawing/2014/main" id="{D042E4BC-9343-7026-6ACF-D49D440469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0992" y="1703462"/>
            <a:ext cx="914194" cy="914194"/>
          </a:xfrm>
          <a:prstGeom prst="rect">
            <a:avLst/>
          </a:prstGeom>
        </p:spPr>
      </p:pic>
      <p:sp>
        <p:nvSpPr>
          <p:cNvPr id="15" name="TextBox 14">
            <a:extLst>
              <a:ext uri="{FF2B5EF4-FFF2-40B4-BE49-F238E27FC236}">
                <a16:creationId xmlns:a16="http://schemas.microsoft.com/office/drawing/2014/main" id="{33B5255C-57E0-04E6-D4AB-83333B3043DC}"/>
              </a:ext>
            </a:extLst>
          </p:cNvPr>
          <p:cNvSpPr txBox="1"/>
          <p:nvPr/>
        </p:nvSpPr>
        <p:spPr>
          <a:xfrm>
            <a:off x="7549552" y="2570031"/>
            <a:ext cx="8359796" cy="530915"/>
          </a:xfrm>
          <a:prstGeom prst="rect">
            <a:avLst/>
          </a:prstGeom>
          <a:noFill/>
        </p:spPr>
        <p:txBody>
          <a:bodyPr wrap="square">
            <a:spAutoFit/>
          </a:bodyPr>
          <a:lstStyle/>
          <a:p>
            <a:r>
              <a:rPr lang="en-GB" sz="1800" spc="130">
                <a:solidFill>
                  <a:schemeClr val="bg1"/>
                </a:solidFill>
                <a:latin typeface="Impact" panose="020B0806030902050204" pitchFamily="34" charset="0"/>
              </a:rPr>
              <a:t>49%  51%</a:t>
            </a:r>
          </a:p>
          <a:p>
            <a:r>
              <a:rPr lang="en-GB" sz="1050" spc="130">
                <a:solidFill>
                  <a:schemeClr val="bg1"/>
                </a:solidFill>
                <a:latin typeface="Ubuntu" panose="020B0504030602030204" pitchFamily="34" charset="0"/>
              </a:rPr>
              <a:t>Male   Female</a:t>
            </a:r>
            <a:endParaRPr lang="en-GB" sz="1050">
              <a:solidFill>
                <a:schemeClr val="bg1"/>
              </a:solidFill>
              <a:latin typeface="Ubuntu" panose="020B0504030602030204" pitchFamily="34" charset="0"/>
            </a:endParaRPr>
          </a:p>
        </p:txBody>
      </p:sp>
      <p:sp>
        <p:nvSpPr>
          <p:cNvPr id="16" name="Rectangle: Rounded Corners 15">
            <a:extLst>
              <a:ext uri="{FF2B5EF4-FFF2-40B4-BE49-F238E27FC236}">
                <a16:creationId xmlns:a16="http://schemas.microsoft.com/office/drawing/2014/main" id="{5523365A-6ED6-51C6-E709-68E09D97260F}"/>
              </a:ext>
            </a:extLst>
          </p:cNvPr>
          <p:cNvSpPr/>
          <p:nvPr/>
        </p:nvSpPr>
        <p:spPr>
          <a:xfrm>
            <a:off x="5428386" y="1610736"/>
            <a:ext cx="1881671" cy="1532207"/>
          </a:xfrm>
          <a:prstGeom prst="roundRect">
            <a:avLst/>
          </a:prstGeom>
          <a:solidFill>
            <a:srgbClr val="068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B9EF10C-A1AE-3289-C478-F0F52623F963}"/>
              </a:ext>
            </a:extLst>
          </p:cNvPr>
          <p:cNvSpPr txBox="1"/>
          <p:nvPr/>
        </p:nvSpPr>
        <p:spPr>
          <a:xfrm>
            <a:off x="5186541" y="1833581"/>
            <a:ext cx="2363011" cy="1208023"/>
          </a:xfrm>
          <a:prstGeom prst="rect">
            <a:avLst/>
          </a:prstGeom>
          <a:noFill/>
        </p:spPr>
        <p:txBody>
          <a:bodyPr wrap="square" rtlCol="0">
            <a:spAutoFit/>
          </a:bodyPr>
          <a:lstStyle/>
          <a:p>
            <a:pPr algn="ctr"/>
            <a:r>
              <a:rPr lang="en-GB" sz="3800" spc="130">
                <a:solidFill>
                  <a:schemeClr val="bg1"/>
                </a:solidFill>
                <a:latin typeface="Impact" panose="020B0806030902050204" pitchFamily="34" charset="0"/>
              </a:rPr>
              <a:t>103,524</a:t>
            </a:r>
            <a:r>
              <a:rPr lang="en-GB" sz="3800">
                <a:solidFill>
                  <a:schemeClr val="bg1"/>
                </a:solidFill>
                <a:latin typeface="Impact" panose="020B0806030902050204" pitchFamily="34" charset="0"/>
              </a:rPr>
              <a:t> </a:t>
            </a:r>
          </a:p>
          <a:p>
            <a:pPr algn="ctr"/>
            <a:r>
              <a:rPr lang="en-GB" sz="1200">
                <a:solidFill>
                  <a:schemeClr val="bg1"/>
                </a:solidFill>
                <a:latin typeface="Ubuntu" panose="020B0504030602030204" pitchFamily="34" charset="0"/>
              </a:rPr>
              <a:t>Population estimate </a:t>
            </a:r>
          </a:p>
          <a:p>
            <a:pPr algn="ctr"/>
            <a:r>
              <a:rPr lang="en-GB" sz="1200">
                <a:solidFill>
                  <a:schemeClr val="bg1"/>
                </a:solidFill>
                <a:latin typeface="Ubuntu" panose="020B0504030602030204" pitchFamily="34" charset="0"/>
              </a:rPr>
              <a:t>(all ages)</a:t>
            </a:r>
          </a:p>
          <a:p>
            <a:pPr algn="ctr"/>
            <a:endParaRPr lang="en-GB" sz="1050">
              <a:solidFill>
                <a:schemeClr val="bg1"/>
              </a:solidFill>
              <a:latin typeface="Ubuntu" panose="020B0504030602030204" pitchFamily="34" charset="0"/>
            </a:endParaRPr>
          </a:p>
        </p:txBody>
      </p:sp>
    </p:spTree>
    <p:extLst>
      <p:ext uri="{BB962C8B-B14F-4D97-AF65-F5344CB8AC3E}">
        <p14:creationId xmlns:p14="http://schemas.microsoft.com/office/powerpoint/2010/main" val="253581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12</a:t>
            </a:fld>
            <a:endParaRPr>
              <a:solidFill>
                <a:srgbClr val="888888"/>
              </a:solidFill>
              <a:latin typeface="Calibri"/>
              <a:ea typeface="Calibri"/>
              <a:cs typeface="Calibri"/>
              <a:sym typeface="Calibri"/>
            </a:endParaRPr>
          </a:p>
        </p:txBody>
      </p:sp>
      <p:sp>
        <p:nvSpPr>
          <p:cNvPr id="9" name="Text Box 2">
            <a:extLst>
              <a:ext uri="{FF2B5EF4-FFF2-40B4-BE49-F238E27FC236}">
                <a16:creationId xmlns:a16="http://schemas.microsoft.com/office/drawing/2014/main" id="{0A62A222-23DB-477D-89BF-29BF0B49C42C}"/>
              </a:ext>
            </a:extLst>
          </p:cNvPr>
          <p:cNvSpPr>
            <a:spLocks noChangeArrowheads="1"/>
          </p:cNvSpPr>
          <p:nvPr/>
        </p:nvSpPr>
        <p:spPr bwMode="auto">
          <a:xfrm>
            <a:off x="6395541" y="1225118"/>
            <a:ext cx="2531643" cy="4287915"/>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marL="171446">
              <a:lnSpc>
                <a:spcPct val="107000"/>
              </a:lnSpc>
              <a:spcAft>
                <a:spcPts val="600"/>
              </a:spcAft>
            </a:pPr>
            <a:r>
              <a:rPr lang="en-GB" sz="2000">
                <a:solidFill>
                  <a:srgbClr val="2886C6"/>
                </a:solidFill>
                <a:latin typeface="Arial" panose="020B0604020202020204" pitchFamily="34" charset="0"/>
                <a:ea typeface="Calibri" panose="020F0502020204030204" pitchFamily="34" charset="0"/>
                <a:cs typeface="Arial" panose="020B0604020202020204" pitchFamily="34" charset="0"/>
              </a:rPr>
              <a:t> </a:t>
            </a:r>
            <a:r>
              <a:rPr lang="en-GB" sz="1400" b="1">
                <a:latin typeface="Arial" panose="020B0604020202020204" pitchFamily="34" charset="0"/>
                <a:ea typeface="Calibri" panose="020F0502020204030204" pitchFamily="34" charset="0"/>
                <a:cs typeface="Arial" panose="020B0604020202020204" pitchFamily="34" charset="0"/>
              </a:rPr>
              <a:t>Compared to Shropshire average:</a:t>
            </a:r>
          </a:p>
          <a:p>
            <a:pPr>
              <a:lnSpc>
                <a:spcPct val="107000"/>
              </a:lnSpc>
              <a:spcAft>
                <a:spcPts val="600"/>
              </a:spcAft>
            </a:pPr>
            <a:endParaRPr lang="en-GB" sz="1400" b="1">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b="1">
                <a:solidFill>
                  <a:srgbClr val="00B050"/>
                </a:solidFill>
                <a:latin typeface="Arial" panose="020B0604020202020204" pitchFamily="34" charset="0"/>
                <a:ea typeface="Calibri" panose="020F0502020204030204" pitchFamily="34" charset="0"/>
                <a:cs typeface="Arial" panose="020B0604020202020204" pitchFamily="34" charset="0"/>
              </a:rPr>
              <a:t>Better: </a:t>
            </a:r>
          </a:p>
          <a:p>
            <a:pPr>
              <a:lnSpc>
                <a:spcPct val="107000"/>
              </a:lnSpc>
              <a:spcAft>
                <a:spcPts val="600"/>
              </a:spcAft>
            </a:pPr>
            <a:r>
              <a:rPr lang="en-GB">
                <a:latin typeface="Arial" panose="020B0604020202020204" pitchFamily="34" charset="0"/>
                <a:ea typeface="Calibri" panose="020F0502020204030204" pitchFamily="34" charset="0"/>
                <a:cs typeface="Arial" panose="020B0604020202020204" pitchFamily="34" charset="0"/>
              </a:rPr>
              <a:t>Healthy economy</a:t>
            </a:r>
          </a:p>
          <a:p>
            <a:pPr>
              <a:lnSpc>
                <a:spcPct val="107000"/>
              </a:lnSpc>
              <a:spcAft>
                <a:spcPts val="600"/>
              </a:spcAft>
            </a:pPr>
            <a:endParaRPr lang="en-GB" b="1">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b="1">
                <a:solidFill>
                  <a:srgbClr val="FF0000"/>
                </a:solidFill>
                <a:latin typeface="Arial" panose="020B0604020202020204" pitchFamily="34" charset="0"/>
                <a:ea typeface="Calibri" panose="020F0502020204030204" pitchFamily="34" charset="0"/>
                <a:cs typeface="Arial" panose="020B0604020202020204" pitchFamily="34" charset="0"/>
              </a:rPr>
              <a:t>Worse: </a:t>
            </a:r>
            <a:r>
              <a:rPr lang="en-GB">
                <a:solidFill>
                  <a:srgbClr val="2886C6"/>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600"/>
              </a:spcAft>
            </a:pPr>
            <a:r>
              <a:rPr lang="en-GB">
                <a:latin typeface="Arial" panose="020B0604020202020204" pitchFamily="34" charset="0"/>
                <a:ea typeface="Calibri" panose="020F0502020204030204" pitchFamily="34" charset="0"/>
                <a:cs typeface="Arial" panose="020B0604020202020204" pitchFamily="34" charset="0"/>
              </a:rPr>
              <a:t>Healthy People  </a:t>
            </a:r>
          </a:p>
          <a:p>
            <a:pPr>
              <a:lnSpc>
                <a:spcPct val="107000"/>
              </a:lnSpc>
              <a:spcAft>
                <a:spcPts val="600"/>
              </a:spcAft>
            </a:pPr>
            <a:r>
              <a:rPr lang="en-GB">
                <a:latin typeface="Arial" panose="020B0604020202020204" pitchFamily="34" charset="0"/>
                <a:ea typeface="Calibri" panose="020F0502020204030204" pitchFamily="34" charset="0"/>
                <a:cs typeface="Arial" panose="020B0604020202020204" pitchFamily="34" charset="0"/>
              </a:rPr>
              <a:t>Healthy Environment</a:t>
            </a: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613591" y="59091"/>
            <a:ext cx="5859098"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Shrewsbury Health &amp; Wellbeing Index: </a:t>
            </a:r>
            <a:r>
              <a:rPr lang="en-GB" altLang="en-US" sz="2800" b="1">
                <a:latin typeface="Arial" panose="020B0604020202020204" pitchFamily="34" charset="0"/>
                <a:ea typeface="Calibri" panose="020F0502020204030204" pitchFamily="34" charset="0"/>
                <a:cs typeface="Arial" panose="020B0604020202020204" pitchFamily="34" charset="0"/>
              </a:rPr>
              <a:t>Overview</a:t>
            </a: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 </a:t>
            </a:r>
            <a:endParaRPr lang="en-GB" altLang="en-US" sz="1600" b="1">
              <a:latin typeface="Arial" panose="020B0604020202020204" pitchFamily="34" charset="0"/>
            </a:endParaRPr>
          </a:p>
        </p:txBody>
      </p:sp>
      <p:pic>
        <p:nvPicPr>
          <p:cNvPr id="2" name="Picture 1">
            <a:extLst>
              <a:ext uri="{FF2B5EF4-FFF2-40B4-BE49-F238E27FC236}">
                <a16:creationId xmlns:a16="http://schemas.microsoft.com/office/drawing/2014/main" id="{3EF999D7-AFF2-4C59-99F8-90736DC9C4E0}"/>
              </a:ext>
            </a:extLst>
          </p:cNvPr>
          <p:cNvPicPr>
            <a:picLocks noChangeAspect="1"/>
          </p:cNvPicPr>
          <p:nvPr/>
        </p:nvPicPr>
        <p:blipFill>
          <a:blip r:embed="rId4"/>
          <a:stretch>
            <a:fillRect/>
          </a:stretch>
        </p:blipFill>
        <p:spPr>
          <a:xfrm>
            <a:off x="0" y="5339964"/>
            <a:ext cx="5962405" cy="1518036"/>
          </a:xfrm>
          <a:prstGeom prst="rect">
            <a:avLst/>
          </a:prstGeom>
        </p:spPr>
      </p:pic>
      <p:pic>
        <p:nvPicPr>
          <p:cNvPr id="3" name="Picture 2">
            <a:extLst>
              <a:ext uri="{FF2B5EF4-FFF2-40B4-BE49-F238E27FC236}">
                <a16:creationId xmlns:a16="http://schemas.microsoft.com/office/drawing/2014/main" id="{3FEBD055-E012-7A38-9C0B-957A5D04EDE8}"/>
              </a:ext>
            </a:extLst>
          </p:cNvPr>
          <p:cNvPicPr>
            <a:picLocks noChangeAspect="1"/>
          </p:cNvPicPr>
          <p:nvPr/>
        </p:nvPicPr>
        <p:blipFill rotWithShape="1">
          <a:blip r:embed="rId5"/>
          <a:srcRect l="2305" t="8254" r="4950" b="9464"/>
          <a:stretch/>
        </p:blipFill>
        <p:spPr>
          <a:xfrm>
            <a:off x="433136" y="1523196"/>
            <a:ext cx="5687930" cy="4191804"/>
          </a:xfrm>
          <a:prstGeom prst="rect">
            <a:avLst/>
          </a:prstGeom>
        </p:spPr>
      </p:pic>
      <p:grpSp>
        <p:nvGrpSpPr>
          <p:cNvPr id="4" name="Group 3">
            <a:extLst>
              <a:ext uri="{FF2B5EF4-FFF2-40B4-BE49-F238E27FC236}">
                <a16:creationId xmlns:a16="http://schemas.microsoft.com/office/drawing/2014/main" id="{7669047C-6BA2-A193-5E19-9C0401347AAB}"/>
              </a:ext>
            </a:extLst>
          </p:cNvPr>
          <p:cNvGrpSpPr/>
          <p:nvPr/>
        </p:nvGrpSpPr>
        <p:grpSpPr>
          <a:xfrm>
            <a:off x="2704070" y="1293937"/>
            <a:ext cx="1292400" cy="619200"/>
            <a:chOff x="1251" y="1971"/>
            <a:chExt cx="3219300" cy="1301501"/>
          </a:xfrm>
          <a:solidFill>
            <a:srgbClr val="870C26"/>
          </a:solidFill>
        </p:grpSpPr>
        <p:sp>
          <p:nvSpPr>
            <p:cNvPr id="5" name="Rectangle: Rounded Corners 4">
              <a:extLst>
                <a:ext uri="{FF2B5EF4-FFF2-40B4-BE49-F238E27FC236}">
                  <a16:creationId xmlns:a16="http://schemas.microsoft.com/office/drawing/2014/main" id="{1AA86B16-807D-7A39-66A8-4CE9D3F395F6}"/>
                </a:ext>
              </a:extLst>
            </p:cNvPr>
            <p:cNvSpPr/>
            <p:nvPr/>
          </p:nvSpPr>
          <p:spPr>
            <a:xfrm>
              <a:off x="1251" y="1971"/>
              <a:ext cx="3219300" cy="1301501"/>
            </a:xfrm>
            <a:prstGeom prst="roundRect">
              <a:avLst/>
            </a:prstGeom>
            <a:grpFill/>
            <a:ln w="12700" cap="flat" cmpd="sng" algn="ctr">
              <a:solidFill>
                <a:srgbClr val="870C26"/>
              </a:solidFill>
              <a:prstDash val="solid"/>
              <a:miter lim="800000"/>
            </a:ln>
            <a:effectLst/>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F9AA8C0D-7C78-B839-4146-10E5EA2B93D6}"/>
                </a:ext>
              </a:extLst>
            </p:cNvPr>
            <p:cNvSpPr txBox="1"/>
            <p:nvPr/>
          </p:nvSpPr>
          <p:spPr>
            <a:xfrm>
              <a:off x="64785" y="65505"/>
              <a:ext cx="3092232" cy="1174433"/>
            </a:xfrm>
            <a:prstGeom prst="rect">
              <a:avLst/>
            </a:prstGeom>
            <a:grpFill/>
            <a:ln>
              <a:solidFill>
                <a:srgbClr val="870C26"/>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People</a:t>
              </a:r>
            </a:p>
          </p:txBody>
        </p:sp>
      </p:grpSp>
      <p:grpSp>
        <p:nvGrpSpPr>
          <p:cNvPr id="7" name="Group 6">
            <a:extLst>
              <a:ext uri="{FF2B5EF4-FFF2-40B4-BE49-F238E27FC236}">
                <a16:creationId xmlns:a16="http://schemas.microsoft.com/office/drawing/2014/main" id="{A793CE23-7F31-AD99-13B3-266713AD2AA2}"/>
              </a:ext>
            </a:extLst>
          </p:cNvPr>
          <p:cNvGrpSpPr/>
          <p:nvPr/>
        </p:nvGrpSpPr>
        <p:grpSpPr>
          <a:xfrm>
            <a:off x="4956162" y="4569958"/>
            <a:ext cx="1292400" cy="619200"/>
            <a:chOff x="1251" y="1368549"/>
            <a:chExt cx="3219300" cy="1301501"/>
          </a:xfrm>
          <a:solidFill>
            <a:srgbClr val="61358B"/>
          </a:solidFill>
        </p:grpSpPr>
        <p:sp>
          <p:nvSpPr>
            <p:cNvPr id="8" name="Rectangle: Rounded Corners 7">
              <a:extLst>
                <a:ext uri="{FF2B5EF4-FFF2-40B4-BE49-F238E27FC236}">
                  <a16:creationId xmlns:a16="http://schemas.microsoft.com/office/drawing/2014/main" id="{2D82492A-358A-AE42-E761-0C4579623AB6}"/>
                </a:ext>
              </a:extLst>
            </p:cNvPr>
            <p:cNvSpPr/>
            <p:nvPr/>
          </p:nvSpPr>
          <p:spPr>
            <a:xfrm>
              <a:off x="1251" y="1368549"/>
              <a:ext cx="3219300" cy="1301501"/>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6B4F23A7-0FB8-B947-19D9-F904BA91AA31}"/>
                </a:ext>
              </a:extLst>
            </p:cNvPr>
            <p:cNvSpPr txBox="1"/>
            <p:nvPr/>
          </p:nvSpPr>
          <p:spPr>
            <a:xfrm>
              <a:off x="64785" y="1432083"/>
              <a:ext cx="3092232" cy="1174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Economy</a:t>
              </a:r>
            </a:p>
          </p:txBody>
        </p:sp>
      </p:grpSp>
      <p:grpSp>
        <p:nvGrpSpPr>
          <p:cNvPr id="12" name="Group 11">
            <a:extLst>
              <a:ext uri="{FF2B5EF4-FFF2-40B4-BE49-F238E27FC236}">
                <a16:creationId xmlns:a16="http://schemas.microsoft.com/office/drawing/2014/main" id="{BE6C1BF8-EDBE-F4AA-F7BE-35C425ED1700}"/>
              </a:ext>
            </a:extLst>
          </p:cNvPr>
          <p:cNvGrpSpPr/>
          <p:nvPr/>
        </p:nvGrpSpPr>
        <p:grpSpPr>
          <a:xfrm>
            <a:off x="519121" y="4585841"/>
            <a:ext cx="1291923" cy="618984"/>
            <a:chOff x="1251" y="2735126"/>
            <a:chExt cx="3219300" cy="1301501"/>
          </a:xfrm>
        </p:grpSpPr>
        <p:sp>
          <p:nvSpPr>
            <p:cNvPr id="13" name="Rectangle: Rounded Corners 12">
              <a:extLst>
                <a:ext uri="{FF2B5EF4-FFF2-40B4-BE49-F238E27FC236}">
                  <a16:creationId xmlns:a16="http://schemas.microsoft.com/office/drawing/2014/main" id="{A82B26B3-52BE-DDAC-007A-72DFCABBF545}"/>
                </a:ext>
              </a:extLst>
            </p:cNvPr>
            <p:cNvSpPr/>
            <p:nvPr/>
          </p:nvSpPr>
          <p:spPr>
            <a:xfrm>
              <a:off x="1251" y="2735126"/>
              <a:ext cx="3219300" cy="1301501"/>
            </a:xfrm>
            <a:prstGeom prst="roundRect">
              <a:avLst/>
            </a:prstGeom>
            <a:solidFill>
              <a:srgbClr val="0A76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72FFBF74-1C04-41B5-3143-09CA23D716F8}"/>
                </a:ext>
              </a:extLst>
            </p:cNvPr>
            <p:cNvSpPr txBox="1"/>
            <p:nvPr/>
          </p:nvSpPr>
          <p:spPr>
            <a:xfrm>
              <a:off x="64785" y="2798660"/>
              <a:ext cx="3092232" cy="117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Environment</a:t>
              </a:r>
            </a:p>
          </p:txBody>
        </p:sp>
      </p:grpSp>
    </p:spTree>
    <p:extLst>
      <p:ext uri="{BB962C8B-B14F-4D97-AF65-F5344CB8AC3E}">
        <p14:creationId xmlns:p14="http://schemas.microsoft.com/office/powerpoint/2010/main" val="139617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13</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523673" y="0"/>
            <a:ext cx="5684363" cy="9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Shrewsbury Health &amp; Wellbeing Index: </a:t>
            </a:r>
            <a:r>
              <a:rPr lang="en-GB" altLang="en-US" sz="2800" b="1">
                <a:latin typeface="Arial" panose="020B0604020202020204" pitchFamily="34" charset="0"/>
                <a:ea typeface="Calibri" panose="020F0502020204030204" pitchFamily="34" charset="0"/>
                <a:cs typeface="Arial" panose="020B0604020202020204" pitchFamily="34" charset="0"/>
              </a:rPr>
              <a:t>Sub-themes</a:t>
            </a:r>
            <a:endParaRPr lang="en-GB" altLang="en-US" sz="2800" b="1">
              <a:latin typeface="Arial" panose="020B0604020202020204" pitchFamily="34" charset="0"/>
            </a:endParaRPr>
          </a:p>
        </p:txBody>
      </p:sp>
      <p:sp>
        <p:nvSpPr>
          <p:cNvPr id="7" name="Text Box 2">
            <a:extLst>
              <a:ext uri="{FF2B5EF4-FFF2-40B4-BE49-F238E27FC236}">
                <a16:creationId xmlns:a16="http://schemas.microsoft.com/office/drawing/2014/main" id="{22286D9B-CC76-4A13-A9B8-FC73A81D8D1B}"/>
              </a:ext>
            </a:extLst>
          </p:cNvPr>
          <p:cNvSpPr>
            <a:spLocks noChangeArrowheads="1"/>
          </p:cNvSpPr>
          <p:nvPr/>
        </p:nvSpPr>
        <p:spPr bwMode="auto">
          <a:xfrm>
            <a:off x="6354252" y="1107624"/>
            <a:ext cx="2743200" cy="5519557"/>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a:lnSpc>
                <a:spcPct val="107000"/>
              </a:lnSpc>
              <a:spcAft>
                <a:spcPts val="600"/>
              </a:spcAft>
            </a:pPr>
            <a:r>
              <a:rPr lang="en-GB" sz="1500" b="1">
                <a:latin typeface="Arial" panose="020B0604020202020204" pitchFamily="34" charset="0"/>
                <a:ea typeface="Calibri" panose="020F0502020204030204" pitchFamily="34" charset="0"/>
              </a:rPr>
              <a:t>Identifies where Shrewsbury is </a:t>
            </a:r>
            <a:r>
              <a:rPr lang="en-GB" sz="1500" b="1">
                <a:solidFill>
                  <a:srgbClr val="00B050"/>
                </a:solidFill>
                <a:latin typeface="Arial" panose="020B0604020202020204" pitchFamily="34" charset="0"/>
                <a:ea typeface="Calibri" panose="020F0502020204030204" pitchFamily="34" charset="0"/>
              </a:rPr>
              <a:t>stronger</a:t>
            </a:r>
            <a:r>
              <a:rPr lang="en-GB" sz="1500" b="1">
                <a:solidFill>
                  <a:srgbClr val="0070C0"/>
                </a:solidFill>
                <a:latin typeface="Arial" panose="020B0604020202020204" pitchFamily="34" charset="0"/>
                <a:ea typeface="Calibri" panose="020F0502020204030204" pitchFamily="34" charset="0"/>
              </a:rPr>
              <a:t> </a:t>
            </a:r>
            <a:r>
              <a:rPr lang="en-GB" sz="1500" b="1">
                <a:latin typeface="Arial" panose="020B0604020202020204" pitchFamily="34" charset="0"/>
                <a:ea typeface="Calibri" panose="020F0502020204030204" pitchFamily="34" charset="0"/>
              </a:rPr>
              <a:t>or</a:t>
            </a:r>
            <a:r>
              <a:rPr lang="en-GB" sz="1500" b="1">
                <a:solidFill>
                  <a:srgbClr val="0070C0"/>
                </a:solidFill>
                <a:latin typeface="Arial" panose="020B0604020202020204" pitchFamily="34" charset="0"/>
                <a:ea typeface="Calibri" panose="020F0502020204030204" pitchFamily="34" charset="0"/>
              </a:rPr>
              <a:t> </a:t>
            </a:r>
            <a:r>
              <a:rPr lang="en-GB" sz="1500" b="1">
                <a:solidFill>
                  <a:srgbClr val="FF0000"/>
                </a:solidFill>
                <a:latin typeface="Arial" panose="020B0604020202020204" pitchFamily="34" charset="0"/>
                <a:ea typeface="Calibri" panose="020F0502020204030204" pitchFamily="34" charset="0"/>
              </a:rPr>
              <a:t>weaker</a:t>
            </a:r>
            <a:r>
              <a:rPr lang="en-GB" sz="1500" b="1">
                <a:solidFill>
                  <a:srgbClr val="0070C0"/>
                </a:solidFill>
                <a:latin typeface="Arial" panose="020B0604020202020204" pitchFamily="34" charset="0"/>
                <a:ea typeface="Calibri" panose="020F0502020204030204" pitchFamily="34" charset="0"/>
              </a:rPr>
              <a:t> </a:t>
            </a:r>
            <a:r>
              <a:rPr lang="en-GB" sz="1500" b="1">
                <a:latin typeface="Arial" panose="020B0604020202020204" pitchFamily="34" charset="0"/>
                <a:ea typeface="Calibri" panose="020F0502020204030204" pitchFamily="34" charset="0"/>
              </a:rPr>
              <a:t>for the specific themes. </a:t>
            </a:r>
          </a:p>
          <a:p>
            <a:pPr>
              <a:lnSpc>
                <a:spcPct val="107000"/>
              </a:lnSpc>
              <a:spcAft>
                <a:spcPts val="600"/>
              </a:spcAft>
            </a:pPr>
            <a:r>
              <a:rPr lang="en-GB" sz="1500" b="1">
                <a:solidFill>
                  <a:srgbClr val="00B050"/>
                </a:solidFill>
                <a:latin typeface="Arial" panose="020B0604020202020204" pitchFamily="34" charset="0"/>
                <a:ea typeface="Calibri" panose="020F0502020204030204" pitchFamily="34" charset="0"/>
              </a:rPr>
              <a:t>Stronger:</a:t>
            </a:r>
            <a:endParaRPr lang="en-GB" sz="1500" b="1">
              <a:solidFill>
                <a:srgbClr val="0070C0"/>
              </a:solidFill>
              <a:latin typeface="Arial" panose="020B0604020202020204" pitchFamily="34" charset="0"/>
              <a:ea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Education and learning access </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Economy, Work and Employment</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Cost of living vulnerability</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Transport, Mobility and Connectivity </a:t>
            </a:r>
          </a:p>
          <a:p>
            <a:pPr>
              <a:lnSpc>
                <a:spcPct val="107000"/>
              </a:lnSpc>
              <a:spcAft>
                <a:spcPts val="600"/>
              </a:spcAft>
            </a:pPr>
            <a:r>
              <a:rPr lang="en-GB" sz="1500" b="1">
                <a:solidFill>
                  <a:srgbClr val="FF0000"/>
                </a:solidFill>
                <a:latin typeface="Arial" panose="020B0604020202020204" pitchFamily="34" charset="0"/>
                <a:ea typeface="Calibri" panose="020F0502020204030204" pitchFamily="34" charset="0"/>
              </a:rPr>
              <a:t>Weaker:</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Housing and occupancy</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Environment </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Relationships and trust </a:t>
            </a:r>
          </a:p>
          <a:p>
            <a:pPr marL="285750" indent="-285750">
              <a:lnSpc>
                <a:spcPct val="107000"/>
              </a:lnSpc>
              <a:spcAft>
                <a:spcPts val="600"/>
              </a:spcAft>
              <a:buFont typeface="Arial" panose="020B0604020202020204" pitchFamily="34" charset="0"/>
              <a:buChar char="•"/>
            </a:pPr>
            <a:r>
              <a:rPr lang="en-GB" sz="1400">
                <a:latin typeface="Arial" panose="020B0604020202020204" pitchFamily="34" charset="0"/>
                <a:ea typeface="Calibri" panose="020F0502020204030204" pitchFamily="34" charset="0"/>
              </a:rPr>
              <a:t>Equality</a:t>
            </a:r>
          </a:p>
        </p:txBody>
      </p:sp>
      <p:pic>
        <p:nvPicPr>
          <p:cNvPr id="9" name="Picture 8">
            <a:extLst>
              <a:ext uri="{FF2B5EF4-FFF2-40B4-BE49-F238E27FC236}">
                <a16:creationId xmlns:a16="http://schemas.microsoft.com/office/drawing/2014/main" id="{7C2FFC08-735C-FDAA-5FA4-8D2CC3D4D9E9}"/>
              </a:ext>
            </a:extLst>
          </p:cNvPr>
          <p:cNvPicPr>
            <a:picLocks noChangeAspect="1"/>
          </p:cNvPicPr>
          <p:nvPr/>
        </p:nvPicPr>
        <p:blipFill rotWithShape="1">
          <a:blip r:embed="rId4"/>
          <a:srcRect l="20349" t="3977" r="27558" b="1939"/>
          <a:stretch/>
        </p:blipFill>
        <p:spPr>
          <a:xfrm>
            <a:off x="46548" y="1541445"/>
            <a:ext cx="6189281" cy="3978112"/>
          </a:xfrm>
          <a:prstGeom prst="rect">
            <a:avLst/>
          </a:prstGeom>
        </p:spPr>
      </p:pic>
    </p:spTree>
    <p:extLst>
      <p:ext uri="{BB962C8B-B14F-4D97-AF65-F5344CB8AC3E}">
        <p14:creationId xmlns:p14="http://schemas.microsoft.com/office/powerpoint/2010/main" val="122254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14</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90742" y="99796"/>
            <a:ext cx="869815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400" b="1">
                <a:solidFill>
                  <a:srgbClr val="2886C6"/>
                </a:solidFill>
                <a:latin typeface="Arial" panose="020B0604020202020204" pitchFamily="34" charset="0"/>
                <a:cs typeface="Arial" panose="020B0604020202020204" pitchFamily="34" charset="0"/>
              </a:rPr>
              <a:t>How does Shrewsbury overall compare to other areas?</a:t>
            </a:r>
            <a:endParaRPr lang="en-GB" altLang="en-US" sz="1400" b="1">
              <a:latin typeface="Arial" panose="020B0604020202020204" pitchFamily="34" charset="0"/>
            </a:endParaRPr>
          </a:p>
        </p:txBody>
      </p:sp>
      <p:sp>
        <p:nvSpPr>
          <p:cNvPr id="8" name="TextBox 7">
            <a:extLst>
              <a:ext uri="{FF2B5EF4-FFF2-40B4-BE49-F238E27FC236}">
                <a16:creationId xmlns:a16="http://schemas.microsoft.com/office/drawing/2014/main" id="{0154AE63-CDF8-7181-007C-91529930B206}"/>
              </a:ext>
            </a:extLst>
          </p:cNvPr>
          <p:cNvSpPr txBox="1"/>
          <p:nvPr/>
        </p:nvSpPr>
        <p:spPr>
          <a:xfrm>
            <a:off x="6890709" y="1127463"/>
            <a:ext cx="1970843" cy="4570482"/>
          </a:xfrm>
          <a:prstGeom prst="rect">
            <a:avLst/>
          </a:prstGeom>
          <a:noFill/>
        </p:spPr>
        <p:txBody>
          <a:bodyPr wrap="square" rtlCol="0">
            <a:spAutoFit/>
          </a:bodyPr>
          <a:lstStyle/>
          <a:p>
            <a:r>
              <a:rPr lang="en-GB" b="1">
                <a:solidFill>
                  <a:schemeClr val="accent6"/>
                </a:solidFill>
                <a:latin typeface="Arial" panose="020B0604020202020204" pitchFamily="34" charset="0"/>
                <a:cs typeface="Arial" panose="020B0604020202020204" pitchFamily="34" charset="0"/>
              </a:rPr>
              <a:t>Strengths</a:t>
            </a:r>
          </a:p>
          <a:p>
            <a:endParaRPr lang="en-GB" sz="1050" b="1">
              <a:solidFill>
                <a:schemeClr val="accent6"/>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Education and Learning Access e.g. Average journey time to Further Education	</a:t>
            </a:r>
          </a:p>
          <a:p>
            <a:r>
              <a:rPr lang="en-GB" sz="9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Economy, Work and Employment e.g. Median Income	</a:t>
            </a:r>
          </a:p>
          <a:p>
            <a:r>
              <a:rPr lang="en-GB" sz="9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Transport, Mobility and Connectivity	e.g. Local Geographical barriers	</a:t>
            </a:r>
          </a:p>
          <a:p>
            <a:endParaRPr lang="en-GB">
              <a:latin typeface="Arial" panose="020B0604020202020204" pitchFamily="34" charset="0"/>
              <a:cs typeface="Arial" panose="020B0604020202020204" pitchFamily="34" charset="0"/>
            </a:endParaRPr>
          </a:p>
          <a:p>
            <a:r>
              <a:rPr lang="en-GB" b="1">
                <a:solidFill>
                  <a:srgbClr val="FF0000"/>
                </a:solidFill>
                <a:latin typeface="Arial" panose="020B0604020202020204" pitchFamily="34" charset="0"/>
                <a:cs typeface="Arial" panose="020B0604020202020204" pitchFamily="34" charset="0"/>
              </a:rPr>
              <a:t>Challenges</a:t>
            </a:r>
          </a:p>
          <a:p>
            <a:endParaRPr lang="en-GB" sz="105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Relationships and Trust e.g. Crime Rate</a:t>
            </a:r>
          </a:p>
          <a:p>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Housing and Occupancy e.g. Affordability</a:t>
            </a:r>
          </a:p>
          <a:p>
            <a:endParaRPr lang="en-GB"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Environment e.g. Index of Multiple Deprivation, Outdoors Subdomain</a:t>
            </a:r>
          </a:p>
          <a:p>
            <a:endParaRPr lang="en-GB" sz="1050">
              <a:latin typeface="Arial" panose="020B0604020202020204" pitchFamily="34" charset="0"/>
              <a:cs typeface="Arial" panose="020B0604020202020204" pitchFamily="34" charset="0"/>
            </a:endParaRPr>
          </a:p>
          <a:p>
            <a:endParaRPr lang="en-GB" b="1">
              <a:solidFill>
                <a:srgbClr val="FF0000"/>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FFFFBC03-371D-949F-5EB2-3728E9E83C0C}"/>
              </a:ext>
            </a:extLst>
          </p:cNvPr>
          <p:cNvGrpSpPr/>
          <p:nvPr/>
        </p:nvGrpSpPr>
        <p:grpSpPr>
          <a:xfrm>
            <a:off x="90743" y="639192"/>
            <a:ext cx="6585266" cy="6064528"/>
            <a:chOff x="90743" y="656948"/>
            <a:chExt cx="6585266" cy="6064528"/>
          </a:xfrm>
        </p:grpSpPr>
        <p:sp>
          <p:nvSpPr>
            <p:cNvPr id="7" name="Rectangle: Rounded Corners 6">
              <a:extLst>
                <a:ext uri="{FF2B5EF4-FFF2-40B4-BE49-F238E27FC236}">
                  <a16:creationId xmlns:a16="http://schemas.microsoft.com/office/drawing/2014/main" id="{E100DB21-CBC9-14E3-5BC2-3B447143D954}"/>
                </a:ext>
              </a:extLst>
            </p:cNvPr>
            <p:cNvSpPr/>
            <p:nvPr/>
          </p:nvSpPr>
          <p:spPr>
            <a:xfrm>
              <a:off x="90743" y="656948"/>
              <a:ext cx="6585266" cy="60645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4B33BF02-0AF6-62CB-2482-93E38BE0B6C2}"/>
                </a:ext>
              </a:extLst>
            </p:cNvPr>
            <p:cNvGrpSpPr/>
            <p:nvPr/>
          </p:nvGrpSpPr>
          <p:grpSpPr>
            <a:xfrm>
              <a:off x="503028" y="915754"/>
              <a:ext cx="5793386" cy="5668323"/>
              <a:chOff x="503028" y="915754"/>
              <a:chExt cx="5793386" cy="5668323"/>
            </a:xfrm>
          </p:grpSpPr>
          <p:pic>
            <p:nvPicPr>
              <p:cNvPr id="23" name="Picture 22">
                <a:extLst>
                  <a:ext uri="{FF2B5EF4-FFF2-40B4-BE49-F238E27FC236}">
                    <a16:creationId xmlns:a16="http://schemas.microsoft.com/office/drawing/2014/main" id="{FEA8FF7D-355D-4E23-3B6E-405223054828}"/>
                  </a:ext>
                </a:extLst>
              </p:cNvPr>
              <p:cNvPicPr>
                <a:picLocks noChangeAspect="1"/>
              </p:cNvPicPr>
              <p:nvPr/>
            </p:nvPicPr>
            <p:blipFill>
              <a:blip r:embed="rId3"/>
              <a:stretch>
                <a:fillRect/>
              </a:stretch>
            </p:blipFill>
            <p:spPr>
              <a:xfrm>
                <a:off x="503028" y="969690"/>
                <a:ext cx="5793386" cy="4728984"/>
              </a:xfrm>
              <a:prstGeom prst="rect">
                <a:avLst/>
              </a:prstGeom>
            </p:spPr>
          </p:pic>
          <p:pic>
            <p:nvPicPr>
              <p:cNvPr id="6" name="Picture 5">
                <a:extLst>
                  <a:ext uri="{FF2B5EF4-FFF2-40B4-BE49-F238E27FC236}">
                    <a16:creationId xmlns:a16="http://schemas.microsoft.com/office/drawing/2014/main" id="{B5FFD3EB-05DF-576E-A680-B7940FDB7E89}"/>
                  </a:ext>
                </a:extLst>
              </p:cNvPr>
              <p:cNvPicPr>
                <a:picLocks noChangeAspect="1"/>
              </p:cNvPicPr>
              <p:nvPr/>
            </p:nvPicPr>
            <p:blipFill>
              <a:blip r:embed="rId4"/>
              <a:stretch>
                <a:fillRect/>
              </a:stretch>
            </p:blipFill>
            <p:spPr>
              <a:xfrm>
                <a:off x="1664219" y="5771720"/>
                <a:ext cx="3697125" cy="812357"/>
              </a:xfrm>
              <a:prstGeom prst="rect">
                <a:avLst/>
              </a:prstGeom>
            </p:spPr>
          </p:pic>
          <p:grpSp>
            <p:nvGrpSpPr>
              <p:cNvPr id="9" name="Group 8">
                <a:extLst>
                  <a:ext uri="{FF2B5EF4-FFF2-40B4-BE49-F238E27FC236}">
                    <a16:creationId xmlns:a16="http://schemas.microsoft.com/office/drawing/2014/main" id="{41A9F437-22EB-67C5-8A0D-20226E59BD2D}"/>
                  </a:ext>
                </a:extLst>
              </p:cNvPr>
              <p:cNvGrpSpPr/>
              <p:nvPr/>
            </p:nvGrpSpPr>
            <p:grpSpPr>
              <a:xfrm>
                <a:off x="621437" y="927717"/>
                <a:ext cx="1766656" cy="595275"/>
                <a:chOff x="1251" y="1971"/>
                <a:chExt cx="3219300" cy="1301501"/>
              </a:xfrm>
              <a:solidFill>
                <a:srgbClr val="870C26"/>
              </a:solidFill>
            </p:grpSpPr>
            <p:sp>
              <p:nvSpPr>
                <p:cNvPr id="11" name="Rectangle: Rounded Corners 10">
                  <a:extLst>
                    <a:ext uri="{FF2B5EF4-FFF2-40B4-BE49-F238E27FC236}">
                      <a16:creationId xmlns:a16="http://schemas.microsoft.com/office/drawing/2014/main" id="{7EFCF950-6554-43A3-B06A-B41F07832500}"/>
                    </a:ext>
                  </a:extLst>
                </p:cNvPr>
                <p:cNvSpPr/>
                <p:nvPr/>
              </p:nvSpPr>
              <p:spPr>
                <a:xfrm>
                  <a:off x="1251" y="1971"/>
                  <a:ext cx="3219300" cy="1301501"/>
                </a:xfrm>
                <a:prstGeom prst="roundRect">
                  <a:avLst/>
                </a:prstGeom>
                <a:grpFill/>
                <a:ln w="12700" cap="flat" cmpd="sng" algn="ctr">
                  <a:solidFill>
                    <a:srgbClr val="870C26"/>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1D2FAC0E-22D8-7D52-985D-82688D25AFCD}"/>
                    </a:ext>
                  </a:extLst>
                </p:cNvPr>
                <p:cNvSpPr txBox="1"/>
                <p:nvPr/>
              </p:nvSpPr>
              <p:spPr>
                <a:xfrm>
                  <a:off x="64785" y="65505"/>
                  <a:ext cx="3092232" cy="1174433"/>
                </a:xfrm>
                <a:prstGeom prst="rect">
                  <a:avLst/>
                </a:prstGeom>
                <a:grpFill/>
                <a:ln>
                  <a:solidFill>
                    <a:srgbClr val="870C26"/>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People</a:t>
                  </a:r>
                </a:p>
              </p:txBody>
            </p:sp>
          </p:grpSp>
          <p:grpSp>
            <p:nvGrpSpPr>
              <p:cNvPr id="13" name="Group 12">
                <a:extLst>
                  <a:ext uri="{FF2B5EF4-FFF2-40B4-BE49-F238E27FC236}">
                    <a16:creationId xmlns:a16="http://schemas.microsoft.com/office/drawing/2014/main" id="{79E7ED61-7880-AFF3-A4C8-122CB33B7451}"/>
                  </a:ext>
                </a:extLst>
              </p:cNvPr>
              <p:cNvGrpSpPr/>
              <p:nvPr/>
            </p:nvGrpSpPr>
            <p:grpSpPr>
              <a:xfrm>
                <a:off x="2507516" y="915754"/>
                <a:ext cx="1766655" cy="619200"/>
                <a:chOff x="1251" y="1368549"/>
                <a:chExt cx="3219300" cy="1301501"/>
              </a:xfrm>
              <a:solidFill>
                <a:srgbClr val="61358B"/>
              </a:solidFill>
            </p:grpSpPr>
            <p:sp>
              <p:nvSpPr>
                <p:cNvPr id="14" name="Rectangle: Rounded Corners 13">
                  <a:extLst>
                    <a:ext uri="{FF2B5EF4-FFF2-40B4-BE49-F238E27FC236}">
                      <a16:creationId xmlns:a16="http://schemas.microsoft.com/office/drawing/2014/main" id="{7E296D92-4827-8765-2A3C-11B5618B6834}"/>
                    </a:ext>
                  </a:extLst>
                </p:cNvPr>
                <p:cNvSpPr/>
                <p:nvPr/>
              </p:nvSpPr>
              <p:spPr>
                <a:xfrm>
                  <a:off x="1251" y="1368549"/>
                  <a:ext cx="3219300" cy="1301501"/>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8B678EBC-F69B-7C42-F476-B8039EFA857C}"/>
                    </a:ext>
                  </a:extLst>
                </p:cNvPr>
                <p:cNvSpPr txBox="1"/>
                <p:nvPr/>
              </p:nvSpPr>
              <p:spPr>
                <a:xfrm>
                  <a:off x="64785" y="1432083"/>
                  <a:ext cx="3092232" cy="1174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Economy</a:t>
                  </a:r>
                </a:p>
              </p:txBody>
            </p:sp>
          </p:grpSp>
          <p:grpSp>
            <p:nvGrpSpPr>
              <p:cNvPr id="17" name="Group 16">
                <a:extLst>
                  <a:ext uri="{FF2B5EF4-FFF2-40B4-BE49-F238E27FC236}">
                    <a16:creationId xmlns:a16="http://schemas.microsoft.com/office/drawing/2014/main" id="{698DDFC3-D2F1-B459-2FE0-0C143B2A988A}"/>
                  </a:ext>
                </a:extLst>
              </p:cNvPr>
              <p:cNvGrpSpPr/>
              <p:nvPr/>
            </p:nvGrpSpPr>
            <p:grpSpPr>
              <a:xfrm>
                <a:off x="4393594" y="945981"/>
                <a:ext cx="1766655" cy="618984"/>
                <a:chOff x="1251" y="2735126"/>
                <a:chExt cx="3219300" cy="1301501"/>
              </a:xfrm>
            </p:grpSpPr>
            <p:sp>
              <p:nvSpPr>
                <p:cNvPr id="18" name="Rectangle: Rounded Corners 17">
                  <a:extLst>
                    <a:ext uri="{FF2B5EF4-FFF2-40B4-BE49-F238E27FC236}">
                      <a16:creationId xmlns:a16="http://schemas.microsoft.com/office/drawing/2014/main" id="{E6B51B32-93B5-D805-2C69-9A59AEFFBA57}"/>
                    </a:ext>
                  </a:extLst>
                </p:cNvPr>
                <p:cNvSpPr/>
                <p:nvPr/>
              </p:nvSpPr>
              <p:spPr>
                <a:xfrm>
                  <a:off x="1251" y="2735126"/>
                  <a:ext cx="3219300" cy="1301501"/>
                </a:xfrm>
                <a:prstGeom prst="roundRect">
                  <a:avLst/>
                </a:prstGeom>
                <a:solidFill>
                  <a:srgbClr val="0A764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Rectangle: Rounded Corners 4">
                  <a:extLst>
                    <a:ext uri="{FF2B5EF4-FFF2-40B4-BE49-F238E27FC236}">
                      <a16:creationId xmlns:a16="http://schemas.microsoft.com/office/drawing/2014/main" id="{1444D836-BB7C-D574-B1E8-314EDEB3E0F4}"/>
                    </a:ext>
                  </a:extLst>
                </p:cNvPr>
                <p:cNvSpPr txBox="1"/>
                <p:nvPr/>
              </p:nvSpPr>
              <p:spPr>
                <a:xfrm>
                  <a:off x="64785" y="2798660"/>
                  <a:ext cx="3092232" cy="1174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1200" kern="1200">
                      <a:solidFill>
                        <a:sysClr val="window" lastClr="FFFFFF"/>
                      </a:solidFill>
                      <a:latin typeface="Ubuntu Medium" panose="020B0604030602030204" pitchFamily="34" charset="0"/>
                      <a:ea typeface="+mn-ea"/>
                      <a:cs typeface="+mn-cs"/>
                    </a:rPr>
                    <a:t>Healthy Environment</a:t>
                  </a:r>
                </a:p>
              </p:txBody>
            </p:sp>
          </p:grpSp>
        </p:grpSp>
      </p:grpSp>
    </p:spTree>
    <p:extLst>
      <p:ext uri="{BB962C8B-B14F-4D97-AF65-F5344CB8AC3E}">
        <p14:creationId xmlns:p14="http://schemas.microsoft.com/office/powerpoint/2010/main" val="273237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a:xfrm>
            <a:off x="3574270" y="-125856"/>
            <a:ext cx="4539920" cy="1325563"/>
          </a:xfrm>
        </p:spPr>
        <p:txBody>
          <a:bodyPr>
            <a:normAutofit/>
          </a:bodyPr>
          <a:lstStyle/>
          <a:p>
            <a:r>
              <a:rPr lang="en-GB" sz="2800" b="1">
                <a:solidFill>
                  <a:srgbClr val="0070C0"/>
                </a:solidFill>
                <a:latin typeface="Arial" panose="020B0604020202020204" pitchFamily="34" charset="0"/>
                <a:cs typeface="Arial" panose="020B0604020202020204" pitchFamily="34" charset="0"/>
              </a:rPr>
              <a:t>Disease Prevalence</a:t>
            </a:r>
            <a:endParaRPr lang="en-GB" sz="2800">
              <a:solidFill>
                <a:srgbClr val="0070C0"/>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FB345672-568F-BE15-286F-09072BBF92DB}"/>
              </a:ext>
            </a:extLst>
          </p:cNvPr>
          <p:cNvGraphicFramePr>
            <a:graphicFrameLocks noGrp="1"/>
          </p:cNvGraphicFramePr>
          <p:nvPr>
            <p:extLst>
              <p:ext uri="{D42A27DB-BD31-4B8C-83A1-F6EECF244321}">
                <p14:modId xmlns:p14="http://schemas.microsoft.com/office/powerpoint/2010/main" val="601342233"/>
              </p:ext>
            </p:extLst>
          </p:nvPr>
        </p:nvGraphicFramePr>
        <p:xfrm>
          <a:off x="381740" y="1696014"/>
          <a:ext cx="8380520" cy="4688206"/>
        </p:xfrm>
        <a:graphic>
          <a:graphicData uri="http://schemas.openxmlformats.org/drawingml/2006/table">
            <a:tbl>
              <a:tblPr/>
              <a:tblGrid>
                <a:gridCol w="2903384">
                  <a:extLst>
                    <a:ext uri="{9D8B030D-6E8A-4147-A177-3AD203B41FA5}">
                      <a16:colId xmlns:a16="http://schemas.microsoft.com/office/drawing/2014/main" val="3203486067"/>
                    </a:ext>
                  </a:extLst>
                </a:gridCol>
                <a:gridCol w="912856">
                  <a:extLst>
                    <a:ext uri="{9D8B030D-6E8A-4147-A177-3AD203B41FA5}">
                      <a16:colId xmlns:a16="http://schemas.microsoft.com/office/drawing/2014/main" val="1197708578"/>
                    </a:ext>
                  </a:extLst>
                </a:gridCol>
                <a:gridCol w="912856">
                  <a:extLst>
                    <a:ext uri="{9D8B030D-6E8A-4147-A177-3AD203B41FA5}">
                      <a16:colId xmlns:a16="http://schemas.microsoft.com/office/drawing/2014/main" val="4021854460"/>
                    </a:ext>
                  </a:extLst>
                </a:gridCol>
                <a:gridCol w="912856">
                  <a:extLst>
                    <a:ext uri="{9D8B030D-6E8A-4147-A177-3AD203B41FA5}">
                      <a16:colId xmlns:a16="http://schemas.microsoft.com/office/drawing/2014/main" val="875716426"/>
                    </a:ext>
                  </a:extLst>
                </a:gridCol>
                <a:gridCol w="912856">
                  <a:extLst>
                    <a:ext uri="{9D8B030D-6E8A-4147-A177-3AD203B41FA5}">
                      <a16:colId xmlns:a16="http://schemas.microsoft.com/office/drawing/2014/main" val="1274661074"/>
                    </a:ext>
                  </a:extLst>
                </a:gridCol>
                <a:gridCol w="912856">
                  <a:extLst>
                    <a:ext uri="{9D8B030D-6E8A-4147-A177-3AD203B41FA5}">
                      <a16:colId xmlns:a16="http://schemas.microsoft.com/office/drawing/2014/main" val="590874730"/>
                    </a:ext>
                  </a:extLst>
                </a:gridCol>
                <a:gridCol w="912856">
                  <a:extLst>
                    <a:ext uri="{9D8B030D-6E8A-4147-A177-3AD203B41FA5}">
                      <a16:colId xmlns:a16="http://schemas.microsoft.com/office/drawing/2014/main" val="333029302"/>
                    </a:ext>
                  </a:extLst>
                </a:gridCol>
              </a:tblGrid>
              <a:tr h="1097012">
                <a:tc>
                  <a:txBody>
                    <a:bodyPr/>
                    <a:lstStyle/>
                    <a:p>
                      <a:pPr algn="l" fontAlgn="b"/>
                      <a:r>
                        <a:rPr lang="en-GB" sz="1100" b="1" i="0" u="none" strike="noStrike">
                          <a:solidFill>
                            <a:srgbClr val="000000"/>
                          </a:solidFill>
                          <a:effectLst/>
                          <a:latin typeface="Arial" panose="020B0604020202020204" pitchFamily="34" charset="0"/>
                        </a:rPr>
                        <a:t>Disease or condition</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rPr>
                        <a:t>Shrewsbury North East</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rial" panose="020B0604020202020204" pitchFamily="34" charset="0"/>
                        </a:rPr>
                        <a:t>Shrewsbury Rural</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rPr>
                        <a:t>Shrewsbury South</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GB" sz="1000" b="1" i="0" u="none" strike="noStrike">
                          <a:solidFill>
                            <a:srgbClr val="000000"/>
                          </a:solidFill>
                          <a:effectLst/>
                          <a:latin typeface="Arial" panose="020B0604020202020204" pitchFamily="34" charset="0"/>
                        </a:rPr>
                        <a:t>Shrewsbury West and Central</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1" i="0" u="none" strike="noStrike">
                          <a:solidFill>
                            <a:srgbClr val="000000"/>
                          </a:solidFill>
                          <a:effectLst/>
                          <a:latin typeface="Arial" panose="020B0604020202020204" pitchFamily="34" charset="0"/>
                        </a:rPr>
                        <a:t>Shrewsbury Place Plan Area </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fontAlgn="ctr"/>
                      <a:r>
                        <a:rPr lang="en-GB" sz="1000" b="1" i="0" u="none" strike="noStrike">
                          <a:solidFill>
                            <a:srgbClr val="000000"/>
                          </a:solidFill>
                          <a:effectLst/>
                          <a:latin typeface="Arial" panose="020B0604020202020204" pitchFamily="34" charset="0"/>
                        </a:rPr>
                        <a:t>NHS Shropshire, Telford and Wrekin CCG</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67590507"/>
                  </a:ext>
                </a:extLst>
              </a:tr>
              <a:tr h="262273">
                <a:tc>
                  <a:txBody>
                    <a:bodyPr/>
                    <a:lstStyle/>
                    <a:p>
                      <a:pPr algn="l" fontAlgn="b"/>
                      <a:r>
                        <a:rPr lang="en-GB" sz="1200" b="0" i="0" u="none" strike="noStrike">
                          <a:solidFill>
                            <a:srgbClr val="000000"/>
                          </a:solidFill>
                          <a:effectLst/>
                          <a:latin typeface="Arial" panose="020B0604020202020204" pitchFamily="34" charset="0"/>
                        </a:rPr>
                        <a:t>Atrial Fibrillation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2.2%</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2.6%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2.5%</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58303105"/>
                  </a:ext>
                </a:extLst>
              </a:tr>
              <a:tr h="262273">
                <a:tc>
                  <a:txBody>
                    <a:bodyPr/>
                    <a:lstStyle/>
                    <a:p>
                      <a:pPr algn="l" fontAlgn="b"/>
                      <a:r>
                        <a:rPr lang="en-GB" sz="1200" b="0" i="0" u="none" strike="noStrike">
                          <a:solidFill>
                            <a:srgbClr val="000000"/>
                          </a:solidFill>
                          <a:effectLst/>
                          <a:latin typeface="Arial" panose="020B0604020202020204" pitchFamily="34" charset="0"/>
                        </a:rPr>
                        <a:t>Asthma Prevalence (6+)</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7.5%</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7.7%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200" b="1" i="0" u="none" strike="noStrike">
                          <a:solidFill>
                            <a:srgbClr val="000000"/>
                          </a:solidFill>
                          <a:effectLst/>
                          <a:latin typeface="Arial" panose="020B0604020202020204" pitchFamily="34" charset="0"/>
                        </a:rPr>
                        <a:t>7.1%</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187283808"/>
                  </a:ext>
                </a:extLst>
              </a:tr>
              <a:tr h="262273">
                <a:tc>
                  <a:txBody>
                    <a:bodyPr/>
                    <a:lstStyle/>
                    <a:p>
                      <a:pPr algn="l" fontAlgn="b"/>
                      <a:r>
                        <a:rPr lang="en-GB" sz="1200" b="0" i="0" u="none" strike="noStrike">
                          <a:solidFill>
                            <a:srgbClr val="000000"/>
                          </a:solidFill>
                          <a:effectLst/>
                          <a:latin typeface="Arial" panose="020B0604020202020204" pitchFamily="34" charset="0"/>
                        </a:rPr>
                        <a:t>CHD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3.1%</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3.5%</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3.4%</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3.4%</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3.5%</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66878035"/>
                  </a:ext>
                </a:extLst>
              </a:tr>
              <a:tr h="262273">
                <a:tc>
                  <a:txBody>
                    <a:bodyPr/>
                    <a:lstStyle/>
                    <a:p>
                      <a:pPr algn="l" fontAlgn="b"/>
                      <a:r>
                        <a:rPr lang="en-GB" sz="1200" b="0" i="0" u="none" strike="noStrike">
                          <a:solidFill>
                            <a:srgbClr val="000000"/>
                          </a:solidFill>
                          <a:effectLst/>
                          <a:latin typeface="Arial" panose="020B0604020202020204" pitchFamily="34" charset="0"/>
                        </a:rPr>
                        <a:t>COPD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1.7%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ctr" fontAlgn="b"/>
                      <a:r>
                        <a:rPr lang="en-GB" sz="1200" b="1" i="0" u="none" strike="noStrike">
                          <a:solidFill>
                            <a:srgbClr val="000000"/>
                          </a:solidFill>
                          <a:effectLst/>
                          <a:latin typeface="Arial" panose="020B0604020202020204" pitchFamily="34" charset="0"/>
                        </a:rPr>
                        <a:t>2.0%</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154193272"/>
                  </a:ext>
                </a:extLst>
              </a:tr>
              <a:tr h="262273">
                <a:tc>
                  <a:txBody>
                    <a:bodyPr/>
                    <a:lstStyle/>
                    <a:p>
                      <a:pPr algn="l" fontAlgn="b"/>
                      <a:r>
                        <a:rPr lang="en-GB" sz="1200" b="0" i="0" u="none" strike="noStrike">
                          <a:solidFill>
                            <a:srgbClr val="000000"/>
                          </a:solidFill>
                          <a:effectLst/>
                          <a:latin typeface="Arial" panose="020B0604020202020204" pitchFamily="34" charset="0"/>
                        </a:rPr>
                        <a:t>Dementia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1.1%</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1.0%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96300087"/>
                  </a:ext>
                </a:extLst>
              </a:tr>
              <a:tr h="262273">
                <a:tc>
                  <a:txBody>
                    <a:bodyPr/>
                    <a:lstStyle/>
                    <a:p>
                      <a:pPr algn="l" fontAlgn="b"/>
                      <a:r>
                        <a:rPr lang="en-GB" sz="1200" b="0" i="0" u="none" strike="noStrike">
                          <a:solidFill>
                            <a:srgbClr val="000000"/>
                          </a:solidFill>
                          <a:effectLst/>
                          <a:latin typeface="Arial" panose="020B0604020202020204" pitchFamily="34" charset="0"/>
                        </a:rPr>
                        <a:t>Depression Prevalence (18+)</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15.3%</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13.8%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14.1%</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13.0%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14.2%</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ctr" fontAlgn="b"/>
                      <a:r>
                        <a:rPr lang="en-GB" sz="1200" b="1" i="0" u="none" strike="noStrike">
                          <a:solidFill>
                            <a:srgbClr val="000000"/>
                          </a:solidFill>
                          <a:effectLst/>
                          <a:latin typeface="Arial" panose="020B0604020202020204" pitchFamily="34" charset="0"/>
                        </a:rPr>
                        <a:t>14.5%</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30964742"/>
                  </a:ext>
                </a:extLst>
              </a:tr>
              <a:tr h="262273">
                <a:tc>
                  <a:txBody>
                    <a:bodyPr/>
                    <a:lstStyle/>
                    <a:p>
                      <a:pPr algn="l" fontAlgn="b"/>
                      <a:r>
                        <a:rPr lang="en-GB" sz="1200" b="0" i="0" u="none" strike="noStrike">
                          <a:solidFill>
                            <a:srgbClr val="000000"/>
                          </a:solidFill>
                          <a:effectLst/>
                          <a:latin typeface="Arial" panose="020B0604020202020204" pitchFamily="34" charset="0"/>
                        </a:rPr>
                        <a:t>Heart Failure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0.8%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ctr" fontAlgn="b"/>
                      <a:r>
                        <a:rPr lang="en-GB" sz="1200" b="1"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93207368"/>
                  </a:ext>
                </a:extLst>
              </a:tr>
              <a:tr h="262273">
                <a:tc>
                  <a:txBody>
                    <a:bodyPr/>
                    <a:lstStyle/>
                    <a:p>
                      <a:pPr algn="l" fontAlgn="b"/>
                      <a:r>
                        <a:rPr lang="en-GB" sz="1200" b="0" i="0" u="none" strike="noStrike">
                          <a:solidFill>
                            <a:srgbClr val="000000"/>
                          </a:solidFill>
                          <a:effectLst/>
                          <a:latin typeface="Arial" panose="020B0604020202020204" pitchFamily="34" charset="0"/>
                        </a:rPr>
                        <a:t>Hypertension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14.2%</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16.8%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15.0%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14.6%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15.0%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ctr" fontAlgn="b"/>
                      <a:r>
                        <a:rPr lang="en-GB" sz="1200" b="1" i="0" u="none" strike="noStrike">
                          <a:solidFill>
                            <a:srgbClr val="000000"/>
                          </a:solidFill>
                          <a:effectLst/>
                          <a:latin typeface="Arial" panose="020B0604020202020204" pitchFamily="34" charset="0"/>
                        </a:rPr>
                        <a:t>15.6%</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2303211"/>
                  </a:ext>
                </a:extLst>
              </a:tr>
              <a:tr h="262273">
                <a:tc>
                  <a:txBody>
                    <a:bodyPr/>
                    <a:lstStyle/>
                    <a:p>
                      <a:pPr algn="l" fontAlgn="b"/>
                      <a:r>
                        <a:rPr lang="en-GB" sz="1200" b="0" i="0" u="none" strike="noStrike">
                          <a:solidFill>
                            <a:srgbClr val="000000"/>
                          </a:solidFill>
                          <a:effectLst/>
                          <a:latin typeface="Arial" panose="020B0604020202020204" pitchFamily="34" charset="0"/>
                        </a:rPr>
                        <a:t>Learning disabilities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0.5%</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0.5%</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0.6%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0.5%</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188657317"/>
                  </a:ext>
                </a:extLst>
              </a:tr>
              <a:tr h="262273">
                <a:tc>
                  <a:txBody>
                    <a:bodyPr/>
                    <a:lstStyle/>
                    <a:p>
                      <a:pPr algn="l" fontAlgn="b"/>
                      <a:r>
                        <a:rPr lang="en-GB" sz="1200" b="0" i="0" u="none" strike="noStrike">
                          <a:solidFill>
                            <a:srgbClr val="000000"/>
                          </a:solidFill>
                          <a:effectLst/>
                          <a:latin typeface="Arial" panose="020B0604020202020204" pitchFamily="34" charset="0"/>
                        </a:rPr>
                        <a:t>Mental health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0.9%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161945129"/>
                  </a:ext>
                </a:extLst>
              </a:tr>
              <a:tr h="262273">
                <a:tc>
                  <a:txBody>
                    <a:bodyPr/>
                    <a:lstStyle/>
                    <a:p>
                      <a:pPr algn="l" fontAlgn="b"/>
                      <a:r>
                        <a:rPr lang="en-GB" sz="1200" b="0" i="0" u="none" strike="noStrike">
                          <a:solidFill>
                            <a:srgbClr val="000000"/>
                          </a:solidFill>
                          <a:effectLst/>
                          <a:latin typeface="Arial" panose="020B0604020202020204" pitchFamily="34" charset="0"/>
                        </a:rPr>
                        <a:t>Obesity Prevalence (18+)</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7.4%</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6.6%</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6.9%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ctr" fontAlgn="b"/>
                      <a:r>
                        <a:rPr lang="en-GB" sz="1200" b="1" i="0" u="none" strike="noStrike">
                          <a:solidFill>
                            <a:srgbClr val="000000"/>
                          </a:solidFill>
                          <a:effectLst/>
                          <a:latin typeface="Arial" panose="020B0604020202020204" pitchFamily="34" charset="0"/>
                        </a:rPr>
                        <a:t>7.3%</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95302524"/>
                  </a:ext>
                </a:extLst>
              </a:tr>
              <a:tr h="262273">
                <a:tc>
                  <a:txBody>
                    <a:bodyPr/>
                    <a:lstStyle/>
                    <a:p>
                      <a:pPr algn="l" fontAlgn="b"/>
                      <a:r>
                        <a:rPr lang="en-GB" sz="1200" b="0" i="0" u="none" strike="noStrike">
                          <a:solidFill>
                            <a:srgbClr val="000000"/>
                          </a:solidFill>
                          <a:effectLst/>
                          <a:latin typeface="Arial" panose="020B0604020202020204" pitchFamily="34" charset="0"/>
                        </a:rPr>
                        <a:t>Peripheral arterial disease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0.9%</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0.7%</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0.8%</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0.8%</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37811221"/>
                  </a:ext>
                </a:extLst>
              </a:tr>
              <a:tr h="443918">
                <a:tc>
                  <a:txBody>
                    <a:bodyPr/>
                    <a:lstStyle/>
                    <a:p>
                      <a:pPr algn="l" fontAlgn="b"/>
                      <a:r>
                        <a:rPr lang="en-GB" sz="1200" b="0" i="0" u="none" strike="noStrike">
                          <a:solidFill>
                            <a:srgbClr val="000000"/>
                          </a:solidFill>
                          <a:effectLst/>
                          <a:latin typeface="Arial" panose="020B0604020202020204" pitchFamily="34" charset="0"/>
                        </a:rPr>
                        <a:t>Stroke and transient ischaemic attack Prevalence</a:t>
                      </a:r>
                    </a:p>
                  </a:txBody>
                  <a:tcPr marL="7159" marR="7159" marT="7159"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2.2%</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2.5%</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2.5%</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2.4%</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GB" sz="1200" b="0" i="0" u="none" strike="noStrike">
                          <a:solidFill>
                            <a:srgbClr val="FFFFFF"/>
                          </a:solidFill>
                          <a:effectLst/>
                          <a:latin typeface="Arial" panose="020B0604020202020204" pitchFamily="34" charset="0"/>
                        </a:rPr>
                        <a:t>2.4%</a:t>
                      </a:r>
                    </a:p>
                  </a:txBody>
                  <a:tcPr marL="7159" marR="7159" marT="7159"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7D31"/>
                    </a:solidFill>
                  </a:tcPr>
                </a:tc>
                <a:tc>
                  <a:txBody>
                    <a:bodyPr/>
                    <a:lstStyle/>
                    <a:p>
                      <a:pPr algn="ctr" fontAlgn="b"/>
                      <a:r>
                        <a:rPr lang="en-GB" sz="1200" b="1" i="0" u="none" strike="noStrike">
                          <a:solidFill>
                            <a:srgbClr val="000000"/>
                          </a:solidFill>
                          <a:effectLst/>
                          <a:latin typeface="Arial" panose="020B0604020202020204" pitchFamily="34" charset="0"/>
                        </a:rPr>
                        <a:t>2.4%</a:t>
                      </a:r>
                    </a:p>
                  </a:txBody>
                  <a:tcPr marL="7159" marR="7159" marT="7159" marB="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219652204"/>
                  </a:ext>
                </a:extLst>
              </a:tr>
            </a:tbl>
          </a:graphicData>
        </a:graphic>
      </p:graphicFrame>
      <p:sp>
        <p:nvSpPr>
          <p:cNvPr id="16" name="TextBox 15">
            <a:extLst>
              <a:ext uri="{FF2B5EF4-FFF2-40B4-BE49-F238E27FC236}">
                <a16:creationId xmlns:a16="http://schemas.microsoft.com/office/drawing/2014/main" id="{8DCC1079-F90C-0E8C-11DD-A5DDB871E85F}"/>
              </a:ext>
            </a:extLst>
          </p:cNvPr>
          <p:cNvSpPr txBox="1"/>
          <p:nvPr/>
        </p:nvSpPr>
        <p:spPr>
          <a:xfrm>
            <a:off x="381740" y="6364863"/>
            <a:ext cx="8034294" cy="276999"/>
          </a:xfrm>
          <a:prstGeom prst="rect">
            <a:avLst/>
          </a:prstGeom>
          <a:noFill/>
        </p:spPr>
        <p:txBody>
          <a:bodyPr wrap="square">
            <a:spAutoFit/>
          </a:bodyPr>
          <a:lstStyle/>
          <a:p>
            <a:r>
              <a:rPr lang="en-GB" sz="1200">
                <a:solidFill>
                  <a:srgbClr val="0070C0"/>
                </a:solidFill>
                <a:latin typeface="Arial" panose="020B0604020202020204" pitchFamily="34" charset="0"/>
                <a:cs typeface="Arial" panose="020B0604020202020204" pitchFamily="34" charset="0"/>
              </a:rPr>
              <a:t>Quality &amp; Outcomes Framework (QOF) Indicators 2020/21</a:t>
            </a:r>
            <a:endParaRPr lang="en-GB" sz="1200"/>
          </a:p>
        </p:txBody>
      </p:sp>
      <p:sp>
        <p:nvSpPr>
          <p:cNvPr id="17" name="TextBox 16">
            <a:extLst>
              <a:ext uri="{FF2B5EF4-FFF2-40B4-BE49-F238E27FC236}">
                <a16:creationId xmlns:a16="http://schemas.microsoft.com/office/drawing/2014/main" id="{1CBC8AB5-B7B0-DBAC-A59F-BDE86365170A}"/>
              </a:ext>
            </a:extLst>
          </p:cNvPr>
          <p:cNvSpPr txBox="1"/>
          <p:nvPr/>
        </p:nvSpPr>
        <p:spPr>
          <a:xfrm>
            <a:off x="239697" y="1130595"/>
            <a:ext cx="8034294"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There are differences in disease prevalence within the Shrewsbury area:</a:t>
            </a:r>
          </a:p>
        </p:txBody>
      </p:sp>
    </p:spTree>
    <p:extLst>
      <p:ext uri="{BB962C8B-B14F-4D97-AF65-F5344CB8AC3E}">
        <p14:creationId xmlns:p14="http://schemas.microsoft.com/office/powerpoint/2010/main" val="423931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7200-469F-41A3-A3BF-EAF1ED802CFC}"/>
              </a:ext>
            </a:extLst>
          </p:cNvPr>
          <p:cNvSpPr>
            <a:spLocks noGrp="1"/>
          </p:cNvSpPr>
          <p:nvPr>
            <p:ph type="title"/>
          </p:nvPr>
        </p:nvSpPr>
        <p:spPr>
          <a:xfrm>
            <a:off x="3718992" y="444980"/>
            <a:ext cx="5270088" cy="496841"/>
          </a:xfrm>
        </p:spPr>
        <p:txBody>
          <a:bodyPr>
            <a:noAutofit/>
          </a:bodyPr>
          <a:lstStyle/>
          <a:p>
            <a:r>
              <a:rPr lang="en-GB" sz="2800" b="1">
                <a:solidFill>
                  <a:srgbClr val="0070C0"/>
                </a:solidFill>
                <a:latin typeface="Arial" panose="020B0604020202020204" pitchFamily="34" charset="0"/>
                <a:cs typeface="Arial" panose="020B0604020202020204" pitchFamily="34" charset="0"/>
              </a:rPr>
              <a:t>Smoking at time of delivery</a:t>
            </a:r>
          </a:p>
        </p:txBody>
      </p:sp>
      <p:graphicFrame>
        <p:nvGraphicFramePr>
          <p:cNvPr id="4" name="Table 4">
            <a:extLst>
              <a:ext uri="{FF2B5EF4-FFF2-40B4-BE49-F238E27FC236}">
                <a16:creationId xmlns:a16="http://schemas.microsoft.com/office/drawing/2014/main" id="{7F61C692-5BD1-463F-B856-FAF69B1572A6}"/>
              </a:ext>
            </a:extLst>
          </p:cNvPr>
          <p:cNvGraphicFramePr>
            <a:graphicFrameLocks noGrp="1"/>
          </p:cNvGraphicFramePr>
          <p:nvPr>
            <p:ph idx="1"/>
            <p:extLst>
              <p:ext uri="{D42A27DB-BD31-4B8C-83A1-F6EECF244321}">
                <p14:modId xmlns:p14="http://schemas.microsoft.com/office/powerpoint/2010/main" val="2420073119"/>
              </p:ext>
            </p:extLst>
          </p:nvPr>
        </p:nvGraphicFramePr>
        <p:xfrm>
          <a:off x="608044" y="2576244"/>
          <a:ext cx="6622316" cy="3995973"/>
        </p:xfrm>
        <a:graphic>
          <a:graphicData uri="http://schemas.openxmlformats.org/drawingml/2006/table">
            <a:tbl>
              <a:tblPr firstRow="1" bandRow="1">
                <a:tableStyleId>{2D5ABB26-0587-4C30-8999-92F81FD0307C}</a:tableStyleId>
              </a:tblPr>
              <a:tblGrid>
                <a:gridCol w="1648298">
                  <a:extLst>
                    <a:ext uri="{9D8B030D-6E8A-4147-A177-3AD203B41FA5}">
                      <a16:colId xmlns:a16="http://schemas.microsoft.com/office/drawing/2014/main" val="415279419"/>
                    </a:ext>
                  </a:extLst>
                </a:gridCol>
                <a:gridCol w="962487">
                  <a:extLst>
                    <a:ext uri="{9D8B030D-6E8A-4147-A177-3AD203B41FA5}">
                      <a16:colId xmlns:a16="http://schemas.microsoft.com/office/drawing/2014/main" val="1315095057"/>
                    </a:ext>
                  </a:extLst>
                </a:gridCol>
                <a:gridCol w="2084352">
                  <a:extLst>
                    <a:ext uri="{9D8B030D-6E8A-4147-A177-3AD203B41FA5}">
                      <a16:colId xmlns:a16="http://schemas.microsoft.com/office/drawing/2014/main" val="2878079360"/>
                    </a:ext>
                  </a:extLst>
                </a:gridCol>
                <a:gridCol w="1927179">
                  <a:extLst>
                    <a:ext uri="{9D8B030D-6E8A-4147-A177-3AD203B41FA5}">
                      <a16:colId xmlns:a16="http://schemas.microsoft.com/office/drawing/2014/main" val="380714245"/>
                    </a:ext>
                  </a:extLst>
                </a:gridCol>
              </a:tblGrid>
              <a:tr h="599441">
                <a:tc>
                  <a:txBody>
                    <a:bodyPr/>
                    <a:lstStyle/>
                    <a:p>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100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81476364"/>
                  </a:ext>
                </a:extLst>
              </a:tr>
              <a:tr h="631171">
                <a:tc>
                  <a:txBody>
                    <a:bodyPr/>
                    <a:lstStyle/>
                    <a:p>
                      <a:r>
                        <a:rPr lang="en-GB" sz="1000" b="1">
                          <a:solidFill>
                            <a:schemeClr val="tx1"/>
                          </a:solidFill>
                          <a:latin typeface="Arial" panose="020B0604020202020204" pitchFamily="34" charset="0"/>
                          <a:cs typeface="Arial" panose="020B0604020202020204" pitchFamily="34" charset="0"/>
                        </a:rPr>
                        <a:t>Area name</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cs typeface="Arial" panose="020B0604020202020204" pitchFamily="34" charset="0"/>
                        </a:rPr>
                        <a:t>Number of deliveries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cs typeface="Arial" panose="020B0604020202020204" pitchFamily="34" charset="0"/>
                        </a:rPr>
                        <a:t>Percentage of mothers who were known to be smoking at time of delivery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a:solidFill>
                            <a:schemeClr val="tx1"/>
                          </a:solidFill>
                          <a:latin typeface="Arial" panose="020B0604020202020204" pitchFamily="34" charset="0"/>
                          <a:cs typeface="Arial" panose="020B0604020202020204" pitchFamily="34" charset="0"/>
                        </a:rPr>
                        <a:t>Statistical comparison against Shropshire</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5794"/>
                  </a:ext>
                </a:extLst>
              </a:tr>
              <a:tr h="470591">
                <a:tc>
                  <a:txBody>
                    <a:bodyPr/>
                    <a:lstStyle/>
                    <a:p>
                      <a:pPr algn="l" fontAlgn="b"/>
                      <a:r>
                        <a:rPr lang="en-GB" sz="1000" b="0" u="none" strike="noStrike">
                          <a:solidFill>
                            <a:srgbClr val="000000"/>
                          </a:solidFill>
                          <a:effectLst/>
                          <a:latin typeface="Arial" panose="020B0604020202020204" pitchFamily="34" charset="0"/>
                          <a:cs typeface="Arial" panose="020B0604020202020204" pitchFamily="34" charset="0"/>
                        </a:rPr>
                        <a:t>Shrewsbury Place Plan Overall</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4,213</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10.0%</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Similar</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11105885"/>
                  </a:ext>
                </a:extLst>
              </a:tr>
              <a:tr h="474602">
                <a:tc>
                  <a:txBody>
                    <a:bodyPr/>
                    <a:lstStyle/>
                    <a:p>
                      <a:pPr lvl="1" algn="l" fontAlgn="b"/>
                      <a:r>
                        <a:rPr lang="en-GB" sz="1000" b="0" u="none" strike="noStrike">
                          <a:solidFill>
                            <a:srgbClr val="000000"/>
                          </a:solidFill>
                          <a:effectLst/>
                          <a:latin typeface="Arial" panose="020B0604020202020204" pitchFamily="34" charset="0"/>
                          <a:cs typeface="Arial" panose="020B0604020202020204" pitchFamily="34" charset="0"/>
                        </a:rPr>
                        <a:t>Shrewsbury North East</a:t>
                      </a:r>
                      <a:endParaRPr lang="en-GB" sz="10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1,739</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14.3%</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Higher</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extLst>
                  <a:ext uri="{0D108BD9-81ED-4DB2-BD59-A6C34878D82A}">
                    <a16:rowId xmlns:a16="http://schemas.microsoft.com/office/drawing/2014/main" val="1016946916"/>
                  </a:ext>
                </a:extLst>
              </a:tr>
              <a:tr h="474602">
                <a:tc>
                  <a:txBody>
                    <a:bodyPr/>
                    <a:lstStyle/>
                    <a:p>
                      <a:pPr lvl="1" algn="l" fontAlgn="b"/>
                      <a:r>
                        <a:rPr lang="en-GB" sz="1000" b="0" u="none" strike="noStrike">
                          <a:solidFill>
                            <a:srgbClr val="000000"/>
                          </a:solidFill>
                          <a:effectLst/>
                          <a:latin typeface="Arial" panose="020B0604020202020204" pitchFamily="34" charset="0"/>
                          <a:cs typeface="Arial" panose="020B0604020202020204" pitchFamily="34" charset="0"/>
                        </a:rPr>
                        <a:t>Shrewsbury Rural</a:t>
                      </a:r>
                      <a:endParaRPr lang="en-GB" sz="10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713</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8.0%</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Similar</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chemeClr val="accent2"/>
                    </a:solidFill>
                  </a:tcPr>
                </a:tc>
                <a:extLst>
                  <a:ext uri="{0D108BD9-81ED-4DB2-BD59-A6C34878D82A}">
                    <a16:rowId xmlns:a16="http://schemas.microsoft.com/office/drawing/2014/main" val="3012787699"/>
                  </a:ext>
                </a:extLst>
              </a:tr>
              <a:tr h="474602">
                <a:tc>
                  <a:txBody>
                    <a:bodyPr/>
                    <a:lstStyle/>
                    <a:p>
                      <a:pPr lvl="1" algn="l" fontAlgn="b"/>
                      <a:r>
                        <a:rPr lang="en-GB" sz="1000" b="0" u="none" strike="noStrike">
                          <a:solidFill>
                            <a:srgbClr val="000000"/>
                          </a:solidFill>
                          <a:effectLst/>
                          <a:latin typeface="Arial" panose="020B0604020202020204" pitchFamily="34" charset="0"/>
                          <a:cs typeface="Arial" panose="020B0604020202020204" pitchFamily="34" charset="0"/>
                        </a:rPr>
                        <a:t>Shrewsbury South</a:t>
                      </a:r>
                      <a:endParaRPr lang="en-GB" sz="10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923</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7.0%</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GB" sz="1000" b="0" u="none" strike="noStrike">
                          <a:solidFill>
                            <a:srgbClr val="000000"/>
                          </a:solidFill>
                          <a:effectLst/>
                          <a:latin typeface="Arial" panose="020B0604020202020204" pitchFamily="34" charset="0"/>
                          <a:cs typeface="Arial" panose="020B0604020202020204" pitchFamily="34" charset="0"/>
                        </a:rPr>
                        <a:t>Lower</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3315280886"/>
                  </a:ext>
                </a:extLst>
              </a:tr>
              <a:tr h="396362">
                <a:tc>
                  <a:txBody>
                    <a:bodyPr/>
                    <a:lstStyle/>
                    <a:p>
                      <a:pPr lvl="1" algn="l" fontAlgn="b"/>
                      <a:r>
                        <a:rPr lang="en-GB" sz="1000" b="1" u="none" strike="noStrike">
                          <a:solidFill>
                            <a:srgbClr val="000000"/>
                          </a:solidFill>
                          <a:effectLst/>
                          <a:latin typeface="Arial" panose="020B0604020202020204" pitchFamily="34" charset="0"/>
                          <a:cs typeface="Arial" panose="020B0604020202020204" pitchFamily="34" charset="0"/>
                        </a:rPr>
                        <a:t>Shrewsbury West and Central</a:t>
                      </a:r>
                      <a:endParaRPr lang="en-GB" sz="1000" b="1"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838</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6.1%</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Lower</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65027890"/>
                  </a:ext>
                </a:extLst>
              </a:tr>
              <a:tr h="474602">
                <a:tc>
                  <a:txBody>
                    <a:bodyPr/>
                    <a:lstStyle/>
                    <a:p>
                      <a:pPr algn="l" fontAlgn="b"/>
                      <a:r>
                        <a:rPr lang="en-GB" sz="1000" b="1" u="none" strike="noStrike">
                          <a:solidFill>
                            <a:srgbClr val="000000"/>
                          </a:solidFill>
                          <a:effectLst/>
                          <a:latin typeface="Arial" panose="020B0604020202020204" pitchFamily="34" charset="0"/>
                          <a:cs typeface="Arial" panose="020B0604020202020204" pitchFamily="34" charset="0"/>
                        </a:rPr>
                        <a:t> Shropshire</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9,626</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000" b="1" u="none" strike="noStrike">
                          <a:solidFill>
                            <a:srgbClr val="000000"/>
                          </a:solidFill>
                          <a:effectLst/>
                          <a:latin typeface="Arial" panose="020B0604020202020204" pitchFamily="34" charset="0"/>
                          <a:cs typeface="Arial" panose="020B0604020202020204" pitchFamily="34" charset="0"/>
                        </a:rPr>
                        <a:t>10.7%</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000">
                          <a:latin typeface="Arial" panose="020B0604020202020204" pitchFamily="34" charset="0"/>
                          <a:cs typeface="Arial" panose="020B0604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6479826"/>
                  </a:ext>
                </a:extLst>
              </a:tr>
            </a:tbl>
          </a:graphicData>
        </a:graphic>
      </p:graphicFrame>
      <p:sp>
        <p:nvSpPr>
          <p:cNvPr id="5" name="TextBox 4">
            <a:extLst>
              <a:ext uri="{FF2B5EF4-FFF2-40B4-BE49-F238E27FC236}">
                <a16:creationId xmlns:a16="http://schemas.microsoft.com/office/drawing/2014/main" id="{5CE6A715-C4BA-4D74-941D-1871A763FF4C}"/>
              </a:ext>
            </a:extLst>
          </p:cNvPr>
          <p:cNvSpPr txBox="1"/>
          <p:nvPr/>
        </p:nvSpPr>
        <p:spPr>
          <a:xfrm>
            <a:off x="261922" y="1075095"/>
            <a:ext cx="8727158" cy="830997"/>
          </a:xfrm>
          <a:prstGeom prst="rect">
            <a:avLst/>
          </a:prstGeom>
          <a:noFill/>
        </p:spPr>
        <p:txBody>
          <a:bodyPr wrap="square" rtlCol="0">
            <a:spAutoFit/>
          </a:bodyPr>
          <a:lstStyle/>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Shrewsbury had 4,213 deliveries between 2017/18 and 2021/22, which is the highest of all place plan areas. </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1 in 10 mothers were smoking at delivery for Shrewsbury, statistically similar to Shropshire’s (10.7%) </a:t>
            </a: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Shrewsbury West and Central had a </a:t>
            </a:r>
            <a:r>
              <a:rPr lang="en-GB" sz="1200" b="1">
                <a:latin typeface="Arial" panose="020B0604020202020204" pitchFamily="34" charset="0"/>
                <a:cs typeface="Arial" panose="020B0604020202020204" pitchFamily="34" charset="0"/>
              </a:rPr>
              <a:t>statistically lower rate </a:t>
            </a:r>
            <a:r>
              <a:rPr lang="en-GB" sz="1200">
                <a:latin typeface="Arial" panose="020B0604020202020204" pitchFamily="34" charset="0"/>
                <a:cs typeface="Arial" panose="020B0604020202020204" pitchFamily="34" charset="0"/>
              </a:rPr>
              <a:t>than Shropshire overall at 6.1%% overall.</a:t>
            </a:r>
          </a:p>
        </p:txBody>
      </p:sp>
      <p:sp>
        <p:nvSpPr>
          <p:cNvPr id="8" name="TextBox 7">
            <a:extLst>
              <a:ext uri="{FF2B5EF4-FFF2-40B4-BE49-F238E27FC236}">
                <a16:creationId xmlns:a16="http://schemas.microsoft.com/office/drawing/2014/main" id="{80EC9C6C-F03C-4295-89EC-753EC8AA60F6}"/>
              </a:ext>
            </a:extLst>
          </p:cNvPr>
          <p:cNvSpPr txBox="1"/>
          <p:nvPr/>
        </p:nvSpPr>
        <p:spPr>
          <a:xfrm>
            <a:off x="403325" y="2165971"/>
            <a:ext cx="903699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Smoking at Delivery data for Shropshire and Shrewsbury Place Plan Area, 2017/18 to 2021/22</a:t>
            </a:r>
          </a:p>
        </p:txBody>
      </p:sp>
      <p:sp>
        <p:nvSpPr>
          <p:cNvPr id="10" name="TextBox 9">
            <a:extLst>
              <a:ext uri="{FF2B5EF4-FFF2-40B4-BE49-F238E27FC236}">
                <a16:creationId xmlns:a16="http://schemas.microsoft.com/office/drawing/2014/main" id="{0DC2331A-5775-4688-8764-9B4E02E6D293}"/>
              </a:ext>
            </a:extLst>
          </p:cNvPr>
          <p:cNvSpPr txBox="1"/>
          <p:nvPr/>
        </p:nvSpPr>
        <p:spPr>
          <a:xfrm>
            <a:off x="5039544" y="125877"/>
            <a:ext cx="4104456" cy="207749"/>
          </a:xfrm>
          <a:prstGeom prst="rect">
            <a:avLst/>
          </a:prstGeom>
          <a:solidFill>
            <a:schemeClr val="bg1"/>
          </a:solidFill>
        </p:spPr>
        <p:txBody>
          <a:bodyPr wrap="square" rtlCol="0">
            <a:spAutoFit/>
          </a:bodyPr>
          <a:lstStyle/>
          <a:p>
            <a:r>
              <a:rPr lang="en-GB" sz="750" b="1" i="1"/>
              <a:t>Source: SATH Maternity Dataset for 2017/18,  2018/19, 2019/20, 2020/21 and 2021/22</a:t>
            </a:r>
          </a:p>
        </p:txBody>
      </p:sp>
      <p:pic>
        <p:nvPicPr>
          <p:cNvPr id="6" name="Graphic 5" descr="Pregnant lady with solid fill">
            <a:extLst>
              <a:ext uri="{FF2B5EF4-FFF2-40B4-BE49-F238E27FC236}">
                <a16:creationId xmlns:a16="http://schemas.microsoft.com/office/drawing/2014/main" id="{A487CFCE-8381-B0AF-02C2-BFD5CF6A83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4969" y="2538102"/>
            <a:ext cx="650152" cy="650152"/>
          </a:xfrm>
          <a:prstGeom prst="rect">
            <a:avLst/>
          </a:prstGeom>
        </p:spPr>
      </p:pic>
      <p:pic>
        <p:nvPicPr>
          <p:cNvPr id="9" name="Graphic 8" descr="Baby with solid fill">
            <a:extLst>
              <a:ext uri="{FF2B5EF4-FFF2-40B4-BE49-F238E27FC236}">
                <a16:creationId xmlns:a16="http://schemas.microsoft.com/office/drawing/2014/main" id="{4936E185-0F10-C074-918E-9B75A78030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54926" y="2558678"/>
            <a:ext cx="629576" cy="629576"/>
          </a:xfrm>
          <a:prstGeom prst="rect">
            <a:avLst/>
          </a:prstGeom>
        </p:spPr>
      </p:pic>
      <p:pic>
        <p:nvPicPr>
          <p:cNvPr id="12" name="Graphic 11" descr="Smoking with solid fill">
            <a:extLst>
              <a:ext uri="{FF2B5EF4-FFF2-40B4-BE49-F238E27FC236}">
                <a16:creationId xmlns:a16="http://schemas.microsoft.com/office/drawing/2014/main" id="{690E139D-18C2-6D25-F655-7C78D01C83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75350" y="2576245"/>
            <a:ext cx="650151" cy="650151"/>
          </a:xfrm>
          <a:prstGeom prst="rect">
            <a:avLst/>
          </a:prstGeom>
        </p:spPr>
      </p:pic>
    </p:spTree>
    <p:extLst>
      <p:ext uri="{BB962C8B-B14F-4D97-AF65-F5344CB8AC3E}">
        <p14:creationId xmlns:p14="http://schemas.microsoft.com/office/powerpoint/2010/main" val="233627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3568824" y="229116"/>
            <a:ext cx="8746280" cy="758013"/>
          </a:xfrm>
        </p:spPr>
        <p:txBody>
          <a:bodyPr>
            <a:normAutofit/>
          </a:bodyPr>
          <a:lstStyle/>
          <a:p>
            <a:r>
              <a:rPr lang="en-GB" sz="2800" b="1">
                <a:solidFill>
                  <a:srgbClr val="0070C0"/>
                </a:solidFill>
                <a:latin typeface="Arial" panose="020B0604020202020204" pitchFamily="34" charset="0"/>
                <a:cs typeface="Arial" panose="020B0604020202020204" pitchFamily="34" charset="0"/>
              </a:rPr>
              <a:t>Wider determinants of health</a:t>
            </a:r>
            <a:endParaRPr lang="en-GB" sz="280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7F1545-CC55-8AFB-4931-CE5C768506C6}"/>
              </a:ext>
            </a:extLst>
          </p:cNvPr>
          <p:cNvSpPr txBox="1"/>
          <p:nvPr/>
        </p:nvSpPr>
        <p:spPr>
          <a:xfrm>
            <a:off x="461639" y="1182469"/>
            <a:ext cx="8060924"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There are differences between wards within the Shrewsbury</a:t>
            </a:r>
            <a:r>
              <a:rPr lang="en-GB" sz="1600" b="1">
                <a:solidFill>
                  <a:srgbClr val="40CAF2"/>
                </a:solidFill>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area across a number of wider determinants, Ranking : </a:t>
            </a:r>
            <a:r>
              <a:rPr lang="en-GB" sz="1600" b="1">
                <a:latin typeface="Arial" panose="020B0604020202020204" pitchFamily="34" charset="0"/>
                <a:cs typeface="Arial" panose="020B0604020202020204" pitchFamily="34" charset="0"/>
              </a:rPr>
              <a:t>1 = worst, 63 = best</a:t>
            </a:r>
            <a:r>
              <a:rPr lang="en-GB" sz="1600">
                <a:latin typeface="Arial" panose="020B0604020202020204" pitchFamily="34" charset="0"/>
                <a:cs typeface="Arial" panose="020B0604020202020204" pitchFamily="34" charset="0"/>
              </a:rPr>
              <a:t>)</a:t>
            </a:r>
          </a:p>
        </p:txBody>
      </p:sp>
      <p:graphicFrame>
        <p:nvGraphicFramePr>
          <p:cNvPr id="10" name="Table 9">
            <a:extLst>
              <a:ext uri="{FF2B5EF4-FFF2-40B4-BE49-F238E27FC236}">
                <a16:creationId xmlns:a16="http://schemas.microsoft.com/office/drawing/2014/main" id="{1EFC2471-E35C-1717-73DA-0BB02BDDD68E}"/>
              </a:ext>
            </a:extLst>
          </p:cNvPr>
          <p:cNvGraphicFramePr>
            <a:graphicFrameLocks noGrp="1"/>
          </p:cNvGraphicFramePr>
          <p:nvPr>
            <p:extLst>
              <p:ext uri="{D42A27DB-BD31-4B8C-83A1-F6EECF244321}">
                <p14:modId xmlns:p14="http://schemas.microsoft.com/office/powerpoint/2010/main" val="3327494786"/>
              </p:ext>
            </p:extLst>
          </p:nvPr>
        </p:nvGraphicFramePr>
        <p:xfrm>
          <a:off x="273899" y="1767244"/>
          <a:ext cx="8746281" cy="4895416"/>
        </p:xfrm>
        <a:graphic>
          <a:graphicData uri="http://schemas.openxmlformats.org/drawingml/2006/table">
            <a:tbl>
              <a:tblPr/>
              <a:tblGrid>
                <a:gridCol w="1145326">
                  <a:extLst>
                    <a:ext uri="{9D8B030D-6E8A-4147-A177-3AD203B41FA5}">
                      <a16:colId xmlns:a16="http://schemas.microsoft.com/office/drawing/2014/main" val="677570534"/>
                    </a:ext>
                  </a:extLst>
                </a:gridCol>
                <a:gridCol w="619125">
                  <a:extLst>
                    <a:ext uri="{9D8B030D-6E8A-4147-A177-3AD203B41FA5}">
                      <a16:colId xmlns:a16="http://schemas.microsoft.com/office/drawing/2014/main" val="3798229864"/>
                    </a:ext>
                  </a:extLst>
                </a:gridCol>
                <a:gridCol w="838200">
                  <a:extLst>
                    <a:ext uri="{9D8B030D-6E8A-4147-A177-3AD203B41FA5}">
                      <a16:colId xmlns:a16="http://schemas.microsoft.com/office/drawing/2014/main" val="3094734445"/>
                    </a:ext>
                  </a:extLst>
                </a:gridCol>
                <a:gridCol w="685800">
                  <a:extLst>
                    <a:ext uri="{9D8B030D-6E8A-4147-A177-3AD203B41FA5}">
                      <a16:colId xmlns:a16="http://schemas.microsoft.com/office/drawing/2014/main" val="3703149822"/>
                    </a:ext>
                  </a:extLst>
                </a:gridCol>
                <a:gridCol w="685800">
                  <a:extLst>
                    <a:ext uri="{9D8B030D-6E8A-4147-A177-3AD203B41FA5}">
                      <a16:colId xmlns:a16="http://schemas.microsoft.com/office/drawing/2014/main" val="1728392776"/>
                    </a:ext>
                  </a:extLst>
                </a:gridCol>
                <a:gridCol w="485775">
                  <a:extLst>
                    <a:ext uri="{9D8B030D-6E8A-4147-A177-3AD203B41FA5}">
                      <a16:colId xmlns:a16="http://schemas.microsoft.com/office/drawing/2014/main" val="686089430"/>
                    </a:ext>
                  </a:extLst>
                </a:gridCol>
                <a:gridCol w="847725">
                  <a:extLst>
                    <a:ext uri="{9D8B030D-6E8A-4147-A177-3AD203B41FA5}">
                      <a16:colId xmlns:a16="http://schemas.microsoft.com/office/drawing/2014/main" val="287553085"/>
                    </a:ext>
                  </a:extLst>
                </a:gridCol>
                <a:gridCol w="645798">
                  <a:extLst>
                    <a:ext uri="{9D8B030D-6E8A-4147-A177-3AD203B41FA5}">
                      <a16:colId xmlns:a16="http://schemas.microsoft.com/office/drawing/2014/main" val="2362776386"/>
                    </a:ext>
                  </a:extLst>
                </a:gridCol>
                <a:gridCol w="698183">
                  <a:extLst>
                    <a:ext uri="{9D8B030D-6E8A-4147-A177-3AD203B41FA5}">
                      <a16:colId xmlns:a16="http://schemas.microsoft.com/office/drawing/2014/main" val="1548451767"/>
                    </a:ext>
                  </a:extLst>
                </a:gridCol>
                <a:gridCol w="698183">
                  <a:extLst>
                    <a:ext uri="{9D8B030D-6E8A-4147-A177-3AD203B41FA5}">
                      <a16:colId xmlns:a16="http://schemas.microsoft.com/office/drawing/2014/main" val="1260419734"/>
                    </a:ext>
                  </a:extLst>
                </a:gridCol>
                <a:gridCol w="698183">
                  <a:extLst>
                    <a:ext uri="{9D8B030D-6E8A-4147-A177-3AD203B41FA5}">
                      <a16:colId xmlns:a16="http://schemas.microsoft.com/office/drawing/2014/main" val="880716579"/>
                    </a:ext>
                  </a:extLst>
                </a:gridCol>
                <a:gridCol w="698183">
                  <a:extLst>
                    <a:ext uri="{9D8B030D-6E8A-4147-A177-3AD203B41FA5}">
                      <a16:colId xmlns:a16="http://schemas.microsoft.com/office/drawing/2014/main" val="3475682110"/>
                    </a:ext>
                  </a:extLst>
                </a:gridCol>
              </a:tblGrid>
              <a:tr h="1105708">
                <a:tc>
                  <a:txBody>
                    <a:bodyPr/>
                    <a:lstStyle/>
                    <a:p>
                      <a:pPr algn="l" fontAlgn="ctr"/>
                      <a:r>
                        <a:rPr lang="en-GB" sz="1000" b="1" i="0" u="none" strike="noStrike">
                          <a:effectLst/>
                          <a:latin typeface="Arial" panose="020B0604020202020204" pitchFamily="34" charset="0"/>
                        </a:rPr>
                        <a:t>Ward </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GB" sz="1000" b="1" i="0" u="none" strike="noStrike">
                          <a:effectLst/>
                          <a:latin typeface="Arial" panose="020B0604020202020204" pitchFamily="34" charset="0"/>
                        </a:rPr>
                        <a:t>In Place Plan Area</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Unemployment</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Child Poverty 2019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Income deprivation 2019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IMD Score, 2019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Long term unemployment</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General fertility rate: live births per 1,000 women aged 15-44  years</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Low birth weight of live babies</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A&amp;E attendances in under 5 years old</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Emergency admissions in under 5s</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GB" sz="900" b="1" i="0" u="none" strike="noStrike">
                          <a:solidFill>
                            <a:srgbClr val="000000"/>
                          </a:solidFill>
                          <a:effectLst/>
                          <a:latin typeface="Arial" panose="020B0604020202020204" pitchFamily="34" charset="0"/>
                        </a:rPr>
                        <a:t> Emergency hospital admissions for injuries in under 15 years old</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66919814"/>
                  </a:ext>
                </a:extLst>
              </a:tr>
              <a:tr h="222924">
                <a:tc>
                  <a:txBody>
                    <a:bodyPr/>
                    <a:lstStyle/>
                    <a:p>
                      <a:pPr algn="l" fontAlgn="b"/>
                      <a:r>
                        <a:rPr lang="en-GB" sz="700" b="0" i="0" u="none" strike="noStrike">
                          <a:effectLst/>
                          <a:latin typeface="Arial" panose="020B0604020202020204" pitchFamily="34" charset="0"/>
                        </a:rPr>
                        <a:t>Harlescott</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700" b="0" i="0" u="none" strike="noStrike">
                          <a:effectLst/>
                          <a:latin typeface="Arial" panose="020B0604020202020204" pitchFamily="34" charset="0"/>
                        </a:rPr>
                        <a:t>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ctr"/>
                      <a:r>
                        <a:rPr lang="en-GB" sz="700" b="0" i="0" u="none" strike="noStrike">
                          <a:effectLst/>
                          <a:latin typeface="Arial" panose="020B0604020202020204" pitchFamily="34" charset="0"/>
                        </a:rPr>
                        <a:t>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700" b="0" i="0" u="none" strike="noStrike">
                          <a:effectLst/>
                          <a:latin typeface="Arial" panose="020B0604020202020204" pitchFamily="34" charset="0"/>
                        </a:rPr>
                        <a:t>17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ctr"/>
                      <a:r>
                        <a:rPr lang="en-GB" sz="700" b="0" i="0" u="none" strike="noStrike">
                          <a:effectLst/>
                          <a:latin typeface="Arial" panose="020B0604020202020204" pitchFamily="34" charset="0"/>
                        </a:rPr>
                        <a:t>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8F91"/>
                    </a:solidFill>
                  </a:tcPr>
                </a:tc>
                <a:tc>
                  <a:txBody>
                    <a:bodyPr/>
                    <a:lstStyle/>
                    <a:p>
                      <a:pPr algn="ctr" fontAlgn="ctr"/>
                      <a:r>
                        <a:rPr lang="en-GB" sz="700" b="0" i="0" u="none" strike="noStrike">
                          <a:effectLst/>
                          <a:latin typeface="Arial" panose="020B0604020202020204" pitchFamily="34" charset="0"/>
                        </a:rPr>
                        <a:t>13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5"/>
                    </a:solidFill>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2298854010"/>
                  </a:ext>
                </a:extLst>
              </a:tr>
              <a:tr h="222924">
                <a:tc>
                  <a:txBody>
                    <a:bodyPr/>
                    <a:lstStyle/>
                    <a:p>
                      <a:pPr algn="l" fontAlgn="b"/>
                      <a:r>
                        <a:rPr lang="en-GB" sz="700" b="0" i="0" u="none" strike="noStrike">
                          <a:effectLst/>
                          <a:latin typeface="Arial" panose="020B0604020202020204" pitchFamily="34" charset="0"/>
                        </a:rPr>
                        <a:t>Castlefields and Ditherington</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700" b="0" i="0" u="none" strike="noStrike">
                          <a:effectLst/>
                          <a:latin typeface="Arial" panose="020B0604020202020204" pitchFamily="34" charset="0"/>
                        </a:rPr>
                        <a:t>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700" b="0" i="0" u="none" strike="noStrike">
                          <a:effectLst/>
                          <a:latin typeface="Arial" panose="020B0604020202020204" pitchFamily="34" charset="0"/>
                        </a:rPr>
                        <a:t>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ctr"/>
                      <a:r>
                        <a:rPr lang="en-GB" sz="700" b="0" i="0" u="none" strike="noStrike">
                          <a:effectLst/>
                          <a:latin typeface="Arial" panose="020B0604020202020204" pitchFamily="34" charset="0"/>
                        </a:rPr>
                        <a:t>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ctr"/>
                      <a:r>
                        <a:rPr lang="en-GB" sz="700" b="0" i="0" u="none" strike="noStrike">
                          <a:effectLst/>
                          <a:latin typeface="Arial" panose="020B0604020202020204" pitchFamily="34" charset="0"/>
                        </a:rPr>
                        <a:t>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ctr"/>
                      <a:r>
                        <a:rPr lang="en-GB" sz="700" b="0" i="0" u="none" strike="noStrike">
                          <a:effectLst/>
                          <a:latin typeface="Arial" panose="020B0604020202020204" pitchFamily="34" charset="0"/>
                        </a:rPr>
                        <a:t>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ctr"/>
                      <a:r>
                        <a:rPr lang="en-GB" sz="700" b="0" i="0" u="none" strike="noStrike">
                          <a:effectLst/>
                          <a:latin typeface="Arial" panose="020B0604020202020204" pitchFamily="34" charset="0"/>
                        </a:rPr>
                        <a:t>24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7DA"/>
                    </a:solidFill>
                  </a:tcPr>
                </a:tc>
                <a:tc>
                  <a:txBody>
                    <a:bodyPr/>
                    <a:lstStyle/>
                    <a:p>
                      <a:pPr algn="ctr" fontAlgn="ctr"/>
                      <a:r>
                        <a:rPr lang="en-GB" sz="700" b="0" i="0" u="none" strike="noStrike">
                          <a:effectLst/>
                          <a:latin typeface="Arial" panose="020B0604020202020204" pitchFamily="34" charset="0"/>
                        </a:rPr>
                        <a:t>20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7"/>
                    </a:solidFill>
                  </a:tcPr>
                </a:tc>
                <a:tc>
                  <a:txBody>
                    <a:bodyPr/>
                    <a:lstStyle/>
                    <a:p>
                      <a:pPr algn="ctr" fontAlgn="ctr"/>
                      <a:r>
                        <a:rPr lang="en-GB" sz="700" b="0" i="0" u="none" strike="noStrike">
                          <a:effectLst/>
                          <a:latin typeface="Arial" panose="020B0604020202020204" pitchFamily="34" charset="0"/>
                        </a:rPr>
                        <a:t>27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ctr"/>
                      <a:r>
                        <a:rPr lang="en-GB" sz="700" b="0" i="0" u="none" strike="noStrike">
                          <a:effectLst/>
                          <a:latin typeface="Arial" panose="020B0604020202020204" pitchFamily="34" charset="0"/>
                        </a:rPr>
                        <a:t>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C7E"/>
                    </a:solidFill>
                  </a:tcPr>
                </a:tc>
                <a:extLst>
                  <a:ext uri="{0D108BD9-81ED-4DB2-BD59-A6C34878D82A}">
                    <a16:rowId xmlns:a16="http://schemas.microsoft.com/office/drawing/2014/main" val="2602907580"/>
                  </a:ext>
                </a:extLst>
              </a:tr>
              <a:tr h="222924">
                <a:tc>
                  <a:txBody>
                    <a:bodyPr/>
                    <a:lstStyle/>
                    <a:p>
                      <a:pPr algn="l" fontAlgn="b"/>
                      <a:r>
                        <a:rPr lang="en-GB" sz="700" b="0" i="0" u="none" strike="noStrike">
                          <a:effectLst/>
                          <a:latin typeface="Arial" panose="020B0604020202020204" pitchFamily="34" charset="0"/>
                        </a:rPr>
                        <a:t>Monkmoor</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12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EA0"/>
                    </a:solidFill>
                  </a:tcPr>
                </a:tc>
                <a:tc>
                  <a:txBody>
                    <a:bodyPr/>
                    <a:lstStyle/>
                    <a:p>
                      <a:pPr algn="ctr" fontAlgn="ctr"/>
                      <a:r>
                        <a:rPr lang="en-GB" sz="700" b="0" i="0" u="none" strike="noStrike">
                          <a:effectLst/>
                          <a:latin typeface="Arial" panose="020B0604020202020204" pitchFamily="34" charset="0"/>
                        </a:rPr>
                        <a:t>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ctr"/>
                      <a:r>
                        <a:rPr lang="en-GB" sz="700" b="0" i="0" u="none" strike="noStrike">
                          <a:effectLst/>
                          <a:latin typeface="Arial" panose="020B0604020202020204" pitchFamily="34" charset="0"/>
                        </a:rPr>
                        <a:t>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700" b="0" i="0" u="none" strike="noStrike">
                          <a:effectLst/>
                          <a:latin typeface="Arial" panose="020B0604020202020204" pitchFamily="34" charset="0"/>
                        </a:rPr>
                        <a:t>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700" b="0" i="0" u="none" strike="noStrike">
                          <a:effectLst/>
                          <a:latin typeface="Arial" panose="020B0604020202020204" pitchFamily="34" charset="0"/>
                        </a:rPr>
                        <a:t>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274"/>
                    </a:solidFill>
                  </a:tcPr>
                </a:tc>
                <a:tc>
                  <a:txBody>
                    <a:bodyPr/>
                    <a:lstStyle/>
                    <a:p>
                      <a:pPr algn="ctr" fontAlgn="ctr"/>
                      <a:r>
                        <a:rPr lang="en-GB" sz="700" b="0" i="0" u="none" strike="noStrike">
                          <a:effectLst/>
                          <a:latin typeface="Arial" panose="020B0604020202020204" pitchFamily="34" charset="0"/>
                        </a:rPr>
                        <a:t>21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C"/>
                    </a:solidFill>
                  </a:tcPr>
                </a:tc>
                <a:tc>
                  <a:txBody>
                    <a:bodyPr/>
                    <a:lstStyle/>
                    <a:p>
                      <a:pPr algn="ctr" fontAlgn="ctr"/>
                      <a:r>
                        <a:rPr lang="en-GB" sz="700" b="0" i="0" u="none" strike="noStrike">
                          <a:effectLst/>
                          <a:latin typeface="Arial" panose="020B0604020202020204" pitchFamily="34" charset="0"/>
                        </a:rPr>
                        <a:t>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700" b="0" i="0" u="none" strike="noStrike">
                          <a:effectLst/>
                          <a:latin typeface="Arial" panose="020B0604020202020204" pitchFamily="34" charset="0"/>
                        </a:rPr>
                        <a:t>10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496"/>
                    </a:solidFill>
                  </a:tcPr>
                </a:tc>
                <a:tc>
                  <a:txBody>
                    <a:bodyPr/>
                    <a:lstStyle/>
                    <a:p>
                      <a:pPr algn="ctr" fontAlgn="ctr"/>
                      <a:r>
                        <a:rPr lang="en-GB" sz="700" b="0" i="0" u="none" strike="noStrike">
                          <a:effectLst/>
                          <a:latin typeface="Arial" panose="020B0604020202020204" pitchFamily="34" charset="0"/>
                        </a:rPr>
                        <a:t>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274"/>
                    </a:solidFill>
                  </a:tcPr>
                </a:tc>
                <a:tc>
                  <a:txBody>
                    <a:bodyPr/>
                    <a:lstStyle/>
                    <a:p>
                      <a:pPr algn="ctr" fontAlgn="ctr"/>
                      <a:r>
                        <a:rPr lang="en-GB" sz="700" b="0" i="0" u="none" strike="noStrike">
                          <a:effectLst/>
                          <a:latin typeface="Arial" panose="020B0604020202020204" pitchFamily="34" charset="0"/>
                        </a:rPr>
                        <a:t>39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EE0"/>
                    </a:solidFill>
                  </a:tcPr>
                </a:tc>
                <a:extLst>
                  <a:ext uri="{0D108BD9-81ED-4DB2-BD59-A6C34878D82A}">
                    <a16:rowId xmlns:a16="http://schemas.microsoft.com/office/drawing/2014/main" val="1351746544"/>
                  </a:ext>
                </a:extLst>
              </a:tr>
              <a:tr h="222924">
                <a:tc>
                  <a:txBody>
                    <a:bodyPr/>
                    <a:lstStyle/>
                    <a:p>
                      <a:pPr algn="l" fontAlgn="b"/>
                      <a:r>
                        <a:rPr lang="en-GB" sz="700" b="0" i="0" u="none" strike="noStrike">
                          <a:effectLst/>
                          <a:latin typeface="Arial" panose="020B0604020202020204" pitchFamily="34" charset="0"/>
                        </a:rPr>
                        <a:t>Sundorne</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274"/>
                    </a:solidFill>
                  </a:tcPr>
                </a:tc>
                <a:tc>
                  <a:txBody>
                    <a:bodyPr/>
                    <a:lstStyle/>
                    <a:p>
                      <a:pPr algn="ctr" fontAlgn="ctr"/>
                      <a:r>
                        <a:rPr lang="en-GB" sz="700" b="0" i="0" u="none" strike="noStrike">
                          <a:effectLst/>
                          <a:latin typeface="Arial" panose="020B0604020202020204" pitchFamily="34" charset="0"/>
                        </a:rPr>
                        <a:t>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183"/>
                    </a:solidFill>
                  </a:tcPr>
                </a:tc>
                <a:tc>
                  <a:txBody>
                    <a:bodyPr/>
                    <a:lstStyle/>
                    <a:p>
                      <a:pPr algn="ctr" fontAlgn="ctr"/>
                      <a:r>
                        <a:rPr lang="en-GB" sz="700" b="0" i="0" u="none" strike="noStrike">
                          <a:effectLst/>
                          <a:latin typeface="Arial" panose="020B0604020202020204" pitchFamily="34" charset="0"/>
                        </a:rPr>
                        <a:t>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183"/>
                    </a:solidFill>
                  </a:tcPr>
                </a:tc>
                <a:tc>
                  <a:txBody>
                    <a:bodyPr/>
                    <a:lstStyle/>
                    <a:p>
                      <a:pPr algn="ctr" fontAlgn="ctr"/>
                      <a:r>
                        <a:rPr lang="en-GB" sz="700" b="0" i="0" u="none" strike="noStrike">
                          <a:effectLst/>
                          <a:latin typeface="Arial" panose="020B0604020202020204" pitchFamily="34" charset="0"/>
                        </a:rPr>
                        <a:t>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C7E"/>
                    </a:solidFill>
                  </a:tcPr>
                </a:tc>
                <a:tc>
                  <a:txBody>
                    <a:bodyPr/>
                    <a:lstStyle/>
                    <a:p>
                      <a:pPr algn="ctr" fontAlgn="ctr"/>
                      <a:r>
                        <a:rPr lang="en-GB" sz="700" b="0" i="0" u="none" strike="noStrike">
                          <a:effectLst/>
                          <a:latin typeface="Arial" panose="020B0604020202020204" pitchFamily="34" charset="0"/>
                        </a:rPr>
                        <a:t>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588"/>
                    </a:solidFill>
                  </a:tcPr>
                </a:tc>
                <a:tc>
                  <a:txBody>
                    <a:bodyPr/>
                    <a:lstStyle/>
                    <a:p>
                      <a:pPr algn="ctr" fontAlgn="ctr"/>
                      <a:r>
                        <a:rPr lang="en-GB" sz="700" b="0" i="0" u="none" strike="noStrike">
                          <a:effectLst/>
                          <a:latin typeface="Arial" panose="020B0604020202020204" pitchFamily="34" charset="0"/>
                        </a:rPr>
                        <a:t>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C7E"/>
                    </a:solidFill>
                  </a:tcPr>
                </a:tc>
                <a:tc>
                  <a:txBody>
                    <a:bodyPr/>
                    <a:lstStyle/>
                    <a:p>
                      <a:pPr algn="ctr" fontAlgn="ctr"/>
                      <a:r>
                        <a:rPr lang="en-GB" sz="700" b="0" i="0" u="none" strike="noStrike">
                          <a:effectLst/>
                          <a:latin typeface="Arial" panose="020B0604020202020204" pitchFamily="34" charset="0"/>
                        </a:rPr>
                        <a:t>31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ctr"/>
                      <a:r>
                        <a:rPr lang="en-GB" sz="700" b="0" i="0" u="none" strike="noStrike">
                          <a:effectLst/>
                          <a:latin typeface="Arial" panose="020B0604020202020204" pitchFamily="34" charset="0"/>
                        </a:rPr>
                        <a:t>16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B1B3"/>
                    </a:solidFill>
                  </a:tcPr>
                </a:tc>
                <a:tc>
                  <a:txBody>
                    <a:bodyPr/>
                    <a:lstStyle/>
                    <a:p>
                      <a:pPr algn="ctr" fontAlgn="ctr"/>
                      <a:r>
                        <a:rPr lang="en-GB" sz="700" b="0" i="0" u="none" strike="noStrike">
                          <a:effectLst/>
                          <a:latin typeface="Arial" panose="020B0604020202020204" pitchFamily="34" charset="0"/>
                        </a:rPr>
                        <a:t>11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B"/>
                    </a:solidFill>
                  </a:tcPr>
                </a:tc>
                <a:tc>
                  <a:txBody>
                    <a:bodyPr/>
                    <a:lstStyle/>
                    <a:p>
                      <a:pPr algn="ctr" fontAlgn="ctr"/>
                      <a:r>
                        <a:rPr lang="en-GB" sz="700" b="0" i="0" u="none" strike="noStrike">
                          <a:effectLst/>
                          <a:latin typeface="Arial" panose="020B0604020202020204" pitchFamily="34" charset="0"/>
                        </a:rPr>
                        <a:t>11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B"/>
                    </a:solidFill>
                  </a:tcPr>
                </a:tc>
                <a:extLst>
                  <a:ext uri="{0D108BD9-81ED-4DB2-BD59-A6C34878D82A}">
                    <a16:rowId xmlns:a16="http://schemas.microsoft.com/office/drawing/2014/main" val="2337502463"/>
                  </a:ext>
                </a:extLst>
              </a:tr>
              <a:tr h="222924">
                <a:tc>
                  <a:txBody>
                    <a:bodyPr/>
                    <a:lstStyle/>
                    <a:p>
                      <a:pPr algn="l" fontAlgn="b"/>
                      <a:r>
                        <a:rPr lang="en-GB" sz="700" b="0" i="0" u="none" strike="noStrike">
                          <a:effectLst/>
                          <a:latin typeface="Arial" panose="020B0604020202020204" pitchFamily="34" charset="0"/>
                        </a:rPr>
                        <a:t>Underdale</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11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B"/>
                    </a:solidFill>
                  </a:tcPr>
                </a:tc>
                <a:tc>
                  <a:txBody>
                    <a:bodyPr/>
                    <a:lstStyle/>
                    <a:p>
                      <a:pPr algn="ctr" fontAlgn="ctr"/>
                      <a:r>
                        <a:rPr lang="en-GB" sz="700" b="0" i="0" u="none" strike="noStrike">
                          <a:effectLst/>
                          <a:latin typeface="Arial" panose="020B0604020202020204" pitchFamily="34" charset="0"/>
                        </a:rPr>
                        <a:t>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C7E"/>
                    </a:solidFill>
                  </a:tcPr>
                </a:tc>
                <a:tc>
                  <a:txBody>
                    <a:bodyPr/>
                    <a:lstStyle/>
                    <a:p>
                      <a:pPr algn="ctr" fontAlgn="ctr"/>
                      <a:r>
                        <a:rPr lang="en-GB" sz="700" b="0" i="0" u="none" strike="noStrike">
                          <a:effectLst/>
                          <a:latin typeface="Arial" panose="020B0604020202020204" pitchFamily="34" charset="0"/>
                        </a:rPr>
                        <a:t>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C7E"/>
                    </a:solidFill>
                  </a:tcPr>
                </a:tc>
                <a:tc>
                  <a:txBody>
                    <a:bodyPr/>
                    <a:lstStyle/>
                    <a:p>
                      <a:pPr algn="ctr" fontAlgn="ctr"/>
                      <a:r>
                        <a:rPr lang="en-GB" sz="700" b="0" i="0" u="none" strike="noStrike">
                          <a:effectLst/>
                          <a:latin typeface="Arial" panose="020B0604020202020204" pitchFamily="34" charset="0"/>
                        </a:rPr>
                        <a:t>20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7"/>
                    </a:solidFill>
                  </a:tcPr>
                </a:tc>
                <a:tc>
                  <a:txBody>
                    <a:bodyPr/>
                    <a:lstStyle/>
                    <a:p>
                      <a:pPr algn="ctr" fontAlgn="ctr"/>
                      <a:r>
                        <a:rPr lang="en-GB" sz="700" b="0" i="0" u="none" strike="noStrike">
                          <a:effectLst/>
                          <a:latin typeface="Arial" panose="020B0604020202020204" pitchFamily="34" charset="0"/>
                        </a:rPr>
                        <a:t>11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B"/>
                    </a:solidFill>
                  </a:tcPr>
                </a:tc>
                <a:tc>
                  <a:txBody>
                    <a:bodyPr/>
                    <a:lstStyle/>
                    <a:p>
                      <a:pPr algn="ctr" fontAlgn="ctr"/>
                      <a:r>
                        <a:rPr lang="en-GB" sz="700" b="0" i="0" u="none" strike="noStrike">
                          <a:effectLst/>
                          <a:latin typeface="Arial" panose="020B0604020202020204" pitchFamily="34" charset="0"/>
                        </a:rPr>
                        <a:t>11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B"/>
                    </a:solidFill>
                  </a:tcPr>
                </a:tc>
                <a:tc>
                  <a:txBody>
                    <a:bodyPr/>
                    <a:lstStyle/>
                    <a:p>
                      <a:pPr algn="ctr" fontAlgn="ctr"/>
                      <a:r>
                        <a:rPr lang="en-GB" sz="700" b="0" i="0" u="none" strike="noStrike">
                          <a:effectLst/>
                          <a:latin typeface="Arial" panose="020B0604020202020204" pitchFamily="34" charset="0"/>
                        </a:rPr>
                        <a:t>35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6F1"/>
                    </a:solidFill>
                  </a:tcPr>
                </a:tc>
                <a:tc>
                  <a:txBody>
                    <a:bodyPr/>
                    <a:lstStyle/>
                    <a:p>
                      <a:pPr algn="ctr" fontAlgn="ctr"/>
                      <a:r>
                        <a:rPr lang="en-GB" sz="700" b="0" i="0" u="none" strike="noStrike">
                          <a:effectLst/>
                          <a:latin typeface="Arial" panose="020B0604020202020204" pitchFamily="34" charset="0"/>
                        </a:rPr>
                        <a:t>17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ctr"/>
                      <a:r>
                        <a:rPr lang="en-GB" sz="700" b="0" i="0" u="none" strike="noStrike">
                          <a:effectLst/>
                          <a:latin typeface="Arial" panose="020B0604020202020204" pitchFamily="34" charset="0"/>
                        </a:rPr>
                        <a:t>18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ctr"/>
                      <a:r>
                        <a:rPr lang="en-GB" sz="700" b="0" i="0" u="none" strike="noStrike">
                          <a:effectLst/>
                          <a:latin typeface="Arial" panose="020B0604020202020204" pitchFamily="34" charset="0"/>
                        </a:rPr>
                        <a:t>43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E6CF"/>
                    </a:solidFill>
                  </a:tcPr>
                </a:tc>
                <a:extLst>
                  <a:ext uri="{0D108BD9-81ED-4DB2-BD59-A6C34878D82A}">
                    <a16:rowId xmlns:a16="http://schemas.microsoft.com/office/drawing/2014/main" val="3227776404"/>
                  </a:ext>
                </a:extLst>
              </a:tr>
              <a:tr h="222924">
                <a:tc>
                  <a:txBody>
                    <a:bodyPr/>
                    <a:lstStyle/>
                    <a:p>
                      <a:pPr algn="l" fontAlgn="b"/>
                      <a:r>
                        <a:rPr lang="en-GB" sz="700" b="0" i="0" u="none" strike="noStrike">
                          <a:effectLst/>
                          <a:latin typeface="Arial" panose="020B0604020202020204" pitchFamily="34" charset="0"/>
                        </a:rPr>
                        <a:t>Bowbrook</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20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7"/>
                    </a:solidFill>
                  </a:tcPr>
                </a:tc>
                <a:tc>
                  <a:txBody>
                    <a:bodyPr/>
                    <a:lstStyle/>
                    <a:p>
                      <a:pPr algn="ctr" fontAlgn="ctr"/>
                      <a:r>
                        <a:rPr lang="en-GB" sz="700" b="0" i="0" u="none" strike="noStrike">
                          <a:effectLst/>
                          <a:latin typeface="Arial" panose="020B0604020202020204" pitchFamily="34" charset="0"/>
                        </a:rPr>
                        <a:t>28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BEE"/>
                    </a:solidFill>
                  </a:tcPr>
                </a:tc>
                <a:tc>
                  <a:txBody>
                    <a:bodyPr/>
                    <a:lstStyle/>
                    <a:p>
                      <a:pPr algn="ctr" fontAlgn="ctr"/>
                      <a:r>
                        <a:rPr lang="en-GB" sz="700" b="0" i="0" u="none" strike="noStrike">
                          <a:effectLst/>
                          <a:latin typeface="Arial" panose="020B0604020202020204" pitchFamily="34" charset="0"/>
                        </a:rPr>
                        <a:t>25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CDF"/>
                    </a:solidFill>
                  </a:tcPr>
                </a:tc>
                <a:tc>
                  <a:txBody>
                    <a:bodyPr/>
                    <a:lstStyle/>
                    <a:p>
                      <a:pPr algn="ctr" fontAlgn="ctr"/>
                      <a:r>
                        <a:rPr lang="en-GB" sz="700" b="0" i="0" u="none" strike="noStrike">
                          <a:effectLst/>
                          <a:latin typeface="Arial" panose="020B0604020202020204" pitchFamily="34" charset="0"/>
                        </a:rPr>
                        <a:t>31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ctr"/>
                      <a:r>
                        <a:rPr lang="en-GB" sz="700" b="0" i="0" u="none" strike="noStrike">
                          <a:effectLst/>
                          <a:latin typeface="Arial" panose="020B0604020202020204" pitchFamily="34" charset="0"/>
                        </a:rPr>
                        <a:t>33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FAF9"/>
                    </a:solidFill>
                  </a:tcPr>
                </a:tc>
                <a:tc>
                  <a:txBody>
                    <a:bodyPr/>
                    <a:lstStyle/>
                    <a:p>
                      <a:pPr algn="ctr" fontAlgn="ctr"/>
                      <a:r>
                        <a:rPr lang="en-GB" sz="700" b="0" i="0" u="none" strike="noStrike">
                          <a:effectLst/>
                          <a:latin typeface="Arial" panose="020B0604020202020204" pitchFamily="34" charset="0"/>
                        </a:rPr>
                        <a:t>13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5"/>
                    </a:solidFill>
                  </a:tcPr>
                </a:tc>
                <a:tc>
                  <a:txBody>
                    <a:bodyPr/>
                    <a:lstStyle/>
                    <a:p>
                      <a:pPr algn="ctr" fontAlgn="ctr"/>
                      <a:r>
                        <a:rPr lang="en-GB" sz="700" b="0" i="0" u="none" strike="noStrike">
                          <a:effectLst/>
                          <a:latin typeface="Arial" panose="020B0604020202020204" pitchFamily="34" charset="0"/>
                        </a:rPr>
                        <a:t>33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FAF9"/>
                    </a:solidFill>
                  </a:tcPr>
                </a:tc>
                <a:tc>
                  <a:txBody>
                    <a:bodyPr/>
                    <a:lstStyle/>
                    <a:p>
                      <a:pPr algn="ctr" fontAlgn="ctr"/>
                      <a:r>
                        <a:rPr lang="en-GB" sz="700" b="0" i="0" u="none" strike="noStrike">
                          <a:effectLst/>
                          <a:latin typeface="Arial" panose="020B0604020202020204" pitchFamily="34" charset="0"/>
                        </a:rPr>
                        <a:t>13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5"/>
                    </a:solidFill>
                  </a:tcPr>
                </a:tc>
                <a:tc>
                  <a:txBody>
                    <a:bodyPr/>
                    <a:lstStyle/>
                    <a:p>
                      <a:pPr algn="ctr" fontAlgn="ctr"/>
                      <a:r>
                        <a:rPr lang="en-GB" sz="700" b="0" i="0" u="none" strike="noStrike">
                          <a:effectLst/>
                          <a:latin typeface="Arial" panose="020B0604020202020204" pitchFamily="34" charset="0"/>
                        </a:rPr>
                        <a:t>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GB" sz="700" b="0" i="0" u="none" strike="noStrike">
                          <a:effectLst/>
                          <a:latin typeface="Arial" panose="020B0604020202020204" pitchFamily="34" charset="0"/>
                        </a:rPr>
                        <a:t>30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4F7"/>
                    </a:solidFill>
                  </a:tcPr>
                </a:tc>
                <a:extLst>
                  <a:ext uri="{0D108BD9-81ED-4DB2-BD59-A6C34878D82A}">
                    <a16:rowId xmlns:a16="http://schemas.microsoft.com/office/drawing/2014/main" val="1818083767"/>
                  </a:ext>
                </a:extLst>
              </a:tr>
              <a:tr h="222924">
                <a:tc>
                  <a:txBody>
                    <a:bodyPr/>
                    <a:lstStyle/>
                    <a:p>
                      <a:pPr algn="l" fontAlgn="b"/>
                      <a:r>
                        <a:rPr lang="en-GB" sz="700" b="0" i="0" u="none" strike="noStrike">
                          <a:effectLst/>
                          <a:latin typeface="Arial" panose="020B0604020202020204" pitchFamily="34" charset="0"/>
                        </a:rPr>
                        <a:t>Meole</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20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7"/>
                    </a:solidFill>
                  </a:tcPr>
                </a:tc>
                <a:tc>
                  <a:txBody>
                    <a:bodyPr/>
                    <a:lstStyle/>
                    <a:p>
                      <a:pPr algn="ctr" fontAlgn="ctr"/>
                      <a:r>
                        <a:rPr lang="en-GB" sz="700" b="0" i="0" u="none" strike="noStrike">
                          <a:effectLst/>
                          <a:latin typeface="Arial" panose="020B0604020202020204" pitchFamily="34" charset="0"/>
                        </a:rPr>
                        <a:t>15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CAE"/>
                    </a:solidFill>
                  </a:tcPr>
                </a:tc>
                <a:tc>
                  <a:txBody>
                    <a:bodyPr/>
                    <a:lstStyle/>
                    <a:p>
                      <a:pPr algn="ctr" fontAlgn="ctr"/>
                      <a:r>
                        <a:rPr lang="en-GB" sz="700" b="0" i="0" u="none" strike="noStrike">
                          <a:effectLst/>
                          <a:latin typeface="Arial" panose="020B0604020202020204" pitchFamily="34" charset="0"/>
                        </a:rPr>
                        <a:t>17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ctr"/>
                      <a:r>
                        <a:rPr lang="en-GB" sz="700" b="0" i="0" u="none" strike="noStrike">
                          <a:effectLst/>
                          <a:latin typeface="Arial" panose="020B0604020202020204" pitchFamily="34" charset="0"/>
                        </a:rPr>
                        <a:t>48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CBA"/>
                    </a:solidFill>
                  </a:tcPr>
                </a:tc>
                <a:tc>
                  <a:txBody>
                    <a:bodyPr/>
                    <a:lstStyle/>
                    <a:p>
                      <a:pPr algn="ctr" fontAlgn="ctr"/>
                      <a:r>
                        <a:rPr lang="en-GB" sz="700" b="0" i="0" u="none" strike="noStrike">
                          <a:effectLst/>
                          <a:latin typeface="Arial" panose="020B0604020202020204" pitchFamily="34" charset="0"/>
                        </a:rPr>
                        <a:t>25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CDF"/>
                    </a:solidFill>
                  </a:tcPr>
                </a:tc>
                <a:tc>
                  <a:txBody>
                    <a:bodyPr/>
                    <a:lstStyle/>
                    <a:p>
                      <a:pPr algn="ctr" fontAlgn="ctr"/>
                      <a:r>
                        <a:rPr lang="en-GB" sz="700" b="0" i="0" u="none" strike="noStrike">
                          <a:effectLst/>
                          <a:latin typeface="Arial" panose="020B0604020202020204" pitchFamily="34" charset="0"/>
                        </a:rPr>
                        <a:t>14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7AA"/>
                    </a:solidFill>
                  </a:tcPr>
                </a:tc>
                <a:tc>
                  <a:txBody>
                    <a:bodyPr/>
                    <a:lstStyle/>
                    <a:p>
                      <a:pPr algn="ctr" fontAlgn="ctr"/>
                      <a:r>
                        <a:rPr lang="en-GB" sz="700" b="0" i="0" u="none" strike="noStrike">
                          <a:effectLst/>
                          <a:latin typeface="Arial" panose="020B0604020202020204" pitchFamily="34" charset="0"/>
                        </a:rPr>
                        <a:t>18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ctr"/>
                      <a:r>
                        <a:rPr lang="en-GB" sz="700" b="0" i="0" u="none" strike="noStrike">
                          <a:effectLst/>
                          <a:latin typeface="Arial" panose="020B0604020202020204" pitchFamily="34" charset="0"/>
                        </a:rPr>
                        <a:t>28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BEE"/>
                    </a:solidFill>
                  </a:tcPr>
                </a:tc>
                <a:tc>
                  <a:txBody>
                    <a:bodyPr/>
                    <a:lstStyle/>
                    <a:p>
                      <a:pPr algn="ctr" fontAlgn="ctr"/>
                      <a:r>
                        <a:rPr lang="en-GB" sz="700" b="0" i="0" u="none" strike="noStrike">
                          <a:effectLst/>
                          <a:latin typeface="Arial" panose="020B0604020202020204" pitchFamily="34" charset="0"/>
                        </a:rPr>
                        <a:t>17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ctr"/>
                      <a:r>
                        <a:rPr lang="en-GB" sz="700" b="0" i="0" u="none" strike="noStrike">
                          <a:effectLst/>
                          <a:latin typeface="Arial" panose="020B0604020202020204" pitchFamily="34" charset="0"/>
                        </a:rPr>
                        <a:t>53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4D2A5"/>
                    </a:solidFill>
                  </a:tcPr>
                </a:tc>
                <a:extLst>
                  <a:ext uri="{0D108BD9-81ED-4DB2-BD59-A6C34878D82A}">
                    <a16:rowId xmlns:a16="http://schemas.microsoft.com/office/drawing/2014/main" val="1325606629"/>
                  </a:ext>
                </a:extLst>
              </a:tr>
              <a:tr h="222924">
                <a:tc>
                  <a:txBody>
                    <a:bodyPr/>
                    <a:lstStyle/>
                    <a:p>
                      <a:pPr algn="l" fontAlgn="b"/>
                      <a:r>
                        <a:rPr lang="en-GB" sz="700" b="0" i="0" u="none" strike="noStrike">
                          <a:effectLst/>
                          <a:latin typeface="Arial" panose="020B0604020202020204" pitchFamily="34" charset="0"/>
                        </a:rPr>
                        <a:t>Battlefield</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34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8F5"/>
                    </a:solidFill>
                  </a:tcPr>
                </a:tc>
                <a:tc>
                  <a:txBody>
                    <a:bodyPr/>
                    <a:lstStyle/>
                    <a:p>
                      <a:pPr algn="ctr" fontAlgn="ctr"/>
                      <a:r>
                        <a:rPr lang="en-GB" sz="700" b="0" i="0" u="none" strike="noStrike">
                          <a:effectLst/>
                          <a:latin typeface="Arial" panose="020B0604020202020204" pitchFamily="34" charset="0"/>
                        </a:rPr>
                        <a:t>26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ctr"/>
                      <a:r>
                        <a:rPr lang="en-GB" sz="700" b="0" i="0" u="none" strike="noStrike">
                          <a:effectLst/>
                          <a:latin typeface="Arial" panose="020B0604020202020204" pitchFamily="34" charset="0"/>
                        </a:rPr>
                        <a:t>33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FAF9"/>
                    </a:solidFill>
                  </a:tcPr>
                </a:tc>
                <a:tc>
                  <a:txBody>
                    <a:bodyPr/>
                    <a:lstStyle/>
                    <a:p>
                      <a:pPr algn="ctr" fontAlgn="ctr"/>
                      <a:r>
                        <a:rPr lang="en-GB" sz="700" b="0" i="0" u="none" strike="noStrike">
                          <a:effectLst/>
                          <a:latin typeface="Arial" panose="020B0604020202020204" pitchFamily="34" charset="0"/>
                        </a:rPr>
                        <a:t>50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D8B2"/>
                    </a:solidFill>
                  </a:tcPr>
                </a:tc>
                <a:tc>
                  <a:txBody>
                    <a:bodyPr/>
                    <a:lstStyle/>
                    <a:p>
                      <a:pPr algn="ctr" fontAlgn="ctr"/>
                      <a:r>
                        <a:rPr lang="en-GB" sz="700" b="0" i="0" u="none" strike="noStrike">
                          <a:effectLst/>
                          <a:latin typeface="Arial" panose="020B0604020202020204" pitchFamily="34" charset="0"/>
                        </a:rPr>
                        <a:t>33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FAF9"/>
                    </a:solidFill>
                  </a:tcPr>
                </a:tc>
                <a:tc>
                  <a:txBody>
                    <a:bodyPr/>
                    <a:lstStyle/>
                    <a:p>
                      <a:pPr algn="ctr" fontAlgn="ctr"/>
                      <a:r>
                        <a:rPr lang="en-GB" sz="700" b="0" i="0" u="none" strike="noStrike">
                          <a:effectLst/>
                          <a:latin typeface="Arial" panose="020B0604020202020204" pitchFamily="34" charset="0"/>
                        </a:rPr>
                        <a:t>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274"/>
                    </a:solidFill>
                  </a:tcPr>
                </a:tc>
                <a:tc>
                  <a:txBody>
                    <a:bodyPr/>
                    <a:lstStyle/>
                    <a:p>
                      <a:pPr algn="ctr" fontAlgn="ctr"/>
                      <a:r>
                        <a:rPr lang="en-GB" sz="700" b="0" i="0" u="none" strike="noStrike">
                          <a:effectLst/>
                          <a:latin typeface="Arial" panose="020B0604020202020204" pitchFamily="34" charset="0"/>
                        </a:rPr>
                        <a:t>42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E8D4"/>
                    </a:solidFill>
                  </a:tcPr>
                </a:tc>
                <a:tc>
                  <a:txBody>
                    <a:bodyPr/>
                    <a:lstStyle/>
                    <a:p>
                      <a:pPr algn="ctr" fontAlgn="ctr"/>
                      <a:r>
                        <a:rPr lang="en-GB" sz="700" b="0" i="0" u="none" strike="noStrike">
                          <a:effectLst/>
                          <a:latin typeface="Arial" panose="020B0604020202020204" pitchFamily="34" charset="0"/>
                        </a:rPr>
                        <a:t>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ctr"/>
                      <a:r>
                        <a:rPr lang="en-GB" sz="700" b="0" i="0" u="none" strike="noStrike">
                          <a:effectLst/>
                          <a:latin typeface="Arial" panose="020B0604020202020204" pitchFamily="34" charset="0"/>
                        </a:rPr>
                        <a:t>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D6F"/>
                    </a:solidFill>
                  </a:tcPr>
                </a:tc>
                <a:tc>
                  <a:txBody>
                    <a:bodyPr/>
                    <a:lstStyle/>
                    <a:p>
                      <a:pPr algn="ctr" fontAlgn="ctr"/>
                      <a:r>
                        <a:rPr lang="en-GB" sz="700" b="0" i="0" u="none" strike="noStrike">
                          <a:effectLst/>
                          <a:latin typeface="Arial" panose="020B0604020202020204" pitchFamily="34" charset="0"/>
                        </a:rPr>
                        <a:t>25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CDF"/>
                    </a:solidFill>
                  </a:tcPr>
                </a:tc>
                <a:extLst>
                  <a:ext uri="{0D108BD9-81ED-4DB2-BD59-A6C34878D82A}">
                    <a16:rowId xmlns:a16="http://schemas.microsoft.com/office/drawing/2014/main" val="25318040"/>
                  </a:ext>
                </a:extLst>
              </a:tr>
              <a:tr h="222924">
                <a:tc>
                  <a:txBody>
                    <a:bodyPr/>
                    <a:lstStyle/>
                    <a:p>
                      <a:pPr algn="l" fontAlgn="b"/>
                      <a:r>
                        <a:rPr lang="en-GB" sz="700" b="0" i="0" u="none" strike="noStrike">
                          <a:effectLst/>
                          <a:latin typeface="Arial" panose="020B0604020202020204" pitchFamily="34" charset="0"/>
                        </a:rPr>
                        <a:t>Quarry and Coton Hill</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ctr"/>
                      <a:r>
                        <a:rPr lang="en-GB" sz="700" b="0" i="0" u="none" strike="noStrike">
                          <a:effectLst/>
                          <a:latin typeface="Arial" panose="020B0604020202020204" pitchFamily="34" charset="0"/>
                        </a:rPr>
                        <a:t>18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ctr"/>
                      <a:r>
                        <a:rPr lang="en-GB" sz="700" b="0" i="0" u="none" strike="noStrike">
                          <a:effectLst/>
                          <a:latin typeface="Arial" panose="020B0604020202020204" pitchFamily="34" charset="0"/>
                        </a:rPr>
                        <a:t>24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7DA"/>
                    </a:solidFill>
                  </a:tcPr>
                </a:tc>
                <a:tc>
                  <a:txBody>
                    <a:bodyPr/>
                    <a:lstStyle/>
                    <a:p>
                      <a:pPr algn="ctr" fontAlgn="ctr"/>
                      <a:r>
                        <a:rPr lang="en-GB" sz="700" b="0" i="0" u="none" strike="noStrike">
                          <a:effectLst/>
                          <a:latin typeface="Arial" panose="020B0604020202020204" pitchFamily="34" charset="0"/>
                        </a:rPr>
                        <a:t>22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ED0"/>
                    </a:solidFill>
                  </a:tcPr>
                </a:tc>
                <a:tc>
                  <a:txBody>
                    <a:bodyPr/>
                    <a:lstStyle/>
                    <a:p>
                      <a:pPr algn="ctr" fontAlgn="ctr"/>
                      <a:r>
                        <a:rPr lang="en-GB" sz="700" b="0" i="0" u="none" strike="noStrike">
                          <a:effectLst/>
                          <a:latin typeface="Arial" panose="020B0604020202020204" pitchFamily="34" charset="0"/>
                        </a:rPr>
                        <a:t>18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ctr"/>
                      <a:r>
                        <a:rPr lang="en-GB" sz="700" b="0" i="0" u="none" strike="noStrike">
                          <a:effectLst/>
                          <a:latin typeface="Arial" panose="020B0604020202020204" pitchFamily="34" charset="0"/>
                        </a:rPr>
                        <a:t>59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7C68C"/>
                    </a:solidFill>
                  </a:tcPr>
                </a:tc>
                <a:tc>
                  <a:txBody>
                    <a:bodyPr/>
                    <a:lstStyle/>
                    <a:p>
                      <a:pPr algn="ctr" fontAlgn="ctr"/>
                      <a:r>
                        <a:rPr lang="en-GB" sz="700" b="0" i="0" u="none" strike="noStrike">
                          <a:effectLst/>
                          <a:latin typeface="Arial" panose="020B0604020202020204" pitchFamily="34" charset="0"/>
                        </a:rPr>
                        <a:t>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588"/>
                    </a:solidFill>
                  </a:tcPr>
                </a:tc>
                <a:tc>
                  <a:txBody>
                    <a:bodyPr/>
                    <a:lstStyle/>
                    <a:p>
                      <a:pPr algn="ctr" fontAlgn="ctr"/>
                      <a:r>
                        <a:rPr lang="en-GB" sz="700" b="0" i="0" u="none" strike="noStrike">
                          <a:effectLst/>
                          <a:latin typeface="Arial" panose="020B0604020202020204" pitchFamily="34" charset="0"/>
                        </a:rPr>
                        <a:t>52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D4AA"/>
                    </a:solidFill>
                  </a:tcPr>
                </a:tc>
                <a:tc>
                  <a:txBody>
                    <a:bodyPr/>
                    <a:lstStyle/>
                    <a:p>
                      <a:pPr algn="ctr" fontAlgn="ctr"/>
                      <a:r>
                        <a:rPr lang="en-GB" sz="700" b="0" i="0" u="none" strike="noStrike">
                          <a:effectLst/>
                          <a:latin typeface="Arial" panose="020B0604020202020204" pitchFamily="34" charset="0"/>
                        </a:rPr>
                        <a:t>54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D0A1"/>
                    </a:solidFill>
                  </a:tcPr>
                </a:tc>
                <a:tc>
                  <a:txBody>
                    <a:bodyPr/>
                    <a:lstStyle/>
                    <a:p>
                      <a:pPr algn="ctr" fontAlgn="ctr"/>
                      <a:r>
                        <a:rPr lang="en-GB" sz="700" b="0" i="0" u="none" strike="noStrike">
                          <a:effectLst/>
                          <a:latin typeface="Arial" panose="020B0604020202020204" pitchFamily="34" charset="0"/>
                        </a:rPr>
                        <a:t>21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C"/>
                    </a:solidFill>
                  </a:tcPr>
                </a:tc>
                <a:extLst>
                  <a:ext uri="{0D108BD9-81ED-4DB2-BD59-A6C34878D82A}">
                    <a16:rowId xmlns:a16="http://schemas.microsoft.com/office/drawing/2014/main" val="1594758090"/>
                  </a:ext>
                </a:extLst>
              </a:tr>
              <a:tr h="222924">
                <a:tc>
                  <a:txBody>
                    <a:bodyPr/>
                    <a:lstStyle/>
                    <a:p>
                      <a:pPr algn="l" fontAlgn="b"/>
                      <a:r>
                        <a:rPr lang="en-GB" sz="700" b="0" i="0" u="none" strike="noStrike">
                          <a:effectLst/>
                          <a:latin typeface="Arial" panose="020B0604020202020204" pitchFamily="34" charset="0"/>
                        </a:rPr>
                        <a:t>Bayston Hill, Column and Sutton</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41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EEAD8"/>
                    </a:solidFill>
                  </a:tcPr>
                </a:tc>
                <a:tc>
                  <a:txBody>
                    <a:bodyPr/>
                    <a:lstStyle/>
                    <a:p>
                      <a:pPr algn="ctr" fontAlgn="ctr"/>
                      <a:r>
                        <a:rPr lang="en-GB" sz="700" b="0" i="0" u="none" strike="noStrike">
                          <a:effectLst/>
                          <a:latin typeface="Arial" panose="020B0604020202020204" pitchFamily="34" charset="0"/>
                        </a:rPr>
                        <a:t>45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E2C7"/>
                    </a:solidFill>
                  </a:tcPr>
                </a:tc>
                <a:tc>
                  <a:txBody>
                    <a:bodyPr/>
                    <a:lstStyle/>
                    <a:p>
                      <a:pPr algn="ctr" fontAlgn="ctr"/>
                      <a:r>
                        <a:rPr lang="en-GB" sz="700" b="0" i="0" u="none" strike="noStrike">
                          <a:effectLst/>
                          <a:latin typeface="Arial" panose="020B0604020202020204" pitchFamily="34" charset="0"/>
                        </a:rPr>
                        <a:t>37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2E8"/>
                    </a:solidFill>
                  </a:tcPr>
                </a:tc>
                <a:tc>
                  <a:txBody>
                    <a:bodyPr/>
                    <a:lstStyle/>
                    <a:p>
                      <a:pPr algn="ctr" fontAlgn="ctr"/>
                      <a:r>
                        <a:rPr lang="en-GB" sz="700" b="0" i="0" u="none" strike="noStrike">
                          <a:effectLst/>
                          <a:latin typeface="Arial" panose="020B0604020202020204" pitchFamily="34" charset="0"/>
                        </a:rPr>
                        <a:t>56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6CC99"/>
                    </a:solidFill>
                  </a:tcPr>
                </a:tc>
                <a:tc>
                  <a:txBody>
                    <a:bodyPr/>
                    <a:lstStyle/>
                    <a:p>
                      <a:pPr algn="ctr" fontAlgn="ctr"/>
                      <a:r>
                        <a:rPr lang="en-GB" sz="700" b="0" i="0" u="none" strike="noStrike">
                          <a:effectLst/>
                          <a:latin typeface="Arial" panose="020B0604020202020204" pitchFamily="34" charset="0"/>
                        </a:rPr>
                        <a:t>32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FCFD"/>
                    </a:solidFill>
                  </a:tcPr>
                </a:tc>
                <a:tc>
                  <a:txBody>
                    <a:bodyPr/>
                    <a:lstStyle/>
                    <a:p>
                      <a:pPr algn="ctr" fontAlgn="ctr"/>
                      <a:r>
                        <a:rPr lang="en-GB" sz="700" b="0" i="0" u="none" strike="noStrike">
                          <a:effectLst/>
                          <a:latin typeface="Arial" panose="020B0604020202020204" pitchFamily="34" charset="0"/>
                        </a:rPr>
                        <a:t>22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ED0"/>
                    </a:solidFill>
                  </a:tcPr>
                </a:tc>
                <a:tc>
                  <a:txBody>
                    <a:bodyPr/>
                    <a:lstStyle/>
                    <a:p>
                      <a:pPr algn="ctr" fontAlgn="ctr"/>
                      <a:r>
                        <a:rPr lang="en-GB" sz="700" b="0" i="0" u="none" strike="noStrike">
                          <a:effectLst/>
                          <a:latin typeface="Arial" panose="020B0604020202020204" pitchFamily="34" charset="0"/>
                        </a:rPr>
                        <a:t>47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DEBF"/>
                    </a:solidFill>
                  </a:tcPr>
                </a:tc>
                <a:tc>
                  <a:txBody>
                    <a:bodyPr/>
                    <a:lstStyle/>
                    <a:p>
                      <a:pPr algn="ctr" fontAlgn="ctr"/>
                      <a:r>
                        <a:rPr lang="en-GB" sz="700" b="0" i="0" u="none" strike="noStrike">
                          <a:effectLst/>
                          <a:latin typeface="Arial" panose="020B0604020202020204" pitchFamily="34" charset="0"/>
                        </a:rPr>
                        <a:t>23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5"/>
                    </a:solidFill>
                  </a:tcPr>
                </a:tc>
                <a:tc>
                  <a:txBody>
                    <a:bodyPr/>
                    <a:lstStyle/>
                    <a:p>
                      <a:pPr algn="ctr" fontAlgn="ctr"/>
                      <a:r>
                        <a:rPr lang="en-GB" sz="700" b="0" i="0" u="none" strike="noStrike">
                          <a:effectLst/>
                          <a:latin typeface="Arial" panose="020B0604020202020204" pitchFamily="34" charset="0"/>
                        </a:rPr>
                        <a:t>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ctr"/>
                      <a:r>
                        <a:rPr lang="en-GB" sz="700" b="0" i="0" u="none" strike="noStrike">
                          <a:effectLst/>
                          <a:latin typeface="Arial" panose="020B0604020202020204" pitchFamily="34" charset="0"/>
                        </a:rPr>
                        <a:t>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274"/>
                    </a:solidFill>
                  </a:tcPr>
                </a:tc>
                <a:extLst>
                  <a:ext uri="{0D108BD9-81ED-4DB2-BD59-A6C34878D82A}">
                    <a16:rowId xmlns:a16="http://schemas.microsoft.com/office/drawing/2014/main" val="512297558"/>
                  </a:ext>
                </a:extLst>
              </a:tr>
              <a:tr h="222924">
                <a:tc>
                  <a:txBody>
                    <a:bodyPr/>
                    <a:lstStyle/>
                    <a:p>
                      <a:pPr algn="l" fontAlgn="b"/>
                      <a:r>
                        <a:rPr lang="en-GB" sz="700" b="0" i="0" u="none" strike="noStrike">
                          <a:effectLst/>
                          <a:latin typeface="Arial" panose="020B0604020202020204" pitchFamily="34" charset="0"/>
                        </a:rPr>
                        <a:t>Belle Vue</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39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EE0"/>
                    </a:solidFill>
                  </a:tcPr>
                </a:tc>
                <a:tc>
                  <a:txBody>
                    <a:bodyPr/>
                    <a:lstStyle/>
                    <a:p>
                      <a:pPr algn="ctr" fontAlgn="ctr"/>
                      <a:r>
                        <a:rPr lang="en-GB" sz="700" b="0" i="0" u="none" strike="noStrike">
                          <a:effectLst/>
                          <a:latin typeface="Arial" panose="020B0604020202020204" pitchFamily="34" charset="0"/>
                        </a:rPr>
                        <a:t>31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ctr"/>
                      <a:r>
                        <a:rPr lang="en-GB" sz="700" b="0" i="0" u="none" strike="noStrike">
                          <a:effectLst/>
                          <a:latin typeface="Arial" panose="020B0604020202020204" pitchFamily="34" charset="0"/>
                        </a:rPr>
                        <a:t>30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4F7"/>
                    </a:solidFill>
                  </a:tcPr>
                </a:tc>
                <a:tc>
                  <a:txBody>
                    <a:bodyPr/>
                    <a:lstStyle/>
                    <a:p>
                      <a:pPr algn="ctr" fontAlgn="ctr"/>
                      <a:r>
                        <a:rPr lang="en-GB" sz="700" b="0" i="0" u="none" strike="noStrike">
                          <a:effectLst/>
                          <a:latin typeface="Arial" panose="020B0604020202020204" pitchFamily="34" charset="0"/>
                        </a:rPr>
                        <a:t>52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D4AA"/>
                    </a:solidFill>
                  </a:tcPr>
                </a:tc>
                <a:tc>
                  <a:txBody>
                    <a:bodyPr/>
                    <a:lstStyle/>
                    <a:p>
                      <a:pPr algn="ctr" fontAlgn="ctr"/>
                      <a:r>
                        <a:rPr lang="en-GB" sz="700" b="0" i="0" u="none" strike="noStrike">
                          <a:effectLst/>
                          <a:latin typeface="Arial" panose="020B0604020202020204" pitchFamily="34" charset="0"/>
                        </a:rPr>
                        <a:t>52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D4AA"/>
                    </a:solidFill>
                  </a:tcPr>
                </a:tc>
                <a:tc>
                  <a:txBody>
                    <a:bodyPr/>
                    <a:lstStyle/>
                    <a:p>
                      <a:pPr algn="ctr" fontAlgn="ctr"/>
                      <a:r>
                        <a:rPr lang="en-GB" sz="700" b="0" i="0" u="none" strike="noStrike">
                          <a:effectLst/>
                          <a:latin typeface="Arial" panose="020B0604020202020204" pitchFamily="34" charset="0"/>
                        </a:rPr>
                        <a:t>54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D0A1"/>
                    </a:solidFill>
                  </a:tcPr>
                </a:tc>
                <a:tc>
                  <a:txBody>
                    <a:bodyPr/>
                    <a:lstStyle/>
                    <a:p>
                      <a:pPr algn="ctr" fontAlgn="ctr"/>
                      <a:r>
                        <a:rPr lang="en-GB" sz="700" b="0" i="0" u="none" strike="noStrike">
                          <a:effectLst/>
                          <a:latin typeface="Arial" panose="020B0604020202020204" pitchFamily="34" charset="0"/>
                        </a:rPr>
                        <a:t>20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7"/>
                    </a:solidFill>
                  </a:tcPr>
                </a:tc>
                <a:tc>
                  <a:txBody>
                    <a:bodyPr/>
                    <a:lstStyle/>
                    <a:p>
                      <a:pPr algn="ctr" fontAlgn="ctr"/>
                      <a:r>
                        <a:rPr lang="en-GB" sz="700" b="0" i="0" u="none" strike="noStrike">
                          <a:effectLst/>
                          <a:latin typeface="Arial" panose="020B0604020202020204" pitchFamily="34" charset="0"/>
                        </a:rPr>
                        <a:t>47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DEBF"/>
                    </a:solidFill>
                  </a:tcPr>
                </a:tc>
                <a:tc>
                  <a:txBody>
                    <a:bodyPr/>
                    <a:lstStyle/>
                    <a:p>
                      <a:pPr algn="ctr" fontAlgn="ctr"/>
                      <a:r>
                        <a:rPr lang="en-GB" sz="700" b="0" i="0" u="none" strike="noStrike">
                          <a:effectLst/>
                          <a:latin typeface="Arial" panose="020B0604020202020204" pitchFamily="34" charset="0"/>
                        </a:rPr>
                        <a:t>42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E8D4"/>
                    </a:solidFill>
                  </a:tcPr>
                </a:tc>
                <a:tc>
                  <a:txBody>
                    <a:bodyPr/>
                    <a:lstStyle/>
                    <a:p>
                      <a:pPr algn="ctr" fontAlgn="ctr"/>
                      <a:r>
                        <a:rPr lang="en-GB" sz="700" b="0" i="0" u="none" strike="noStrike">
                          <a:effectLst/>
                          <a:latin typeface="Arial" panose="020B0604020202020204" pitchFamily="34" charset="0"/>
                        </a:rPr>
                        <a:t>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588"/>
                    </a:solidFill>
                  </a:tcPr>
                </a:tc>
                <a:extLst>
                  <a:ext uri="{0D108BD9-81ED-4DB2-BD59-A6C34878D82A}">
                    <a16:rowId xmlns:a16="http://schemas.microsoft.com/office/drawing/2014/main" val="1674635264"/>
                  </a:ext>
                </a:extLst>
              </a:tr>
              <a:tr h="222924">
                <a:tc>
                  <a:txBody>
                    <a:bodyPr/>
                    <a:lstStyle/>
                    <a:p>
                      <a:pPr algn="l" fontAlgn="b"/>
                      <a:r>
                        <a:rPr lang="en-GB" sz="700" b="0" i="0" u="none" strike="noStrike">
                          <a:effectLst/>
                          <a:latin typeface="Arial" panose="020B0604020202020204" pitchFamily="34" charset="0"/>
                        </a:rPr>
                        <a:t>Bagley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34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8F5"/>
                    </a:solidFill>
                  </a:tcPr>
                </a:tc>
                <a:tc>
                  <a:txBody>
                    <a:bodyPr/>
                    <a:lstStyle/>
                    <a:p>
                      <a:pPr algn="ctr" fontAlgn="ctr"/>
                      <a:r>
                        <a:rPr lang="en-GB" sz="700" b="0" i="0" u="none" strike="noStrike">
                          <a:effectLst/>
                          <a:latin typeface="Arial" panose="020B0604020202020204" pitchFamily="34" charset="0"/>
                        </a:rPr>
                        <a:t>55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CE9D"/>
                    </a:solidFill>
                  </a:tcPr>
                </a:tc>
                <a:tc>
                  <a:txBody>
                    <a:bodyPr/>
                    <a:lstStyle/>
                    <a:p>
                      <a:pPr algn="ctr" fontAlgn="ctr"/>
                      <a:r>
                        <a:rPr lang="en-GB" sz="700" b="0" i="0" u="none" strike="noStrike">
                          <a:effectLst/>
                          <a:latin typeface="Arial" panose="020B0604020202020204" pitchFamily="34" charset="0"/>
                        </a:rPr>
                        <a:t>60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2C488"/>
                    </a:solidFill>
                  </a:tcPr>
                </a:tc>
                <a:tc>
                  <a:txBody>
                    <a:bodyPr/>
                    <a:lstStyle/>
                    <a:p>
                      <a:pPr algn="ctr" fontAlgn="ctr"/>
                      <a:r>
                        <a:rPr lang="en-GB" sz="700" b="0" i="0" u="none" strike="noStrike">
                          <a:effectLst/>
                          <a:latin typeface="Arial" panose="020B0604020202020204" pitchFamily="34" charset="0"/>
                        </a:rPr>
                        <a:t>59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7C68C"/>
                    </a:solidFill>
                  </a:tcPr>
                </a:tc>
                <a:tc>
                  <a:txBody>
                    <a:bodyPr/>
                    <a:lstStyle/>
                    <a:p>
                      <a:pPr algn="ctr" fontAlgn="ctr"/>
                      <a:r>
                        <a:rPr lang="en-GB" sz="700" b="0" i="0" u="none" strike="noStrike">
                          <a:effectLst/>
                          <a:latin typeface="Arial" panose="020B0604020202020204" pitchFamily="34" charset="0"/>
                        </a:rPr>
                        <a:t>37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2E8"/>
                    </a:solidFill>
                  </a:tcPr>
                </a:tc>
                <a:tc>
                  <a:txBody>
                    <a:bodyPr/>
                    <a:lstStyle/>
                    <a:p>
                      <a:pPr algn="ctr" fontAlgn="ctr"/>
                      <a:r>
                        <a:rPr lang="en-GB" sz="700" b="0" i="0" u="none" strike="noStrike">
                          <a:effectLst/>
                          <a:latin typeface="Arial" panose="020B0604020202020204" pitchFamily="34" charset="0"/>
                        </a:rPr>
                        <a:t>26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ctr"/>
                      <a:r>
                        <a:rPr lang="en-GB" sz="700" b="0" i="0" u="none" strike="noStrike">
                          <a:effectLst/>
                          <a:latin typeface="Arial" panose="020B0604020202020204" pitchFamily="34" charset="0"/>
                        </a:rPr>
                        <a:t>63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GB" sz="700" b="0" i="0" u="none" strike="noStrike">
                          <a:effectLst/>
                          <a:latin typeface="Arial" panose="020B0604020202020204" pitchFamily="34" charset="0"/>
                        </a:rPr>
                        <a:t>15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CAE"/>
                    </a:solidFill>
                  </a:tcPr>
                </a:tc>
                <a:tc>
                  <a:txBody>
                    <a:bodyPr/>
                    <a:lstStyle/>
                    <a:p>
                      <a:pPr algn="ctr" fontAlgn="ctr"/>
                      <a:r>
                        <a:rPr lang="en-GB" sz="700" b="0" i="0" u="none" strike="noStrike">
                          <a:effectLst/>
                          <a:latin typeface="Arial" panose="020B0604020202020204" pitchFamily="34" charset="0"/>
                        </a:rPr>
                        <a:t>21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C"/>
                    </a:solidFill>
                  </a:tcPr>
                </a:tc>
                <a:tc>
                  <a:txBody>
                    <a:bodyPr/>
                    <a:lstStyle/>
                    <a:p>
                      <a:pPr algn="ctr" fontAlgn="ctr"/>
                      <a:r>
                        <a:rPr lang="en-GB" sz="700" b="0" i="0" u="none" strike="noStrike">
                          <a:effectLst/>
                          <a:latin typeface="Arial" panose="020B0604020202020204" pitchFamily="34" charset="0"/>
                        </a:rPr>
                        <a:t>13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5"/>
                    </a:solidFill>
                  </a:tcPr>
                </a:tc>
                <a:extLst>
                  <a:ext uri="{0D108BD9-81ED-4DB2-BD59-A6C34878D82A}">
                    <a16:rowId xmlns:a16="http://schemas.microsoft.com/office/drawing/2014/main" val="2938010159"/>
                  </a:ext>
                </a:extLst>
              </a:tr>
              <a:tr h="222924">
                <a:tc>
                  <a:txBody>
                    <a:bodyPr/>
                    <a:lstStyle/>
                    <a:p>
                      <a:pPr algn="l" fontAlgn="b"/>
                      <a:r>
                        <a:rPr lang="en-GB" sz="700" b="0" i="0" u="none" strike="noStrike">
                          <a:effectLst/>
                          <a:latin typeface="Arial" panose="020B0604020202020204" pitchFamily="34" charset="0"/>
                        </a:rPr>
                        <a:t>Abbey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37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2E8"/>
                    </a:solidFill>
                  </a:tcPr>
                </a:tc>
                <a:tc>
                  <a:txBody>
                    <a:bodyPr/>
                    <a:lstStyle/>
                    <a:p>
                      <a:pPr algn="ctr" fontAlgn="ctr"/>
                      <a:r>
                        <a:rPr lang="en-GB" sz="700" b="0" i="0" u="none" strike="noStrike">
                          <a:effectLst/>
                          <a:latin typeface="Arial" panose="020B0604020202020204" pitchFamily="34" charset="0"/>
                        </a:rPr>
                        <a:t>58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CC890"/>
                    </a:solidFill>
                  </a:tcPr>
                </a:tc>
                <a:tc>
                  <a:txBody>
                    <a:bodyPr/>
                    <a:lstStyle/>
                    <a:p>
                      <a:pPr algn="ctr" fontAlgn="ctr"/>
                      <a:r>
                        <a:rPr lang="en-GB" sz="700" b="0" i="0" u="none" strike="noStrike">
                          <a:effectLst/>
                          <a:latin typeface="Arial" panose="020B0604020202020204" pitchFamily="34" charset="0"/>
                        </a:rPr>
                        <a:t>54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D0A1"/>
                    </a:solidFill>
                  </a:tcPr>
                </a:tc>
                <a:tc>
                  <a:txBody>
                    <a:bodyPr/>
                    <a:lstStyle/>
                    <a:p>
                      <a:pPr algn="ctr" fontAlgn="ctr"/>
                      <a:r>
                        <a:rPr lang="en-GB" sz="700" b="0" i="0" u="none" strike="noStrike">
                          <a:effectLst/>
                          <a:latin typeface="Arial" panose="020B0604020202020204" pitchFamily="34" charset="0"/>
                        </a:rPr>
                        <a:t>54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D0A1"/>
                    </a:solidFill>
                  </a:tcPr>
                </a:tc>
                <a:tc>
                  <a:txBody>
                    <a:bodyPr/>
                    <a:lstStyle/>
                    <a:p>
                      <a:pPr algn="ctr" fontAlgn="ctr"/>
                      <a:r>
                        <a:rPr lang="en-GB" sz="700" b="0" i="0" u="none" strike="noStrike">
                          <a:effectLst/>
                          <a:latin typeface="Arial" panose="020B0604020202020204" pitchFamily="34" charset="0"/>
                        </a:rPr>
                        <a:t>10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496"/>
                    </a:solidFill>
                  </a:tcPr>
                </a:tc>
                <a:tc>
                  <a:txBody>
                    <a:bodyPr/>
                    <a:lstStyle/>
                    <a:p>
                      <a:pPr algn="ctr" fontAlgn="ctr"/>
                      <a:r>
                        <a:rPr lang="en-GB" sz="700" b="0" i="0" u="none" strike="noStrike">
                          <a:effectLst/>
                          <a:latin typeface="Arial" panose="020B0604020202020204" pitchFamily="34" charset="0"/>
                        </a:rPr>
                        <a:t>48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CBA"/>
                    </a:solidFill>
                  </a:tcPr>
                </a:tc>
                <a:tc>
                  <a:txBody>
                    <a:bodyPr/>
                    <a:lstStyle/>
                    <a:p>
                      <a:pPr algn="ctr" fontAlgn="ctr"/>
                      <a:r>
                        <a:rPr lang="en-GB" sz="700" b="0" i="0" u="none" strike="noStrike">
                          <a:effectLst/>
                          <a:latin typeface="Arial" panose="020B0604020202020204" pitchFamily="34" charset="0"/>
                        </a:rPr>
                        <a:t>46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E0C3"/>
                    </a:solidFill>
                  </a:tcPr>
                </a:tc>
                <a:tc>
                  <a:txBody>
                    <a:bodyPr/>
                    <a:lstStyle/>
                    <a:p>
                      <a:pPr algn="ctr" fontAlgn="ctr"/>
                      <a:r>
                        <a:rPr lang="en-GB" sz="700" b="0" i="0" u="none" strike="noStrike">
                          <a:effectLst/>
                          <a:latin typeface="Arial" panose="020B0604020202020204" pitchFamily="34" charset="0"/>
                        </a:rPr>
                        <a:t>40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ECDC"/>
                    </a:solidFill>
                  </a:tcPr>
                </a:tc>
                <a:tc>
                  <a:txBody>
                    <a:bodyPr/>
                    <a:lstStyle/>
                    <a:p>
                      <a:pPr algn="ctr" fontAlgn="ctr"/>
                      <a:r>
                        <a:rPr lang="en-GB" sz="700" b="0" i="0" u="none" strike="noStrike">
                          <a:effectLst/>
                          <a:latin typeface="Arial" panose="020B0604020202020204" pitchFamily="34" charset="0"/>
                        </a:rPr>
                        <a:t>29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FF2"/>
                    </a:solidFill>
                  </a:tcPr>
                </a:tc>
                <a:tc>
                  <a:txBody>
                    <a:bodyPr/>
                    <a:lstStyle/>
                    <a:p>
                      <a:pPr algn="ctr" fontAlgn="ctr"/>
                      <a:r>
                        <a:rPr lang="en-GB" sz="700" b="0" i="0" u="none" strike="noStrike">
                          <a:effectLst/>
                          <a:latin typeface="Arial" panose="020B0604020202020204" pitchFamily="34" charset="0"/>
                        </a:rPr>
                        <a:t>16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B1B3"/>
                    </a:solidFill>
                  </a:tcPr>
                </a:tc>
                <a:extLst>
                  <a:ext uri="{0D108BD9-81ED-4DB2-BD59-A6C34878D82A}">
                    <a16:rowId xmlns:a16="http://schemas.microsoft.com/office/drawing/2014/main" val="2194233010"/>
                  </a:ext>
                </a:extLst>
              </a:tr>
              <a:tr h="222924">
                <a:tc>
                  <a:txBody>
                    <a:bodyPr/>
                    <a:lstStyle/>
                    <a:p>
                      <a:pPr algn="l" fontAlgn="b"/>
                      <a:r>
                        <a:rPr lang="en-GB" sz="700" b="0" i="0" u="none" strike="noStrike">
                          <a:effectLst/>
                          <a:latin typeface="Arial" panose="020B0604020202020204" pitchFamily="34" charset="0"/>
                        </a:rPr>
                        <a:t>Tern</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51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D6AE"/>
                    </a:solidFill>
                  </a:tcPr>
                </a:tc>
                <a:tc>
                  <a:txBody>
                    <a:bodyPr/>
                    <a:lstStyle/>
                    <a:p>
                      <a:pPr algn="ctr" fontAlgn="ctr"/>
                      <a:r>
                        <a:rPr lang="en-GB" sz="700" b="0" i="0" u="none" strike="noStrike">
                          <a:effectLst/>
                          <a:latin typeface="Arial" panose="020B0604020202020204" pitchFamily="34" charset="0"/>
                        </a:rPr>
                        <a:t>44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4CB"/>
                    </a:solidFill>
                  </a:tcPr>
                </a:tc>
                <a:tc>
                  <a:txBody>
                    <a:bodyPr/>
                    <a:lstStyle/>
                    <a:p>
                      <a:pPr algn="ctr" fontAlgn="ctr"/>
                      <a:r>
                        <a:rPr lang="en-GB" sz="700" b="0" i="0" u="none" strike="noStrike">
                          <a:effectLst/>
                          <a:latin typeface="Arial" panose="020B0604020202020204" pitchFamily="34" charset="0"/>
                        </a:rPr>
                        <a:t>52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D4AA"/>
                    </a:solidFill>
                  </a:tcPr>
                </a:tc>
                <a:tc>
                  <a:txBody>
                    <a:bodyPr/>
                    <a:lstStyle/>
                    <a:p>
                      <a:pPr algn="ctr" fontAlgn="ctr"/>
                      <a:r>
                        <a:rPr lang="en-GB" sz="700" b="0" i="0" u="none" strike="noStrike">
                          <a:effectLst/>
                          <a:latin typeface="Arial" panose="020B0604020202020204" pitchFamily="34" charset="0"/>
                        </a:rPr>
                        <a:t>41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EEAD8"/>
                    </a:solidFill>
                  </a:tcPr>
                </a:tc>
                <a:tc>
                  <a:txBody>
                    <a:bodyPr/>
                    <a:lstStyle/>
                    <a:p>
                      <a:pPr algn="ctr" fontAlgn="ctr"/>
                      <a:r>
                        <a:rPr lang="en-GB" sz="700" b="0" i="0" u="none" strike="noStrike">
                          <a:effectLst/>
                          <a:latin typeface="Arial" panose="020B0604020202020204" pitchFamily="34" charset="0"/>
                        </a:rPr>
                        <a:t>55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CE9D"/>
                    </a:solidFill>
                  </a:tcPr>
                </a:tc>
                <a:tc>
                  <a:txBody>
                    <a:bodyPr/>
                    <a:lstStyle/>
                    <a:p>
                      <a:pPr algn="ctr" fontAlgn="ctr"/>
                      <a:r>
                        <a:rPr lang="en-GB" sz="700" b="0" i="0" u="none" strike="noStrike">
                          <a:effectLst/>
                          <a:latin typeface="Arial" panose="020B0604020202020204" pitchFamily="34" charset="0"/>
                        </a:rPr>
                        <a:t>55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CE9D"/>
                    </a:solidFill>
                  </a:tcPr>
                </a:tc>
                <a:tc>
                  <a:txBody>
                    <a:bodyPr/>
                    <a:lstStyle/>
                    <a:p>
                      <a:pPr algn="ctr" fontAlgn="ctr"/>
                      <a:r>
                        <a:rPr lang="en-GB" sz="700" b="0" i="0" u="none" strike="noStrike">
                          <a:effectLst/>
                          <a:latin typeface="Arial" panose="020B0604020202020204" pitchFamily="34" charset="0"/>
                        </a:rPr>
                        <a:t>43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E6CF"/>
                    </a:solidFill>
                  </a:tcPr>
                </a:tc>
                <a:tc>
                  <a:txBody>
                    <a:bodyPr/>
                    <a:lstStyle/>
                    <a:p>
                      <a:pPr algn="ctr" fontAlgn="ctr"/>
                      <a:r>
                        <a:rPr lang="en-GB" sz="700" b="0" i="0" u="none" strike="noStrike">
                          <a:effectLst/>
                          <a:latin typeface="Arial" panose="020B0604020202020204" pitchFamily="34" charset="0"/>
                        </a:rPr>
                        <a:t>41</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EEAD8"/>
                    </a:solidFill>
                  </a:tcPr>
                </a:tc>
                <a:tc>
                  <a:txBody>
                    <a:bodyPr/>
                    <a:lstStyle/>
                    <a:p>
                      <a:pPr algn="ctr" fontAlgn="ctr"/>
                      <a:r>
                        <a:rPr lang="en-GB" sz="700" b="0" i="0" u="none" strike="noStrike">
                          <a:effectLst/>
                          <a:latin typeface="Arial" panose="020B0604020202020204" pitchFamily="34" charset="0"/>
                        </a:rPr>
                        <a:t>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C7E"/>
                    </a:solidFill>
                  </a:tcPr>
                </a:tc>
                <a:tc>
                  <a:txBody>
                    <a:bodyPr/>
                    <a:lstStyle/>
                    <a:p>
                      <a:pPr algn="ctr" fontAlgn="ctr"/>
                      <a:r>
                        <a:rPr lang="en-GB" sz="700" b="0" i="0" u="none" strike="noStrike">
                          <a:effectLst/>
                          <a:latin typeface="Arial" panose="020B0604020202020204" pitchFamily="34" charset="0"/>
                        </a:rPr>
                        <a:t>10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496"/>
                    </a:solidFill>
                  </a:tcPr>
                </a:tc>
                <a:extLst>
                  <a:ext uri="{0D108BD9-81ED-4DB2-BD59-A6C34878D82A}">
                    <a16:rowId xmlns:a16="http://schemas.microsoft.com/office/drawing/2014/main" val="1568827962"/>
                  </a:ext>
                </a:extLst>
              </a:tr>
              <a:tr h="222924">
                <a:tc>
                  <a:txBody>
                    <a:bodyPr/>
                    <a:lstStyle/>
                    <a:p>
                      <a:pPr algn="l" fontAlgn="b"/>
                      <a:r>
                        <a:rPr lang="en-GB" sz="700" b="0" i="0" u="none" strike="noStrike">
                          <a:effectLst/>
                          <a:latin typeface="Arial" panose="020B0604020202020204" pitchFamily="34" charset="0"/>
                        </a:rPr>
                        <a:t>Radbrook</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47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DEBF"/>
                    </a:solidFill>
                  </a:tcPr>
                </a:tc>
                <a:tc>
                  <a:txBody>
                    <a:bodyPr/>
                    <a:lstStyle/>
                    <a:p>
                      <a:pPr algn="ctr" fontAlgn="ctr"/>
                      <a:r>
                        <a:rPr lang="en-GB" sz="700" b="0" i="0" u="none" strike="noStrike">
                          <a:effectLst/>
                          <a:latin typeface="Arial" panose="020B0604020202020204" pitchFamily="34" charset="0"/>
                        </a:rPr>
                        <a:t>59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7C68C"/>
                    </a:solidFill>
                  </a:tcPr>
                </a:tc>
                <a:tc>
                  <a:txBody>
                    <a:bodyPr/>
                    <a:lstStyle/>
                    <a:p>
                      <a:pPr algn="ctr" fontAlgn="ctr"/>
                      <a:r>
                        <a:rPr lang="en-GB" sz="700" b="0" i="0" u="none" strike="noStrike">
                          <a:effectLst/>
                          <a:latin typeface="Arial" panose="020B0604020202020204" pitchFamily="34" charset="0"/>
                        </a:rPr>
                        <a:t>56</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6CC99"/>
                    </a:solidFill>
                  </a:tcPr>
                </a:tc>
                <a:tc>
                  <a:txBody>
                    <a:bodyPr/>
                    <a:lstStyle/>
                    <a:p>
                      <a:pPr algn="ctr" fontAlgn="ctr"/>
                      <a:r>
                        <a:rPr lang="en-GB" sz="700" b="0" i="0" u="none" strike="noStrike">
                          <a:effectLst/>
                          <a:latin typeface="Arial" panose="020B0604020202020204" pitchFamily="34" charset="0"/>
                        </a:rPr>
                        <a:t>62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8C080"/>
                    </a:solidFill>
                  </a:tcPr>
                </a:tc>
                <a:tc>
                  <a:txBody>
                    <a:bodyPr/>
                    <a:lstStyle/>
                    <a:p>
                      <a:pPr algn="ctr" fontAlgn="ctr"/>
                      <a:r>
                        <a:rPr lang="en-GB" sz="700" b="0" i="0" u="none" strike="noStrike">
                          <a:effectLst/>
                          <a:latin typeface="Arial" panose="020B0604020202020204" pitchFamily="34" charset="0"/>
                        </a:rPr>
                        <a:t>33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FAF9"/>
                    </a:solidFill>
                  </a:tcPr>
                </a:tc>
                <a:tc>
                  <a:txBody>
                    <a:bodyPr/>
                    <a:lstStyle/>
                    <a:p>
                      <a:pPr algn="ctr" fontAlgn="ctr"/>
                      <a:r>
                        <a:rPr lang="en-GB" sz="700" b="0" i="0" u="none" strike="noStrike">
                          <a:effectLst/>
                          <a:latin typeface="Arial" panose="020B0604020202020204" pitchFamily="34" charset="0"/>
                        </a:rPr>
                        <a:t>30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4F7"/>
                    </a:solidFill>
                  </a:tcPr>
                </a:tc>
                <a:tc>
                  <a:txBody>
                    <a:bodyPr/>
                    <a:lstStyle/>
                    <a:p>
                      <a:pPr algn="ctr" fontAlgn="ctr"/>
                      <a:r>
                        <a:rPr lang="en-GB" sz="700" b="0" i="0" u="none" strike="noStrike">
                          <a:effectLst/>
                          <a:latin typeface="Arial" panose="020B0604020202020204" pitchFamily="34" charset="0"/>
                        </a:rPr>
                        <a:t>47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DEBF"/>
                    </a:solidFill>
                  </a:tcPr>
                </a:tc>
                <a:tc>
                  <a:txBody>
                    <a:bodyPr/>
                    <a:lstStyle/>
                    <a:p>
                      <a:pPr algn="ctr" fontAlgn="ctr"/>
                      <a:r>
                        <a:rPr lang="en-GB" sz="700" b="0" i="0" u="none" strike="noStrike">
                          <a:effectLst/>
                          <a:latin typeface="Arial" panose="020B0604020202020204" pitchFamily="34" charset="0"/>
                        </a:rPr>
                        <a:t>33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5FAF9"/>
                    </a:solidFill>
                  </a:tcPr>
                </a:tc>
                <a:tc>
                  <a:txBody>
                    <a:bodyPr/>
                    <a:lstStyle/>
                    <a:p>
                      <a:pPr algn="ctr" fontAlgn="ctr"/>
                      <a:r>
                        <a:rPr lang="en-GB" sz="700" b="0" i="0" u="none" strike="noStrike">
                          <a:effectLst/>
                          <a:latin typeface="Arial" panose="020B0604020202020204" pitchFamily="34" charset="0"/>
                        </a:rPr>
                        <a:t>35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6F1"/>
                    </a:solidFill>
                  </a:tcPr>
                </a:tc>
                <a:tc>
                  <a:txBody>
                    <a:bodyPr/>
                    <a:lstStyle/>
                    <a:p>
                      <a:pPr algn="ctr" fontAlgn="ctr"/>
                      <a:r>
                        <a:rPr lang="en-GB" sz="700" b="0" i="0" u="none" strike="noStrike">
                          <a:effectLst/>
                          <a:latin typeface="Arial" panose="020B0604020202020204" pitchFamily="34" charset="0"/>
                        </a:rPr>
                        <a:t>24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7DA"/>
                    </a:solidFill>
                  </a:tcPr>
                </a:tc>
                <a:extLst>
                  <a:ext uri="{0D108BD9-81ED-4DB2-BD59-A6C34878D82A}">
                    <a16:rowId xmlns:a16="http://schemas.microsoft.com/office/drawing/2014/main" val="2099109836"/>
                  </a:ext>
                </a:extLst>
              </a:tr>
              <a:tr h="222924">
                <a:tc>
                  <a:txBody>
                    <a:bodyPr/>
                    <a:lstStyle/>
                    <a:p>
                      <a:pPr algn="l" fontAlgn="b"/>
                      <a:r>
                        <a:rPr lang="en-GB" sz="700" b="0" i="0" u="none" strike="noStrike">
                          <a:effectLst/>
                          <a:latin typeface="Arial" panose="020B0604020202020204" pitchFamily="34" charset="0"/>
                        </a:rPr>
                        <a:t>Copthorne</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62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8C080"/>
                    </a:solidFill>
                  </a:tcPr>
                </a:tc>
                <a:tc>
                  <a:txBody>
                    <a:bodyPr/>
                    <a:lstStyle/>
                    <a:p>
                      <a:pPr algn="ctr" fontAlgn="ctr"/>
                      <a:r>
                        <a:rPr lang="en-GB" sz="700" b="0" i="0" u="none" strike="noStrike">
                          <a:effectLst/>
                          <a:latin typeface="Arial" panose="020B0604020202020204" pitchFamily="34" charset="0"/>
                        </a:rPr>
                        <a:t>62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8C080"/>
                    </a:solidFill>
                  </a:tcPr>
                </a:tc>
                <a:tc>
                  <a:txBody>
                    <a:bodyPr/>
                    <a:lstStyle/>
                    <a:p>
                      <a:pPr algn="ctr" fontAlgn="ctr"/>
                      <a:r>
                        <a:rPr lang="en-GB" sz="700" b="0" i="0" u="none" strike="noStrike">
                          <a:effectLst/>
                          <a:latin typeface="Arial" panose="020B0604020202020204" pitchFamily="34" charset="0"/>
                        </a:rPr>
                        <a:t>63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GB" sz="700" b="0" i="0" u="none" strike="noStrike">
                          <a:effectLst/>
                          <a:latin typeface="Arial" panose="020B0604020202020204" pitchFamily="34" charset="0"/>
                        </a:rPr>
                        <a:t>63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GB" sz="700" b="0" i="0" u="none" strike="noStrike">
                          <a:effectLst/>
                          <a:latin typeface="Arial" panose="020B0604020202020204" pitchFamily="34" charset="0"/>
                        </a:rPr>
                        <a:t>55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CE9D"/>
                    </a:solidFill>
                  </a:tcPr>
                </a:tc>
                <a:tc>
                  <a:txBody>
                    <a:bodyPr/>
                    <a:lstStyle/>
                    <a:p>
                      <a:pPr algn="ctr" fontAlgn="ctr"/>
                      <a:r>
                        <a:rPr lang="en-GB" sz="700" b="0" i="0" u="none" strike="noStrike">
                          <a:effectLst/>
                          <a:latin typeface="Arial" panose="020B0604020202020204" pitchFamily="34" charset="0"/>
                        </a:rPr>
                        <a:t>18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ctr"/>
                      <a:r>
                        <a:rPr lang="en-GB" sz="700" b="0" i="0" u="none" strike="noStrike">
                          <a:effectLst/>
                          <a:latin typeface="Arial" panose="020B0604020202020204" pitchFamily="34" charset="0"/>
                        </a:rPr>
                        <a:t>39</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EE0"/>
                    </a:solidFill>
                  </a:tcPr>
                </a:tc>
                <a:tc>
                  <a:txBody>
                    <a:bodyPr/>
                    <a:lstStyle/>
                    <a:p>
                      <a:pPr algn="ctr" fontAlgn="ctr"/>
                      <a:r>
                        <a:rPr lang="en-GB" sz="700" b="0" i="0" u="none" strike="noStrike">
                          <a:effectLst/>
                          <a:latin typeface="Arial" panose="020B0604020202020204" pitchFamily="34" charset="0"/>
                        </a:rPr>
                        <a:t>30</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4F7"/>
                    </a:solidFill>
                  </a:tcPr>
                </a:tc>
                <a:tc>
                  <a:txBody>
                    <a:bodyPr/>
                    <a:lstStyle/>
                    <a:p>
                      <a:pPr algn="ctr" fontAlgn="ctr"/>
                      <a:r>
                        <a:rPr lang="en-GB" sz="700" b="0" i="0" u="none" strike="noStrike">
                          <a:effectLst/>
                          <a:latin typeface="Arial" panose="020B0604020202020204" pitchFamily="34" charset="0"/>
                        </a:rPr>
                        <a:t>14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7AA"/>
                    </a:solidFill>
                  </a:tcPr>
                </a:tc>
                <a:tc>
                  <a:txBody>
                    <a:bodyPr/>
                    <a:lstStyle/>
                    <a:p>
                      <a:pPr algn="ctr" fontAlgn="ctr"/>
                      <a:r>
                        <a:rPr lang="en-GB" sz="700" b="0" i="0" u="none" strike="noStrike">
                          <a:effectLst/>
                          <a:latin typeface="Arial" panose="020B0604020202020204" pitchFamily="34" charset="0"/>
                        </a:rPr>
                        <a:t>55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CE9D"/>
                    </a:solidFill>
                  </a:tcPr>
                </a:tc>
                <a:extLst>
                  <a:ext uri="{0D108BD9-81ED-4DB2-BD59-A6C34878D82A}">
                    <a16:rowId xmlns:a16="http://schemas.microsoft.com/office/drawing/2014/main" val="1469290906"/>
                  </a:ext>
                </a:extLst>
              </a:tr>
              <a:tr h="222924">
                <a:tc>
                  <a:txBody>
                    <a:bodyPr/>
                    <a:lstStyle/>
                    <a:p>
                      <a:pPr algn="l" fontAlgn="b"/>
                      <a:r>
                        <a:rPr lang="en-GB" sz="700" b="0" i="0" u="none" strike="noStrike">
                          <a:effectLst/>
                          <a:latin typeface="Arial" panose="020B0604020202020204" pitchFamily="34" charset="0"/>
                        </a:rPr>
                        <a:t>Porthill</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GB" sz="700" b="0" i="0" u="none" strike="noStrike">
                          <a:effectLst/>
                          <a:latin typeface="Arial" panose="020B0604020202020204" pitchFamily="34" charset="0"/>
                        </a:rPr>
                        <a:t>Shrewsbury</a:t>
                      </a:r>
                    </a:p>
                  </a:txBody>
                  <a:tcPr marL="4494" marR="4494" marT="44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GB" sz="700" b="0" i="0" u="none" strike="noStrike">
                          <a:effectLst/>
                          <a:latin typeface="Arial" panose="020B0604020202020204" pitchFamily="34" charset="0"/>
                        </a:rPr>
                        <a:t>47</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DEBF"/>
                    </a:solidFill>
                  </a:tcPr>
                </a:tc>
                <a:tc>
                  <a:txBody>
                    <a:bodyPr/>
                    <a:lstStyle/>
                    <a:p>
                      <a:pPr algn="ctr" fontAlgn="ctr"/>
                      <a:r>
                        <a:rPr lang="en-GB" sz="700" b="0" i="0" u="none" strike="noStrike">
                          <a:effectLst/>
                          <a:latin typeface="Arial" panose="020B0604020202020204" pitchFamily="34" charset="0"/>
                        </a:rPr>
                        <a:t>63</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GB" sz="700" b="0" i="0" u="none" strike="noStrike">
                          <a:effectLst/>
                          <a:latin typeface="Arial" panose="020B0604020202020204" pitchFamily="34" charset="0"/>
                        </a:rPr>
                        <a:t>58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CC890"/>
                    </a:solidFill>
                  </a:tcPr>
                </a:tc>
                <a:tc>
                  <a:txBody>
                    <a:bodyPr/>
                    <a:lstStyle/>
                    <a:p>
                      <a:pPr algn="ctr" fontAlgn="ctr"/>
                      <a:r>
                        <a:rPr lang="en-GB" sz="700" b="0" i="0" u="none" strike="noStrike">
                          <a:effectLst/>
                          <a:latin typeface="Arial" panose="020B0604020202020204" pitchFamily="34" charset="0"/>
                        </a:rPr>
                        <a:t>58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CC890"/>
                    </a:solidFill>
                  </a:tcPr>
                </a:tc>
                <a:tc>
                  <a:txBody>
                    <a:bodyPr/>
                    <a:lstStyle/>
                    <a:p>
                      <a:pPr algn="ctr" fontAlgn="ctr"/>
                      <a:r>
                        <a:rPr lang="en-GB" sz="700" b="0" i="0" u="none" strike="noStrike">
                          <a:effectLst/>
                          <a:latin typeface="Arial" panose="020B0604020202020204" pitchFamily="34" charset="0"/>
                        </a:rPr>
                        <a:t>54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D0A1"/>
                    </a:solidFill>
                  </a:tcPr>
                </a:tc>
                <a:tc>
                  <a:txBody>
                    <a:bodyPr/>
                    <a:lstStyle/>
                    <a:p>
                      <a:pPr algn="ctr" fontAlgn="ctr"/>
                      <a:r>
                        <a:rPr lang="en-GB" sz="700" b="0" i="0" u="none" strike="noStrike">
                          <a:effectLst/>
                          <a:latin typeface="Arial" panose="020B0604020202020204" pitchFamily="34" charset="0"/>
                        </a:rPr>
                        <a:t>62</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8C080"/>
                    </a:solidFill>
                  </a:tcPr>
                </a:tc>
                <a:tc>
                  <a:txBody>
                    <a:bodyPr/>
                    <a:lstStyle/>
                    <a:p>
                      <a:pPr algn="ctr" fontAlgn="ctr"/>
                      <a:r>
                        <a:rPr lang="en-GB" sz="700" b="0" i="0" u="none" strike="noStrike">
                          <a:effectLst/>
                          <a:latin typeface="Arial" panose="020B0604020202020204" pitchFamily="34" charset="0"/>
                        </a:rPr>
                        <a:t>35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6F1"/>
                    </a:solidFill>
                  </a:tcPr>
                </a:tc>
                <a:tc>
                  <a:txBody>
                    <a:bodyPr/>
                    <a:lstStyle/>
                    <a:p>
                      <a:pPr algn="ctr" fontAlgn="ctr"/>
                      <a:r>
                        <a:rPr lang="en-GB" sz="700" b="0" i="0" u="none" strike="noStrike">
                          <a:effectLst/>
                          <a:latin typeface="Arial" panose="020B0604020202020204" pitchFamily="34" charset="0"/>
                        </a:rPr>
                        <a:t>18</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ctr"/>
                      <a:r>
                        <a:rPr lang="en-GB" sz="700" b="0" i="0" u="none" strike="noStrike">
                          <a:effectLst/>
                          <a:latin typeface="Arial" panose="020B0604020202020204" pitchFamily="34" charset="0"/>
                        </a:rPr>
                        <a:t>34</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8F5"/>
                    </a:solidFill>
                  </a:tcPr>
                </a:tc>
                <a:tc>
                  <a:txBody>
                    <a:bodyPr/>
                    <a:lstStyle/>
                    <a:p>
                      <a:pPr algn="ctr" fontAlgn="ctr"/>
                      <a:r>
                        <a:rPr lang="en-GB" sz="700" b="0" i="0" u="none" strike="noStrike">
                          <a:effectLst/>
                          <a:latin typeface="Arial" panose="020B0604020202020204" pitchFamily="34" charset="0"/>
                        </a:rPr>
                        <a:t>45</a:t>
                      </a:r>
                    </a:p>
                  </a:txBody>
                  <a:tcPr marL="4494" marR="4494" marT="44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E2C7"/>
                    </a:solidFill>
                  </a:tcPr>
                </a:tc>
                <a:extLst>
                  <a:ext uri="{0D108BD9-81ED-4DB2-BD59-A6C34878D82A}">
                    <a16:rowId xmlns:a16="http://schemas.microsoft.com/office/drawing/2014/main" val="964121960"/>
                  </a:ext>
                </a:extLst>
              </a:tr>
            </a:tbl>
          </a:graphicData>
        </a:graphic>
      </p:graphicFrame>
    </p:spTree>
    <p:extLst>
      <p:ext uri="{BB962C8B-B14F-4D97-AF65-F5344CB8AC3E}">
        <p14:creationId xmlns:p14="http://schemas.microsoft.com/office/powerpoint/2010/main" val="349350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3568824" y="229116"/>
            <a:ext cx="8746280" cy="758013"/>
          </a:xfrm>
        </p:spPr>
        <p:txBody>
          <a:bodyPr>
            <a:normAutofit/>
          </a:bodyPr>
          <a:lstStyle/>
          <a:p>
            <a:r>
              <a:rPr lang="en-GB" sz="2800" b="1">
                <a:solidFill>
                  <a:srgbClr val="0070C0"/>
                </a:solidFill>
                <a:latin typeface="Arial" panose="020B0604020202020204" pitchFamily="34" charset="0"/>
                <a:cs typeface="Arial" panose="020B0604020202020204" pitchFamily="34" charset="0"/>
              </a:rPr>
              <a:t>Wider determinants of health</a:t>
            </a:r>
            <a:endParaRPr lang="en-GB" sz="280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7F1545-CC55-8AFB-4931-CE5C768506C6}"/>
              </a:ext>
            </a:extLst>
          </p:cNvPr>
          <p:cNvSpPr txBox="1"/>
          <p:nvPr/>
        </p:nvSpPr>
        <p:spPr>
          <a:xfrm>
            <a:off x="461639" y="1182469"/>
            <a:ext cx="8060924"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There are variations even between Wards – best illustrated by the Meole Brace Ward</a:t>
            </a:r>
          </a:p>
        </p:txBody>
      </p:sp>
      <p:graphicFrame>
        <p:nvGraphicFramePr>
          <p:cNvPr id="10" name="Table 9">
            <a:extLst>
              <a:ext uri="{FF2B5EF4-FFF2-40B4-BE49-F238E27FC236}">
                <a16:creationId xmlns:a16="http://schemas.microsoft.com/office/drawing/2014/main" id="{1EFC2471-E35C-1717-73DA-0BB02BDDD68E}"/>
              </a:ext>
            </a:extLst>
          </p:cNvPr>
          <p:cNvGraphicFramePr>
            <a:graphicFrameLocks noGrp="1"/>
          </p:cNvGraphicFramePr>
          <p:nvPr>
            <p:extLst>
              <p:ext uri="{D42A27DB-BD31-4B8C-83A1-F6EECF244321}">
                <p14:modId xmlns:p14="http://schemas.microsoft.com/office/powerpoint/2010/main" val="632012449"/>
              </p:ext>
            </p:extLst>
          </p:nvPr>
        </p:nvGraphicFramePr>
        <p:xfrm>
          <a:off x="390864" y="1928280"/>
          <a:ext cx="4977420" cy="2544205"/>
        </p:xfrm>
        <a:graphic>
          <a:graphicData uri="http://schemas.openxmlformats.org/drawingml/2006/table">
            <a:tbl>
              <a:tblPr/>
              <a:tblGrid>
                <a:gridCol w="3104366">
                  <a:extLst>
                    <a:ext uri="{9D8B030D-6E8A-4147-A177-3AD203B41FA5}">
                      <a16:colId xmlns:a16="http://schemas.microsoft.com/office/drawing/2014/main" val="677570534"/>
                    </a:ext>
                  </a:extLst>
                </a:gridCol>
                <a:gridCol w="764674">
                  <a:extLst>
                    <a:ext uri="{9D8B030D-6E8A-4147-A177-3AD203B41FA5}">
                      <a16:colId xmlns:a16="http://schemas.microsoft.com/office/drawing/2014/main" val="3094734445"/>
                    </a:ext>
                  </a:extLst>
                </a:gridCol>
                <a:gridCol w="1108380">
                  <a:extLst>
                    <a:ext uri="{9D8B030D-6E8A-4147-A177-3AD203B41FA5}">
                      <a16:colId xmlns:a16="http://schemas.microsoft.com/office/drawing/2014/main" val="3703149822"/>
                    </a:ext>
                  </a:extLst>
                </a:gridCol>
              </a:tblGrid>
              <a:tr h="537889">
                <a:tc>
                  <a:txBody>
                    <a:bodyPr/>
                    <a:lstStyle/>
                    <a:p>
                      <a:pPr marL="72000" algn="l" fontAlgn="ctr">
                        <a:lnSpc>
                          <a:spcPct val="100000"/>
                        </a:lnSpc>
                        <a:spcBef>
                          <a:spcPts val="1200"/>
                        </a:spcBef>
                        <a:spcAft>
                          <a:spcPts val="1200"/>
                        </a:spcAft>
                      </a:pPr>
                      <a:r>
                        <a:rPr lang="en-GB" sz="1200" b="1" i="0" u="none" strike="noStrike">
                          <a:effectLst/>
                          <a:latin typeface="Arial" panose="020B0604020202020204" pitchFamily="34" charset="0"/>
                        </a:rPr>
                        <a:t>Indicator</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rtl="0" fontAlgn="ctr">
                        <a:lnSpc>
                          <a:spcPct val="100000"/>
                        </a:lnSpc>
                        <a:spcBef>
                          <a:spcPts val="1200"/>
                        </a:spcBef>
                        <a:spcAft>
                          <a:spcPts val="1200"/>
                        </a:spcAft>
                      </a:pPr>
                      <a:r>
                        <a:rPr lang="en-GB" sz="1200" b="1" i="0" u="none" strike="noStrike">
                          <a:solidFill>
                            <a:srgbClr val="000000"/>
                          </a:solidFill>
                          <a:effectLst/>
                          <a:latin typeface="Arial" panose="020B0604020202020204" pitchFamily="34" charset="0"/>
                        </a:rPr>
                        <a:t>Meole Estate</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rtl="0" fontAlgn="ctr">
                        <a:lnSpc>
                          <a:spcPct val="100000"/>
                        </a:lnSpc>
                        <a:spcBef>
                          <a:spcPts val="1200"/>
                        </a:spcBef>
                        <a:spcAft>
                          <a:spcPts val="1200"/>
                        </a:spcAft>
                      </a:pPr>
                      <a:r>
                        <a:rPr lang="en-GB" sz="1200" b="1" i="0" u="none" strike="noStrike">
                          <a:solidFill>
                            <a:srgbClr val="000000"/>
                          </a:solidFill>
                          <a:effectLst/>
                          <a:latin typeface="Arial" panose="020B0604020202020204" pitchFamily="34" charset="0"/>
                        </a:rPr>
                        <a:t>Meole Village &amp; West</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6919814"/>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Population</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1,600</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2,800</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854010"/>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1 person household</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31.5%</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24.5%</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907580"/>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2 person household</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25.7%</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40.6%</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746544"/>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Household is not deprived in any dimension</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29.8%</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62.5%</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502463"/>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Household is deprived in one dimension</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39.1%</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29.7%</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776404"/>
                  </a:ext>
                </a:extLst>
              </a:tr>
              <a:tr h="222924">
                <a:tc>
                  <a:txBody>
                    <a:bodyPr/>
                    <a:lstStyle/>
                    <a:p>
                      <a:pPr marL="72000" marR="0" lvl="0" indent="0" algn="l" defTabSz="914400" rtl="0" eaLnBrk="1" fontAlgn="b" latinLnBrk="0" hangingPunct="1">
                        <a:lnSpc>
                          <a:spcPct val="100000"/>
                        </a:lnSpc>
                        <a:spcBef>
                          <a:spcPts val="1200"/>
                        </a:spcBef>
                        <a:spcAft>
                          <a:spcPts val="1200"/>
                        </a:spcAft>
                        <a:buClrTx/>
                        <a:buSzTx/>
                        <a:buFontTx/>
                        <a:buNone/>
                        <a:tabLst/>
                        <a:defRPr/>
                      </a:pPr>
                      <a:r>
                        <a:rPr lang="en-GB" sz="1200" b="0" i="0" u="none" strike="noStrike">
                          <a:effectLst/>
                          <a:latin typeface="Arial" panose="020B0604020202020204" pitchFamily="34" charset="0"/>
                        </a:rPr>
                        <a:t>Household is deprived in two dimensions</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22.3%</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6.8%</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083767"/>
                  </a:ext>
                </a:extLst>
              </a:tr>
              <a:tr h="222924">
                <a:tc>
                  <a:txBody>
                    <a:bodyPr/>
                    <a:lstStyle/>
                    <a:p>
                      <a:pPr marL="72000" marR="0" lvl="0" indent="0" algn="l" defTabSz="914400" rtl="0" eaLnBrk="1" fontAlgn="b" latinLnBrk="0" hangingPunct="1">
                        <a:lnSpc>
                          <a:spcPct val="100000"/>
                        </a:lnSpc>
                        <a:spcBef>
                          <a:spcPts val="1200"/>
                        </a:spcBef>
                        <a:spcAft>
                          <a:spcPts val="1200"/>
                        </a:spcAft>
                        <a:buClrTx/>
                        <a:buSzTx/>
                        <a:buFontTx/>
                        <a:buNone/>
                        <a:tabLst/>
                        <a:defRPr/>
                      </a:pPr>
                      <a:r>
                        <a:rPr lang="en-GB" sz="1200" b="0" i="0" u="none" strike="noStrike">
                          <a:effectLst/>
                          <a:latin typeface="Arial" panose="020B0604020202020204" pitchFamily="34" charset="0"/>
                        </a:rPr>
                        <a:t>Disability under the equality act</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23.7%</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14.4%</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5606629"/>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Works mainly from home</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11.3%</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33.7%</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8040"/>
                  </a:ext>
                </a:extLst>
              </a:tr>
              <a:tr h="222924">
                <a:tc>
                  <a:txBody>
                    <a:bodyPr/>
                    <a:lstStyle/>
                    <a:p>
                      <a:pPr marL="72000" algn="l" fontAlgn="b">
                        <a:lnSpc>
                          <a:spcPct val="100000"/>
                        </a:lnSpc>
                        <a:spcBef>
                          <a:spcPts val="1200"/>
                        </a:spcBef>
                        <a:spcAft>
                          <a:spcPts val="1200"/>
                        </a:spcAft>
                      </a:pPr>
                      <a:r>
                        <a:rPr lang="en-GB" sz="1200" b="0" i="0" u="none" strike="noStrike">
                          <a:effectLst/>
                          <a:latin typeface="Arial" panose="020B0604020202020204" pitchFamily="34" charset="0"/>
                        </a:rPr>
                        <a:t>Economically inactive</a:t>
                      </a:r>
                    </a:p>
                  </a:txBody>
                  <a:tcPr marL="4494" marR="4494" marT="44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35.2%</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algn="ctr" fontAlgn="ctr">
                        <a:lnSpc>
                          <a:spcPct val="100000"/>
                        </a:lnSpc>
                        <a:spcBef>
                          <a:spcPts val="1200"/>
                        </a:spcBef>
                        <a:spcAft>
                          <a:spcPts val="1200"/>
                        </a:spcAft>
                      </a:pPr>
                      <a:r>
                        <a:rPr lang="en-GB" sz="1200" b="0" i="0" u="none" strike="noStrike">
                          <a:effectLst/>
                          <a:latin typeface="Arial" panose="020B0604020202020204" pitchFamily="34" charset="0"/>
                        </a:rPr>
                        <a:t>41.8%</a:t>
                      </a:r>
                    </a:p>
                  </a:txBody>
                  <a:tcPr marL="4494" marR="4494" marT="44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4758090"/>
                  </a:ext>
                </a:extLst>
              </a:tr>
            </a:tbl>
          </a:graphicData>
        </a:graphic>
      </p:graphicFrame>
      <p:pic>
        <p:nvPicPr>
          <p:cNvPr id="7" name="Picture 6">
            <a:extLst>
              <a:ext uri="{FF2B5EF4-FFF2-40B4-BE49-F238E27FC236}">
                <a16:creationId xmlns:a16="http://schemas.microsoft.com/office/drawing/2014/main" id="{39BE6710-0D45-0EBB-7161-A328133373E0}"/>
              </a:ext>
            </a:extLst>
          </p:cNvPr>
          <p:cNvPicPr>
            <a:picLocks noChangeAspect="1"/>
          </p:cNvPicPr>
          <p:nvPr/>
        </p:nvPicPr>
        <p:blipFill rotWithShape="1">
          <a:blip r:embed="rId3"/>
          <a:srcRect l="-1276" t="21922" r="6029" b="128"/>
          <a:stretch/>
        </p:blipFill>
        <p:spPr>
          <a:xfrm>
            <a:off x="6429490" y="4133403"/>
            <a:ext cx="2634181" cy="2657742"/>
          </a:xfrm>
          <a:prstGeom prst="rect">
            <a:avLst/>
          </a:prstGeom>
        </p:spPr>
      </p:pic>
      <p:graphicFrame>
        <p:nvGraphicFramePr>
          <p:cNvPr id="8" name="Table 8">
            <a:extLst>
              <a:ext uri="{FF2B5EF4-FFF2-40B4-BE49-F238E27FC236}">
                <a16:creationId xmlns:a16="http://schemas.microsoft.com/office/drawing/2014/main" id="{05208950-DAC0-800E-DFB3-3F7EF08B0CAD}"/>
              </a:ext>
            </a:extLst>
          </p:cNvPr>
          <p:cNvGraphicFramePr>
            <a:graphicFrameLocks noGrp="1"/>
          </p:cNvGraphicFramePr>
          <p:nvPr>
            <p:extLst>
              <p:ext uri="{D42A27DB-BD31-4B8C-83A1-F6EECF244321}">
                <p14:modId xmlns:p14="http://schemas.microsoft.com/office/powerpoint/2010/main" val="2456128052"/>
              </p:ext>
            </p:extLst>
          </p:nvPr>
        </p:nvGraphicFramePr>
        <p:xfrm>
          <a:off x="5469308" y="2274929"/>
          <a:ext cx="1061205" cy="3535680"/>
        </p:xfrm>
        <a:graphic>
          <a:graphicData uri="http://schemas.openxmlformats.org/drawingml/2006/table">
            <a:tbl>
              <a:tblPr firstRow="1" bandRow="1">
                <a:tableStyleId>{5C22544A-7EE6-4342-B048-85BDC9FD1C3A}</a:tableStyleId>
              </a:tblPr>
              <a:tblGrid>
                <a:gridCol w="1061205">
                  <a:extLst>
                    <a:ext uri="{9D8B030D-6E8A-4147-A177-3AD203B41FA5}">
                      <a16:colId xmlns:a16="http://schemas.microsoft.com/office/drawing/2014/main" val="171217855"/>
                    </a:ext>
                  </a:extLst>
                </a:gridCol>
              </a:tblGrid>
              <a:tr h="922603">
                <a:tc>
                  <a:txBody>
                    <a:bodyPr/>
                    <a:lstStyle/>
                    <a:p>
                      <a:r>
                        <a:rPr lang="en-GB" sz="1100" b="1">
                          <a:solidFill>
                            <a:schemeClr val="tx1"/>
                          </a:solidFill>
                        </a:rPr>
                        <a:t>Meole Estate</a:t>
                      </a: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p>
                      <a:endParaRPr lang="en-GB" sz="1100" b="1">
                        <a:solidFill>
                          <a:schemeClr val="tx1"/>
                        </a:solidFill>
                      </a:endParaRPr>
                    </a:p>
                  </a:txBody>
                  <a:tcPr>
                    <a:noFill/>
                  </a:tcPr>
                </a:tc>
                <a:extLst>
                  <a:ext uri="{0D108BD9-81ED-4DB2-BD59-A6C34878D82A}">
                    <a16:rowId xmlns:a16="http://schemas.microsoft.com/office/drawing/2014/main" val="521396865"/>
                  </a:ext>
                </a:extLst>
              </a:tr>
              <a:tr h="1088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rPr>
                        <a:t>Meole Village &amp; West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a:solidFill>
                          <a:schemeClr val="tx1"/>
                        </a:solidFill>
                      </a:endParaRPr>
                    </a:p>
                    <a:p>
                      <a:endParaRPr lang="en-GB" sz="1100" b="1">
                        <a:solidFill>
                          <a:schemeClr val="tx1"/>
                        </a:solidFill>
                      </a:endParaRPr>
                    </a:p>
                  </a:txBody>
                  <a:tcPr>
                    <a:noFill/>
                  </a:tcPr>
                </a:tc>
                <a:extLst>
                  <a:ext uri="{0D108BD9-81ED-4DB2-BD59-A6C34878D82A}">
                    <a16:rowId xmlns:a16="http://schemas.microsoft.com/office/drawing/2014/main" val="179178525"/>
                  </a:ext>
                </a:extLst>
              </a:tr>
            </a:tbl>
          </a:graphicData>
        </a:graphic>
      </p:graphicFrame>
      <p:pic>
        <p:nvPicPr>
          <p:cNvPr id="11" name="Picture 10">
            <a:extLst>
              <a:ext uri="{FF2B5EF4-FFF2-40B4-BE49-F238E27FC236}">
                <a16:creationId xmlns:a16="http://schemas.microsoft.com/office/drawing/2014/main" id="{994BF8A2-3901-37D8-F7C3-093FCABC8496}"/>
              </a:ext>
            </a:extLst>
          </p:cNvPr>
          <p:cNvPicPr>
            <a:picLocks noChangeAspect="1"/>
          </p:cNvPicPr>
          <p:nvPr/>
        </p:nvPicPr>
        <p:blipFill rotWithShape="1">
          <a:blip r:embed="rId4"/>
          <a:srcRect t="20475"/>
          <a:stretch/>
        </p:blipFill>
        <p:spPr>
          <a:xfrm>
            <a:off x="6631537" y="1630005"/>
            <a:ext cx="2432134" cy="2503398"/>
          </a:xfrm>
          <a:prstGeom prst="rect">
            <a:avLst/>
          </a:prstGeom>
        </p:spPr>
      </p:pic>
    </p:spTree>
    <p:extLst>
      <p:ext uri="{BB962C8B-B14F-4D97-AF65-F5344CB8AC3E}">
        <p14:creationId xmlns:p14="http://schemas.microsoft.com/office/powerpoint/2010/main" val="356413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7CFB5-4D13-47D6-8C4D-A609DAA1486D}"/>
              </a:ext>
            </a:extLst>
          </p:cNvPr>
          <p:cNvPicPr>
            <a:picLocks noGrp="1" noChangeAspect="1"/>
          </p:cNvPicPr>
          <p:nvPr>
            <p:ph idx="1"/>
          </p:nvPr>
        </p:nvPicPr>
        <p:blipFill>
          <a:blip r:embed="rId3"/>
          <a:stretch>
            <a:fillRect/>
          </a:stretch>
        </p:blipFill>
        <p:spPr>
          <a:xfrm>
            <a:off x="0" y="1610909"/>
            <a:ext cx="4494179" cy="5247092"/>
          </a:xfrm>
          <a:prstGeom prst="rect">
            <a:avLst/>
          </a:prstGeom>
        </p:spPr>
      </p:pic>
      <p:pic>
        <p:nvPicPr>
          <p:cNvPr id="7" name="Picture 6" descr="Map&#10;&#10;Description automatically generated">
            <a:extLst>
              <a:ext uri="{FF2B5EF4-FFF2-40B4-BE49-F238E27FC236}">
                <a16:creationId xmlns:a16="http://schemas.microsoft.com/office/drawing/2014/main" id="{EFA1619B-C0FD-4A67-86E6-A0E03BE8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823" y="1611260"/>
            <a:ext cx="4494178" cy="5242381"/>
          </a:xfrm>
          <a:prstGeom prst="rect">
            <a:avLst/>
          </a:prstGeom>
        </p:spPr>
      </p:pic>
      <p:sp>
        <p:nvSpPr>
          <p:cNvPr id="8" name="TextBox 7">
            <a:extLst>
              <a:ext uri="{FF2B5EF4-FFF2-40B4-BE49-F238E27FC236}">
                <a16:creationId xmlns:a16="http://schemas.microsoft.com/office/drawing/2014/main" id="{1BD287FE-501C-48FC-8A97-746078C7FB74}"/>
              </a:ext>
            </a:extLst>
          </p:cNvPr>
          <p:cNvSpPr txBox="1"/>
          <p:nvPr/>
        </p:nvSpPr>
        <p:spPr>
          <a:xfrm>
            <a:off x="408561" y="1087689"/>
            <a:ext cx="9474740"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Early Years and School Age Population </a:t>
            </a:r>
          </a:p>
        </p:txBody>
      </p:sp>
    </p:spTree>
    <p:extLst>
      <p:ext uri="{BB962C8B-B14F-4D97-AF65-F5344CB8AC3E}">
        <p14:creationId xmlns:p14="http://schemas.microsoft.com/office/powerpoint/2010/main" val="47637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a:xfrm>
            <a:off x="317365" y="812598"/>
            <a:ext cx="7886700" cy="1325563"/>
          </a:xfrm>
        </p:spPr>
        <p:txBody>
          <a:bodyPr>
            <a:normAutofit/>
          </a:bodyPr>
          <a:lstStyle/>
          <a:p>
            <a:pPr algn="l"/>
            <a:r>
              <a:rPr lang="en-GB" altLang="en-US" sz="3800" b="1">
                <a:solidFill>
                  <a:srgbClr val="0070C0"/>
                </a:solidFill>
                <a:latin typeface="Arial" panose="020B0604020202020204" pitchFamily="34" charset="0"/>
                <a:ea typeface="+mj-lt"/>
                <a:cs typeface="Arial" panose="020B0604020202020204" pitchFamily="34" charset="0"/>
              </a:rPr>
              <a:t>Overview</a:t>
            </a:r>
            <a:endParaRPr lang="en-GB" altLang="en-US" sz="3800" b="1">
              <a:solidFill>
                <a:srgbClr val="0070C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a:xfrm>
            <a:off x="855032" y="2033381"/>
            <a:ext cx="7886700" cy="3263504"/>
          </a:xfrm>
        </p:spPr>
        <p:txBody>
          <a:bodyPr/>
          <a:lstStyle/>
          <a:p>
            <a:pPr algn="l"/>
            <a:r>
              <a:rPr lang="en-GB">
                <a:ea typeface="+mj-lt"/>
                <a:cs typeface="+mj-lt"/>
              </a:rPr>
              <a:t>What is a JSNA</a:t>
            </a:r>
            <a:endParaRPr lang="en-US">
              <a:cs typeface="Calibri Light"/>
            </a:endParaRPr>
          </a:p>
          <a:p>
            <a:pPr algn="l"/>
            <a:r>
              <a:rPr lang="en-GB">
                <a:ea typeface="+mj-lt"/>
                <a:cs typeface="+mj-lt"/>
              </a:rPr>
              <a:t>Why and what is a needs assessment?</a:t>
            </a:r>
            <a:endParaRPr lang="en-GB">
              <a:cs typeface="Calibri Light"/>
            </a:endParaRPr>
          </a:p>
          <a:p>
            <a:pPr algn="l"/>
            <a:r>
              <a:rPr lang="en-GB">
                <a:ea typeface="+mj-lt"/>
                <a:cs typeface="+mj-lt"/>
              </a:rPr>
              <a:t>Initial work to date</a:t>
            </a:r>
          </a:p>
          <a:p>
            <a:pPr algn="l"/>
            <a:r>
              <a:rPr lang="en-GB">
                <a:ea typeface="+mj-lt"/>
                <a:cs typeface="+mj-lt"/>
              </a:rPr>
              <a:t>Next Steps</a:t>
            </a:r>
            <a:endParaRPr lang="en-GB"/>
          </a:p>
        </p:txBody>
      </p:sp>
      <p:pic>
        <p:nvPicPr>
          <p:cNvPr id="1026" name="Picture 2">
            <a:extLst>
              <a:ext uri="{FF2B5EF4-FFF2-40B4-BE49-F238E27FC236}">
                <a16:creationId xmlns:a16="http://schemas.microsoft.com/office/drawing/2014/main" id="{173E64F4-81AC-4AAC-BCAA-122837B96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913"/>
            <a:ext cx="9144000" cy="197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9812" y="1054071"/>
            <a:ext cx="8505433" cy="684610"/>
          </a:xfrm>
        </p:spPr>
        <p:txBody>
          <a:bodyPr>
            <a:noAutofit/>
          </a:bodyPr>
          <a:lstStyle/>
          <a:p>
            <a:r>
              <a:rPr lang="en-GB" sz="3200" b="1" dirty="0">
                <a:solidFill>
                  <a:srgbClr val="0070C0"/>
                </a:solidFill>
                <a:latin typeface="Arial" panose="020B0604020202020204" pitchFamily="34" charset="0"/>
                <a:ea typeface="Calibri"/>
                <a:cs typeface="Arial" panose="020B0604020202020204" pitchFamily="34" charset="0"/>
                <a:sym typeface="Calibri"/>
              </a:rPr>
              <a:t>Community Engagement Survey Results</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78754" y="1983997"/>
            <a:ext cx="8048818" cy="3263504"/>
          </a:xfrm>
        </p:spPr>
        <p:txBody>
          <a:bodyPr>
            <a:normAutofit/>
          </a:bodyPr>
          <a:lstStyle/>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20</a:t>
            </a:fld>
            <a:endParaRPr>
              <a:solidFill>
                <a:srgbClr val="888888"/>
              </a:solidFill>
              <a:latin typeface="Calibri"/>
              <a:ea typeface="Calibri"/>
              <a:cs typeface="Calibri"/>
              <a:sym typeface="Calibri"/>
            </a:endParaRPr>
          </a:p>
        </p:txBody>
      </p:sp>
      <p:sp>
        <p:nvSpPr>
          <p:cNvPr id="324" name="Google Shape;324;p42"/>
          <p:cNvSpPr/>
          <p:nvPr/>
        </p:nvSpPr>
        <p:spPr>
          <a:xfrm>
            <a:off x="729153" y="1738681"/>
            <a:ext cx="8205080" cy="1411107"/>
          </a:xfrm>
          <a:prstGeom prst="rect">
            <a:avLst/>
          </a:prstGeom>
          <a:noFill/>
          <a:ln>
            <a:noFill/>
          </a:ln>
        </p:spPr>
        <p:txBody>
          <a:bodyPr spcFirstLastPara="1" wrap="square" lIns="68569" tIns="34275" rIns="68569" bIns="34275" anchor="t" anchorCtr="0">
            <a:noAutofit/>
          </a:bodyPr>
          <a:lstStyle/>
          <a:p>
            <a:pPr marL="214308" indent="-214308">
              <a:buFont typeface="Arial" panose="020B0604020202020204" pitchFamily="34" charset="0"/>
              <a:buChar char="•"/>
            </a:pPr>
            <a:r>
              <a:rPr lang="en-GB" sz="1600" dirty="0">
                <a:latin typeface="Arial" panose="020B0604020202020204" pitchFamily="34" charset="0"/>
                <a:cs typeface="Arial" panose="020B0604020202020204" pitchFamily="34" charset="0"/>
              </a:rPr>
              <a:t>580 surveys completed during the consultation period</a:t>
            </a:r>
          </a:p>
          <a:p>
            <a:pPr marL="214308" indent="-21430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1600" dirty="0">
                <a:latin typeface="Arial" panose="020B0604020202020204" pitchFamily="34" charset="0"/>
                <a:cs typeface="Arial" panose="020B0604020202020204" pitchFamily="34" charset="0"/>
              </a:rPr>
              <a:t>The results of this survey DO NOT feed into the data metrics shown before, rather they are an ADDITIONAL source of information</a:t>
            </a:r>
          </a:p>
          <a:p>
            <a:pPr marL="214308" indent="-214308">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1600" dirty="0">
                <a:latin typeface="Arial" panose="020B0604020202020204" pitchFamily="34" charset="0"/>
                <a:cs typeface="Arial" panose="020B0604020202020204" pitchFamily="34" charset="0"/>
              </a:rPr>
              <a:t>The postcode provided allows us to breakdown the respondent’s home into the smaller Shrewsbury areas:</a:t>
            </a:r>
          </a:p>
          <a:p>
            <a:endParaRPr lang="en-GB" sz="28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14308" indent="-214308">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03D38038-31EC-E5C9-6B4F-58BDDC95543C}"/>
              </a:ext>
            </a:extLst>
          </p:cNvPr>
          <p:cNvGraphicFramePr>
            <a:graphicFrameLocks noGrp="1"/>
          </p:cNvGraphicFramePr>
          <p:nvPr>
            <p:extLst>
              <p:ext uri="{D42A27DB-BD31-4B8C-83A1-F6EECF244321}">
                <p14:modId xmlns:p14="http://schemas.microsoft.com/office/powerpoint/2010/main" val="458666036"/>
              </p:ext>
            </p:extLst>
          </p:nvPr>
        </p:nvGraphicFramePr>
        <p:xfrm>
          <a:off x="214103" y="3615749"/>
          <a:ext cx="5157888" cy="3017456"/>
        </p:xfrm>
        <a:graphic>
          <a:graphicData uri="http://schemas.openxmlformats.org/drawingml/2006/table">
            <a:tbl>
              <a:tblPr firstRow="1" bandRow="1">
                <a:tableStyleId>{5C22544A-7EE6-4342-B048-85BDC9FD1C3A}</a:tableStyleId>
              </a:tblPr>
              <a:tblGrid>
                <a:gridCol w="3833039">
                  <a:extLst>
                    <a:ext uri="{9D8B030D-6E8A-4147-A177-3AD203B41FA5}">
                      <a16:colId xmlns:a16="http://schemas.microsoft.com/office/drawing/2014/main" val="1806672296"/>
                    </a:ext>
                  </a:extLst>
                </a:gridCol>
                <a:gridCol w="1324849">
                  <a:extLst>
                    <a:ext uri="{9D8B030D-6E8A-4147-A177-3AD203B41FA5}">
                      <a16:colId xmlns:a16="http://schemas.microsoft.com/office/drawing/2014/main" val="3771731550"/>
                    </a:ext>
                  </a:extLst>
                </a:gridCol>
              </a:tblGrid>
              <a:tr h="434324">
                <a:tc>
                  <a:txBody>
                    <a:bodyPr/>
                    <a:lstStyle/>
                    <a:p>
                      <a:r>
                        <a:rPr lang="en-GB"/>
                        <a:t>Wider Place Plan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Number of Surveys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65407"/>
                  </a:ext>
                </a:extLst>
              </a:tr>
              <a:tr h="434324">
                <a:tc>
                  <a:txBody>
                    <a:bodyPr/>
                    <a:lstStyle/>
                    <a:p>
                      <a:r>
                        <a:rPr lang="en-GB"/>
                        <a:t>Shrewsbury North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691305"/>
                  </a:ext>
                </a:extLst>
              </a:tr>
              <a:tr h="434324">
                <a:tc>
                  <a:txBody>
                    <a:bodyPr/>
                    <a:lstStyle/>
                    <a:p>
                      <a:r>
                        <a:rPr lang="en-GB"/>
                        <a:t>Shrewsbury Rural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886203"/>
                  </a:ext>
                </a:extLst>
              </a:tr>
              <a:tr h="434324">
                <a:tc>
                  <a:txBody>
                    <a:bodyPr/>
                    <a:lstStyle/>
                    <a:p>
                      <a:r>
                        <a:rPr lang="en-GB"/>
                        <a:t>Shrewsbury South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053590"/>
                  </a:ext>
                </a:extLst>
              </a:tr>
              <a:tr h="434324">
                <a:tc>
                  <a:txBody>
                    <a:bodyPr/>
                    <a:lstStyle/>
                    <a:p>
                      <a:r>
                        <a:rPr lang="en-GB"/>
                        <a:t>Shrewsbury West and Central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13273"/>
                  </a:ext>
                </a:extLst>
              </a:tr>
              <a:tr h="640080">
                <a:tc>
                  <a:txBody>
                    <a:bodyPr/>
                    <a:lstStyle/>
                    <a:p>
                      <a:r>
                        <a:rPr lang="en-GB"/>
                        <a:t>Postcode blank / unrecognised / out of Shrewsbury place plan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648870"/>
                  </a:ext>
                </a:extLst>
              </a:tr>
            </a:tbl>
          </a:graphicData>
        </a:graphic>
      </p:graphicFrame>
    </p:spTree>
    <p:extLst>
      <p:ext uri="{BB962C8B-B14F-4D97-AF65-F5344CB8AC3E}">
        <p14:creationId xmlns:p14="http://schemas.microsoft.com/office/powerpoint/2010/main" val="126967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21</a:t>
            </a:fld>
            <a:endParaRPr>
              <a:solidFill>
                <a:srgbClr val="888888"/>
              </a:solidFill>
              <a:latin typeface="Calibri"/>
              <a:ea typeface="Calibri"/>
              <a:cs typeface="Calibri"/>
              <a:sym typeface="Calibri"/>
            </a:endParaRPr>
          </a:p>
        </p:txBody>
      </p:sp>
      <p:sp>
        <p:nvSpPr>
          <p:cNvPr id="8" name="TextBox 7">
            <a:extLst>
              <a:ext uri="{FF2B5EF4-FFF2-40B4-BE49-F238E27FC236}">
                <a16:creationId xmlns:a16="http://schemas.microsoft.com/office/drawing/2014/main" id="{31B98758-E956-C8A8-4028-150091F4F3B2}"/>
              </a:ext>
            </a:extLst>
          </p:cNvPr>
          <p:cNvSpPr txBox="1"/>
          <p:nvPr/>
        </p:nvSpPr>
        <p:spPr>
          <a:xfrm>
            <a:off x="3464351" y="0"/>
            <a:ext cx="2215297" cy="1015663"/>
          </a:xfrm>
          <a:prstGeom prst="rect">
            <a:avLst/>
          </a:prstGeom>
          <a:noFill/>
        </p:spPr>
        <p:txBody>
          <a:bodyPr wrap="square" rtlCol="0">
            <a:spAutoFit/>
          </a:bodyPr>
          <a:lstStyle/>
          <a:p>
            <a:r>
              <a:rPr lang="en-GB" sz="2000" b="1">
                <a:solidFill>
                  <a:srgbClr val="0070C0"/>
                </a:solidFill>
                <a:latin typeface="Arial" panose="020B0604020202020204" pitchFamily="34" charset="0"/>
                <a:cs typeface="Arial" panose="020B0604020202020204" pitchFamily="34" charset="0"/>
              </a:rPr>
              <a:t>Survey Respondents: Demographics</a:t>
            </a:r>
          </a:p>
        </p:txBody>
      </p:sp>
      <p:pic>
        <p:nvPicPr>
          <p:cNvPr id="7" name="Picture 6">
            <a:extLst>
              <a:ext uri="{FF2B5EF4-FFF2-40B4-BE49-F238E27FC236}">
                <a16:creationId xmlns:a16="http://schemas.microsoft.com/office/drawing/2014/main" id="{9AC825DB-F3FA-BCA8-B73C-60EEDD6B385C}"/>
              </a:ext>
            </a:extLst>
          </p:cNvPr>
          <p:cNvPicPr>
            <a:picLocks noChangeAspect="1"/>
          </p:cNvPicPr>
          <p:nvPr/>
        </p:nvPicPr>
        <p:blipFill rotWithShape="1">
          <a:blip r:embed="rId4"/>
          <a:srcRect l="1482" t="1718" r="1320" b="2589"/>
          <a:stretch/>
        </p:blipFill>
        <p:spPr>
          <a:xfrm>
            <a:off x="250036" y="3857286"/>
            <a:ext cx="5319973" cy="2864189"/>
          </a:xfrm>
          <a:prstGeom prst="rect">
            <a:avLst/>
          </a:prstGeom>
        </p:spPr>
      </p:pic>
      <p:pic>
        <p:nvPicPr>
          <p:cNvPr id="9" name="Picture 8">
            <a:extLst>
              <a:ext uri="{FF2B5EF4-FFF2-40B4-BE49-F238E27FC236}">
                <a16:creationId xmlns:a16="http://schemas.microsoft.com/office/drawing/2014/main" id="{2CEF1CC1-22A2-0AC6-9E48-7B30709E91A1}"/>
              </a:ext>
            </a:extLst>
          </p:cNvPr>
          <p:cNvPicPr>
            <a:picLocks noChangeAspect="1"/>
          </p:cNvPicPr>
          <p:nvPr/>
        </p:nvPicPr>
        <p:blipFill rotWithShape="1">
          <a:blip r:embed="rId5"/>
          <a:srcRect l="1300" t="2427" r="2734" b="2204"/>
          <a:stretch/>
        </p:blipFill>
        <p:spPr>
          <a:xfrm>
            <a:off x="250036" y="1015663"/>
            <a:ext cx="5014422" cy="3256891"/>
          </a:xfrm>
          <a:prstGeom prst="rect">
            <a:avLst/>
          </a:prstGeom>
        </p:spPr>
      </p:pic>
      <p:pic>
        <p:nvPicPr>
          <p:cNvPr id="10" name="Picture 9">
            <a:extLst>
              <a:ext uri="{FF2B5EF4-FFF2-40B4-BE49-F238E27FC236}">
                <a16:creationId xmlns:a16="http://schemas.microsoft.com/office/drawing/2014/main" id="{86DF6D71-3D8C-9EAB-2991-607191597C28}"/>
              </a:ext>
            </a:extLst>
          </p:cNvPr>
          <p:cNvPicPr>
            <a:picLocks noChangeAspect="1"/>
          </p:cNvPicPr>
          <p:nvPr/>
        </p:nvPicPr>
        <p:blipFill rotWithShape="1">
          <a:blip r:embed="rId6"/>
          <a:srcRect l="1697" t="2233" r="5135" b="3068"/>
          <a:stretch/>
        </p:blipFill>
        <p:spPr>
          <a:xfrm>
            <a:off x="5570009" y="1015662"/>
            <a:ext cx="3387560" cy="3076943"/>
          </a:xfrm>
          <a:prstGeom prst="rect">
            <a:avLst/>
          </a:prstGeom>
        </p:spPr>
      </p:pic>
    </p:spTree>
    <p:extLst>
      <p:ext uri="{BB962C8B-B14F-4D97-AF65-F5344CB8AC3E}">
        <p14:creationId xmlns:p14="http://schemas.microsoft.com/office/powerpoint/2010/main" val="84963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22</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B98A42B4-66CA-BB57-300A-37F946E7953E}"/>
              </a:ext>
            </a:extLst>
          </p:cNvPr>
          <p:cNvSpPr txBox="1"/>
          <p:nvPr/>
        </p:nvSpPr>
        <p:spPr>
          <a:xfrm>
            <a:off x="3384224" y="395927"/>
            <a:ext cx="5759776" cy="830997"/>
          </a:xfrm>
          <a:prstGeom prst="rect">
            <a:avLst/>
          </a:prstGeom>
          <a:noFill/>
        </p:spPr>
        <p:txBody>
          <a:bodyPr wrap="square" rtlCol="0">
            <a:spAutoFit/>
          </a:bodyPr>
          <a:lstStyle/>
          <a:p>
            <a:r>
              <a:rPr lang="en-GB" sz="2400" b="1">
                <a:solidFill>
                  <a:srgbClr val="0070C0"/>
                </a:solidFill>
                <a:latin typeface="Arial" panose="020B0604020202020204" pitchFamily="34" charset="0"/>
                <a:cs typeface="Arial" panose="020B0604020202020204" pitchFamily="34" charset="0"/>
              </a:rPr>
              <a:t>Housing by Type: Shrewsbury Place Plan Areas</a:t>
            </a:r>
          </a:p>
        </p:txBody>
      </p:sp>
      <p:pic>
        <p:nvPicPr>
          <p:cNvPr id="2" name="Picture 1">
            <a:extLst>
              <a:ext uri="{FF2B5EF4-FFF2-40B4-BE49-F238E27FC236}">
                <a16:creationId xmlns:a16="http://schemas.microsoft.com/office/drawing/2014/main" id="{4DF09CD8-E376-3698-8808-9621F218ED38}"/>
              </a:ext>
            </a:extLst>
          </p:cNvPr>
          <p:cNvPicPr>
            <a:picLocks noChangeAspect="1"/>
          </p:cNvPicPr>
          <p:nvPr/>
        </p:nvPicPr>
        <p:blipFill rotWithShape="1">
          <a:blip r:embed="rId4"/>
          <a:srcRect l="2039" t="6141" r="1359" b="2799"/>
          <a:stretch/>
        </p:blipFill>
        <p:spPr>
          <a:xfrm>
            <a:off x="328474" y="1596256"/>
            <a:ext cx="8078680" cy="4977116"/>
          </a:xfrm>
          <a:prstGeom prst="rect">
            <a:avLst/>
          </a:prstGeom>
        </p:spPr>
      </p:pic>
    </p:spTree>
    <p:extLst>
      <p:ext uri="{BB962C8B-B14F-4D97-AF65-F5344CB8AC3E}">
        <p14:creationId xmlns:p14="http://schemas.microsoft.com/office/powerpoint/2010/main" val="330111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23</a:t>
            </a:fld>
            <a:endParaRPr>
              <a:solidFill>
                <a:srgbClr val="888888"/>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DD611E6-C812-C188-B67F-2B8C3299C8BB}"/>
              </a:ext>
            </a:extLst>
          </p:cNvPr>
          <p:cNvPicPr>
            <a:picLocks noChangeAspect="1"/>
          </p:cNvPicPr>
          <p:nvPr/>
        </p:nvPicPr>
        <p:blipFill rotWithShape="1">
          <a:blip r:embed="rId4"/>
          <a:srcRect l="1640" t="1658" r="2008" b="1242"/>
          <a:stretch/>
        </p:blipFill>
        <p:spPr>
          <a:xfrm>
            <a:off x="348450" y="3457115"/>
            <a:ext cx="4916009" cy="3237876"/>
          </a:xfrm>
          <a:prstGeom prst="rect">
            <a:avLst/>
          </a:prstGeom>
        </p:spPr>
      </p:pic>
      <p:pic>
        <p:nvPicPr>
          <p:cNvPr id="5" name="Picture 4">
            <a:extLst>
              <a:ext uri="{FF2B5EF4-FFF2-40B4-BE49-F238E27FC236}">
                <a16:creationId xmlns:a16="http://schemas.microsoft.com/office/drawing/2014/main" id="{47202C77-4247-4867-392A-EAD18A8B57B5}"/>
              </a:ext>
            </a:extLst>
          </p:cNvPr>
          <p:cNvPicPr>
            <a:picLocks noChangeAspect="1"/>
          </p:cNvPicPr>
          <p:nvPr/>
        </p:nvPicPr>
        <p:blipFill rotWithShape="1">
          <a:blip r:embed="rId5"/>
          <a:srcRect l="1551" t="1583" r="1423" b="2020"/>
          <a:stretch/>
        </p:blipFill>
        <p:spPr>
          <a:xfrm>
            <a:off x="3602616" y="71021"/>
            <a:ext cx="5443729" cy="3534795"/>
          </a:xfrm>
          <a:prstGeom prst="rect">
            <a:avLst/>
          </a:prstGeom>
        </p:spPr>
      </p:pic>
    </p:spTree>
    <p:extLst>
      <p:ext uri="{BB962C8B-B14F-4D97-AF65-F5344CB8AC3E}">
        <p14:creationId xmlns:p14="http://schemas.microsoft.com/office/powerpoint/2010/main" val="105067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24</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1150352" y="1209930"/>
            <a:ext cx="1849945" cy="2031325"/>
          </a:xfrm>
          <a:prstGeom prst="rect">
            <a:avLst/>
          </a:prstGeom>
          <a:noFill/>
        </p:spPr>
        <p:txBody>
          <a:bodyPr wrap="square" lIns="91440" tIns="45720" rIns="91440" bIns="45720" rtlCol="0" anchor="t">
            <a:spAutoFit/>
          </a:bodyPr>
          <a:lstStyle/>
          <a:p>
            <a:r>
              <a:rPr lang="en-GB" sz="1400">
                <a:latin typeface="Arial" panose="020B0604020202020204" pitchFamily="34" charset="0"/>
                <a:cs typeface="Arial" panose="020B0604020202020204" pitchFamily="34" charset="0"/>
              </a:rPr>
              <a:t>England and West Midlands figures from Annual Population Survey, ONS, for year ending March 2022</a:t>
            </a:r>
          </a:p>
          <a:p>
            <a:endParaRPr lang="en-GB" sz="1400">
              <a:latin typeface="Arial" panose="020B0604020202020204" pitchFamily="34" charset="0"/>
              <a:cs typeface="Arial" panose="020B0604020202020204" pitchFamily="34" charset="0"/>
            </a:endParaRPr>
          </a:p>
          <a:p>
            <a:r>
              <a:rPr lang="en-GB" sz="1400">
                <a:latin typeface="Arial"/>
                <a:cs typeface="Arial"/>
              </a:rPr>
              <a:t>Shrewsbury figures from local survey</a:t>
            </a:r>
          </a:p>
        </p:txBody>
      </p:sp>
      <p:pic>
        <p:nvPicPr>
          <p:cNvPr id="5" name="Picture 4">
            <a:extLst>
              <a:ext uri="{FF2B5EF4-FFF2-40B4-BE49-F238E27FC236}">
                <a16:creationId xmlns:a16="http://schemas.microsoft.com/office/drawing/2014/main" id="{25837609-E3B1-E15B-2A97-A6D9B6FC0296}"/>
              </a:ext>
            </a:extLst>
          </p:cNvPr>
          <p:cNvPicPr>
            <a:picLocks noChangeAspect="1"/>
          </p:cNvPicPr>
          <p:nvPr/>
        </p:nvPicPr>
        <p:blipFill rotWithShape="1">
          <a:blip r:embed="rId4"/>
          <a:srcRect l="1747" t="6290" r="2969" b="2352"/>
          <a:stretch/>
        </p:blipFill>
        <p:spPr>
          <a:xfrm>
            <a:off x="3338004" y="603682"/>
            <a:ext cx="5614432" cy="2637574"/>
          </a:xfrm>
          <a:prstGeom prst="rect">
            <a:avLst/>
          </a:prstGeom>
        </p:spPr>
      </p:pic>
      <p:sp>
        <p:nvSpPr>
          <p:cNvPr id="6" name="TextBox 5">
            <a:extLst>
              <a:ext uri="{FF2B5EF4-FFF2-40B4-BE49-F238E27FC236}">
                <a16:creationId xmlns:a16="http://schemas.microsoft.com/office/drawing/2014/main" id="{6C860DED-1109-723C-C119-DED916A8EF22}"/>
              </a:ext>
            </a:extLst>
          </p:cNvPr>
          <p:cNvSpPr txBox="1"/>
          <p:nvPr/>
        </p:nvSpPr>
        <p:spPr>
          <a:xfrm>
            <a:off x="3557016" y="136524"/>
            <a:ext cx="4572000" cy="307777"/>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400"/>
              <a:t>How satisfied are you with your life nowadays?</a:t>
            </a:r>
          </a:p>
        </p:txBody>
      </p:sp>
      <p:pic>
        <p:nvPicPr>
          <p:cNvPr id="7" name="Picture 6">
            <a:extLst>
              <a:ext uri="{FF2B5EF4-FFF2-40B4-BE49-F238E27FC236}">
                <a16:creationId xmlns:a16="http://schemas.microsoft.com/office/drawing/2014/main" id="{BB3F6E15-AE25-7B3B-2027-A876EA991B67}"/>
              </a:ext>
            </a:extLst>
          </p:cNvPr>
          <p:cNvPicPr>
            <a:picLocks noChangeAspect="1"/>
          </p:cNvPicPr>
          <p:nvPr/>
        </p:nvPicPr>
        <p:blipFill rotWithShape="1">
          <a:blip r:embed="rId5"/>
          <a:srcRect l="2095" t="9260" r="2095" b="1016"/>
          <a:stretch/>
        </p:blipFill>
        <p:spPr>
          <a:xfrm>
            <a:off x="191566" y="3616745"/>
            <a:ext cx="5509798" cy="3104731"/>
          </a:xfrm>
          <a:prstGeom prst="rect">
            <a:avLst/>
          </a:prstGeom>
        </p:spPr>
      </p:pic>
      <p:sp>
        <p:nvSpPr>
          <p:cNvPr id="8" name="TextBox 7">
            <a:extLst>
              <a:ext uri="{FF2B5EF4-FFF2-40B4-BE49-F238E27FC236}">
                <a16:creationId xmlns:a16="http://schemas.microsoft.com/office/drawing/2014/main" id="{22ED02BF-504E-1ECF-60F2-1573A489E4B8}"/>
              </a:ext>
            </a:extLst>
          </p:cNvPr>
          <p:cNvSpPr txBox="1"/>
          <p:nvPr/>
        </p:nvSpPr>
        <p:spPr>
          <a:xfrm>
            <a:off x="5450888" y="4244805"/>
            <a:ext cx="3501547" cy="523220"/>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400"/>
              <a:t>To what extent do you feel that the things you do in your life are worthwhile?</a:t>
            </a:r>
          </a:p>
        </p:txBody>
      </p:sp>
    </p:spTree>
    <p:extLst>
      <p:ext uri="{BB962C8B-B14F-4D97-AF65-F5344CB8AC3E}">
        <p14:creationId xmlns:p14="http://schemas.microsoft.com/office/powerpoint/2010/main" val="5237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25</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333607" y="1760769"/>
            <a:ext cx="1804225" cy="1569660"/>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England and West Midlands figures from Annual Population Survey, ONS, for year ending March 2022</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Shrewsbury figures from local survey</a:t>
            </a:r>
          </a:p>
        </p:txBody>
      </p:sp>
      <p:sp>
        <p:nvSpPr>
          <p:cNvPr id="4" name="TextBox 3">
            <a:extLst>
              <a:ext uri="{FF2B5EF4-FFF2-40B4-BE49-F238E27FC236}">
                <a16:creationId xmlns:a16="http://schemas.microsoft.com/office/drawing/2014/main" id="{A723F6D5-B59B-41F2-F5D9-251F238F9516}"/>
              </a:ext>
            </a:extLst>
          </p:cNvPr>
          <p:cNvSpPr txBox="1"/>
          <p:nvPr/>
        </p:nvSpPr>
        <p:spPr>
          <a:xfrm>
            <a:off x="3557016" y="136524"/>
            <a:ext cx="4572000" cy="307777"/>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400"/>
              <a:t>How happy did you feel yesterday?</a:t>
            </a:r>
          </a:p>
        </p:txBody>
      </p:sp>
      <p:sp>
        <p:nvSpPr>
          <p:cNvPr id="5" name="TextBox 4">
            <a:extLst>
              <a:ext uri="{FF2B5EF4-FFF2-40B4-BE49-F238E27FC236}">
                <a16:creationId xmlns:a16="http://schemas.microsoft.com/office/drawing/2014/main" id="{D6BD3599-24E3-9632-C87A-A5EA2D2078E2}"/>
              </a:ext>
            </a:extLst>
          </p:cNvPr>
          <p:cNvSpPr txBox="1"/>
          <p:nvPr/>
        </p:nvSpPr>
        <p:spPr>
          <a:xfrm>
            <a:off x="4572000" y="4754392"/>
            <a:ext cx="4572000" cy="307777"/>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400"/>
              <a:t>How anxious did you feel yesterday?</a:t>
            </a:r>
          </a:p>
        </p:txBody>
      </p:sp>
      <p:pic>
        <p:nvPicPr>
          <p:cNvPr id="6" name="Picture 5">
            <a:extLst>
              <a:ext uri="{FF2B5EF4-FFF2-40B4-BE49-F238E27FC236}">
                <a16:creationId xmlns:a16="http://schemas.microsoft.com/office/drawing/2014/main" id="{65A5D8AB-714D-F953-1F4D-F543BB608E48}"/>
              </a:ext>
            </a:extLst>
          </p:cNvPr>
          <p:cNvPicPr>
            <a:picLocks noChangeAspect="1"/>
          </p:cNvPicPr>
          <p:nvPr/>
        </p:nvPicPr>
        <p:blipFill rotWithShape="1">
          <a:blip r:embed="rId4"/>
          <a:srcRect l="1942" t="5696" r="1651" b="2204"/>
          <a:stretch/>
        </p:blipFill>
        <p:spPr>
          <a:xfrm>
            <a:off x="3915052" y="444301"/>
            <a:ext cx="5086906" cy="3176114"/>
          </a:xfrm>
          <a:prstGeom prst="rect">
            <a:avLst/>
          </a:prstGeom>
        </p:spPr>
      </p:pic>
      <p:pic>
        <p:nvPicPr>
          <p:cNvPr id="7" name="Picture 6">
            <a:extLst>
              <a:ext uri="{FF2B5EF4-FFF2-40B4-BE49-F238E27FC236}">
                <a16:creationId xmlns:a16="http://schemas.microsoft.com/office/drawing/2014/main" id="{C5B8AFC3-E9CC-C8D7-1A63-3861F2D1F6E5}"/>
              </a:ext>
            </a:extLst>
          </p:cNvPr>
          <p:cNvPicPr>
            <a:picLocks noChangeAspect="1"/>
          </p:cNvPicPr>
          <p:nvPr/>
        </p:nvPicPr>
        <p:blipFill rotWithShape="1">
          <a:blip r:embed="rId5"/>
          <a:srcRect l="1553" t="9113" r="2968" b="2204"/>
          <a:stretch/>
        </p:blipFill>
        <p:spPr>
          <a:xfrm>
            <a:off x="71021" y="3639844"/>
            <a:ext cx="5291092" cy="3081631"/>
          </a:xfrm>
          <a:prstGeom prst="rect">
            <a:avLst/>
          </a:prstGeom>
        </p:spPr>
      </p:pic>
    </p:spTree>
    <p:extLst>
      <p:ext uri="{BB962C8B-B14F-4D97-AF65-F5344CB8AC3E}">
        <p14:creationId xmlns:p14="http://schemas.microsoft.com/office/powerpoint/2010/main" val="41970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26</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FB414489-8CF8-6FFF-3D4C-E512DEE920FA}"/>
              </a:ext>
            </a:extLst>
          </p:cNvPr>
          <p:cNvSpPr txBox="1"/>
          <p:nvPr/>
        </p:nvSpPr>
        <p:spPr>
          <a:xfrm>
            <a:off x="3557016" y="136524"/>
            <a:ext cx="4572000" cy="923330"/>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a:t>Thinking generally, which of the things below would you say are the most important in</a:t>
            </a:r>
            <a:r>
              <a:rPr lang="en-GB" sz="1800" baseline="0"/>
              <a:t> making somewhere a good place to live?</a:t>
            </a:r>
            <a:endParaRPr lang="en-GB" sz="1800"/>
          </a:p>
        </p:txBody>
      </p:sp>
      <p:graphicFrame>
        <p:nvGraphicFramePr>
          <p:cNvPr id="6" name="Table 5">
            <a:extLst>
              <a:ext uri="{FF2B5EF4-FFF2-40B4-BE49-F238E27FC236}">
                <a16:creationId xmlns:a16="http://schemas.microsoft.com/office/drawing/2014/main" id="{EDD6EAE6-C2EE-F2BF-3383-7FF551140372}"/>
              </a:ext>
            </a:extLst>
          </p:cNvPr>
          <p:cNvGraphicFramePr>
            <a:graphicFrameLocks noGrp="1"/>
          </p:cNvGraphicFramePr>
          <p:nvPr>
            <p:extLst>
              <p:ext uri="{D42A27DB-BD31-4B8C-83A1-F6EECF244321}">
                <p14:modId xmlns:p14="http://schemas.microsoft.com/office/powerpoint/2010/main" val="499155930"/>
              </p:ext>
            </p:extLst>
          </p:nvPr>
        </p:nvGraphicFramePr>
        <p:xfrm>
          <a:off x="7794594" y="1127464"/>
          <a:ext cx="1330806" cy="4944324"/>
        </p:xfrm>
        <a:graphic>
          <a:graphicData uri="http://schemas.openxmlformats.org/drawingml/2006/table">
            <a:tbl>
              <a:tblPr>
                <a:tableStyleId>{5C22544A-7EE6-4342-B048-85BDC9FD1C3A}</a:tableStyleId>
              </a:tblPr>
              <a:tblGrid>
                <a:gridCol w="1330806">
                  <a:extLst>
                    <a:ext uri="{9D8B030D-6E8A-4147-A177-3AD203B41FA5}">
                      <a16:colId xmlns:a16="http://schemas.microsoft.com/office/drawing/2014/main" val="2716229559"/>
                    </a:ext>
                  </a:extLst>
                </a:gridCol>
              </a:tblGrid>
              <a:tr h="154289">
                <a:tc>
                  <a:txBody>
                    <a:bodyPr/>
                    <a:lstStyle/>
                    <a:p>
                      <a:pPr algn="l" fontAlgn="b"/>
                      <a:r>
                        <a:rPr lang="en-GB" sz="1100" b="0" i="0" u="none" strike="noStrike">
                          <a:solidFill>
                            <a:srgbClr val="000000"/>
                          </a:solidFill>
                          <a:effectLst/>
                          <a:latin typeface="Arial" panose="020B0604020202020204" pitchFamily="34" charset="0"/>
                        </a:rPr>
                        <a:t>SOME QUOTES</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490619"/>
                  </a:ext>
                </a:extLst>
              </a:tr>
              <a:tr h="154289">
                <a:tc>
                  <a:txBody>
                    <a:bodyPr/>
                    <a:lstStyle/>
                    <a:p>
                      <a:pPr algn="l" fontAlgn="b"/>
                      <a:r>
                        <a:rPr lang="en-GB" sz="1100" u="none" strike="noStrike">
                          <a:effectLst/>
                        </a:rPr>
                        <a:t>Well funded mental health support</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388567"/>
                  </a:ext>
                </a:extLst>
              </a:tr>
              <a:tr h="154289">
                <a:tc>
                  <a:txBody>
                    <a:bodyPr/>
                    <a:lstStyle/>
                    <a:p>
                      <a:pPr algn="l" fontAlgn="b"/>
                      <a:r>
                        <a:rPr lang="en-GB" sz="1100" u="none" strike="noStrike">
                          <a:effectLst/>
                        </a:rPr>
                        <a:t>Wages need to be upped</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213056"/>
                  </a:ext>
                </a:extLst>
              </a:tr>
              <a:tr h="233226">
                <a:tc>
                  <a:txBody>
                    <a:bodyPr/>
                    <a:lstStyle/>
                    <a:p>
                      <a:pPr algn="l" fontAlgn="b"/>
                      <a:r>
                        <a:rPr lang="en-GB" sz="1100" u="none" strike="noStrike">
                          <a:effectLst/>
                        </a:rPr>
                        <a:t>Tight controls on development, new houses architect designed eco houses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303275"/>
                  </a:ext>
                </a:extLst>
              </a:tr>
              <a:tr h="233226">
                <a:tc>
                  <a:txBody>
                    <a:bodyPr/>
                    <a:lstStyle/>
                    <a:p>
                      <a:pPr algn="l" fontAlgn="b"/>
                      <a:r>
                        <a:rPr lang="en-GB" sz="1100" u="none" strike="noStrike">
                          <a:effectLst/>
                        </a:rPr>
                        <a:t>Noise pollution of racing cars at night &amp; out of season fireworks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303211"/>
                  </a:ext>
                </a:extLst>
              </a:tr>
              <a:tr h="198729">
                <a:tc>
                  <a:txBody>
                    <a:bodyPr/>
                    <a:lstStyle/>
                    <a:p>
                      <a:pPr algn="l" fontAlgn="b"/>
                      <a:r>
                        <a:rPr lang="en-GB" sz="1100" u="none" strike="noStrike">
                          <a:effectLst/>
                        </a:rPr>
                        <a:t>Mental health services and homeless Outreach services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986828"/>
                  </a:ext>
                </a:extLst>
              </a:tr>
              <a:tr h="233226">
                <a:tc>
                  <a:txBody>
                    <a:bodyPr/>
                    <a:lstStyle/>
                    <a:p>
                      <a:pPr algn="l" fontAlgn="b"/>
                      <a:r>
                        <a:rPr lang="en-GB" sz="1100" u="none" strike="noStrike">
                          <a:effectLst/>
                        </a:rPr>
                        <a:t>Good communication between local government and the people</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521847"/>
                  </a:ext>
                </a:extLst>
              </a:tr>
              <a:tr h="198729">
                <a:tc>
                  <a:txBody>
                    <a:bodyPr/>
                    <a:lstStyle/>
                    <a:p>
                      <a:pPr algn="l" fontAlgn="b"/>
                      <a:r>
                        <a:rPr lang="en-GB" sz="1100" u="none" strike="noStrike">
                          <a:effectLst/>
                        </a:rPr>
                        <a:t>Cycling network in Shrewsbury for all ages and abilities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319475"/>
                  </a:ext>
                </a:extLst>
              </a:tr>
              <a:tr h="392153">
                <a:tc>
                  <a:txBody>
                    <a:bodyPr/>
                    <a:lstStyle/>
                    <a:p>
                      <a:pPr algn="l" fontAlgn="b"/>
                      <a:r>
                        <a:rPr lang="en-GB" sz="1100" u="none" strike="noStrike">
                          <a:effectLst/>
                        </a:rPr>
                        <a:t>Businesses like Nerdy Coffee Co that provide a safe, welcoming and affordable space for all people, especially vulnerable ones</a:t>
                      </a:r>
                      <a:endParaRPr lang="en-GB" sz="1100" b="0" i="0" u="none" strike="noStrike">
                        <a:solidFill>
                          <a:srgbClr val="000000"/>
                        </a:solidFill>
                        <a:effectLst/>
                        <a:latin typeface="Arial" panose="020B0604020202020204" pitchFamily="34" charset="0"/>
                      </a:endParaRP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3998293"/>
                  </a:ext>
                </a:extLst>
              </a:tr>
            </a:tbl>
          </a:graphicData>
        </a:graphic>
      </p:graphicFrame>
      <p:pic>
        <p:nvPicPr>
          <p:cNvPr id="2" name="Picture 1">
            <a:extLst>
              <a:ext uri="{FF2B5EF4-FFF2-40B4-BE49-F238E27FC236}">
                <a16:creationId xmlns:a16="http://schemas.microsoft.com/office/drawing/2014/main" id="{201A029B-7F21-6C35-1BC2-1DB678FA0980}"/>
              </a:ext>
            </a:extLst>
          </p:cNvPr>
          <p:cNvPicPr>
            <a:picLocks noChangeAspect="1"/>
          </p:cNvPicPr>
          <p:nvPr/>
        </p:nvPicPr>
        <p:blipFill rotWithShape="1">
          <a:blip r:embed="rId4"/>
          <a:srcRect l="1466" t="8369" r="1466" b="1017"/>
          <a:stretch/>
        </p:blipFill>
        <p:spPr>
          <a:xfrm>
            <a:off x="134010" y="1251752"/>
            <a:ext cx="7616196" cy="5036989"/>
          </a:xfrm>
          <a:prstGeom prst="rect">
            <a:avLst/>
          </a:prstGeom>
        </p:spPr>
      </p:pic>
    </p:spTree>
    <p:extLst>
      <p:ext uri="{BB962C8B-B14F-4D97-AF65-F5344CB8AC3E}">
        <p14:creationId xmlns:p14="http://schemas.microsoft.com/office/powerpoint/2010/main" val="416279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pic>
        <p:nvPicPr>
          <p:cNvPr id="3" name="Picture 2">
            <a:extLst>
              <a:ext uri="{FF2B5EF4-FFF2-40B4-BE49-F238E27FC236}">
                <a16:creationId xmlns:a16="http://schemas.microsoft.com/office/drawing/2014/main" id="{6820FE47-683C-16DC-58FF-E0BBF44FC4C7}"/>
              </a:ext>
            </a:extLst>
          </p:cNvPr>
          <p:cNvPicPr>
            <a:picLocks noChangeAspect="1"/>
          </p:cNvPicPr>
          <p:nvPr/>
        </p:nvPicPr>
        <p:blipFill rotWithShape="1">
          <a:blip r:embed="rId4"/>
          <a:srcRect l="679" t="6586" r="1466" b="1016"/>
          <a:stretch/>
        </p:blipFill>
        <p:spPr>
          <a:xfrm>
            <a:off x="28344" y="1497405"/>
            <a:ext cx="7873648" cy="4858946"/>
          </a:xfrm>
          <a:prstGeom prst="rect">
            <a:avLst/>
          </a:prstGeom>
        </p:spPr>
      </p:pic>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27</a:t>
            </a:fld>
            <a:endParaRPr>
              <a:solidFill>
                <a:srgbClr val="888888"/>
              </a:solidFill>
              <a:latin typeface="Calibri"/>
              <a:ea typeface="Calibri"/>
              <a:cs typeface="Calibri"/>
              <a:sym typeface="Calibri"/>
            </a:endParaRPr>
          </a:p>
        </p:txBody>
      </p:sp>
      <p:sp>
        <p:nvSpPr>
          <p:cNvPr id="4" name="TextBox 3">
            <a:extLst>
              <a:ext uri="{FF2B5EF4-FFF2-40B4-BE49-F238E27FC236}">
                <a16:creationId xmlns:a16="http://schemas.microsoft.com/office/drawing/2014/main" id="{E0065C8A-F866-1FFF-0AD7-73E862C148FF}"/>
              </a:ext>
            </a:extLst>
          </p:cNvPr>
          <p:cNvSpPr txBox="1"/>
          <p:nvPr/>
        </p:nvSpPr>
        <p:spPr>
          <a:xfrm>
            <a:off x="3401568" y="136524"/>
            <a:ext cx="553212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a:t>Thinking about this local area, which things do you think most need improving</a:t>
            </a:r>
            <a:r>
              <a:rPr lang="en-GB" baseline="0"/>
              <a:t>? </a:t>
            </a:r>
            <a:endParaRPr lang="en-GB"/>
          </a:p>
        </p:txBody>
      </p:sp>
      <p:graphicFrame>
        <p:nvGraphicFramePr>
          <p:cNvPr id="5" name="Table 4">
            <a:extLst>
              <a:ext uri="{FF2B5EF4-FFF2-40B4-BE49-F238E27FC236}">
                <a16:creationId xmlns:a16="http://schemas.microsoft.com/office/drawing/2014/main" id="{15A55D28-9EF8-3210-510E-BA1021A5C5AE}"/>
              </a:ext>
            </a:extLst>
          </p:cNvPr>
          <p:cNvGraphicFramePr>
            <a:graphicFrameLocks noGrp="1"/>
          </p:cNvGraphicFramePr>
          <p:nvPr>
            <p:extLst>
              <p:ext uri="{D42A27DB-BD31-4B8C-83A1-F6EECF244321}">
                <p14:modId xmlns:p14="http://schemas.microsoft.com/office/powerpoint/2010/main" val="298263477"/>
              </p:ext>
            </p:extLst>
          </p:nvPr>
        </p:nvGraphicFramePr>
        <p:xfrm>
          <a:off x="6717692" y="974148"/>
          <a:ext cx="2215996" cy="1794595"/>
        </p:xfrm>
        <a:graphic>
          <a:graphicData uri="http://schemas.openxmlformats.org/drawingml/2006/table">
            <a:tbl>
              <a:tblPr>
                <a:tableStyleId>{5C22544A-7EE6-4342-B048-85BDC9FD1C3A}</a:tableStyleId>
              </a:tblPr>
              <a:tblGrid>
                <a:gridCol w="2215996">
                  <a:extLst>
                    <a:ext uri="{9D8B030D-6E8A-4147-A177-3AD203B41FA5}">
                      <a16:colId xmlns:a16="http://schemas.microsoft.com/office/drawing/2014/main" val="2716229559"/>
                    </a:ext>
                  </a:extLst>
                </a:gridCol>
              </a:tblGrid>
              <a:tr h="267443">
                <a:tc>
                  <a:txBody>
                    <a:bodyPr/>
                    <a:lstStyle/>
                    <a:p>
                      <a:pPr algn="l" fontAlgn="b"/>
                      <a:r>
                        <a:rPr lang="en-GB" sz="1100" b="0" i="0" u="none" strike="noStrike">
                          <a:solidFill>
                            <a:srgbClr val="000000"/>
                          </a:solidFill>
                          <a:effectLst/>
                          <a:latin typeface="Arial" panose="020B0604020202020204" pitchFamily="34" charset="0"/>
                        </a:rPr>
                        <a:t>SOME QUOTES</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490619"/>
                  </a:ext>
                </a:extLst>
              </a:tr>
              <a:tr h="267443">
                <a:tc>
                  <a:txBody>
                    <a:bodyPr/>
                    <a:lstStyle/>
                    <a:p>
                      <a:pPr algn="l" fontAlgn="b"/>
                      <a:r>
                        <a:rPr lang="en-GB" sz="1100" b="0" i="0" u="none" strike="noStrike">
                          <a:solidFill>
                            <a:srgbClr val="000000"/>
                          </a:solidFill>
                          <a:effectLst/>
                          <a:latin typeface="Arial" panose="020B0604020202020204" pitchFamily="34" charset="0"/>
                        </a:rPr>
                        <a:t>No defibrillators in Meole Brace or Meole Village</a:t>
                      </a:r>
                    </a:p>
                    <a:p>
                      <a:pPr algn="l" fontAlgn="b"/>
                      <a:r>
                        <a:rPr lang="en-GB" sz="1100" b="0" i="0" u="none" strike="noStrike">
                          <a:solidFill>
                            <a:srgbClr val="000000"/>
                          </a:solidFill>
                          <a:effectLst/>
                          <a:latin typeface="Arial" panose="020B0604020202020204" pitchFamily="34" charset="0"/>
                        </a:rPr>
                        <a:t>Traffic congestion at rush hour exiting onto Roman Road from both ends of Meole Village</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388567"/>
                  </a:ext>
                </a:extLst>
              </a:tr>
              <a:tr h="267443">
                <a:tc>
                  <a:txBody>
                    <a:bodyPr/>
                    <a:lstStyle/>
                    <a:p>
                      <a:pPr algn="l" fontAlgn="b"/>
                      <a:r>
                        <a:rPr lang="en-GB" sz="1100" b="0" i="0" u="none" strike="noStrike">
                          <a:solidFill>
                            <a:srgbClr val="000000"/>
                          </a:solidFill>
                          <a:effectLst/>
                          <a:latin typeface="Arial" panose="020B0604020202020204" pitchFamily="34" charset="0"/>
                        </a:rPr>
                        <a:t>Houses being built without adequate school places/ GP provision to support the increase in population.</a:t>
                      </a:r>
                    </a:p>
                  </a:txBody>
                  <a:tcPr marL="9196" marR="9196" marT="91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213056"/>
                  </a:ext>
                </a:extLst>
              </a:tr>
            </a:tbl>
          </a:graphicData>
        </a:graphic>
      </p:graphicFrame>
    </p:spTree>
    <p:extLst>
      <p:ext uri="{BB962C8B-B14F-4D97-AF65-F5344CB8AC3E}">
        <p14:creationId xmlns:p14="http://schemas.microsoft.com/office/powerpoint/2010/main" val="357706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28</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D88E1CC8-F610-43FE-8DC4-03E51D32A7D9}"/>
              </a:ext>
            </a:extLst>
          </p:cNvPr>
          <p:cNvGraphicFramePr>
            <a:graphicFrameLocks noGrp="1"/>
          </p:cNvGraphicFramePr>
          <p:nvPr>
            <p:extLst>
              <p:ext uri="{D42A27DB-BD31-4B8C-83A1-F6EECF244321}">
                <p14:modId xmlns:p14="http://schemas.microsoft.com/office/powerpoint/2010/main" val="1864777979"/>
              </p:ext>
            </p:extLst>
          </p:nvPr>
        </p:nvGraphicFramePr>
        <p:xfrm>
          <a:off x="158446" y="1032579"/>
          <a:ext cx="8827108" cy="516705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8BF6C6E-61C9-B716-894E-F94B63EDF65B}"/>
              </a:ext>
            </a:extLst>
          </p:cNvPr>
          <p:cNvSpPr txBox="1"/>
          <p:nvPr/>
        </p:nvSpPr>
        <p:spPr>
          <a:xfrm>
            <a:off x="3377381" y="136524"/>
            <a:ext cx="5608173" cy="923330"/>
          </a:xfrm>
          <a:prstGeom prst="rect">
            <a:avLst/>
          </a:prstGeom>
          <a:noFill/>
        </p:spPr>
        <p:txBody>
          <a:bodyPr wrap="square">
            <a:spAutoFit/>
          </a:bodyPr>
          <a:lstStyle/>
          <a:p>
            <a:pPr algn="ctr" rtl="0">
              <a:defRPr sz="1050" b="0" i="0" u="none" strike="noStrike" kern="1200" spc="0" baseline="0">
                <a:solidFill>
                  <a:prstClr val="black">
                    <a:lumMod val="65000"/>
                    <a:lumOff val="35000"/>
                  </a:prstClr>
                </a:solidFill>
                <a:latin typeface="+mn-lt"/>
                <a:ea typeface="+mn-ea"/>
                <a:cs typeface="+mn-cs"/>
              </a:defRPr>
            </a:pPr>
            <a:r>
              <a:rPr lang="en-GB" sz="1800" b="1"/>
              <a:t>What are the most important</a:t>
            </a:r>
            <a:r>
              <a:rPr lang="en-GB" sz="1800" b="1" baseline="0"/>
              <a:t> factors in making somewhere a good place to live v What needs improving the most in Shrewsbury</a:t>
            </a:r>
            <a:endParaRPr lang="en-GB" sz="1800" b="1"/>
          </a:p>
        </p:txBody>
      </p:sp>
    </p:spTree>
    <p:extLst>
      <p:ext uri="{BB962C8B-B14F-4D97-AF65-F5344CB8AC3E}">
        <p14:creationId xmlns:p14="http://schemas.microsoft.com/office/powerpoint/2010/main" val="71414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29</a:t>
            </a:fld>
            <a:endParaRPr>
              <a:solidFill>
                <a:srgbClr val="888888"/>
              </a:solidFill>
              <a:latin typeface="Calibri"/>
              <a:ea typeface="Calibri"/>
              <a:cs typeface="Calibri"/>
              <a:sym typeface="Calibri"/>
            </a:endParaRPr>
          </a:p>
        </p:txBody>
      </p:sp>
      <p:sp>
        <p:nvSpPr>
          <p:cNvPr id="4" name="TextBox 3">
            <a:extLst>
              <a:ext uri="{FF2B5EF4-FFF2-40B4-BE49-F238E27FC236}">
                <a16:creationId xmlns:a16="http://schemas.microsoft.com/office/drawing/2014/main" id="{035F542B-9B70-2842-3F7C-52C64D2ADBDA}"/>
              </a:ext>
            </a:extLst>
          </p:cNvPr>
          <p:cNvSpPr txBox="1"/>
          <p:nvPr/>
        </p:nvSpPr>
        <p:spPr>
          <a:xfrm>
            <a:off x="3318387" y="136524"/>
            <a:ext cx="5653451" cy="923330"/>
          </a:xfrm>
          <a:prstGeom prst="rect">
            <a:avLst/>
          </a:prstGeom>
          <a:noFill/>
        </p:spPr>
        <p:txBody>
          <a:bodyPr wrap="square">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800" b="1"/>
              <a:t>What are the most important</a:t>
            </a:r>
            <a:r>
              <a:rPr lang="en-GB" sz="1800" b="1" baseline="0"/>
              <a:t> factors in making somewhere a good place to live v What needs improving the most in South Shrewsbury</a:t>
            </a:r>
            <a:endParaRPr lang="en-GB" sz="1800" b="1"/>
          </a:p>
        </p:txBody>
      </p:sp>
      <p:pic>
        <p:nvPicPr>
          <p:cNvPr id="2" name="Picture 1">
            <a:extLst>
              <a:ext uri="{FF2B5EF4-FFF2-40B4-BE49-F238E27FC236}">
                <a16:creationId xmlns:a16="http://schemas.microsoft.com/office/drawing/2014/main" id="{73843B2E-009E-9EBC-569E-857ABAD8A3A5}"/>
              </a:ext>
            </a:extLst>
          </p:cNvPr>
          <p:cNvPicPr>
            <a:picLocks noChangeAspect="1"/>
          </p:cNvPicPr>
          <p:nvPr/>
        </p:nvPicPr>
        <p:blipFill rotWithShape="1">
          <a:blip r:embed="rId4"/>
          <a:srcRect l="1068" t="9259" r="874" b="1017"/>
          <a:stretch/>
        </p:blipFill>
        <p:spPr>
          <a:xfrm>
            <a:off x="88776" y="1059854"/>
            <a:ext cx="8966447" cy="5362052"/>
          </a:xfrm>
          <a:prstGeom prst="rect">
            <a:avLst/>
          </a:prstGeom>
        </p:spPr>
      </p:pic>
    </p:spTree>
    <p:extLst>
      <p:ext uri="{BB962C8B-B14F-4D97-AF65-F5344CB8AC3E}">
        <p14:creationId xmlns:p14="http://schemas.microsoft.com/office/powerpoint/2010/main" val="283721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sp>
        <p:nvSpPr>
          <p:cNvPr id="8" name="TextBox 7">
            <a:extLst>
              <a:ext uri="{FF2B5EF4-FFF2-40B4-BE49-F238E27FC236}">
                <a16:creationId xmlns:a16="http://schemas.microsoft.com/office/drawing/2014/main" id="{32B5C765-A069-4AA2-8D79-C6EBF56CA321}"/>
              </a:ext>
            </a:extLst>
          </p:cNvPr>
          <p:cNvSpPr txBox="1"/>
          <p:nvPr/>
        </p:nvSpPr>
        <p:spPr>
          <a:xfrm>
            <a:off x="252919" y="1087630"/>
            <a:ext cx="8122595"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What is a Joint Strategic Needs Assessment? </a:t>
            </a:r>
          </a:p>
        </p:txBody>
      </p:sp>
      <p:sp>
        <p:nvSpPr>
          <p:cNvPr id="14" name="TextBox 13">
            <a:extLst>
              <a:ext uri="{FF2B5EF4-FFF2-40B4-BE49-F238E27FC236}">
                <a16:creationId xmlns:a16="http://schemas.microsoft.com/office/drawing/2014/main" id="{A87481D4-C81F-4475-9EB3-FDB42858305F}"/>
              </a:ext>
            </a:extLst>
          </p:cNvPr>
          <p:cNvSpPr txBox="1"/>
          <p:nvPr/>
        </p:nvSpPr>
        <p:spPr>
          <a:xfrm>
            <a:off x="252919" y="1775972"/>
            <a:ext cx="8891081" cy="4078039"/>
          </a:xfrm>
          <a:prstGeom prst="rect">
            <a:avLst/>
          </a:prstGeom>
          <a:noFill/>
        </p:spPr>
        <p:txBody>
          <a:bodyPr wrap="square">
            <a:spAutoFit/>
          </a:bodyPr>
          <a:lstStyle/>
          <a:p>
            <a:pPr algn="l" rtl="0" fontAlgn="base"/>
            <a:r>
              <a:rPr lang="en-GB" b="0" i="0" u="none" strike="noStrike">
                <a:solidFill>
                  <a:srgbClr val="000000"/>
                </a:solidFill>
                <a:effectLst/>
                <a:latin typeface="Calibri" panose="020F0502020204030204" pitchFamily="34" charset="0"/>
              </a:rPr>
              <a:t>Local Authorities and CCGs (now ICS) have a legal Statutory Duty to undertake a Joint Strategic Needs Assessment (JSNA), through the health and wellbeing board.</a:t>
            </a:r>
          </a:p>
          <a:p>
            <a:pPr algn="l" rtl="0" fontAlgn="base"/>
            <a:r>
              <a:rPr lang="en-GB"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a:t>
            </a: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 JSNA seeks to identify </a:t>
            </a:r>
            <a:r>
              <a:rPr lang="en-GB" b="1" i="0" u="none" strike="noStrike">
                <a:solidFill>
                  <a:srgbClr val="000000"/>
                </a:solidFill>
                <a:effectLst/>
                <a:latin typeface="Calibri" panose="020F0502020204030204" pitchFamily="34" charset="0"/>
              </a:rPr>
              <a:t>current</a:t>
            </a:r>
            <a:r>
              <a:rPr lang="en-GB" b="0" i="0" u="none" strike="noStrike">
                <a:solidFill>
                  <a:srgbClr val="000000"/>
                </a:solidFill>
                <a:effectLst/>
                <a:latin typeface="Calibri" panose="020F0502020204030204" pitchFamily="34" charset="0"/>
              </a:rPr>
              <a:t> and </a:t>
            </a:r>
            <a:r>
              <a:rPr lang="en-GB" b="1" i="0" u="none" strike="noStrike">
                <a:solidFill>
                  <a:srgbClr val="000000"/>
                </a:solidFill>
                <a:effectLst/>
                <a:latin typeface="Calibri" panose="020F0502020204030204" pitchFamily="34" charset="0"/>
              </a:rPr>
              <a:t>future health and wellbeing </a:t>
            </a:r>
            <a:r>
              <a:rPr lang="en-GB" b="0" i="0" u="none" strike="noStrike">
                <a:solidFill>
                  <a:srgbClr val="000000"/>
                </a:solidFill>
                <a:effectLst/>
                <a:latin typeface="Calibri" panose="020F0502020204030204" pitchFamily="34" charset="0"/>
              </a:rPr>
              <a:t>needs in the local population and identify strategic </a:t>
            </a:r>
            <a:r>
              <a:rPr lang="en-GB" b="1" i="0" u="none" strike="noStrike">
                <a:solidFill>
                  <a:srgbClr val="000000"/>
                </a:solidFill>
                <a:effectLst/>
                <a:latin typeface="Calibri" panose="020F0502020204030204" pitchFamily="34" charset="0"/>
              </a:rPr>
              <a:t>priorities </a:t>
            </a:r>
            <a:r>
              <a:rPr lang="en-GB" b="0" i="0" u="none" strike="noStrike">
                <a:solidFill>
                  <a:srgbClr val="000000"/>
                </a:solidFill>
                <a:effectLst/>
                <a:latin typeface="Calibri" panose="020F0502020204030204" pitchFamily="34" charset="0"/>
              </a:rPr>
              <a:t>to inform commissioning of services based on those needs.  </a:t>
            </a:r>
            <a:r>
              <a:rPr lang="en-US" b="0" i="0" u="none" strike="noStrike">
                <a:solidFill>
                  <a:srgbClr val="000000"/>
                </a:solidFill>
                <a:effectLst/>
                <a:latin typeface="Calibri" panose="020F0502020204030204" pitchFamily="34" charset="0"/>
              </a:rPr>
              <a:t>​</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These priorities in turn inform the </a:t>
            </a:r>
            <a:r>
              <a:rPr lang="en-GB" b="1" i="0" u="none" strike="noStrike">
                <a:solidFill>
                  <a:srgbClr val="000000"/>
                </a:solidFill>
                <a:effectLst/>
                <a:latin typeface="Calibri" panose="020F0502020204030204" pitchFamily="34" charset="0"/>
              </a:rPr>
              <a:t>Health and Wellbeing Strategy </a:t>
            </a:r>
            <a:r>
              <a:rPr lang="en-GB" b="0" i="0" u="none" strike="noStrike">
                <a:solidFill>
                  <a:srgbClr val="000000"/>
                </a:solidFill>
                <a:effectLst/>
                <a:latin typeface="Calibri" panose="020F0502020204030204" pitchFamily="34" charset="0"/>
              </a:rPr>
              <a:t>and </a:t>
            </a:r>
            <a:r>
              <a:rPr lang="en-GB" b="1" i="0" u="none" strike="noStrike">
                <a:solidFill>
                  <a:srgbClr val="000000"/>
                </a:solidFill>
                <a:effectLst/>
                <a:latin typeface="Calibri" panose="020F0502020204030204" pitchFamily="34" charset="0"/>
              </a:rPr>
              <a:t>Integrated Care Strategy</a:t>
            </a:r>
            <a:r>
              <a:rPr lang="en-GB" b="0" i="0" u="none" strike="noStrike">
                <a:solidFill>
                  <a:srgbClr val="000000"/>
                </a:solidFill>
                <a:effectLst/>
                <a:latin typeface="Calibri" panose="020F0502020204030204" pitchFamily="34" charset="0"/>
              </a:rPr>
              <a:t>, key documents as a basis for commissioning health and social care services in the local area. We also believe they should support local </a:t>
            </a:r>
            <a:r>
              <a:rPr lang="en-GB" b="1" i="0" u="none" strike="noStrike">
                <a:solidFill>
                  <a:srgbClr val="000000"/>
                </a:solidFill>
                <a:effectLst/>
                <a:latin typeface="Calibri" panose="020F0502020204030204" pitchFamily="34" charset="0"/>
              </a:rPr>
              <a:t>partners/communities' priorities</a:t>
            </a:r>
            <a:r>
              <a:rPr lang="en-GB" b="0" i="0" u="none" strike="noStrike">
                <a:solidFill>
                  <a:srgbClr val="000000"/>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sz="1100"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Shropshire, ou</a:t>
            </a:r>
            <a:r>
              <a:rPr lang="en-US" b="1" i="0" u="none" strike="noStrike">
                <a:solidFill>
                  <a:srgbClr val="000000"/>
                </a:solidFill>
                <a:effectLst/>
                <a:latin typeface="Calibri" panose="020F0502020204030204" pitchFamily="34" charset="0"/>
              </a:rPr>
              <a:t>r JSNA takes three types</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Web based profiling Tool</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Thematic Needs Assessments  - e.g., pharmacy, drug and alcohol and children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2400" b="1" i="0" u="none" strike="noStrike">
                <a:solidFill>
                  <a:srgbClr val="000000"/>
                </a:solidFill>
                <a:effectLst/>
                <a:latin typeface="Calibri" panose="020F0502020204030204" pitchFamily="34" charset="0"/>
              </a:rPr>
              <a:t>Place Based Needs Assessments</a:t>
            </a:r>
            <a:endParaRPr lang="en-US" sz="2400" b="0" i="0">
              <a:solidFill>
                <a:srgbClr val="000000"/>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30</a:t>
            </a:fld>
            <a:endParaRPr>
              <a:solidFill>
                <a:srgbClr val="888888"/>
              </a:solidFill>
              <a:latin typeface="Calibri"/>
              <a:ea typeface="Calibri"/>
              <a:cs typeface="Calibri"/>
              <a:sym typeface="Calibri"/>
            </a:endParaRPr>
          </a:p>
        </p:txBody>
      </p:sp>
      <p:sp>
        <p:nvSpPr>
          <p:cNvPr id="4" name="TextBox 3">
            <a:extLst>
              <a:ext uri="{FF2B5EF4-FFF2-40B4-BE49-F238E27FC236}">
                <a16:creationId xmlns:a16="http://schemas.microsoft.com/office/drawing/2014/main" id="{035F542B-9B70-2842-3F7C-52C64D2ADBDA}"/>
              </a:ext>
            </a:extLst>
          </p:cNvPr>
          <p:cNvSpPr txBox="1"/>
          <p:nvPr/>
        </p:nvSpPr>
        <p:spPr>
          <a:xfrm>
            <a:off x="3318387" y="136524"/>
            <a:ext cx="5653451" cy="923330"/>
          </a:xfrm>
          <a:prstGeom prst="rect">
            <a:avLst/>
          </a:prstGeom>
          <a:noFill/>
        </p:spPr>
        <p:txBody>
          <a:bodyPr wrap="square">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800" b="1"/>
              <a:t>What are the most important</a:t>
            </a:r>
            <a:r>
              <a:rPr lang="en-GB" sz="1800" b="1" baseline="0"/>
              <a:t> factors in making somewhere a good place to live v What needs improving the most in West &amp; Central Shrewsbury</a:t>
            </a:r>
            <a:endParaRPr lang="en-GB" sz="1800" b="1"/>
          </a:p>
        </p:txBody>
      </p:sp>
      <p:pic>
        <p:nvPicPr>
          <p:cNvPr id="3" name="Picture 2">
            <a:extLst>
              <a:ext uri="{FF2B5EF4-FFF2-40B4-BE49-F238E27FC236}">
                <a16:creationId xmlns:a16="http://schemas.microsoft.com/office/drawing/2014/main" id="{50EC0E80-E73A-43F9-251F-0775BB331F7A}"/>
              </a:ext>
            </a:extLst>
          </p:cNvPr>
          <p:cNvPicPr>
            <a:picLocks noChangeAspect="1"/>
          </p:cNvPicPr>
          <p:nvPr/>
        </p:nvPicPr>
        <p:blipFill rotWithShape="1">
          <a:blip r:embed="rId4"/>
          <a:srcRect l="1164" t="8856" r="874" b="1123"/>
          <a:stretch/>
        </p:blipFill>
        <p:spPr>
          <a:xfrm>
            <a:off x="177553" y="1154097"/>
            <a:ext cx="8788893" cy="5278562"/>
          </a:xfrm>
          <a:prstGeom prst="rect">
            <a:avLst/>
          </a:prstGeom>
        </p:spPr>
      </p:pic>
    </p:spTree>
    <p:extLst>
      <p:ext uri="{BB962C8B-B14F-4D97-AF65-F5344CB8AC3E}">
        <p14:creationId xmlns:p14="http://schemas.microsoft.com/office/powerpoint/2010/main" val="355428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31</a:t>
            </a:fld>
            <a:endParaRPr>
              <a:solidFill>
                <a:srgbClr val="888888"/>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252B0CA9-9B14-2FDF-6748-54E2AE2E6BB0}"/>
              </a:ext>
            </a:extLst>
          </p:cNvPr>
          <p:cNvPicPr>
            <a:picLocks noChangeAspect="1"/>
          </p:cNvPicPr>
          <p:nvPr/>
        </p:nvPicPr>
        <p:blipFill rotWithShape="1">
          <a:blip r:embed="rId4"/>
          <a:srcRect l="1359" t="6289" r="1359" b="1016"/>
          <a:stretch/>
        </p:blipFill>
        <p:spPr>
          <a:xfrm>
            <a:off x="389283" y="3906174"/>
            <a:ext cx="5727432" cy="2851891"/>
          </a:xfrm>
          <a:prstGeom prst="rect">
            <a:avLst/>
          </a:prstGeom>
        </p:spPr>
      </p:pic>
      <p:sp>
        <p:nvSpPr>
          <p:cNvPr id="5" name="TextBox 4">
            <a:extLst>
              <a:ext uri="{FF2B5EF4-FFF2-40B4-BE49-F238E27FC236}">
                <a16:creationId xmlns:a16="http://schemas.microsoft.com/office/drawing/2014/main" id="{3812B4E0-F9EE-2F2E-4A4B-93E63BD7ECE2}"/>
              </a:ext>
            </a:extLst>
          </p:cNvPr>
          <p:cNvSpPr txBox="1"/>
          <p:nvPr/>
        </p:nvSpPr>
        <p:spPr>
          <a:xfrm>
            <a:off x="389283" y="3586579"/>
            <a:ext cx="3845511" cy="307777"/>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How would you like to be involved in decisions?</a:t>
            </a:r>
            <a:endParaRPr lang="en-GB" sz="1400">
              <a:effectLst/>
            </a:endParaRPr>
          </a:p>
        </p:txBody>
      </p:sp>
      <p:sp>
        <p:nvSpPr>
          <p:cNvPr id="6" name="TextBox 5">
            <a:extLst>
              <a:ext uri="{FF2B5EF4-FFF2-40B4-BE49-F238E27FC236}">
                <a16:creationId xmlns:a16="http://schemas.microsoft.com/office/drawing/2014/main" id="{08B0B86A-BA6D-D163-D07B-DE76AC06EDD8}"/>
              </a:ext>
            </a:extLst>
          </p:cNvPr>
          <p:cNvSpPr txBox="1"/>
          <p:nvPr/>
        </p:nvSpPr>
        <p:spPr>
          <a:xfrm>
            <a:off x="3701989" y="87000"/>
            <a:ext cx="5335480" cy="307777"/>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Do you feel you can influence decisions affecting your local area?</a:t>
            </a:r>
            <a:endParaRPr lang="en-GB" sz="1400">
              <a:effectLst/>
            </a:endParaRPr>
          </a:p>
        </p:txBody>
      </p:sp>
      <p:pic>
        <p:nvPicPr>
          <p:cNvPr id="7" name="Picture 6">
            <a:extLst>
              <a:ext uri="{FF2B5EF4-FFF2-40B4-BE49-F238E27FC236}">
                <a16:creationId xmlns:a16="http://schemas.microsoft.com/office/drawing/2014/main" id="{84C4EDC7-8865-F5C3-5618-FF9C2D6E075D}"/>
              </a:ext>
            </a:extLst>
          </p:cNvPr>
          <p:cNvPicPr>
            <a:picLocks noChangeAspect="1"/>
          </p:cNvPicPr>
          <p:nvPr/>
        </p:nvPicPr>
        <p:blipFill rotWithShape="1">
          <a:blip r:embed="rId5"/>
          <a:srcRect l="1457" t="5838" r="1942" b="1765"/>
          <a:stretch/>
        </p:blipFill>
        <p:spPr>
          <a:xfrm>
            <a:off x="3187083" y="394777"/>
            <a:ext cx="5850386" cy="3191802"/>
          </a:xfrm>
          <a:prstGeom prst="rect">
            <a:avLst/>
          </a:prstGeom>
        </p:spPr>
      </p:pic>
    </p:spTree>
    <p:extLst>
      <p:ext uri="{BB962C8B-B14F-4D97-AF65-F5344CB8AC3E}">
        <p14:creationId xmlns:p14="http://schemas.microsoft.com/office/powerpoint/2010/main" val="2493532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32</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D0ED701E-403F-1060-9C10-29604BCF4056}"/>
              </a:ext>
            </a:extLst>
          </p:cNvPr>
          <p:cNvSpPr txBox="1"/>
          <p:nvPr/>
        </p:nvSpPr>
        <p:spPr>
          <a:xfrm>
            <a:off x="3701989" y="87000"/>
            <a:ext cx="5335480" cy="523220"/>
          </a:xfrm>
          <a:prstGeom prst="rect">
            <a:avLst/>
          </a:prstGeom>
          <a:noFill/>
        </p:spPr>
        <p:txBody>
          <a:bodyPr wrap="square">
            <a:spAutoFit/>
          </a:bodyPr>
          <a:lstStyle/>
          <a:p>
            <a:pPr algn="ctr" rtl="0">
              <a:defRPr sz="1200" b="0" i="0" u="none" strike="noStrike" kern="1200" spc="0" baseline="0">
                <a:solidFill>
                  <a:sysClr val="windowText" lastClr="000000">
                    <a:lumMod val="65000"/>
                    <a:lumOff val="35000"/>
                  </a:sysClr>
                </a:solidFill>
                <a:latin typeface="+mn-lt"/>
                <a:ea typeface="+mn-ea"/>
                <a:cs typeface="+mn-cs"/>
              </a:defRPr>
            </a:pPr>
            <a:r>
              <a:rPr lang="en-GB" sz="1400" b="1" i="0" baseline="0">
                <a:effectLst/>
              </a:rPr>
              <a:t>To what extent do you think that your local area is a place where people from different backgrounds get on well together?</a:t>
            </a:r>
            <a:endParaRPr lang="en-GB" sz="1400">
              <a:effectLst/>
            </a:endParaRPr>
          </a:p>
        </p:txBody>
      </p:sp>
      <p:pic>
        <p:nvPicPr>
          <p:cNvPr id="4" name="Picture 3">
            <a:extLst>
              <a:ext uri="{FF2B5EF4-FFF2-40B4-BE49-F238E27FC236}">
                <a16:creationId xmlns:a16="http://schemas.microsoft.com/office/drawing/2014/main" id="{1FA8C147-FFE1-35B1-EC6D-52F355CCCB71}"/>
              </a:ext>
            </a:extLst>
          </p:cNvPr>
          <p:cNvPicPr>
            <a:picLocks noChangeAspect="1"/>
          </p:cNvPicPr>
          <p:nvPr/>
        </p:nvPicPr>
        <p:blipFill rotWithShape="1">
          <a:blip r:embed="rId4"/>
          <a:srcRect l="1457" t="9112" r="2135" b="3690"/>
          <a:stretch/>
        </p:blipFill>
        <p:spPr>
          <a:xfrm>
            <a:off x="3471169" y="693871"/>
            <a:ext cx="5468644" cy="2834518"/>
          </a:xfrm>
          <a:prstGeom prst="rect">
            <a:avLst/>
          </a:prstGeom>
        </p:spPr>
      </p:pic>
      <p:pic>
        <p:nvPicPr>
          <p:cNvPr id="5" name="Picture 4">
            <a:extLst>
              <a:ext uri="{FF2B5EF4-FFF2-40B4-BE49-F238E27FC236}">
                <a16:creationId xmlns:a16="http://schemas.microsoft.com/office/drawing/2014/main" id="{28801A95-0B28-19C1-0AF3-8D7BEB06F6DD}"/>
              </a:ext>
            </a:extLst>
          </p:cNvPr>
          <p:cNvPicPr>
            <a:picLocks noChangeAspect="1"/>
          </p:cNvPicPr>
          <p:nvPr/>
        </p:nvPicPr>
        <p:blipFill rotWithShape="1">
          <a:blip r:embed="rId5"/>
          <a:srcRect l="1457" t="9112" r="2233" b="2650"/>
          <a:stretch/>
        </p:blipFill>
        <p:spPr>
          <a:xfrm>
            <a:off x="292962" y="3936482"/>
            <a:ext cx="5220072" cy="2834518"/>
          </a:xfrm>
          <a:prstGeom prst="rect">
            <a:avLst/>
          </a:prstGeom>
        </p:spPr>
      </p:pic>
      <p:sp>
        <p:nvSpPr>
          <p:cNvPr id="6" name="TextBox 5">
            <a:extLst>
              <a:ext uri="{FF2B5EF4-FFF2-40B4-BE49-F238E27FC236}">
                <a16:creationId xmlns:a16="http://schemas.microsoft.com/office/drawing/2014/main" id="{FE88A6F8-0AD9-6F26-F85E-47B08EE55FD9}"/>
              </a:ext>
            </a:extLst>
          </p:cNvPr>
          <p:cNvSpPr txBox="1"/>
          <p:nvPr/>
        </p:nvSpPr>
        <p:spPr>
          <a:xfrm>
            <a:off x="74905" y="3452447"/>
            <a:ext cx="5335480" cy="523220"/>
          </a:xfrm>
          <a:prstGeom prst="rect">
            <a:avLst/>
          </a:prstGeom>
          <a:noFill/>
        </p:spPr>
        <p:txBody>
          <a:bodyPr wrap="square">
            <a:spAutoFit/>
          </a:bodyPr>
          <a:lstStyle/>
          <a:p>
            <a:pPr algn="ctr" rtl="0">
              <a:defRPr sz="1200" b="0" i="0" u="none" strike="noStrike" kern="1200" spc="0" baseline="0">
                <a:solidFill>
                  <a:sysClr val="windowText" lastClr="000000">
                    <a:lumMod val="65000"/>
                    <a:lumOff val="35000"/>
                  </a:sysClr>
                </a:solidFill>
                <a:latin typeface="+mn-lt"/>
                <a:ea typeface="+mn-ea"/>
                <a:cs typeface="+mn-cs"/>
              </a:defRPr>
            </a:pPr>
            <a:r>
              <a:rPr lang="en-GB" sz="1400" b="1" i="0" baseline="0">
                <a:effectLst/>
              </a:rPr>
              <a:t>Do you agree that there's a problem with people not treating each other with respect and consideration?</a:t>
            </a:r>
            <a:endParaRPr lang="en-GB" sz="1400">
              <a:effectLst/>
            </a:endParaRPr>
          </a:p>
        </p:txBody>
      </p:sp>
    </p:spTree>
    <p:extLst>
      <p:ext uri="{BB962C8B-B14F-4D97-AF65-F5344CB8AC3E}">
        <p14:creationId xmlns:p14="http://schemas.microsoft.com/office/powerpoint/2010/main" val="1354430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33</a:t>
            </a:fld>
            <a:endParaRPr>
              <a:solidFill>
                <a:srgbClr val="888888"/>
              </a:solidFill>
              <a:latin typeface="Calibri"/>
              <a:ea typeface="Calibri"/>
              <a:cs typeface="Calibri"/>
              <a:sym typeface="Calibri"/>
            </a:endParaRPr>
          </a:p>
        </p:txBody>
      </p:sp>
      <p:sp>
        <p:nvSpPr>
          <p:cNvPr id="4" name="TextBox 3">
            <a:extLst>
              <a:ext uri="{FF2B5EF4-FFF2-40B4-BE49-F238E27FC236}">
                <a16:creationId xmlns:a16="http://schemas.microsoft.com/office/drawing/2014/main" id="{DAF273E1-E4B5-A492-CEEC-53E2D5A08223}"/>
              </a:ext>
            </a:extLst>
          </p:cNvPr>
          <p:cNvSpPr txBox="1"/>
          <p:nvPr/>
        </p:nvSpPr>
        <p:spPr>
          <a:xfrm>
            <a:off x="3409024" y="0"/>
            <a:ext cx="5734975" cy="461665"/>
          </a:xfrm>
          <a:prstGeom prst="rect">
            <a:avLst/>
          </a:prstGeom>
          <a:noFill/>
        </p:spPr>
        <p:txBody>
          <a:bodyPr wrap="square">
            <a:spAutoFit/>
          </a:bodyPr>
          <a:lstStyle/>
          <a:p>
            <a:pPr algn="ctr" rtl="0">
              <a:defRPr sz="1200" b="0" i="0" u="none" strike="noStrike" kern="1200" spc="0" baseline="0">
                <a:solidFill>
                  <a:sysClr val="windowText" lastClr="000000">
                    <a:lumMod val="65000"/>
                    <a:lumOff val="35000"/>
                  </a:sysClr>
                </a:solidFill>
                <a:latin typeface="+mn-lt"/>
                <a:ea typeface="+mn-ea"/>
                <a:cs typeface="+mn-cs"/>
              </a:defRPr>
            </a:pPr>
            <a:r>
              <a:rPr lang="en-GB" sz="1200" b="1" i="0" baseline="0">
                <a:effectLst/>
              </a:rPr>
              <a:t>How often over the last 12 months have you given unpaid help to any group(s), club(s) or organisation(s)? Only include work that is unpaid and not for your family</a:t>
            </a:r>
            <a:endParaRPr lang="en-GB" sz="1200">
              <a:effectLst/>
            </a:endParaRPr>
          </a:p>
        </p:txBody>
      </p:sp>
      <p:pic>
        <p:nvPicPr>
          <p:cNvPr id="5" name="Picture 4">
            <a:extLst>
              <a:ext uri="{FF2B5EF4-FFF2-40B4-BE49-F238E27FC236}">
                <a16:creationId xmlns:a16="http://schemas.microsoft.com/office/drawing/2014/main" id="{906D5784-052C-E98D-72BE-5EC6DBED548E}"/>
              </a:ext>
            </a:extLst>
          </p:cNvPr>
          <p:cNvPicPr>
            <a:picLocks noChangeAspect="1"/>
          </p:cNvPicPr>
          <p:nvPr/>
        </p:nvPicPr>
        <p:blipFill rotWithShape="1">
          <a:blip r:embed="rId4"/>
          <a:srcRect l="971" t="9259" r="1651" b="2353"/>
          <a:stretch/>
        </p:blipFill>
        <p:spPr>
          <a:xfrm>
            <a:off x="3409024" y="560948"/>
            <a:ext cx="5734975" cy="3194306"/>
          </a:xfrm>
          <a:prstGeom prst="rect">
            <a:avLst/>
          </a:prstGeom>
        </p:spPr>
      </p:pic>
      <p:sp>
        <p:nvSpPr>
          <p:cNvPr id="6" name="TextBox 5">
            <a:extLst>
              <a:ext uri="{FF2B5EF4-FFF2-40B4-BE49-F238E27FC236}">
                <a16:creationId xmlns:a16="http://schemas.microsoft.com/office/drawing/2014/main" id="{C73FFD58-0A38-4895-6EA6-30A64DC2431B}"/>
              </a:ext>
            </a:extLst>
          </p:cNvPr>
          <p:cNvSpPr txBox="1"/>
          <p:nvPr/>
        </p:nvSpPr>
        <p:spPr>
          <a:xfrm>
            <a:off x="124287" y="3491383"/>
            <a:ext cx="4767309" cy="276999"/>
          </a:xfrm>
          <a:prstGeom prst="rect">
            <a:avLst/>
          </a:prstGeom>
          <a:noFill/>
        </p:spPr>
        <p:txBody>
          <a:bodyPr wrap="square">
            <a:spAutoFit/>
          </a:bodyPr>
          <a:lstStyle/>
          <a:p>
            <a:pPr algn="ctr" rtl="0">
              <a:defRPr sz="1200" b="0" i="0" u="none" strike="noStrike" kern="1200" spc="0" baseline="0">
                <a:solidFill>
                  <a:sysClr val="windowText" lastClr="000000">
                    <a:lumMod val="65000"/>
                    <a:lumOff val="35000"/>
                  </a:sysClr>
                </a:solidFill>
                <a:latin typeface="+mn-lt"/>
                <a:ea typeface="+mn-ea"/>
                <a:cs typeface="+mn-cs"/>
              </a:defRPr>
            </a:pPr>
            <a:r>
              <a:rPr lang="en-GB" sz="1200" b="1" i="0" baseline="0">
                <a:effectLst/>
              </a:rPr>
              <a:t>Overall, about how often have you given unpaid help as a neighbour?</a:t>
            </a:r>
            <a:endParaRPr lang="en-GB" sz="1200">
              <a:effectLst/>
            </a:endParaRPr>
          </a:p>
        </p:txBody>
      </p:sp>
      <p:pic>
        <p:nvPicPr>
          <p:cNvPr id="7" name="Picture 6">
            <a:extLst>
              <a:ext uri="{FF2B5EF4-FFF2-40B4-BE49-F238E27FC236}">
                <a16:creationId xmlns:a16="http://schemas.microsoft.com/office/drawing/2014/main" id="{19B189F5-D65A-5328-FFB4-4B319FD09178}"/>
              </a:ext>
            </a:extLst>
          </p:cNvPr>
          <p:cNvPicPr>
            <a:picLocks noChangeAspect="1"/>
          </p:cNvPicPr>
          <p:nvPr/>
        </p:nvPicPr>
        <p:blipFill rotWithShape="1">
          <a:blip r:embed="rId5"/>
          <a:srcRect l="1165" t="5844" r="1554" b="2009"/>
          <a:stretch/>
        </p:blipFill>
        <p:spPr>
          <a:xfrm>
            <a:off x="346229" y="3768382"/>
            <a:ext cx="5402060" cy="3003462"/>
          </a:xfrm>
          <a:prstGeom prst="rect">
            <a:avLst/>
          </a:prstGeom>
        </p:spPr>
      </p:pic>
    </p:spTree>
    <p:extLst>
      <p:ext uri="{BB962C8B-B14F-4D97-AF65-F5344CB8AC3E}">
        <p14:creationId xmlns:p14="http://schemas.microsoft.com/office/powerpoint/2010/main" val="173449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34</a:t>
            </a:fld>
            <a:endParaRPr>
              <a:solidFill>
                <a:srgbClr val="888888"/>
              </a:solidFill>
              <a:latin typeface="Calibri"/>
              <a:ea typeface="Calibri"/>
              <a:cs typeface="Calibri"/>
              <a:sym typeface="Calibri"/>
            </a:endParaRPr>
          </a:p>
        </p:txBody>
      </p:sp>
      <p:sp>
        <p:nvSpPr>
          <p:cNvPr id="4" name="TextBox 3">
            <a:extLst>
              <a:ext uri="{FF2B5EF4-FFF2-40B4-BE49-F238E27FC236}">
                <a16:creationId xmlns:a16="http://schemas.microsoft.com/office/drawing/2014/main" id="{DD30263B-A687-6E45-6DFB-288D77D23D1E}"/>
              </a:ext>
            </a:extLst>
          </p:cNvPr>
          <p:cNvSpPr txBox="1"/>
          <p:nvPr/>
        </p:nvSpPr>
        <p:spPr>
          <a:xfrm>
            <a:off x="3712464" y="136524"/>
            <a:ext cx="4608576" cy="646331"/>
          </a:xfrm>
          <a:prstGeom prst="rect">
            <a:avLst/>
          </a:prstGeom>
          <a:noFill/>
        </p:spPr>
        <p:txBody>
          <a:bodyPr wrap="square">
            <a:spAutoFit/>
          </a:bodyPr>
          <a:lstStyle/>
          <a:p>
            <a:pPr algn="ctr" rtl="0">
              <a:defRPr sz="1100" b="0" i="0" u="none" strike="noStrike" kern="1200" spc="0" baseline="0">
                <a:solidFill>
                  <a:prstClr val="black">
                    <a:lumMod val="65000"/>
                    <a:lumOff val="35000"/>
                  </a:prstClr>
                </a:solidFill>
                <a:latin typeface="+mn-lt"/>
                <a:ea typeface="+mn-ea"/>
                <a:cs typeface="+mn-cs"/>
              </a:defRPr>
            </a:pPr>
            <a:r>
              <a:rPr lang="en-GB" sz="1800" b="1" i="0" baseline="0">
                <a:effectLst/>
              </a:rPr>
              <a:t>What do you think the biggest issues are regarding health and wellbeing in your area?</a:t>
            </a:r>
            <a:endParaRPr lang="en-GB" sz="1800">
              <a:effectLst/>
            </a:endParaRPr>
          </a:p>
        </p:txBody>
      </p:sp>
      <p:graphicFrame>
        <p:nvGraphicFramePr>
          <p:cNvPr id="3" name="Table 2">
            <a:extLst>
              <a:ext uri="{FF2B5EF4-FFF2-40B4-BE49-F238E27FC236}">
                <a16:creationId xmlns:a16="http://schemas.microsoft.com/office/drawing/2014/main" id="{9DBECB93-824D-3370-B00C-DE7DEBA93F4A}"/>
              </a:ext>
            </a:extLst>
          </p:cNvPr>
          <p:cNvGraphicFramePr>
            <a:graphicFrameLocks noGrp="1"/>
          </p:cNvGraphicFramePr>
          <p:nvPr>
            <p:extLst>
              <p:ext uri="{D42A27DB-BD31-4B8C-83A1-F6EECF244321}">
                <p14:modId xmlns:p14="http://schemas.microsoft.com/office/powerpoint/2010/main" val="3966610020"/>
              </p:ext>
            </p:extLst>
          </p:nvPr>
        </p:nvGraphicFramePr>
        <p:xfrm>
          <a:off x="7423150" y="2025188"/>
          <a:ext cx="1629410" cy="3939421"/>
        </p:xfrm>
        <a:graphic>
          <a:graphicData uri="http://schemas.openxmlformats.org/drawingml/2006/table">
            <a:tbl>
              <a:tblPr>
                <a:tableStyleId>{5C22544A-7EE6-4342-B048-85BDC9FD1C3A}</a:tableStyleId>
              </a:tblPr>
              <a:tblGrid>
                <a:gridCol w="1629410">
                  <a:extLst>
                    <a:ext uri="{9D8B030D-6E8A-4147-A177-3AD203B41FA5}">
                      <a16:colId xmlns:a16="http://schemas.microsoft.com/office/drawing/2014/main" val="3529679353"/>
                    </a:ext>
                  </a:extLst>
                </a:gridCol>
              </a:tblGrid>
              <a:tr h="215092">
                <a:tc>
                  <a:txBody>
                    <a:bodyPr/>
                    <a:lstStyle/>
                    <a:p>
                      <a:pPr algn="l" fontAlgn="b"/>
                      <a:r>
                        <a:rPr lang="en-GB" sz="1100" b="0" i="0" u="none" strike="noStrike">
                          <a:solidFill>
                            <a:srgbClr val="000000"/>
                          </a:solidFill>
                          <a:effectLst/>
                          <a:latin typeface="Arial" panose="020B0604020202020204" pitchFamily="34" charset="0"/>
                        </a:rPr>
                        <a:t>SOME 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304743"/>
                  </a:ext>
                </a:extLst>
              </a:tr>
              <a:tr h="449598">
                <a:tc>
                  <a:txBody>
                    <a:bodyPr/>
                    <a:lstStyle/>
                    <a:p>
                      <a:pPr algn="l" fontAlgn="b"/>
                      <a:r>
                        <a:rPr lang="en-GB" sz="1100" u="none" strike="noStrike">
                          <a:effectLst/>
                        </a:rPr>
                        <a:t>Young people’s access to Mental health services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858314"/>
                  </a:ext>
                </a:extLst>
              </a:tr>
              <a:tr h="449598">
                <a:tc>
                  <a:txBody>
                    <a:bodyPr/>
                    <a:lstStyle/>
                    <a:p>
                      <a:pPr algn="l" fontAlgn="b"/>
                      <a:r>
                        <a:rPr lang="en-GB" sz="1100" u="none" strike="noStrike">
                          <a:effectLst/>
                        </a:rPr>
                        <a:t>Very poor quality of GP services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62151"/>
                  </a:ext>
                </a:extLst>
              </a:tr>
              <a:tr h="449598">
                <a:tc>
                  <a:txBody>
                    <a:bodyPr/>
                    <a:lstStyle/>
                    <a:p>
                      <a:pPr algn="l" fontAlgn="b"/>
                      <a:r>
                        <a:rPr lang="en-GB" sz="1100" u="none" strike="noStrike">
                          <a:effectLst/>
                        </a:rPr>
                        <a:t>If people could include activity in their day eg cycling or walking they would be less sedentary.</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71820"/>
                  </a:ext>
                </a:extLst>
              </a:tr>
              <a:tr h="449598">
                <a:tc>
                  <a:txBody>
                    <a:bodyPr/>
                    <a:lstStyle/>
                    <a:p>
                      <a:pPr algn="l" fontAlgn="b"/>
                      <a:r>
                        <a:rPr lang="en-GB" sz="1100" u="none" strike="noStrike">
                          <a:effectLst/>
                        </a:rPr>
                        <a:t>Car dependency and lack of sustainable transport options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559333"/>
                  </a:ext>
                </a:extLst>
              </a:tr>
              <a:tr h="813772">
                <a:tc>
                  <a:txBody>
                    <a:bodyPr/>
                    <a:lstStyle/>
                    <a:p>
                      <a:pPr algn="l" fontAlgn="b"/>
                      <a:r>
                        <a:rPr lang="en-GB" sz="1100" u="none" strike="noStrike">
                          <a:effectLst/>
                        </a:rPr>
                        <a:t>Car parking at RSH is abysmal, I had to miss an appointment due to nowhere to park.  When I returned for the substituted appointment the situation was the same.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480188"/>
                  </a:ext>
                </a:extLst>
              </a:tr>
              <a:tr h="449598">
                <a:tc>
                  <a:txBody>
                    <a:bodyPr/>
                    <a:lstStyle/>
                    <a:p>
                      <a:pPr algn="l" fontAlgn="b"/>
                      <a:r>
                        <a:rPr lang="en-GB" sz="1100" u="none" strike="noStrike">
                          <a:effectLst/>
                        </a:rPr>
                        <a:t>Better footpaths, better bike paths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171803"/>
                  </a:ext>
                </a:extLst>
              </a:tr>
            </a:tbl>
          </a:graphicData>
        </a:graphic>
      </p:graphicFrame>
      <p:pic>
        <p:nvPicPr>
          <p:cNvPr id="5" name="Picture 4">
            <a:extLst>
              <a:ext uri="{FF2B5EF4-FFF2-40B4-BE49-F238E27FC236}">
                <a16:creationId xmlns:a16="http://schemas.microsoft.com/office/drawing/2014/main" id="{BED400AF-E876-62BF-290E-6A0B32A15A52}"/>
              </a:ext>
            </a:extLst>
          </p:cNvPr>
          <p:cNvPicPr>
            <a:picLocks noChangeAspect="1"/>
          </p:cNvPicPr>
          <p:nvPr/>
        </p:nvPicPr>
        <p:blipFill rotWithShape="1">
          <a:blip r:embed="rId4"/>
          <a:srcRect l="4368" t="3913" r="3011"/>
          <a:stretch/>
        </p:blipFill>
        <p:spPr>
          <a:xfrm>
            <a:off x="160209" y="1174596"/>
            <a:ext cx="7192331" cy="5546879"/>
          </a:xfrm>
          <a:prstGeom prst="rect">
            <a:avLst/>
          </a:prstGeom>
        </p:spPr>
      </p:pic>
    </p:spTree>
    <p:extLst>
      <p:ext uri="{BB962C8B-B14F-4D97-AF65-F5344CB8AC3E}">
        <p14:creationId xmlns:p14="http://schemas.microsoft.com/office/powerpoint/2010/main" val="2781589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35</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5498881A-718D-C33B-BC3E-519F02152CCC}"/>
              </a:ext>
            </a:extLst>
          </p:cNvPr>
          <p:cNvSpPr txBox="1"/>
          <p:nvPr/>
        </p:nvSpPr>
        <p:spPr>
          <a:xfrm>
            <a:off x="3712464" y="136524"/>
            <a:ext cx="4608576" cy="646331"/>
          </a:xfrm>
          <a:prstGeom prst="rect">
            <a:avLst/>
          </a:prstGeom>
          <a:noFill/>
        </p:spPr>
        <p:txBody>
          <a:bodyPr wrap="square">
            <a:spAutoFit/>
          </a:bodyPr>
          <a:lstStyle/>
          <a:p>
            <a:pPr algn="ctr">
              <a:defRPr sz="1100" b="0" i="0" u="none" strike="noStrike" kern="1200" spc="0" baseline="0">
                <a:solidFill>
                  <a:prstClr val="black">
                    <a:lumMod val="65000"/>
                    <a:lumOff val="35000"/>
                  </a:prstClr>
                </a:solidFill>
                <a:latin typeface="+mn-lt"/>
                <a:ea typeface="+mn-ea"/>
                <a:cs typeface="+mn-cs"/>
              </a:defRPr>
            </a:pPr>
            <a:r>
              <a:rPr lang="en-GB" sz="1800" b="1" i="0" baseline="0">
                <a:effectLst/>
              </a:rPr>
              <a:t>What do you think the biggest health issues are that affect you and your family?</a:t>
            </a:r>
            <a:endParaRPr lang="en-GB" sz="1800">
              <a:effectLst/>
            </a:endParaRPr>
          </a:p>
        </p:txBody>
      </p:sp>
      <p:graphicFrame>
        <p:nvGraphicFramePr>
          <p:cNvPr id="4" name="Table 3">
            <a:extLst>
              <a:ext uri="{FF2B5EF4-FFF2-40B4-BE49-F238E27FC236}">
                <a16:creationId xmlns:a16="http://schemas.microsoft.com/office/drawing/2014/main" id="{6A4DED5A-C689-1F3E-0339-42D693F5A5A6}"/>
              </a:ext>
            </a:extLst>
          </p:cNvPr>
          <p:cNvGraphicFramePr>
            <a:graphicFrameLocks noGrp="1"/>
          </p:cNvGraphicFramePr>
          <p:nvPr>
            <p:extLst>
              <p:ext uri="{D42A27DB-BD31-4B8C-83A1-F6EECF244321}">
                <p14:modId xmlns:p14="http://schemas.microsoft.com/office/powerpoint/2010/main" val="3140695007"/>
              </p:ext>
            </p:extLst>
          </p:nvPr>
        </p:nvGraphicFramePr>
        <p:xfrm>
          <a:off x="7150608" y="1810992"/>
          <a:ext cx="1993392" cy="4058136"/>
        </p:xfrm>
        <a:graphic>
          <a:graphicData uri="http://schemas.openxmlformats.org/drawingml/2006/table">
            <a:tbl>
              <a:tblPr>
                <a:tableStyleId>{5C22544A-7EE6-4342-B048-85BDC9FD1C3A}</a:tableStyleId>
              </a:tblPr>
              <a:tblGrid>
                <a:gridCol w="1993392">
                  <a:extLst>
                    <a:ext uri="{9D8B030D-6E8A-4147-A177-3AD203B41FA5}">
                      <a16:colId xmlns:a16="http://schemas.microsoft.com/office/drawing/2014/main" val="2368163218"/>
                    </a:ext>
                  </a:extLst>
                </a:gridCol>
              </a:tblGrid>
              <a:tr h="285508">
                <a:tc>
                  <a:txBody>
                    <a:bodyPr/>
                    <a:lstStyle/>
                    <a:p>
                      <a:pPr algn="l" fontAlgn="b"/>
                      <a:r>
                        <a:rPr lang="en-GB" sz="1100" b="0" i="0" u="none" strike="noStrike">
                          <a:solidFill>
                            <a:srgbClr val="000000"/>
                          </a:solidFill>
                          <a:effectLst/>
                          <a:latin typeface="Arial" panose="020B0604020202020204" pitchFamily="34" charset="0"/>
                        </a:rPr>
                        <a:t>SOME 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741701"/>
                  </a:ext>
                </a:extLst>
              </a:tr>
              <a:tr h="285508">
                <a:tc>
                  <a:txBody>
                    <a:bodyPr/>
                    <a:lstStyle/>
                    <a:p>
                      <a:pPr algn="l" fontAlgn="b"/>
                      <a:r>
                        <a:rPr lang="en-GB" sz="1100" u="none" strike="noStrike">
                          <a:effectLst/>
                        </a:rPr>
                        <a:t>Work stress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050576"/>
                  </a:ext>
                </a:extLst>
              </a:tr>
              <a:tr h="686282">
                <a:tc>
                  <a:txBody>
                    <a:bodyPr/>
                    <a:lstStyle/>
                    <a:p>
                      <a:pPr algn="l" fontAlgn="b"/>
                      <a:r>
                        <a:rPr lang="en-GB" sz="1100" u="none" strike="noStrike">
                          <a:effectLst/>
                        </a:rPr>
                        <a:t>Why has the large pool at the Quarry leisure centre still not reopened?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830121"/>
                  </a:ext>
                </a:extLst>
              </a:tr>
              <a:tr h="285508">
                <a:tc>
                  <a:txBody>
                    <a:bodyPr/>
                    <a:lstStyle/>
                    <a:p>
                      <a:pPr algn="l" fontAlgn="b"/>
                      <a:r>
                        <a:rPr lang="en-GB" sz="1100" u="none" strike="noStrike">
                          <a:effectLst/>
                        </a:rPr>
                        <a:t>Vaping as above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42697"/>
                  </a:ext>
                </a:extLst>
              </a:tr>
              <a:tr h="461774">
                <a:tc>
                  <a:txBody>
                    <a:bodyPr/>
                    <a:lstStyle/>
                    <a:p>
                      <a:pPr algn="l" fontAlgn="b"/>
                      <a:r>
                        <a:rPr lang="en-GB" sz="1100" u="none" strike="noStrike">
                          <a:effectLst/>
                        </a:rPr>
                        <a:t>Supermarket shopping, unhealthy and expensive food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941080"/>
                  </a:ext>
                </a:extLst>
              </a:tr>
              <a:tr h="461774">
                <a:tc>
                  <a:txBody>
                    <a:bodyPr/>
                    <a:lstStyle/>
                    <a:p>
                      <a:pPr algn="l" fontAlgn="b"/>
                      <a:r>
                        <a:rPr lang="en-GB" sz="1100" u="none" strike="noStrike">
                          <a:effectLst/>
                        </a:rPr>
                        <a:t>Lack of support for elderly e.g district nurse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496830"/>
                  </a:ext>
                </a:extLst>
              </a:tr>
              <a:tr h="300534">
                <a:tc>
                  <a:txBody>
                    <a:bodyPr/>
                    <a:lstStyle/>
                    <a:p>
                      <a:pPr algn="l" fontAlgn="b"/>
                      <a:r>
                        <a:rPr lang="en-GB" sz="1100" u="none" strike="noStrike">
                          <a:effectLst/>
                        </a:rPr>
                        <a:t>Lack of a proper cycle network</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256453"/>
                  </a:ext>
                </a:extLst>
              </a:tr>
              <a:tr h="461774">
                <a:tc>
                  <a:txBody>
                    <a:bodyPr/>
                    <a:lstStyle/>
                    <a:p>
                      <a:pPr algn="l" fontAlgn="b"/>
                      <a:r>
                        <a:rPr lang="en-GB" sz="1100" u="none" strike="noStrike">
                          <a:effectLst/>
                        </a:rPr>
                        <a:t>Key workers worn down during/since covid.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56812"/>
                  </a:ext>
                </a:extLst>
              </a:tr>
              <a:tr h="543966">
                <a:tc>
                  <a:txBody>
                    <a:bodyPr/>
                    <a:lstStyle/>
                    <a:p>
                      <a:pPr algn="l" fontAlgn="b"/>
                      <a:r>
                        <a:rPr lang="en-GB" sz="1100" u="none" strike="noStrike">
                          <a:effectLst/>
                        </a:rPr>
                        <a:t>Finding it hard to walk around the local area to stay active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228517"/>
                  </a:ext>
                </a:extLst>
              </a:tr>
              <a:tr h="285508">
                <a:tc>
                  <a:txBody>
                    <a:bodyPr/>
                    <a:lstStyle/>
                    <a:p>
                      <a:pPr algn="l" fontAlgn="b"/>
                      <a:r>
                        <a:rPr lang="en-GB" sz="1100" u="none" strike="noStrike">
                          <a:effectLst/>
                        </a:rPr>
                        <a:t>Access to CAHMS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165649"/>
                  </a:ext>
                </a:extLst>
              </a:tr>
            </a:tbl>
          </a:graphicData>
        </a:graphic>
      </p:graphicFrame>
      <p:pic>
        <p:nvPicPr>
          <p:cNvPr id="5" name="Picture 4">
            <a:extLst>
              <a:ext uri="{FF2B5EF4-FFF2-40B4-BE49-F238E27FC236}">
                <a16:creationId xmlns:a16="http://schemas.microsoft.com/office/drawing/2014/main" id="{BA280348-B406-F078-AEF0-578CAB4A4E3F}"/>
              </a:ext>
            </a:extLst>
          </p:cNvPr>
          <p:cNvPicPr>
            <a:picLocks noChangeAspect="1"/>
          </p:cNvPicPr>
          <p:nvPr/>
        </p:nvPicPr>
        <p:blipFill rotWithShape="1">
          <a:blip r:embed="rId4"/>
          <a:srcRect l="1747" t="4655" r="5922" b="2501"/>
          <a:stretch/>
        </p:blipFill>
        <p:spPr>
          <a:xfrm>
            <a:off x="72686" y="1122345"/>
            <a:ext cx="7002817" cy="5209053"/>
          </a:xfrm>
          <a:prstGeom prst="rect">
            <a:avLst/>
          </a:prstGeom>
        </p:spPr>
      </p:pic>
    </p:spTree>
    <p:extLst>
      <p:ext uri="{BB962C8B-B14F-4D97-AF65-F5344CB8AC3E}">
        <p14:creationId xmlns:p14="http://schemas.microsoft.com/office/powerpoint/2010/main" val="3760027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36</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8083548F-4D70-4CFF-8432-2361DE68DEA9}"/>
              </a:ext>
            </a:extLst>
          </p:cNvPr>
          <p:cNvGraphicFramePr>
            <a:graphicFrameLocks noGrp="1"/>
          </p:cNvGraphicFramePr>
          <p:nvPr>
            <p:extLst>
              <p:ext uri="{D42A27DB-BD31-4B8C-83A1-F6EECF244321}">
                <p14:modId xmlns:p14="http://schemas.microsoft.com/office/powerpoint/2010/main" val="638862111"/>
              </p:ext>
            </p:extLst>
          </p:nvPr>
        </p:nvGraphicFramePr>
        <p:xfrm>
          <a:off x="295729" y="1100547"/>
          <a:ext cx="8848271" cy="518974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E17E7F-8175-3673-1B33-C8C3C4074ECE}"/>
              </a:ext>
            </a:extLst>
          </p:cNvPr>
          <p:cNvSpPr txBox="1"/>
          <p:nvPr/>
        </p:nvSpPr>
        <p:spPr>
          <a:xfrm>
            <a:off x="3503825" y="203495"/>
            <a:ext cx="5536175" cy="830997"/>
          </a:xfrm>
          <a:prstGeom prst="rect">
            <a:avLst/>
          </a:prstGeom>
          <a:noFill/>
        </p:spPr>
        <p:txBody>
          <a:bodyPr wrap="square" rtlCol="0">
            <a:spAutoFit/>
          </a:bodyPr>
          <a:lstStyle/>
          <a:p>
            <a:r>
              <a:rPr lang="en-GB" sz="1600" b="1"/>
              <a:t>What do you think the biggest health issues are regarding</a:t>
            </a:r>
            <a:r>
              <a:rPr lang="en-GB" sz="1600" b="1" baseline="0"/>
              <a:t> health and wellbeing in your area v What do you think are the biggest health issues affect you and your family in Shrewsbury</a:t>
            </a:r>
            <a:endParaRPr lang="en-GB" sz="1600" b="1"/>
          </a:p>
        </p:txBody>
      </p:sp>
    </p:spTree>
    <p:extLst>
      <p:ext uri="{BB962C8B-B14F-4D97-AF65-F5344CB8AC3E}">
        <p14:creationId xmlns:p14="http://schemas.microsoft.com/office/powerpoint/2010/main" val="3355979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37</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28E17E7F-8175-3673-1B33-C8C3C4074ECE}"/>
              </a:ext>
            </a:extLst>
          </p:cNvPr>
          <p:cNvSpPr txBox="1"/>
          <p:nvPr/>
        </p:nvSpPr>
        <p:spPr>
          <a:xfrm>
            <a:off x="3503825" y="203495"/>
            <a:ext cx="5536175" cy="738664"/>
          </a:xfrm>
          <a:prstGeom prst="rect">
            <a:avLst/>
          </a:prstGeom>
          <a:noFill/>
        </p:spPr>
        <p:txBody>
          <a:bodyPr wrap="square" rtlCol="0">
            <a:spAutoFit/>
          </a:bodyPr>
          <a:lstStyle/>
          <a:p>
            <a:r>
              <a:rPr lang="en-GB" sz="1400" b="1"/>
              <a:t>What do you think the biggest health issues are regarding</a:t>
            </a:r>
            <a:r>
              <a:rPr lang="en-GB" sz="1400" b="1" baseline="0"/>
              <a:t> health and wellbeing in your area v What do you think are the biggest health issues affect you and your family in South Shrewsbury</a:t>
            </a:r>
            <a:endParaRPr lang="en-GB" sz="1400" b="1"/>
          </a:p>
        </p:txBody>
      </p:sp>
      <p:pic>
        <p:nvPicPr>
          <p:cNvPr id="2" name="Picture 1">
            <a:extLst>
              <a:ext uri="{FF2B5EF4-FFF2-40B4-BE49-F238E27FC236}">
                <a16:creationId xmlns:a16="http://schemas.microsoft.com/office/drawing/2014/main" id="{37A2AF8B-3B45-440F-E457-2B3F76E0EB57}"/>
              </a:ext>
            </a:extLst>
          </p:cNvPr>
          <p:cNvPicPr>
            <a:picLocks noChangeAspect="1"/>
          </p:cNvPicPr>
          <p:nvPr/>
        </p:nvPicPr>
        <p:blipFill rotWithShape="1">
          <a:blip r:embed="rId4"/>
          <a:srcRect l="1137" t="11934" r="1137" b="718"/>
          <a:stretch/>
        </p:blipFill>
        <p:spPr>
          <a:xfrm>
            <a:off x="417250" y="1162975"/>
            <a:ext cx="8622750" cy="5211191"/>
          </a:xfrm>
          <a:prstGeom prst="rect">
            <a:avLst/>
          </a:prstGeom>
        </p:spPr>
      </p:pic>
    </p:spTree>
    <p:extLst>
      <p:ext uri="{BB962C8B-B14F-4D97-AF65-F5344CB8AC3E}">
        <p14:creationId xmlns:p14="http://schemas.microsoft.com/office/powerpoint/2010/main" val="3211526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38</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28E17E7F-8175-3673-1B33-C8C3C4074ECE}"/>
              </a:ext>
            </a:extLst>
          </p:cNvPr>
          <p:cNvSpPr txBox="1"/>
          <p:nvPr/>
        </p:nvSpPr>
        <p:spPr>
          <a:xfrm>
            <a:off x="3503825" y="203495"/>
            <a:ext cx="5536175" cy="738664"/>
          </a:xfrm>
          <a:prstGeom prst="rect">
            <a:avLst/>
          </a:prstGeom>
          <a:noFill/>
        </p:spPr>
        <p:txBody>
          <a:bodyPr wrap="square" rtlCol="0">
            <a:spAutoFit/>
          </a:bodyPr>
          <a:lstStyle/>
          <a:p>
            <a:r>
              <a:rPr lang="en-GB" sz="1400" b="1"/>
              <a:t>What do you think the biggest health issues are regarding</a:t>
            </a:r>
            <a:r>
              <a:rPr lang="en-GB" sz="1400" b="1" baseline="0"/>
              <a:t> health and wellbeing in your area v What do you think are the biggest health issues affect you and your family in West &amp; Central Shrewsbury</a:t>
            </a:r>
            <a:endParaRPr lang="en-GB" sz="1400" b="1"/>
          </a:p>
        </p:txBody>
      </p:sp>
      <p:pic>
        <p:nvPicPr>
          <p:cNvPr id="4" name="Picture 3">
            <a:extLst>
              <a:ext uri="{FF2B5EF4-FFF2-40B4-BE49-F238E27FC236}">
                <a16:creationId xmlns:a16="http://schemas.microsoft.com/office/drawing/2014/main" id="{FD66AF58-E203-FBAE-7F6F-38BC79C00765}"/>
              </a:ext>
            </a:extLst>
          </p:cNvPr>
          <p:cNvPicPr>
            <a:picLocks noChangeAspect="1"/>
          </p:cNvPicPr>
          <p:nvPr/>
        </p:nvPicPr>
        <p:blipFill rotWithShape="1">
          <a:blip r:embed="rId4"/>
          <a:srcRect l="776" t="12231" r="1137" b="1016"/>
          <a:stretch/>
        </p:blipFill>
        <p:spPr>
          <a:xfrm>
            <a:off x="124286" y="1169903"/>
            <a:ext cx="8915713" cy="4958703"/>
          </a:xfrm>
          <a:prstGeom prst="rect">
            <a:avLst/>
          </a:prstGeom>
        </p:spPr>
      </p:pic>
    </p:spTree>
    <p:extLst>
      <p:ext uri="{BB962C8B-B14F-4D97-AF65-F5344CB8AC3E}">
        <p14:creationId xmlns:p14="http://schemas.microsoft.com/office/powerpoint/2010/main" val="2117878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39</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9E14D4D5-0A10-5CB1-D1F3-9398CB739872}"/>
              </a:ext>
            </a:extLst>
          </p:cNvPr>
          <p:cNvSpPr txBox="1"/>
          <p:nvPr/>
        </p:nvSpPr>
        <p:spPr>
          <a:xfrm>
            <a:off x="3712464" y="136524"/>
            <a:ext cx="4608576" cy="646331"/>
          </a:xfrm>
          <a:prstGeom prst="rect">
            <a:avLst/>
          </a:prstGeom>
          <a:noFill/>
        </p:spPr>
        <p:txBody>
          <a:bodyPr wrap="square">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800" b="1" i="0" u="none" strike="noStrike" baseline="0">
                <a:effectLst/>
              </a:rPr>
              <a:t>What do you think are the biggest issues facing children and young people?</a:t>
            </a:r>
            <a:r>
              <a:rPr lang="en-GB" sz="1800" b="0" i="0" u="none" strike="noStrike" baseline="0"/>
              <a:t> </a:t>
            </a:r>
            <a:endParaRPr lang="en-GB" sz="1800">
              <a:effectLst/>
            </a:endParaRPr>
          </a:p>
        </p:txBody>
      </p:sp>
      <p:graphicFrame>
        <p:nvGraphicFramePr>
          <p:cNvPr id="4" name="Table 3">
            <a:extLst>
              <a:ext uri="{FF2B5EF4-FFF2-40B4-BE49-F238E27FC236}">
                <a16:creationId xmlns:a16="http://schemas.microsoft.com/office/drawing/2014/main" id="{4B42932F-1D5E-EF77-1903-2C5E0B023089}"/>
              </a:ext>
            </a:extLst>
          </p:cNvPr>
          <p:cNvGraphicFramePr>
            <a:graphicFrameLocks noGrp="1"/>
          </p:cNvGraphicFramePr>
          <p:nvPr>
            <p:extLst>
              <p:ext uri="{D42A27DB-BD31-4B8C-83A1-F6EECF244321}">
                <p14:modId xmlns:p14="http://schemas.microsoft.com/office/powerpoint/2010/main" val="3111684989"/>
              </p:ext>
            </p:extLst>
          </p:nvPr>
        </p:nvGraphicFramePr>
        <p:xfrm>
          <a:off x="7281712" y="879982"/>
          <a:ext cx="1735582" cy="4922205"/>
        </p:xfrm>
        <a:graphic>
          <a:graphicData uri="http://schemas.openxmlformats.org/drawingml/2006/table">
            <a:tbl>
              <a:tblPr>
                <a:tableStyleId>{5C22544A-7EE6-4342-B048-85BDC9FD1C3A}</a:tableStyleId>
              </a:tblPr>
              <a:tblGrid>
                <a:gridCol w="1735582">
                  <a:extLst>
                    <a:ext uri="{9D8B030D-6E8A-4147-A177-3AD203B41FA5}">
                      <a16:colId xmlns:a16="http://schemas.microsoft.com/office/drawing/2014/main" val="115358246"/>
                    </a:ext>
                  </a:extLst>
                </a:gridCol>
              </a:tblGrid>
              <a:tr h="277390">
                <a:tc>
                  <a:txBody>
                    <a:bodyPr/>
                    <a:lstStyle/>
                    <a:p>
                      <a:pPr algn="l" fontAlgn="b"/>
                      <a:r>
                        <a:rPr lang="en-GB" sz="1100" u="none" strike="noStrike">
                          <a:effectLst/>
                        </a:rPr>
                        <a:t>Quotes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53234"/>
                  </a:ext>
                </a:extLst>
              </a:tr>
              <a:tr h="277390">
                <a:tc>
                  <a:txBody>
                    <a:bodyPr/>
                    <a:lstStyle/>
                    <a:p>
                      <a:pPr algn="l" fontAlgn="b"/>
                      <a:r>
                        <a:rPr lang="en-GB" sz="1100" u="none" strike="noStrike">
                          <a:effectLst/>
                        </a:rPr>
                        <a:t>Children can't cycle to school safely as we used to when we were young - they get driven instead</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397811"/>
                  </a:ext>
                </a:extLst>
              </a:tr>
              <a:tr h="263521">
                <a:tc>
                  <a:txBody>
                    <a:bodyPr/>
                    <a:lstStyle/>
                    <a:p>
                      <a:pPr algn="l" fontAlgn="b"/>
                      <a:r>
                        <a:rPr lang="en-GB" sz="1100" u="none" strike="noStrike">
                          <a:effectLst/>
                        </a:rPr>
                        <a:t>Crime and feeling unsafe to enjoy the outside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237406"/>
                  </a:ext>
                </a:extLst>
              </a:tr>
              <a:tr h="277390">
                <a:tc>
                  <a:txBody>
                    <a:bodyPr/>
                    <a:lstStyle/>
                    <a:p>
                      <a:pPr algn="l" fontAlgn="b"/>
                      <a:r>
                        <a:rPr lang="en-GB" sz="1100" u="none" strike="noStrike">
                          <a:effectLst/>
                        </a:rPr>
                        <a:t>Drugs being all around the town</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692497"/>
                  </a:ext>
                </a:extLst>
              </a:tr>
              <a:tr h="277390">
                <a:tc>
                  <a:txBody>
                    <a:bodyPr/>
                    <a:lstStyle/>
                    <a:p>
                      <a:pPr algn="l" fontAlgn="b"/>
                      <a:r>
                        <a:rPr lang="en-GB" sz="1100" u="none" strike="noStrike">
                          <a:effectLst/>
                        </a:rPr>
                        <a:t>Lack of respect for society and it’s conventions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713197"/>
                  </a:ext>
                </a:extLst>
              </a:tr>
              <a:tr h="277390">
                <a:tc>
                  <a:txBody>
                    <a:bodyPr/>
                    <a:lstStyle/>
                    <a:p>
                      <a:pPr algn="l" fontAlgn="b"/>
                      <a:r>
                        <a:rPr lang="en-GB" sz="1100" u="none" strike="noStrike">
                          <a:effectLst/>
                        </a:rPr>
                        <a:t>Lack of safe cycling routes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893290"/>
                  </a:ext>
                </a:extLst>
              </a:tr>
              <a:tr h="277390">
                <a:tc>
                  <a:txBody>
                    <a:bodyPr/>
                    <a:lstStyle/>
                    <a:p>
                      <a:pPr algn="l" fontAlgn="b"/>
                      <a:r>
                        <a:rPr lang="en-GB" sz="1100" u="none" strike="noStrike">
                          <a:effectLst/>
                        </a:rPr>
                        <a:t>Lack of youth provision</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876032"/>
                  </a:ext>
                </a:extLst>
              </a:tr>
              <a:tr h="263521">
                <a:tc>
                  <a:txBody>
                    <a:bodyPr/>
                    <a:lstStyle/>
                    <a:p>
                      <a:pPr algn="l" fontAlgn="b"/>
                      <a:r>
                        <a:rPr lang="en-GB" sz="1100" u="none" strike="noStrike">
                          <a:effectLst/>
                        </a:rPr>
                        <a:t>Local community hubs needing to close, despite having big huge communities that rely on them</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010206"/>
                  </a:ext>
                </a:extLst>
              </a:tr>
              <a:tr h="263521">
                <a:tc>
                  <a:txBody>
                    <a:bodyPr/>
                    <a:lstStyle/>
                    <a:p>
                      <a:pPr algn="l" fontAlgn="b"/>
                      <a:r>
                        <a:rPr lang="en-GB" sz="1100" u="none" strike="noStrike">
                          <a:effectLst/>
                        </a:rPr>
                        <a:t>Provide safe cycle routes to give them independence.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073549"/>
                  </a:ext>
                </a:extLst>
              </a:tr>
              <a:tr h="746179">
                <a:tc>
                  <a:txBody>
                    <a:bodyPr/>
                    <a:lstStyle/>
                    <a:p>
                      <a:pPr algn="l" fontAlgn="b"/>
                      <a:r>
                        <a:rPr lang="en-GB" sz="1100" u="none" strike="noStrike">
                          <a:effectLst/>
                        </a:rPr>
                        <a:t>Young people not being understood and listened to.  They are not involved in development of services which meets their needs.  Lack of spaces to access can lead onto issues such as drugs alcohol. exploitation, ASBOs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466998"/>
                  </a:ext>
                </a:extLst>
              </a:tr>
            </a:tbl>
          </a:graphicData>
        </a:graphic>
      </p:graphicFrame>
      <p:pic>
        <p:nvPicPr>
          <p:cNvPr id="5" name="Picture 4">
            <a:extLst>
              <a:ext uri="{FF2B5EF4-FFF2-40B4-BE49-F238E27FC236}">
                <a16:creationId xmlns:a16="http://schemas.microsoft.com/office/drawing/2014/main" id="{785FEEEC-46F6-09BC-F6BE-D9383BA81A43}"/>
              </a:ext>
            </a:extLst>
          </p:cNvPr>
          <p:cNvPicPr>
            <a:picLocks noChangeAspect="1"/>
          </p:cNvPicPr>
          <p:nvPr/>
        </p:nvPicPr>
        <p:blipFill rotWithShape="1">
          <a:blip r:embed="rId4"/>
          <a:srcRect l="679" t="5723" r="1386" b="2353"/>
          <a:stretch/>
        </p:blipFill>
        <p:spPr>
          <a:xfrm>
            <a:off x="62144" y="879982"/>
            <a:ext cx="7119891" cy="5493658"/>
          </a:xfrm>
          <a:prstGeom prst="rect">
            <a:avLst/>
          </a:prstGeom>
        </p:spPr>
      </p:pic>
    </p:spTree>
    <p:extLst>
      <p:ext uri="{BB962C8B-B14F-4D97-AF65-F5344CB8AC3E}">
        <p14:creationId xmlns:p14="http://schemas.microsoft.com/office/powerpoint/2010/main" val="170111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7"/>
        <p:cNvGrpSpPr/>
        <p:nvPr/>
      </p:nvGrpSpPr>
      <p:grpSpPr>
        <a:xfrm>
          <a:off x="0" y="0"/>
          <a:ext cx="0" cy="0"/>
          <a:chOff x="0" y="0"/>
          <a:chExt cx="0" cy="0"/>
        </a:xfrm>
      </p:grpSpPr>
      <p:sp>
        <p:nvSpPr>
          <p:cNvPr id="169" name="Google Shape;169;p26"/>
          <p:cNvSpPr txBox="1">
            <a:spLocks noGrp="1"/>
          </p:cNvSpPr>
          <p:nvPr>
            <p:ph type="sldNum" sz="quarter" idx="12"/>
          </p:nvPr>
        </p:nvSpPr>
        <p:spPr>
          <a:xfrm>
            <a:off x="6057900" y="5624513"/>
            <a:ext cx="16002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GB"/>
              <a:pPr>
                <a:buClr>
                  <a:srgbClr val="000000"/>
                </a:buClr>
              </a:pPr>
              <a:t>4</a:t>
            </a:fld>
            <a:endParaRPr/>
          </a:p>
        </p:txBody>
      </p:sp>
      <p:sp>
        <p:nvSpPr>
          <p:cNvPr id="168" name="Google Shape;168;p26"/>
          <p:cNvSpPr/>
          <p:nvPr/>
        </p:nvSpPr>
        <p:spPr>
          <a:xfrm>
            <a:off x="382792" y="5353665"/>
            <a:ext cx="4189208" cy="998497"/>
          </a:xfrm>
          <a:prstGeom prst="rect">
            <a:avLst/>
          </a:prstGeom>
          <a:solidFill>
            <a:schemeClr val="bg1"/>
          </a:solidFill>
          <a:ln w="25400" cap="flat" cmpd="sng">
            <a:noFill/>
            <a:prstDash val="solid"/>
            <a:round/>
            <a:headEnd type="none" w="sm" len="sm"/>
            <a:tailEnd type="none" w="sm" len="sm"/>
          </a:ln>
        </p:spPr>
        <p:txBody>
          <a:bodyPr spcFirstLastPara="1" wrap="square" lIns="68569" tIns="34275" rIns="68569" bIns="34275" anchor="ctr" anchorCtr="0">
            <a:noAutofit/>
          </a:bodyPr>
          <a:lstStyle/>
          <a:p>
            <a:endParaRPr lang="en-GB" sz="1950">
              <a:latin typeface="Calibri"/>
              <a:ea typeface="Calibri"/>
              <a:cs typeface="Calibri"/>
              <a:sym typeface="Calibri"/>
            </a:endParaRPr>
          </a:p>
          <a:p>
            <a:endParaRPr lang="en-GB" sz="2400">
              <a:solidFill>
                <a:schemeClr val="dk1"/>
              </a:solidFill>
              <a:latin typeface="Calibri"/>
              <a:ea typeface="Calibri"/>
              <a:cs typeface="Calibri"/>
              <a:sym typeface="Calibri"/>
            </a:endParaRP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Reducing inequalities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Improving Population Health</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Working with and building strong  and vibrant communities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Joined up working </a:t>
            </a:r>
          </a:p>
          <a:p>
            <a:endParaRPr lang="en-GB" sz="3000">
              <a:latin typeface="Calibri"/>
              <a:ea typeface="Calibri"/>
              <a:cs typeface="Calibri"/>
              <a:sym typeface="Calibri"/>
            </a:endParaRPr>
          </a:p>
          <a:p>
            <a:endParaRPr lang="en-GB" sz="3000">
              <a:latin typeface="Calibri"/>
              <a:ea typeface="Calibri"/>
              <a:cs typeface="Calibri"/>
              <a:sym typeface="Calibri"/>
            </a:endParaRPr>
          </a:p>
          <a:p>
            <a:endParaRPr sz="3000">
              <a:latin typeface="Calibri"/>
              <a:ea typeface="Calibri"/>
              <a:cs typeface="Calibri"/>
              <a:sym typeface="Calibri"/>
            </a:endParaRPr>
          </a:p>
        </p:txBody>
      </p:sp>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rotWithShape="1">
          <a:blip r:embed="rId4">
            <a:alphaModFix/>
          </a:blip>
          <a:srcRect b="42443"/>
          <a:stretch/>
        </p:blipFill>
        <p:spPr>
          <a:xfrm>
            <a:off x="250723" y="406815"/>
            <a:ext cx="3318387" cy="2712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4320230" y="0"/>
            <a:ext cx="4823770" cy="6167336"/>
          </a:xfrm>
          <a:prstGeom prst="rect">
            <a:avLst/>
          </a:prstGeom>
        </p:spPr>
      </p:pic>
      <p:sp>
        <p:nvSpPr>
          <p:cNvPr id="8" name="TextBox 7">
            <a:extLst>
              <a:ext uri="{FF2B5EF4-FFF2-40B4-BE49-F238E27FC236}">
                <a16:creationId xmlns:a16="http://schemas.microsoft.com/office/drawing/2014/main" id="{3DE94C6B-325B-4482-AB0F-DEB9033C1BCE}"/>
              </a:ext>
            </a:extLst>
          </p:cNvPr>
          <p:cNvSpPr txBox="1"/>
          <p:nvPr/>
        </p:nvSpPr>
        <p:spPr>
          <a:xfrm>
            <a:off x="131676" y="2906762"/>
            <a:ext cx="4400954" cy="1569660"/>
          </a:xfrm>
          <a:prstGeom prst="rect">
            <a:avLst/>
          </a:prstGeom>
          <a:noFill/>
        </p:spPr>
        <p:txBody>
          <a:bodyPr wrap="square">
            <a:spAutoFit/>
          </a:bodyPr>
          <a:lstStyle/>
          <a:p>
            <a:r>
              <a:rPr lang="en-GB" sz="2400" b="1">
                <a:solidFill>
                  <a:srgbClr val="0070C0"/>
                </a:solidFill>
                <a:latin typeface="Arial" panose="020B0604020202020204" pitchFamily="34" charset="0"/>
                <a:cs typeface="Arial" panose="020B0604020202020204" pitchFamily="34" charset="0"/>
              </a:rPr>
              <a:t>Vision: </a:t>
            </a:r>
          </a:p>
          <a:p>
            <a:r>
              <a:rPr lang="en-GB" sz="2400" b="1">
                <a:solidFill>
                  <a:srgbClr val="0070C0"/>
                </a:solidFill>
                <a:latin typeface="Arial" panose="020B0604020202020204" pitchFamily="34" charset="0"/>
                <a:cs typeface="Arial" panose="020B0604020202020204" pitchFamily="34" charset="0"/>
              </a:rPr>
              <a:t>For Shropshire people to be the healthiest and most fulfilled in England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40</a:t>
            </a:fld>
            <a:endParaRPr>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E69CE6E7-910A-8DEF-A854-F60D0486033E}"/>
              </a:ext>
            </a:extLst>
          </p:cNvPr>
          <p:cNvSpPr txBox="1"/>
          <p:nvPr/>
        </p:nvSpPr>
        <p:spPr>
          <a:xfrm>
            <a:off x="3712464" y="136524"/>
            <a:ext cx="4608576" cy="646331"/>
          </a:xfrm>
          <a:prstGeom prst="rect">
            <a:avLst/>
          </a:prstGeom>
          <a:noFill/>
        </p:spPr>
        <p:txBody>
          <a:bodyPr wrap="square">
            <a:spAutoFit/>
          </a:bodyPr>
          <a:lstStyle/>
          <a:p>
            <a:pPr algn="ctr">
              <a:defRPr sz="1100" b="0" i="0" u="none" strike="noStrike" kern="1200" spc="0" baseline="0">
                <a:solidFill>
                  <a:prstClr val="black">
                    <a:lumMod val="65000"/>
                    <a:lumOff val="35000"/>
                  </a:prstClr>
                </a:solidFill>
                <a:latin typeface="+mn-lt"/>
                <a:ea typeface="+mn-ea"/>
                <a:cs typeface="+mn-cs"/>
              </a:defRPr>
            </a:pPr>
            <a:r>
              <a:rPr lang="en-GB" sz="1800" b="1" i="0" baseline="0">
                <a:effectLst/>
              </a:rPr>
              <a:t>What </a:t>
            </a:r>
            <a:r>
              <a:rPr lang="en-GB" sz="1800" b="1" i="0" u="none" strike="noStrike" baseline="0">
                <a:effectLst/>
              </a:rPr>
              <a:t>needs to be done to support children and young people?</a:t>
            </a:r>
            <a:r>
              <a:rPr lang="en-GB" sz="1800" b="0" i="0" u="none" strike="noStrike" baseline="0"/>
              <a:t> </a:t>
            </a:r>
            <a:endParaRPr lang="en-GB" sz="1800">
              <a:effectLst/>
            </a:endParaRPr>
          </a:p>
        </p:txBody>
      </p:sp>
      <p:graphicFrame>
        <p:nvGraphicFramePr>
          <p:cNvPr id="4" name="Table 3">
            <a:extLst>
              <a:ext uri="{FF2B5EF4-FFF2-40B4-BE49-F238E27FC236}">
                <a16:creationId xmlns:a16="http://schemas.microsoft.com/office/drawing/2014/main" id="{DD8BE32C-D022-FC8C-0349-BF4DFE72CB92}"/>
              </a:ext>
            </a:extLst>
          </p:cNvPr>
          <p:cNvGraphicFramePr>
            <a:graphicFrameLocks noGrp="1"/>
          </p:cNvGraphicFramePr>
          <p:nvPr>
            <p:extLst>
              <p:ext uri="{D42A27DB-BD31-4B8C-83A1-F6EECF244321}">
                <p14:modId xmlns:p14="http://schemas.microsoft.com/office/powerpoint/2010/main" val="4112945051"/>
              </p:ext>
            </p:extLst>
          </p:nvPr>
        </p:nvGraphicFramePr>
        <p:xfrm>
          <a:off x="7287768" y="782855"/>
          <a:ext cx="1725368" cy="4921775"/>
        </p:xfrm>
        <a:graphic>
          <a:graphicData uri="http://schemas.openxmlformats.org/drawingml/2006/table">
            <a:tbl>
              <a:tblPr>
                <a:tableStyleId>{5C22544A-7EE6-4342-B048-85BDC9FD1C3A}</a:tableStyleId>
              </a:tblPr>
              <a:tblGrid>
                <a:gridCol w="1725368">
                  <a:extLst>
                    <a:ext uri="{9D8B030D-6E8A-4147-A177-3AD203B41FA5}">
                      <a16:colId xmlns:a16="http://schemas.microsoft.com/office/drawing/2014/main" val="1288517291"/>
                    </a:ext>
                  </a:extLst>
                </a:gridCol>
              </a:tblGrid>
              <a:tr h="309770">
                <a:tc>
                  <a:txBody>
                    <a:bodyPr/>
                    <a:lstStyle/>
                    <a:p>
                      <a:pPr algn="l" fontAlgn="b"/>
                      <a:r>
                        <a:rPr lang="en-GB" sz="1100" b="0" i="0" u="none" strike="noStrike">
                          <a:solidFill>
                            <a:srgbClr val="000000"/>
                          </a:solidFill>
                          <a:effectLst/>
                          <a:latin typeface="Arial" panose="020B0604020202020204" pitchFamily="34" charset="0"/>
                        </a:rPr>
                        <a:t>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657895"/>
                  </a:ext>
                </a:extLst>
              </a:tr>
              <a:tr h="309770">
                <a:tc>
                  <a:txBody>
                    <a:bodyPr/>
                    <a:lstStyle/>
                    <a:p>
                      <a:pPr algn="l" fontAlgn="b"/>
                      <a:r>
                        <a:rPr lang="en-GB" sz="1100" u="none" strike="noStrike">
                          <a:effectLst/>
                        </a:rPr>
                        <a:t>Build bike paths so they can get about independently</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419006"/>
                  </a:ext>
                </a:extLst>
              </a:tr>
              <a:tr h="326074">
                <a:tc>
                  <a:txBody>
                    <a:bodyPr/>
                    <a:lstStyle/>
                    <a:p>
                      <a:pPr algn="l" fontAlgn="b"/>
                      <a:r>
                        <a:rPr lang="en-GB" sz="1100" u="none" strike="noStrike">
                          <a:effectLst/>
                        </a:rPr>
                        <a:t>Improvement in CAHMs &amp; Learning Disability resources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986702"/>
                  </a:ext>
                </a:extLst>
              </a:tr>
              <a:tr h="309770">
                <a:tc>
                  <a:txBody>
                    <a:bodyPr/>
                    <a:lstStyle/>
                    <a:p>
                      <a:pPr algn="l" fontAlgn="b"/>
                      <a:r>
                        <a:rPr lang="en-GB" sz="1100" u="none" strike="noStrike">
                          <a:effectLst/>
                        </a:rPr>
                        <a:t>Lack of a proper cycle network</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518074"/>
                  </a:ext>
                </a:extLst>
              </a:tr>
              <a:tr h="326074">
                <a:tc>
                  <a:txBody>
                    <a:bodyPr/>
                    <a:lstStyle/>
                    <a:p>
                      <a:pPr algn="l" fontAlgn="b"/>
                      <a:r>
                        <a:rPr lang="en-GB" sz="1100" u="none" strike="noStrike">
                          <a:effectLst/>
                        </a:rPr>
                        <a:t>Outside address biodiversity with raised beds fruit trees and seating areas for old people</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289207"/>
                  </a:ext>
                </a:extLst>
              </a:tr>
              <a:tr h="326074">
                <a:tc>
                  <a:txBody>
                    <a:bodyPr/>
                    <a:lstStyle/>
                    <a:p>
                      <a:pPr algn="l" fontAlgn="b"/>
                      <a:r>
                        <a:rPr lang="en-GB" sz="1100" u="none" strike="noStrike">
                          <a:effectLst/>
                        </a:rPr>
                        <a:t>Schools getting their teachers trained appropriately</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690865"/>
                  </a:ext>
                </a:extLst>
              </a:tr>
              <a:tr h="326074">
                <a:tc>
                  <a:txBody>
                    <a:bodyPr/>
                    <a:lstStyle/>
                    <a:p>
                      <a:pPr algn="l" fontAlgn="b"/>
                      <a:r>
                        <a:rPr lang="en-GB" sz="1100" u="none" strike="noStrike">
                          <a:effectLst/>
                        </a:rPr>
                        <a:t>Teaching them to be independent</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302973"/>
                  </a:ext>
                </a:extLst>
              </a:tr>
              <a:tr h="590194">
                <a:tc>
                  <a:txBody>
                    <a:bodyPr/>
                    <a:lstStyle/>
                    <a:p>
                      <a:pPr algn="l" fontAlgn="b"/>
                      <a:r>
                        <a:rPr lang="en-GB" sz="1100" u="none" strike="noStrike">
                          <a:effectLst/>
                        </a:rPr>
                        <a:t>Tell them they are responsible for there own wellbeing not victims of the system or other generations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459139"/>
                  </a:ext>
                </a:extLst>
              </a:tr>
              <a:tr h="590194">
                <a:tc>
                  <a:txBody>
                    <a:bodyPr/>
                    <a:lstStyle/>
                    <a:p>
                      <a:pPr algn="l" fontAlgn="b"/>
                      <a:r>
                        <a:rPr lang="en-GB" sz="1100" u="none" strike="noStrike">
                          <a:effectLst/>
                        </a:rPr>
                        <a:t>The fact we are not educating youngsters how to deal with life’s ordeals. We just teach them to say they have mental health issues.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82949"/>
                  </a:ext>
                </a:extLst>
              </a:tr>
              <a:tr h="309770">
                <a:tc>
                  <a:txBody>
                    <a:bodyPr/>
                    <a:lstStyle/>
                    <a:p>
                      <a:pPr algn="l" fontAlgn="b"/>
                      <a:r>
                        <a:rPr lang="en-GB" sz="1100" u="none" strike="noStrike">
                          <a:effectLst/>
                        </a:rPr>
                        <a:t>Young people's participation is critical to finding out what they need from their communities</a:t>
                      </a:r>
                      <a:endParaRPr lang="en-GB" sz="11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688400"/>
                  </a:ext>
                </a:extLst>
              </a:tr>
            </a:tbl>
          </a:graphicData>
        </a:graphic>
      </p:graphicFrame>
      <p:pic>
        <p:nvPicPr>
          <p:cNvPr id="5" name="Picture 4">
            <a:extLst>
              <a:ext uri="{FF2B5EF4-FFF2-40B4-BE49-F238E27FC236}">
                <a16:creationId xmlns:a16="http://schemas.microsoft.com/office/drawing/2014/main" id="{555EDEA4-8FE2-90F9-52BF-BFC7D437521A}"/>
              </a:ext>
            </a:extLst>
          </p:cNvPr>
          <p:cNvPicPr>
            <a:picLocks noChangeAspect="1"/>
          </p:cNvPicPr>
          <p:nvPr/>
        </p:nvPicPr>
        <p:blipFill rotWithShape="1">
          <a:blip r:embed="rId4"/>
          <a:srcRect l="679" t="4655" r="2427" b="2353"/>
          <a:stretch/>
        </p:blipFill>
        <p:spPr>
          <a:xfrm>
            <a:off x="130865" y="1153370"/>
            <a:ext cx="7024538" cy="4785064"/>
          </a:xfrm>
          <a:prstGeom prst="rect">
            <a:avLst/>
          </a:prstGeom>
        </p:spPr>
      </p:pic>
    </p:spTree>
    <p:extLst>
      <p:ext uri="{BB962C8B-B14F-4D97-AF65-F5344CB8AC3E}">
        <p14:creationId xmlns:p14="http://schemas.microsoft.com/office/powerpoint/2010/main" val="255879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41</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0E23F174-5AE5-441F-9281-317F93B3EC8C}"/>
              </a:ext>
            </a:extLst>
          </p:cNvPr>
          <p:cNvGraphicFramePr>
            <a:graphicFrameLocks noGrp="1"/>
          </p:cNvGraphicFramePr>
          <p:nvPr>
            <p:extLst>
              <p:ext uri="{D42A27DB-BD31-4B8C-83A1-F6EECF244321}">
                <p14:modId xmlns:p14="http://schemas.microsoft.com/office/powerpoint/2010/main" val="2009146858"/>
              </p:ext>
            </p:extLst>
          </p:nvPr>
        </p:nvGraphicFramePr>
        <p:xfrm>
          <a:off x="91978" y="698499"/>
          <a:ext cx="8882340" cy="56578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01E11F0-CF92-1C73-2710-CC0C114FA40E}"/>
              </a:ext>
            </a:extLst>
          </p:cNvPr>
          <p:cNvSpPr txBox="1"/>
          <p:nvPr/>
        </p:nvSpPr>
        <p:spPr>
          <a:xfrm>
            <a:off x="3478491" y="136524"/>
            <a:ext cx="5495827" cy="73866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b="1"/>
              <a:t>What do you think are the biggest issues facing children and young people </a:t>
            </a:r>
            <a:r>
              <a:rPr lang="en-GB" b="1" baseline="0"/>
              <a:t>v What needs to be done to support children and young people in Shrewsbury</a:t>
            </a:r>
            <a:endParaRPr lang="en-GB" b="1"/>
          </a:p>
        </p:txBody>
      </p:sp>
    </p:spTree>
    <p:extLst>
      <p:ext uri="{BB962C8B-B14F-4D97-AF65-F5344CB8AC3E}">
        <p14:creationId xmlns:p14="http://schemas.microsoft.com/office/powerpoint/2010/main" val="4227371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42</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601E11F0-CF92-1C73-2710-CC0C114FA40E}"/>
              </a:ext>
            </a:extLst>
          </p:cNvPr>
          <p:cNvSpPr txBox="1"/>
          <p:nvPr/>
        </p:nvSpPr>
        <p:spPr>
          <a:xfrm>
            <a:off x="3478491" y="136524"/>
            <a:ext cx="5495827" cy="73866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b="1"/>
              <a:t>What do you think are the biggest issues facing children and young people </a:t>
            </a:r>
            <a:r>
              <a:rPr lang="en-GB" b="1" baseline="0"/>
              <a:t>v What needs to be done to support children and young people in South Shrewsbury</a:t>
            </a:r>
            <a:endParaRPr lang="en-GB" b="1"/>
          </a:p>
        </p:txBody>
      </p:sp>
      <p:pic>
        <p:nvPicPr>
          <p:cNvPr id="4" name="Picture 3">
            <a:extLst>
              <a:ext uri="{FF2B5EF4-FFF2-40B4-BE49-F238E27FC236}">
                <a16:creationId xmlns:a16="http://schemas.microsoft.com/office/drawing/2014/main" id="{01A2B2E6-4709-147C-0104-958F5BE8C89E}"/>
              </a:ext>
            </a:extLst>
          </p:cNvPr>
          <p:cNvPicPr>
            <a:picLocks noChangeAspect="1"/>
          </p:cNvPicPr>
          <p:nvPr/>
        </p:nvPicPr>
        <p:blipFill rotWithShape="1">
          <a:blip r:embed="rId4"/>
          <a:srcRect t="10003"/>
          <a:stretch/>
        </p:blipFill>
        <p:spPr>
          <a:xfrm>
            <a:off x="75460" y="1136335"/>
            <a:ext cx="8993080" cy="5289660"/>
          </a:xfrm>
          <a:prstGeom prst="rect">
            <a:avLst/>
          </a:prstGeom>
        </p:spPr>
      </p:pic>
    </p:spTree>
    <p:extLst>
      <p:ext uri="{BB962C8B-B14F-4D97-AF65-F5344CB8AC3E}">
        <p14:creationId xmlns:p14="http://schemas.microsoft.com/office/powerpoint/2010/main" val="3353451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43</a:t>
            </a:fld>
            <a:endParaRPr>
              <a:solidFill>
                <a:srgbClr val="888888"/>
              </a:solidFill>
              <a:latin typeface="Calibri"/>
              <a:ea typeface="Calibri"/>
              <a:cs typeface="Calibri"/>
              <a:sym typeface="Calibri"/>
            </a:endParaRPr>
          </a:p>
        </p:txBody>
      </p:sp>
      <p:sp>
        <p:nvSpPr>
          <p:cNvPr id="3" name="TextBox 2">
            <a:extLst>
              <a:ext uri="{FF2B5EF4-FFF2-40B4-BE49-F238E27FC236}">
                <a16:creationId xmlns:a16="http://schemas.microsoft.com/office/drawing/2014/main" id="{601E11F0-CF92-1C73-2710-CC0C114FA40E}"/>
              </a:ext>
            </a:extLst>
          </p:cNvPr>
          <p:cNvSpPr txBox="1"/>
          <p:nvPr/>
        </p:nvSpPr>
        <p:spPr>
          <a:xfrm>
            <a:off x="3478491" y="136524"/>
            <a:ext cx="5495827" cy="73866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GB" b="1"/>
              <a:t>What do you think are the biggest issues facing children and young people </a:t>
            </a:r>
            <a:r>
              <a:rPr lang="en-GB" b="1" baseline="0"/>
              <a:t>v What needs to be done to support children and young people in </a:t>
            </a:r>
            <a:r>
              <a:rPr lang="en-GB" b="1"/>
              <a:t>West &amp; Central</a:t>
            </a:r>
            <a:r>
              <a:rPr lang="en-GB" b="1" baseline="0"/>
              <a:t> Shrewsbury</a:t>
            </a:r>
            <a:endParaRPr lang="en-GB" b="1"/>
          </a:p>
        </p:txBody>
      </p:sp>
      <p:pic>
        <p:nvPicPr>
          <p:cNvPr id="2" name="Picture 1">
            <a:extLst>
              <a:ext uri="{FF2B5EF4-FFF2-40B4-BE49-F238E27FC236}">
                <a16:creationId xmlns:a16="http://schemas.microsoft.com/office/drawing/2014/main" id="{A774E117-334A-2F27-B311-6A5A7C101936}"/>
              </a:ext>
            </a:extLst>
          </p:cNvPr>
          <p:cNvPicPr>
            <a:picLocks noChangeAspect="1"/>
          </p:cNvPicPr>
          <p:nvPr/>
        </p:nvPicPr>
        <p:blipFill rotWithShape="1">
          <a:blip r:embed="rId4"/>
          <a:srcRect l="486" t="9558"/>
          <a:stretch/>
        </p:blipFill>
        <p:spPr>
          <a:xfrm>
            <a:off x="57705" y="1107506"/>
            <a:ext cx="9028590" cy="5362877"/>
          </a:xfrm>
          <a:prstGeom prst="rect">
            <a:avLst/>
          </a:prstGeom>
        </p:spPr>
      </p:pic>
    </p:spTree>
    <p:extLst>
      <p:ext uri="{BB962C8B-B14F-4D97-AF65-F5344CB8AC3E}">
        <p14:creationId xmlns:p14="http://schemas.microsoft.com/office/powerpoint/2010/main" val="4149267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44</a:t>
            </a:fld>
            <a:endParaRPr>
              <a:solidFill>
                <a:srgbClr val="888888"/>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A355EEB6-76F8-607E-AA78-E22D5C48BB96}"/>
              </a:ext>
            </a:extLst>
          </p:cNvPr>
          <p:cNvPicPr>
            <a:picLocks noChangeAspect="1"/>
          </p:cNvPicPr>
          <p:nvPr/>
        </p:nvPicPr>
        <p:blipFill rotWithShape="1">
          <a:blip r:embed="rId4"/>
          <a:srcRect l="4854" t="8242" r="5676" b="1017"/>
          <a:stretch/>
        </p:blipFill>
        <p:spPr>
          <a:xfrm>
            <a:off x="3473375" y="320014"/>
            <a:ext cx="5534804" cy="2760537"/>
          </a:xfrm>
          <a:prstGeom prst="rect">
            <a:avLst/>
          </a:prstGeom>
        </p:spPr>
      </p:pic>
      <p:sp>
        <p:nvSpPr>
          <p:cNvPr id="5" name="TextBox 4">
            <a:extLst>
              <a:ext uri="{FF2B5EF4-FFF2-40B4-BE49-F238E27FC236}">
                <a16:creationId xmlns:a16="http://schemas.microsoft.com/office/drawing/2014/main" id="{A981C3B5-8DE2-822B-7C44-CA8B79F64646}"/>
              </a:ext>
            </a:extLst>
          </p:cNvPr>
          <p:cNvSpPr txBox="1"/>
          <p:nvPr/>
        </p:nvSpPr>
        <p:spPr>
          <a:xfrm>
            <a:off x="3573416" y="12237"/>
            <a:ext cx="5434763" cy="307777"/>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Are there challenges for you and your family in eating health food?</a:t>
            </a:r>
            <a:endParaRPr lang="en-GB" sz="1400">
              <a:effectLst/>
            </a:endParaRPr>
          </a:p>
        </p:txBody>
      </p:sp>
      <p:pic>
        <p:nvPicPr>
          <p:cNvPr id="6" name="Picture 5">
            <a:extLst>
              <a:ext uri="{FF2B5EF4-FFF2-40B4-BE49-F238E27FC236}">
                <a16:creationId xmlns:a16="http://schemas.microsoft.com/office/drawing/2014/main" id="{C42ADD0F-03FB-1230-A68F-6B4F8486E774}"/>
              </a:ext>
            </a:extLst>
          </p:cNvPr>
          <p:cNvPicPr>
            <a:picLocks noChangeAspect="1"/>
          </p:cNvPicPr>
          <p:nvPr/>
        </p:nvPicPr>
        <p:blipFill rotWithShape="1">
          <a:blip r:embed="rId5"/>
          <a:srcRect l="1486" t="5986" r="2427" b="2352"/>
          <a:stretch/>
        </p:blipFill>
        <p:spPr>
          <a:xfrm>
            <a:off x="135821" y="3204840"/>
            <a:ext cx="6205492" cy="3516636"/>
          </a:xfrm>
          <a:prstGeom prst="rect">
            <a:avLst/>
          </a:prstGeom>
        </p:spPr>
      </p:pic>
      <p:sp>
        <p:nvSpPr>
          <p:cNvPr id="7" name="TextBox 6">
            <a:extLst>
              <a:ext uri="{FF2B5EF4-FFF2-40B4-BE49-F238E27FC236}">
                <a16:creationId xmlns:a16="http://schemas.microsoft.com/office/drawing/2014/main" id="{D1AA899B-DFE0-22C3-01EB-62D3FE54D159}"/>
              </a:ext>
            </a:extLst>
          </p:cNvPr>
          <p:cNvSpPr txBox="1"/>
          <p:nvPr/>
        </p:nvSpPr>
        <p:spPr>
          <a:xfrm>
            <a:off x="334546" y="2819060"/>
            <a:ext cx="3038969" cy="307777"/>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What are there challenges?</a:t>
            </a:r>
            <a:endParaRPr lang="en-GB" sz="1400">
              <a:effectLst/>
            </a:endParaRPr>
          </a:p>
        </p:txBody>
      </p:sp>
    </p:spTree>
    <p:extLst>
      <p:ext uri="{BB962C8B-B14F-4D97-AF65-F5344CB8AC3E}">
        <p14:creationId xmlns:p14="http://schemas.microsoft.com/office/powerpoint/2010/main" val="3392839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45</a:t>
            </a:fld>
            <a:endParaRPr>
              <a:solidFill>
                <a:srgbClr val="888888"/>
              </a:solidFill>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2C7744EE-1447-2513-B2C1-30234CC01A48}"/>
              </a:ext>
            </a:extLst>
          </p:cNvPr>
          <p:cNvGraphicFramePr>
            <a:graphicFrameLocks noGrp="1"/>
          </p:cNvGraphicFramePr>
          <p:nvPr>
            <p:extLst>
              <p:ext uri="{D42A27DB-BD31-4B8C-83A1-F6EECF244321}">
                <p14:modId xmlns:p14="http://schemas.microsoft.com/office/powerpoint/2010/main" val="3085722947"/>
              </p:ext>
            </p:extLst>
          </p:nvPr>
        </p:nvGraphicFramePr>
        <p:xfrm>
          <a:off x="6407458" y="3395590"/>
          <a:ext cx="2541351" cy="3057331"/>
        </p:xfrm>
        <a:graphic>
          <a:graphicData uri="http://schemas.openxmlformats.org/drawingml/2006/table">
            <a:tbl>
              <a:tblPr>
                <a:tableStyleId>{5C22544A-7EE6-4342-B048-85BDC9FD1C3A}</a:tableStyleId>
              </a:tblPr>
              <a:tblGrid>
                <a:gridCol w="2541351">
                  <a:extLst>
                    <a:ext uri="{9D8B030D-6E8A-4147-A177-3AD203B41FA5}">
                      <a16:colId xmlns:a16="http://schemas.microsoft.com/office/drawing/2014/main" val="1583205637"/>
                    </a:ext>
                  </a:extLst>
                </a:gridCol>
              </a:tblGrid>
              <a:tr h="265573">
                <a:tc>
                  <a:txBody>
                    <a:bodyPr/>
                    <a:lstStyle/>
                    <a:p>
                      <a:pPr algn="l" fontAlgn="b"/>
                      <a:r>
                        <a:rPr lang="en-GB" sz="1100" b="0" i="0" u="none" strike="noStrike">
                          <a:solidFill>
                            <a:srgbClr val="000000"/>
                          </a:solidFill>
                          <a:effectLst/>
                          <a:latin typeface="Arial" panose="020B0604020202020204" pitchFamily="34" charset="0"/>
                        </a:rPr>
                        <a:t>OTHER QUOTES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37154"/>
                  </a:ext>
                </a:extLst>
              </a:tr>
              <a:tr h="265573">
                <a:tc>
                  <a:txBody>
                    <a:bodyPr/>
                    <a:lstStyle/>
                    <a:p>
                      <a:pPr algn="l" fontAlgn="b"/>
                      <a:r>
                        <a:rPr lang="en-GB" sz="1100" b="0" i="0" u="none" strike="noStrike">
                          <a:solidFill>
                            <a:srgbClr val="000000"/>
                          </a:solidFill>
                          <a:effectLst/>
                          <a:latin typeface="+mn-lt"/>
                        </a:rPr>
                        <a:t>Being able to walk around our local area and feeling safe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782435"/>
                  </a:ext>
                </a:extLst>
              </a:tr>
              <a:tr h="265573">
                <a:tc>
                  <a:txBody>
                    <a:bodyPr/>
                    <a:lstStyle/>
                    <a:p>
                      <a:pPr algn="l" fontAlgn="b"/>
                      <a:r>
                        <a:rPr lang="en-GB" sz="1100" b="0" i="0" u="none" strike="noStrike">
                          <a:solidFill>
                            <a:srgbClr val="000000"/>
                          </a:solidFill>
                          <a:effectLst/>
                          <a:latin typeface="+mn-lt"/>
                        </a:rPr>
                        <a:t>Lack of a proper cycle network</a:t>
                      </a:r>
                    </a:p>
                    <a:p>
                      <a:pPr algn="l" fontAlgn="b"/>
                      <a:r>
                        <a:rPr lang="en-GB" sz="1100" b="0" i="0" u="none" strike="noStrike">
                          <a:solidFill>
                            <a:srgbClr val="000000"/>
                          </a:solidFill>
                          <a:effectLst/>
                          <a:latin typeface="+mn-lt"/>
                        </a:rPr>
                        <a:t>No childcare facilities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573210"/>
                  </a:ext>
                </a:extLst>
              </a:tr>
              <a:tr h="265573">
                <a:tc>
                  <a:txBody>
                    <a:bodyPr/>
                    <a:lstStyle/>
                    <a:p>
                      <a:pPr algn="l" fontAlgn="b"/>
                      <a:r>
                        <a:rPr lang="en-GB" sz="1100" b="0" i="0" u="none" strike="noStrike">
                          <a:solidFill>
                            <a:srgbClr val="000000"/>
                          </a:solidFill>
                          <a:effectLst/>
                          <a:latin typeface="+mn-lt"/>
                        </a:rPr>
                        <a:t>Lack of a proper cycle network</a:t>
                      </a:r>
                    </a:p>
                    <a:p>
                      <a:pPr algn="l" fontAlgn="b"/>
                      <a:r>
                        <a:rPr lang="en-GB" sz="1100" b="0" i="0" u="none" strike="noStrike">
                          <a:solidFill>
                            <a:srgbClr val="000000"/>
                          </a:solidFill>
                          <a:effectLst/>
                          <a:latin typeface="+mn-lt"/>
                        </a:rPr>
                        <a:t>No childcare facilities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402211"/>
                  </a:ext>
                </a:extLst>
              </a:tr>
              <a:tr h="480686">
                <a:tc>
                  <a:txBody>
                    <a:bodyPr/>
                    <a:lstStyle/>
                    <a:p>
                      <a:pPr algn="l" fontAlgn="b"/>
                      <a:r>
                        <a:rPr lang="en-GB" sz="1100" u="none" strike="noStrike">
                          <a:effectLst/>
                          <a:latin typeface="+mn-lt"/>
                        </a:rPr>
                        <a:t>No local facilities where you can take your child with you while you exercise. Lots of nowhere town's have parent child classes (only for small babies here)</a:t>
                      </a:r>
                      <a:endParaRPr lang="en-GB" sz="11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065559"/>
                  </a:ext>
                </a:extLst>
              </a:tr>
              <a:tr h="237424">
                <a:tc>
                  <a:txBody>
                    <a:bodyPr/>
                    <a:lstStyle/>
                    <a:p>
                      <a:pPr algn="l" fontAlgn="b"/>
                      <a:r>
                        <a:rPr lang="en-GB" sz="1100" b="0" i="0" u="none" strike="noStrike">
                          <a:solidFill>
                            <a:srgbClr val="000000"/>
                          </a:solidFill>
                          <a:effectLst/>
                          <a:latin typeface="+mn-lt"/>
                        </a:rPr>
                        <a:t>Safety on the roads when cycling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9051463"/>
                  </a:ext>
                </a:extLst>
              </a:tr>
              <a:tr h="265573">
                <a:tc>
                  <a:txBody>
                    <a:bodyPr/>
                    <a:lstStyle/>
                    <a:p>
                      <a:pPr algn="l" fontAlgn="b"/>
                      <a:r>
                        <a:rPr lang="en-GB" sz="1100" u="none" strike="noStrike">
                          <a:effectLst/>
                          <a:latin typeface="+mn-lt"/>
                        </a:rPr>
                        <a:t>The Quarry Leisure Centre is in a dire state</a:t>
                      </a:r>
                      <a:endParaRPr lang="en-GB" sz="11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962887"/>
                  </a:ext>
                </a:extLst>
              </a:tr>
              <a:tr h="265573">
                <a:tc>
                  <a:txBody>
                    <a:bodyPr/>
                    <a:lstStyle/>
                    <a:p>
                      <a:pPr algn="l" fontAlgn="b"/>
                      <a:r>
                        <a:rPr lang="en-GB" sz="1100" b="0" i="0" u="none" strike="noStrike">
                          <a:solidFill>
                            <a:srgbClr val="000000"/>
                          </a:solidFill>
                          <a:effectLst/>
                          <a:latin typeface="+mn-lt"/>
                        </a:rPr>
                        <a:t>The same Traffic regulation orders I've previously mentioned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90276"/>
                  </a:ext>
                </a:extLst>
              </a:tr>
              <a:tr h="229456">
                <a:tc>
                  <a:txBody>
                    <a:bodyPr/>
                    <a:lstStyle/>
                    <a:p>
                      <a:pPr algn="l" fontAlgn="b"/>
                      <a:r>
                        <a:rPr lang="en-GB" sz="1100" u="none" strike="noStrike">
                          <a:effectLst/>
                          <a:latin typeface="+mn-lt"/>
                        </a:rPr>
                        <a:t>Working from home</a:t>
                      </a:r>
                      <a:endParaRPr lang="en-GB" sz="11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307462"/>
                  </a:ext>
                </a:extLst>
              </a:tr>
            </a:tbl>
          </a:graphicData>
        </a:graphic>
      </p:graphicFrame>
      <p:sp>
        <p:nvSpPr>
          <p:cNvPr id="7" name="TextBox 6">
            <a:extLst>
              <a:ext uri="{FF2B5EF4-FFF2-40B4-BE49-F238E27FC236}">
                <a16:creationId xmlns:a16="http://schemas.microsoft.com/office/drawing/2014/main" id="{BBCF1DBC-6B3D-1355-BB39-6E230763A7CE}"/>
              </a:ext>
            </a:extLst>
          </p:cNvPr>
          <p:cNvSpPr txBox="1"/>
          <p:nvPr/>
        </p:nvSpPr>
        <p:spPr>
          <a:xfrm>
            <a:off x="3564538" y="115019"/>
            <a:ext cx="5434763" cy="523220"/>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Are there challenges for you and your family with regard to being active in your daily life?</a:t>
            </a:r>
            <a:endParaRPr lang="en-GB" sz="1400">
              <a:effectLst/>
            </a:endParaRPr>
          </a:p>
        </p:txBody>
      </p:sp>
      <p:pic>
        <p:nvPicPr>
          <p:cNvPr id="5" name="Picture 4">
            <a:extLst>
              <a:ext uri="{FF2B5EF4-FFF2-40B4-BE49-F238E27FC236}">
                <a16:creationId xmlns:a16="http://schemas.microsoft.com/office/drawing/2014/main" id="{7E92904D-5A3D-9694-ABDE-5BB6B0AEC8F8}"/>
              </a:ext>
            </a:extLst>
          </p:cNvPr>
          <p:cNvPicPr>
            <a:picLocks noChangeAspect="1"/>
          </p:cNvPicPr>
          <p:nvPr/>
        </p:nvPicPr>
        <p:blipFill rotWithShape="1">
          <a:blip r:embed="rId4"/>
          <a:srcRect l="2428" t="6102" r="1583" b="2352"/>
          <a:stretch/>
        </p:blipFill>
        <p:spPr>
          <a:xfrm>
            <a:off x="144699" y="3210219"/>
            <a:ext cx="6051471" cy="3589639"/>
          </a:xfrm>
          <a:prstGeom prst="rect">
            <a:avLst/>
          </a:prstGeom>
        </p:spPr>
      </p:pic>
      <p:pic>
        <p:nvPicPr>
          <p:cNvPr id="6" name="Picture 5">
            <a:extLst>
              <a:ext uri="{FF2B5EF4-FFF2-40B4-BE49-F238E27FC236}">
                <a16:creationId xmlns:a16="http://schemas.microsoft.com/office/drawing/2014/main" id="{ED2B2F6C-0EA7-EFA7-4C5D-595C819A3BE1}"/>
              </a:ext>
            </a:extLst>
          </p:cNvPr>
          <p:cNvPicPr>
            <a:picLocks noChangeAspect="1"/>
          </p:cNvPicPr>
          <p:nvPr/>
        </p:nvPicPr>
        <p:blipFill rotWithShape="1">
          <a:blip r:embed="rId5"/>
          <a:srcRect l="874" t="7477" r="4272" b="1017"/>
          <a:stretch/>
        </p:blipFill>
        <p:spPr>
          <a:xfrm>
            <a:off x="4199138" y="643200"/>
            <a:ext cx="4687409" cy="2567020"/>
          </a:xfrm>
          <a:prstGeom prst="rect">
            <a:avLst/>
          </a:prstGeom>
        </p:spPr>
      </p:pic>
      <p:sp>
        <p:nvSpPr>
          <p:cNvPr id="8" name="TextBox 7">
            <a:extLst>
              <a:ext uri="{FF2B5EF4-FFF2-40B4-BE49-F238E27FC236}">
                <a16:creationId xmlns:a16="http://schemas.microsoft.com/office/drawing/2014/main" id="{69A940AD-F5B0-EA2A-D134-1FFDC8DBFA33}"/>
              </a:ext>
            </a:extLst>
          </p:cNvPr>
          <p:cNvSpPr txBox="1"/>
          <p:nvPr/>
        </p:nvSpPr>
        <p:spPr>
          <a:xfrm>
            <a:off x="334546" y="2819060"/>
            <a:ext cx="3038969" cy="307777"/>
          </a:xfrm>
          <a:prstGeom prst="rect">
            <a:avLst/>
          </a:prstGeom>
          <a:noFill/>
        </p:spPr>
        <p:txBody>
          <a:bodyPr wrap="square">
            <a:spAutoFit/>
          </a:bodyPr>
          <a:lstStyle/>
          <a:p>
            <a:pPr algn="ctr" rtl="0">
              <a:defRPr sz="1000" b="0" i="0" u="none" strike="noStrike" kern="1200" spc="0" baseline="0">
                <a:solidFill>
                  <a:prstClr val="black">
                    <a:lumMod val="65000"/>
                    <a:lumOff val="35000"/>
                  </a:prstClr>
                </a:solidFill>
                <a:latin typeface="+mn-lt"/>
                <a:ea typeface="+mn-ea"/>
                <a:cs typeface="+mn-cs"/>
              </a:defRPr>
            </a:pPr>
            <a:r>
              <a:rPr lang="en-GB" sz="1400" b="1" i="0" baseline="0">
                <a:effectLst/>
              </a:rPr>
              <a:t>What are there challenges?</a:t>
            </a:r>
            <a:endParaRPr lang="en-GB" sz="1400">
              <a:effectLst/>
            </a:endParaRPr>
          </a:p>
        </p:txBody>
      </p:sp>
    </p:spTree>
    <p:extLst>
      <p:ext uri="{BB962C8B-B14F-4D97-AF65-F5344CB8AC3E}">
        <p14:creationId xmlns:p14="http://schemas.microsoft.com/office/powerpoint/2010/main" val="2572089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46</a:t>
            </a:fld>
            <a:endParaRPr>
              <a:solidFill>
                <a:srgbClr val="888888"/>
              </a:solidFill>
              <a:latin typeface="Calibri"/>
              <a:ea typeface="Calibri"/>
              <a:cs typeface="Calibri"/>
              <a:sym typeface="Calibri"/>
            </a:endParaRPr>
          </a:p>
        </p:txBody>
      </p:sp>
      <p:sp>
        <p:nvSpPr>
          <p:cNvPr id="7" name="Title 6">
            <a:extLst>
              <a:ext uri="{FF2B5EF4-FFF2-40B4-BE49-F238E27FC236}">
                <a16:creationId xmlns:a16="http://schemas.microsoft.com/office/drawing/2014/main" id="{6FB5B414-3E77-50B2-5956-57EBFB107011}"/>
              </a:ext>
            </a:extLst>
          </p:cNvPr>
          <p:cNvSpPr>
            <a:spLocks noGrp="1"/>
          </p:cNvSpPr>
          <p:nvPr>
            <p:ph type="title"/>
          </p:nvPr>
        </p:nvSpPr>
        <p:spPr>
          <a:xfrm>
            <a:off x="0" y="1"/>
            <a:ext cx="9143999" cy="6721476"/>
          </a:xfrm>
        </p:spPr>
        <p:txBody>
          <a:bodyPr>
            <a:normAutofit/>
          </a:bodyPr>
          <a:lstStyle/>
          <a:p>
            <a:pPr algn="ctr" rtl="0"/>
            <a:r>
              <a:rPr lang="en-GB" sz="7200" b="1">
                <a:solidFill>
                  <a:srgbClr val="2E74B5"/>
                </a:solidFill>
                <a:latin typeface="Arial"/>
                <a:ea typeface="Segoe UI"/>
                <a:cs typeface="Segoe UI"/>
              </a:rPr>
              <a:t>Group Discussion</a:t>
            </a:r>
            <a:r>
              <a:rPr lang="en-GB" sz="7200" b="1">
                <a:solidFill>
                  <a:srgbClr val="2E74B5"/>
                </a:solidFill>
                <a:latin typeface="Arial"/>
                <a:ea typeface="Arial"/>
                <a:cs typeface="Arial"/>
              </a:rPr>
              <a:t> </a:t>
            </a:r>
          </a:p>
          <a:p>
            <a:pPr rtl="0"/>
            <a:endParaRPr lang="en-GB" sz="2800">
              <a:solidFill>
                <a:srgbClr val="2E74B5"/>
              </a:solidFill>
              <a:latin typeface="Arial"/>
              <a:ea typeface="Arial"/>
              <a:cs typeface="Arial"/>
            </a:endParaRPr>
          </a:p>
          <a:p>
            <a:pPr marL="514350" indent="-514350">
              <a:buFont typeface="+mj-lt"/>
              <a:buAutoNum type="arabicPeriod"/>
            </a:pPr>
            <a:r>
              <a:rPr lang="en-GB" sz="2800">
                <a:solidFill>
                  <a:srgbClr val="2E74B5"/>
                </a:solidFill>
                <a:latin typeface="Arial"/>
                <a:ea typeface="Segoe UI"/>
                <a:cs typeface="Segoe UI"/>
              </a:rPr>
              <a:t>What are the key themes for the Shrewsbury Plan Areas? </a:t>
            </a:r>
            <a:r>
              <a:rPr lang="en-GB" sz="2800">
                <a:solidFill>
                  <a:srgbClr val="2E74B5"/>
                </a:solidFill>
                <a:latin typeface="Arial"/>
                <a:ea typeface="Arial"/>
                <a:cs typeface="Arial"/>
              </a:rPr>
              <a:t> </a:t>
            </a:r>
          </a:p>
          <a:p>
            <a:pPr marL="514350" indent="-514350" rtl="0">
              <a:buFont typeface="+mj-lt"/>
              <a:buAutoNum type="arabicPeriod"/>
            </a:pPr>
            <a:endParaRPr lang="en-GB" sz="2800">
              <a:solidFill>
                <a:srgbClr val="2E74B5"/>
              </a:solidFill>
              <a:latin typeface="Arial"/>
              <a:ea typeface="Arial"/>
              <a:cs typeface="Arial"/>
            </a:endParaRPr>
          </a:p>
          <a:p>
            <a:pPr marL="514350" indent="-514350">
              <a:buFont typeface="+mj-lt"/>
              <a:buAutoNum type="arabicPeriod"/>
            </a:pPr>
            <a:r>
              <a:rPr lang="en-GB" sz="2800">
                <a:solidFill>
                  <a:srgbClr val="2E74B5"/>
                </a:solidFill>
                <a:latin typeface="Arial"/>
                <a:ea typeface="Segoe UI"/>
                <a:cs typeface="Segoe UI"/>
              </a:rPr>
              <a:t>What is already happening around the key themes? </a:t>
            </a:r>
            <a:r>
              <a:rPr lang="en-GB" sz="2800">
                <a:solidFill>
                  <a:srgbClr val="2E74B5"/>
                </a:solidFill>
                <a:latin typeface="Arial"/>
                <a:ea typeface="Arial"/>
                <a:cs typeface="Arial"/>
              </a:rPr>
              <a:t> </a:t>
            </a:r>
          </a:p>
          <a:p>
            <a:pPr marL="514350" indent="-514350" rtl="0">
              <a:buFont typeface="+mj-lt"/>
              <a:buAutoNum type="arabicPeriod"/>
            </a:pPr>
            <a:endParaRPr lang="en-GB" sz="2800">
              <a:solidFill>
                <a:srgbClr val="2E74B5"/>
              </a:solidFill>
              <a:latin typeface="Arial"/>
              <a:ea typeface="Arial"/>
              <a:cs typeface="Arial"/>
            </a:endParaRPr>
          </a:p>
          <a:p>
            <a:pPr marL="514350" indent="-514350" rtl="0">
              <a:buFont typeface="+mj-lt"/>
              <a:buAutoNum type="arabicPeriod"/>
            </a:pPr>
            <a:r>
              <a:rPr lang="en-GB" sz="2800">
                <a:solidFill>
                  <a:srgbClr val="2E74B5"/>
                </a:solidFill>
                <a:latin typeface="Arial"/>
                <a:ea typeface="Segoe UI"/>
                <a:cs typeface="Segoe UI"/>
              </a:rPr>
              <a:t>What actions do we need to take to improve the key themes?</a:t>
            </a:r>
            <a:endParaRPr lang="en-GB"/>
          </a:p>
        </p:txBody>
      </p:sp>
    </p:spTree>
    <p:extLst>
      <p:ext uri="{BB962C8B-B14F-4D97-AF65-F5344CB8AC3E}">
        <p14:creationId xmlns:p14="http://schemas.microsoft.com/office/powerpoint/2010/main" val="381293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162" name="Google Shape;162;p25"/>
          <p:cNvSpPr txBox="1"/>
          <p:nvPr/>
        </p:nvSpPr>
        <p:spPr>
          <a:xfrm>
            <a:off x="647024" y="995098"/>
            <a:ext cx="7722615" cy="900225"/>
          </a:xfrm>
          <a:prstGeom prst="rect">
            <a:avLst/>
          </a:prstGeom>
          <a:noFill/>
          <a:ln>
            <a:noFill/>
          </a:ln>
        </p:spPr>
        <p:txBody>
          <a:bodyPr spcFirstLastPara="1" wrap="square" lIns="68569" tIns="34275" rIns="68569" bIns="34275" anchor="t" anchorCtr="0">
            <a:noAutofit/>
          </a:bodyPr>
          <a:lstStyle/>
          <a:p>
            <a:r>
              <a:rPr lang="en-GB" sz="2800" b="1">
                <a:solidFill>
                  <a:srgbClr val="0070C0"/>
                </a:solidFill>
                <a:latin typeface="Arial" panose="020B0604020202020204" pitchFamily="34" charset="0"/>
                <a:ea typeface="Calibri"/>
                <a:cs typeface="Arial" panose="020B0604020202020204" pitchFamily="34" charset="0"/>
                <a:sym typeface="Calibri"/>
              </a:rPr>
              <a:t>People in Shropshire are living longer, but not necessarily healthier lives…</a:t>
            </a:r>
            <a:endParaRPr sz="1400" b="1">
              <a:solidFill>
                <a:srgbClr val="0070C0"/>
              </a:solidFill>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F640CC5A-6495-494F-84B9-9E998F311AB0}"/>
              </a:ext>
            </a:extLst>
          </p:cNvPr>
          <p:cNvGraphicFramePr>
            <a:graphicFrameLocks noGrp="1"/>
          </p:cNvGraphicFramePr>
          <p:nvPr>
            <p:ph idx="1"/>
            <p:extLst>
              <p:ext uri="{D42A27DB-BD31-4B8C-83A1-F6EECF244321}">
                <p14:modId xmlns:p14="http://schemas.microsoft.com/office/powerpoint/2010/main" val="48534607"/>
              </p:ext>
            </p:extLst>
          </p:nvPr>
        </p:nvGraphicFramePr>
        <p:xfrm>
          <a:off x="98964" y="2024919"/>
          <a:ext cx="8946073" cy="2587357"/>
        </p:xfrm>
        <a:graphic>
          <a:graphicData uri="http://schemas.openxmlformats.org/drawingml/2006/table">
            <a:tbl>
              <a:tblPr firstRow="1" firstCol="1" bandRow="1">
                <a:tableStyleId>{5C22544A-7EE6-4342-B048-85BDC9FD1C3A}</a:tableStyleId>
              </a:tblPr>
              <a:tblGrid>
                <a:gridCol w="2712330">
                  <a:extLst>
                    <a:ext uri="{9D8B030D-6E8A-4147-A177-3AD203B41FA5}">
                      <a16:colId xmlns:a16="http://schemas.microsoft.com/office/drawing/2014/main" val="2237374028"/>
                    </a:ext>
                  </a:extLst>
                </a:gridCol>
                <a:gridCol w="1634246">
                  <a:extLst>
                    <a:ext uri="{9D8B030D-6E8A-4147-A177-3AD203B41FA5}">
                      <a16:colId xmlns:a16="http://schemas.microsoft.com/office/drawing/2014/main" val="3549534021"/>
                    </a:ext>
                  </a:extLst>
                </a:gridCol>
                <a:gridCol w="1468877">
                  <a:extLst>
                    <a:ext uri="{9D8B030D-6E8A-4147-A177-3AD203B41FA5}">
                      <a16:colId xmlns:a16="http://schemas.microsoft.com/office/drawing/2014/main" val="2463720068"/>
                    </a:ext>
                  </a:extLst>
                </a:gridCol>
                <a:gridCol w="1721796">
                  <a:extLst>
                    <a:ext uri="{9D8B030D-6E8A-4147-A177-3AD203B41FA5}">
                      <a16:colId xmlns:a16="http://schemas.microsoft.com/office/drawing/2014/main" val="807314266"/>
                    </a:ext>
                  </a:extLst>
                </a:gridCol>
                <a:gridCol w="1408824">
                  <a:extLst>
                    <a:ext uri="{9D8B030D-6E8A-4147-A177-3AD203B41FA5}">
                      <a16:colId xmlns:a16="http://schemas.microsoft.com/office/drawing/2014/main" val="1152413952"/>
                    </a:ext>
                  </a:extLst>
                </a:gridCol>
              </a:tblGrid>
              <a:tr h="352073">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Measure</a:t>
                      </a: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67122271"/>
                  </a:ext>
                </a:extLst>
              </a:tr>
              <a:tr h="298114">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IMD Score</a:t>
                      </a: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21.7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37.6 (</a:t>
                      </a:r>
                      <a:r>
                        <a:rPr lang="en-GB" sz="1200" err="1">
                          <a:effectLst/>
                          <a:latin typeface="Arial" panose="020B0604020202020204" pitchFamily="34" charset="0"/>
                          <a:cs typeface="Arial" panose="020B0604020202020204" pitchFamily="34" charset="0"/>
                        </a:rPr>
                        <a:t>Harlescott</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4446882"/>
                  </a:ext>
                </a:extLst>
              </a:tr>
              <a:tr h="35949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80.5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75.3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85.8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47496679"/>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(Female)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79.5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89.6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100736813"/>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all ages,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96.7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65.4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145 (</a:t>
                      </a:r>
                      <a:r>
                        <a:rPr lang="en-GB" sz="1200" err="1">
                          <a:effectLst/>
                          <a:latin typeface="Arial" panose="020B0604020202020204" pitchFamily="34" charset="0"/>
                          <a:cs typeface="Arial" panose="020B0604020202020204" pitchFamily="34" charset="0"/>
                        </a:rPr>
                        <a:t>Worfield</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34610464"/>
                  </a:ext>
                </a:extLst>
              </a:tr>
              <a:tr h="394363">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55.2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149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33735041"/>
                  </a:ext>
                </a:extLst>
              </a:tr>
              <a:tr h="48316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Preventable deaths,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48.2 (</a:t>
                      </a:r>
                      <a:r>
                        <a:rPr lang="en-GB" sz="1200" err="1">
                          <a:effectLst/>
                          <a:latin typeface="Arial" panose="020B0604020202020204" pitchFamily="34" charset="0"/>
                          <a:cs typeface="Arial" panose="020B0604020202020204" pitchFamily="34" charset="0"/>
                        </a:rPr>
                        <a:t>Corvedale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160.6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80785499"/>
                  </a:ext>
                </a:extLst>
              </a:tr>
            </a:tbl>
          </a:graphicData>
        </a:graphic>
      </p:graphicFrame>
      <p:graphicFrame>
        <p:nvGraphicFramePr>
          <p:cNvPr id="9" name="Table 8">
            <a:extLst>
              <a:ext uri="{FF2B5EF4-FFF2-40B4-BE49-F238E27FC236}">
                <a16:creationId xmlns:a16="http://schemas.microsoft.com/office/drawing/2014/main" id="{DBE16929-041C-4262-BF42-D5D875E12261}"/>
              </a:ext>
            </a:extLst>
          </p:cNvPr>
          <p:cNvGraphicFramePr>
            <a:graphicFrameLocks noGrp="1"/>
          </p:cNvGraphicFramePr>
          <p:nvPr>
            <p:extLst>
              <p:ext uri="{D42A27DB-BD31-4B8C-83A1-F6EECF244321}">
                <p14:modId xmlns:p14="http://schemas.microsoft.com/office/powerpoint/2010/main" val="1544951619"/>
              </p:ext>
            </p:extLst>
          </p:nvPr>
        </p:nvGraphicFramePr>
        <p:xfrm>
          <a:off x="98964" y="4689511"/>
          <a:ext cx="4181205" cy="2168489"/>
        </p:xfrm>
        <a:graphic>
          <a:graphicData uri="http://schemas.openxmlformats.org/drawingml/2006/table">
            <a:tbl>
              <a:tblPr firstRow="1" firstCol="1" bandRow="1">
                <a:tableStyleId>{5C22544A-7EE6-4342-B048-85BDC9FD1C3A}</a:tableStyleId>
              </a:tblPr>
              <a:tblGrid>
                <a:gridCol w="2280007">
                  <a:extLst>
                    <a:ext uri="{9D8B030D-6E8A-4147-A177-3AD203B41FA5}">
                      <a16:colId xmlns:a16="http://schemas.microsoft.com/office/drawing/2014/main" val="3062242064"/>
                    </a:ext>
                  </a:extLst>
                </a:gridCol>
                <a:gridCol w="1096784">
                  <a:extLst>
                    <a:ext uri="{9D8B030D-6E8A-4147-A177-3AD203B41FA5}">
                      <a16:colId xmlns:a16="http://schemas.microsoft.com/office/drawing/2014/main" val="816310402"/>
                    </a:ext>
                  </a:extLst>
                </a:gridCol>
                <a:gridCol w="804414">
                  <a:extLst>
                    <a:ext uri="{9D8B030D-6E8A-4147-A177-3AD203B41FA5}">
                      <a16:colId xmlns:a16="http://schemas.microsoft.com/office/drawing/2014/main" val="3064950072"/>
                    </a:ext>
                  </a:extLst>
                </a:gridCol>
              </a:tblGrid>
              <a:tr h="320681">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Indicator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800" b="1">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31002"/>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Healthy Life Expectancy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62.8</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7146196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5.5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9.7</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086878"/>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67.1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0751143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3.5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7.9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37597452"/>
                  </a:ext>
                </a:extLst>
              </a:tr>
            </a:tbl>
          </a:graphicData>
        </a:graphic>
      </p:graphicFrame>
      <p:graphicFrame>
        <p:nvGraphicFramePr>
          <p:cNvPr id="10" name="Table 9">
            <a:extLst>
              <a:ext uri="{FF2B5EF4-FFF2-40B4-BE49-F238E27FC236}">
                <a16:creationId xmlns:a16="http://schemas.microsoft.com/office/drawing/2014/main" id="{C72EC62D-3F7D-40AC-8A38-A800A3B0B6FE}"/>
              </a:ext>
            </a:extLst>
          </p:cNvPr>
          <p:cNvGraphicFramePr>
            <a:graphicFrameLocks noGrp="1"/>
          </p:cNvGraphicFramePr>
          <p:nvPr>
            <p:extLst>
              <p:ext uri="{D42A27DB-BD31-4B8C-83A1-F6EECF244321}">
                <p14:modId xmlns:p14="http://schemas.microsoft.com/office/powerpoint/2010/main" val="2253689778"/>
              </p:ext>
            </p:extLst>
          </p:nvPr>
        </p:nvGraphicFramePr>
        <p:xfrm>
          <a:off x="4682150" y="4699785"/>
          <a:ext cx="4362886" cy="1162533"/>
        </p:xfrm>
        <a:graphic>
          <a:graphicData uri="http://schemas.openxmlformats.org/drawingml/2006/table">
            <a:tbl>
              <a:tblPr firstRow="1" bandRow="1">
                <a:tableStyleId>{5C22544A-7EE6-4342-B048-85BDC9FD1C3A}</a:tableStyleId>
              </a:tblPr>
              <a:tblGrid>
                <a:gridCol w="1806198">
                  <a:extLst>
                    <a:ext uri="{9D8B030D-6E8A-4147-A177-3AD203B41FA5}">
                      <a16:colId xmlns:a16="http://schemas.microsoft.com/office/drawing/2014/main" val="3293760553"/>
                    </a:ext>
                  </a:extLst>
                </a:gridCol>
                <a:gridCol w="1488332">
                  <a:extLst>
                    <a:ext uri="{9D8B030D-6E8A-4147-A177-3AD203B41FA5}">
                      <a16:colId xmlns:a16="http://schemas.microsoft.com/office/drawing/2014/main" val="2041512708"/>
                    </a:ext>
                  </a:extLst>
                </a:gridCol>
                <a:gridCol w="1068356">
                  <a:extLst>
                    <a:ext uri="{9D8B030D-6E8A-4147-A177-3AD203B41FA5}">
                      <a16:colId xmlns:a16="http://schemas.microsoft.com/office/drawing/2014/main" val="296585154"/>
                    </a:ext>
                  </a:extLst>
                </a:gridCol>
              </a:tblGrid>
              <a:tr h="177054">
                <a:tc>
                  <a:txBody>
                    <a:bodyPr/>
                    <a:lstStyle/>
                    <a:p>
                      <a:pPr algn="ctr"/>
                      <a:r>
                        <a:rPr lang="en-GB" sz="1400">
                          <a:latin typeface="Arial" panose="020B0604020202020204" pitchFamily="34" charset="0"/>
                          <a:cs typeface="Arial" panose="020B0604020202020204" pitchFamily="34" charset="0"/>
                        </a:rPr>
                        <a:t>Ward</a:t>
                      </a:r>
                    </a:p>
                  </a:txBody>
                  <a:tcPr marL="68588" marR="68588" marT="34275" marB="34275"/>
                </a:tc>
                <a:tc>
                  <a:txBody>
                    <a:bodyPr/>
                    <a:lstStyle/>
                    <a:p>
                      <a:pPr algn="ctr"/>
                      <a:r>
                        <a:rPr lang="en-GB" sz="1400" err="1">
                          <a:latin typeface="Arial" panose="020B0604020202020204" pitchFamily="34" charset="0"/>
                          <a:cs typeface="Arial" panose="020B0604020202020204" pitchFamily="34" charset="0"/>
                        </a:rPr>
                        <a:t>Sundorne</a:t>
                      </a:r>
                      <a:endParaRPr lang="en-GB" sz="1400">
                        <a:latin typeface="Arial" panose="020B0604020202020204" pitchFamily="34" charset="0"/>
                        <a:cs typeface="Arial" panose="020B0604020202020204" pitchFamily="34" charset="0"/>
                      </a:endParaRPr>
                    </a:p>
                  </a:txBody>
                  <a:tcPr marL="68588" marR="68588" marT="34275" marB="34275"/>
                </a:tc>
                <a:tc>
                  <a:txBody>
                    <a:bodyPr/>
                    <a:lstStyle/>
                    <a:p>
                      <a:pPr algn="ctr"/>
                      <a:r>
                        <a:rPr lang="en-GB" sz="1400">
                          <a:latin typeface="Arial" panose="020B0604020202020204" pitchFamily="34" charset="0"/>
                          <a:cs typeface="Arial" panose="020B0604020202020204" pitchFamily="34" charset="0"/>
                        </a:rPr>
                        <a:t>Copthorne</a:t>
                      </a:r>
                    </a:p>
                  </a:txBody>
                  <a:tcPr marL="68588" marR="68588" marT="34275" marB="34275"/>
                </a:tc>
                <a:extLst>
                  <a:ext uri="{0D108BD9-81ED-4DB2-BD59-A6C34878D82A}">
                    <a16:rowId xmlns:a16="http://schemas.microsoft.com/office/drawing/2014/main" val="3629531450"/>
                  </a:ext>
                </a:extLst>
              </a:tr>
              <a:tr h="2786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Male Life Expectancy</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75.3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85.8 years</a:t>
                      </a:r>
                    </a:p>
                  </a:txBody>
                  <a:tcPr marL="68588" marR="68588" marT="34275" marB="34275"/>
                </a:tc>
                <a:extLst>
                  <a:ext uri="{0D108BD9-81ED-4DB2-BD59-A6C34878D82A}">
                    <a16:rowId xmlns:a16="http://schemas.microsoft.com/office/drawing/2014/main" val="2518987255"/>
                  </a:ext>
                </a:extLst>
              </a:tr>
              <a:tr h="4523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Female Life Expectancy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marL="68588" marR="68588" marT="34275" marB="34275"/>
                </a:tc>
                <a:tc>
                  <a:txBody>
                    <a:bodyPr/>
                    <a:lstStyle/>
                    <a:p>
                      <a:pPr algn="ctr"/>
                      <a:r>
                        <a:rPr lang="en-GB" sz="1200">
                          <a:latin typeface="Arial" panose="020B0604020202020204" pitchFamily="34" charset="0"/>
                          <a:cs typeface="Arial" panose="020B0604020202020204" pitchFamily="34" charset="0"/>
                        </a:rPr>
                        <a:t>79.6 years</a:t>
                      </a:r>
                    </a:p>
                  </a:txBody>
                  <a:tcPr marL="68588" marR="68588" marT="34275" marB="34275"/>
                </a:tc>
                <a:tc>
                  <a:txBody>
                    <a:bodyPr/>
                    <a:lstStyle/>
                    <a:p>
                      <a:pPr algn="ctr"/>
                      <a:r>
                        <a:rPr lang="en-GB" sz="1200">
                          <a:latin typeface="Arial" panose="020B0604020202020204" pitchFamily="34" charset="0"/>
                          <a:cs typeface="Arial" panose="020B0604020202020204" pitchFamily="34" charset="0"/>
                        </a:rPr>
                        <a:t>87.7 years</a:t>
                      </a:r>
                    </a:p>
                  </a:txBody>
                  <a:tcPr marL="68588" marR="68588" marT="34275" marB="34275"/>
                </a:tc>
                <a:extLst>
                  <a:ext uri="{0D108BD9-81ED-4DB2-BD59-A6C34878D82A}">
                    <a16:rowId xmlns:a16="http://schemas.microsoft.com/office/drawing/2014/main" val="403453957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134710" y="1777889"/>
            <a:ext cx="5003276" cy="475537"/>
          </a:xfrm>
          <a:prstGeom prst="rect">
            <a:avLst/>
          </a:prstGeom>
          <a:solidFill>
            <a:srgbClr val="FFFFFF"/>
          </a:solidFill>
          <a:ln w="9525">
            <a:solidFill>
              <a:srgbClr val="000000"/>
            </a:solidFill>
            <a:miter lim="800000"/>
            <a:headEnd/>
            <a:tailEnd/>
          </a:ln>
        </p:spPr>
        <p:txBody>
          <a:bodyPr rot="0" vert="horz" wrap="square" lIns="51435" tIns="25718" rIns="51435" bIns="25718"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Understanding and Addressing Inequalities </a:t>
            </a:r>
          </a:p>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 taking a preventative approach</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3" cstate="print">
            <a:extLst>
              <a:ext uri="{28A0092B-C50C-407E-A947-70E740481C1C}">
                <a14:useLocalDpi xmlns:a14="http://schemas.microsoft.com/office/drawing/2010/main" val="0"/>
              </a:ext>
            </a:extLst>
          </a:blip>
          <a:srcRect l="962" r="2" b="1"/>
          <a:stretch/>
        </p:blipFill>
        <p:spPr>
          <a:xfrm>
            <a:off x="134710" y="2275696"/>
            <a:ext cx="5003276" cy="3786490"/>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134710" y="6070516"/>
            <a:ext cx="5003276" cy="690207"/>
          </a:xfrm>
          <a:prstGeom prst="rect">
            <a:avLst/>
          </a:prstGeom>
          <a:solidFill>
            <a:schemeClr val="accent4">
              <a:lumMod val="75000"/>
            </a:schemeClr>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1400" b="1">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021511" y="3609541"/>
            <a:ext cx="1114610" cy="238676"/>
          </a:xfrm>
          <a:prstGeom prst="rect">
            <a:avLst/>
          </a:prstGeom>
          <a:solidFill>
            <a:srgbClr val="FFFFFF"/>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900" b="1">
                <a:solidFill>
                  <a:srgbClr val="CC99FF"/>
                </a:solidFill>
                <a:latin typeface="Arial" panose="020B0604020202020204" pitchFamily="34" charset="0"/>
                <a:ea typeface="Calibri" panose="020F0502020204030204" pitchFamily="34" charset="0"/>
                <a:cs typeface="Times New Roman" panose="02020603050405020304" pitchFamily="18" charset="0"/>
              </a:rPr>
              <a:t>Health Protection</a:t>
            </a:r>
            <a:endParaRPr lang="en-GB" sz="9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3802" r="4099"/>
          <a:stretch>
            <a:fillRect/>
          </a:stretch>
        </p:blipFill>
        <p:spPr bwMode="auto">
          <a:xfrm>
            <a:off x="5180997" y="2614380"/>
            <a:ext cx="3882983" cy="310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288" y="428018"/>
            <a:ext cx="2061761" cy="175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247474" y="1155950"/>
            <a:ext cx="7886700" cy="475537"/>
          </a:xfrm>
        </p:spPr>
        <p:txBody>
          <a:bodyPr>
            <a:noAutofit/>
          </a:bodyPr>
          <a:lstStyle/>
          <a:p>
            <a:r>
              <a:rPr lang="en-GB" sz="3800" b="1">
                <a:solidFill>
                  <a:srgbClr val="0070C0"/>
                </a:solidFill>
                <a:latin typeface="Arial" panose="020B0604020202020204" pitchFamily="34" charset="0"/>
                <a:cs typeface="Arial" panose="020B0604020202020204" pitchFamily="34" charset="0"/>
              </a:rPr>
              <a:t>What makes us healthy?</a:t>
            </a:r>
          </a:p>
        </p:txBody>
      </p:sp>
    </p:spTree>
    <p:extLst>
      <p:ext uri="{BB962C8B-B14F-4D97-AF65-F5344CB8AC3E}">
        <p14:creationId xmlns:p14="http://schemas.microsoft.com/office/powerpoint/2010/main" val="324527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192663C-F7D5-411B-94E9-B3B37BD80D2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065" t="15215" r="3467" b="10247"/>
          <a:stretch/>
        </p:blipFill>
        <p:spPr>
          <a:xfrm>
            <a:off x="3019302" y="1"/>
            <a:ext cx="6095009" cy="6858000"/>
          </a:xfrm>
          <a:prstGeom prst="rect">
            <a:avLst/>
          </a:prstGeom>
        </p:spPr>
      </p:pic>
      <p:sp>
        <p:nvSpPr>
          <p:cNvPr id="6" name="TextBox 5">
            <a:extLst>
              <a:ext uri="{FF2B5EF4-FFF2-40B4-BE49-F238E27FC236}">
                <a16:creationId xmlns:a16="http://schemas.microsoft.com/office/drawing/2014/main" id="{9491E093-6FF1-DB4C-EE42-180DF5589E8B}"/>
              </a:ext>
            </a:extLst>
          </p:cNvPr>
          <p:cNvSpPr txBox="1"/>
          <p:nvPr/>
        </p:nvSpPr>
        <p:spPr>
          <a:xfrm>
            <a:off x="29688" y="1170589"/>
            <a:ext cx="3090583" cy="5375831"/>
          </a:xfrm>
          <a:prstGeom prst="rect">
            <a:avLst/>
          </a:prstGeom>
          <a:noFill/>
        </p:spPr>
        <p:txBody>
          <a:bodyPr wrap="square">
            <a:spAutoFit/>
          </a:bodyPr>
          <a:lstStyle/>
          <a:p>
            <a:pPr>
              <a:lnSpc>
                <a:spcPct val="100000"/>
              </a:lnSpc>
              <a:spcBef>
                <a:spcPts val="750"/>
              </a:spcBef>
            </a:pPr>
            <a:r>
              <a:rPr lang="en-GB" sz="2000" b="1">
                <a:solidFill>
                  <a:srgbClr val="0070C0"/>
                </a:solidFill>
                <a:latin typeface="Arial" panose="020B0604020202020204" pitchFamily="34" charset="0"/>
                <a:cs typeface="Arial" panose="020B0604020202020204" pitchFamily="34" charset="0"/>
              </a:rPr>
              <a:t>JSNA Place Based Geographies</a:t>
            </a:r>
          </a:p>
          <a:p>
            <a:pPr>
              <a:lnSpc>
                <a:spcPct val="100000"/>
              </a:lnSpc>
              <a:spcBef>
                <a:spcPts val="750"/>
              </a:spcBef>
            </a:pPr>
            <a:r>
              <a:rPr lang="en-GB" sz="1800">
                <a:latin typeface="Arial"/>
                <a:cs typeface="Arial"/>
              </a:rPr>
              <a:t>JSNA’s </a:t>
            </a:r>
            <a:r>
              <a:rPr lang="en-GB">
                <a:latin typeface="Arial"/>
                <a:cs typeface="Arial"/>
              </a:rPr>
              <a:t>for</a:t>
            </a:r>
            <a:r>
              <a:rPr lang="en-GB" sz="1800">
                <a:latin typeface="Arial"/>
                <a:cs typeface="Arial"/>
              </a:rPr>
              <a:t> Shropshire and Place Plan Areas (PPA) </a:t>
            </a:r>
          </a:p>
          <a:p>
            <a:pPr>
              <a:lnSpc>
                <a:spcPct val="100000"/>
              </a:lnSpc>
              <a:spcBef>
                <a:spcPts val="750"/>
              </a:spcBef>
            </a:pPr>
            <a:r>
              <a:rPr lang="en-GB" sz="1800">
                <a:latin typeface="Arial"/>
                <a:cs typeface="Arial"/>
              </a:rPr>
              <a:t>18 PPA focused mainly on a market town and its surrounding rural communities.</a:t>
            </a:r>
          </a:p>
          <a:p>
            <a:pPr>
              <a:lnSpc>
                <a:spcPct val="100000"/>
              </a:lnSpc>
              <a:spcBef>
                <a:spcPts val="750"/>
              </a:spcBef>
            </a:pPr>
            <a:r>
              <a:rPr lang="en-GB" sz="1800">
                <a:latin typeface="Arial"/>
                <a:cs typeface="Arial"/>
              </a:rPr>
              <a:t>PPA’s are based along geographical/communities' boundaries not political ones.</a:t>
            </a:r>
          </a:p>
          <a:p>
            <a:pPr>
              <a:lnSpc>
                <a:spcPct val="100000"/>
              </a:lnSpc>
              <a:spcBef>
                <a:spcPts val="750"/>
              </a:spcBef>
            </a:pPr>
            <a:r>
              <a:rPr lang="en-GB" sz="1800">
                <a:latin typeface="Arial"/>
                <a:cs typeface="Arial"/>
              </a:rPr>
              <a:t>Capture the uniqueness of the areas in Shropshire.</a:t>
            </a:r>
          </a:p>
          <a:p>
            <a:pPr>
              <a:lnSpc>
                <a:spcPct val="100000"/>
              </a:lnSpc>
              <a:spcBef>
                <a:spcPts val="750"/>
              </a:spcBef>
            </a:pPr>
            <a:r>
              <a:rPr lang="en-GB">
                <a:latin typeface="Arial"/>
                <a:cs typeface="Arial"/>
              </a:rPr>
              <a:t>I</a:t>
            </a:r>
            <a:r>
              <a:rPr lang="en-GB" sz="1800">
                <a:latin typeface="Arial"/>
                <a:cs typeface="Arial"/>
              </a:rPr>
              <a:t>dentify meaningful local differences and areas of need.</a:t>
            </a:r>
            <a:endParaRPr lang="en-GB" sz="1800">
              <a:latin typeface="Arial"/>
              <a:ea typeface="+mn-lt"/>
              <a:cs typeface="Arial"/>
            </a:endParaRPr>
          </a:p>
        </p:txBody>
      </p:sp>
    </p:spTree>
    <p:extLst>
      <p:ext uri="{BB962C8B-B14F-4D97-AF65-F5344CB8AC3E}">
        <p14:creationId xmlns:p14="http://schemas.microsoft.com/office/powerpoint/2010/main" val="293251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163889" y="1160045"/>
            <a:ext cx="7886700" cy="994172"/>
          </a:xfrm>
        </p:spPr>
        <p:txBody>
          <a:bodyPr>
            <a:noAutofit/>
          </a:bodyPr>
          <a:lstStyle/>
          <a:p>
            <a:r>
              <a:rPr lang="en-GB" sz="3800" b="1">
                <a:solidFill>
                  <a:srgbClr val="0070C0"/>
                </a:solidFill>
                <a:latin typeface="Arial" panose="020B0604020202020204" pitchFamily="34" charset="0"/>
                <a:ea typeface="Calibri"/>
                <a:cs typeface="Arial" panose="020B0604020202020204" pitchFamily="34" charset="0"/>
                <a:sym typeface="Calibri"/>
              </a:rPr>
              <a:t>JSNA Web Based Profiler Tool</a:t>
            </a:r>
            <a:br>
              <a:rPr lang="en-GB" sz="3800" b="1">
                <a:solidFill>
                  <a:srgbClr val="0070C0"/>
                </a:solidFill>
                <a:latin typeface="Arial" panose="020B0604020202020204" pitchFamily="34" charset="0"/>
                <a:cs typeface="Arial" panose="020B0604020202020204" pitchFamily="34" charset="0"/>
              </a:rPr>
            </a:br>
            <a:endParaRPr lang="en-GB" sz="3800" b="1">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03E658-C341-4342-8CAF-001B4DAEA6BC}"/>
              </a:ext>
            </a:extLst>
          </p:cNvPr>
          <p:cNvSpPr txBox="1"/>
          <p:nvPr/>
        </p:nvSpPr>
        <p:spPr>
          <a:xfrm>
            <a:off x="163889" y="1738315"/>
            <a:ext cx="6320547" cy="307777"/>
          </a:xfrm>
          <a:prstGeom prst="rect">
            <a:avLst/>
          </a:prstGeom>
          <a:noFill/>
        </p:spPr>
        <p:txBody>
          <a:bodyPr wrap="square">
            <a:spAutoFit/>
          </a:bodyPr>
          <a:lstStyle/>
          <a:p>
            <a:r>
              <a:rPr lang="en-GB" sz="1400" b="0" i="0" u="sng" strike="noStrike">
                <a:solidFill>
                  <a:srgbClr val="0563C1"/>
                </a:solidFill>
                <a:effectLst/>
                <a:latin typeface="Arial" panose="020B0604020202020204" pitchFamily="34" charset="0"/>
                <a:hlinkClick r:id="rId4"/>
              </a:rPr>
              <a:t>https://www.shropshire.gov.uk/public-health/jsna-data-beta/</a:t>
            </a:r>
            <a:endParaRPr lang="en-GB" sz="1400"/>
          </a:p>
        </p:txBody>
      </p:sp>
      <p:sp>
        <p:nvSpPr>
          <p:cNvPr id="9" name="TextBox 8">
            <a:extLst>
              <a:ext uri="{FF2B5EF4-FFF2-40B4-BE49-F238E27FC236}">
                <a16:creationId xmlns:a16="http://schemas.microsoft.com/office/drawing/2014/main" id="{5F2B680D-4A54-4AAE-8AEE-860422D209FA}"/>
              </a:ext>
            </a:extLst>
          </p:cNvPr>
          <p:cNvSpPr txBox="1"/>
          <p:nvPr/>
        </p:nvSpPr>
        <p:spPr>
          <a:xfrm>
            <a:off x="5703184" y="3768955"/>
            <a:ext cx="3185809"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web-based JSNA is an interactive tool that allows users to explore data relating to health need in Shropshire.</a:t>
            </a:r>
          </a:p>
        </p:txBody>
      </p:sp>
      <p:pic>
        <p:nvPicPr>
          <p:cNvPr id="3" name="Picture 2">
            <a:extLst>
              <a:ext uri="{FF2B5EF4-FFF2-40B4-BE49-F238E27FC236}">
                <a16:creationId xmlns:a16="http://schemas.microsoft.com/office/drawing/2014/main" id="{963171D8-F8DA-4AF2-954C-44740F777187}"/>
              </a:ext>
            </a:extLst>
          </p:cNvPr>
          <p:cNvPicPr>
            <a:picLocks noChangeAspect="1"/>
          </p:cNvPicPr>
          <p:nvPr/>
        </p:nvPicPr>
        <p:blipFill>
          <a:blip r:embed="rId5"/>
          <a:stretch>
            <a:fillRect/>
          </a:stretch>
        </p:blipFill>
        <p:spPr>
          <a:xfrm>
            <a:off x="0" y="2055013"/>
            <a:ext cx="5232152" cy="48359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14642" y="1083536"/>
            <a:ext cx="7886700" cy="1325563"/>
          </a:xfrm>
        </p:spPr>
        <p:txBody>
          <a:bodyPr>
            <a:normAutofit/>
          </a:bodyPr>
          <a:lstStyle/>
          <a:p>
            <a:r>
              <a:rPr lang="en-GB" sz="4000" b="1">
                <a:solidFill>
                  <a:srgbClr val="0070C0"/>
                </a:solidFill>
                <a:latin typeface="Arial" panose="020B0604020202020204" pitchFamily="34" charset="0"/>
                <a:ea typeface="Calibri"/>
                <a:cs typeface="Arial" panose="020B0604020202020204" pitchFamily="34" charset="0"/>
                <a:sym typeface="Calibri"/>
              </a:rPr>
              <a:t>Community Engagement</a:t>
            </a:r>
            <a:br>
              <a:rPr lang="en-GB" sz="3800" b="1">
                <a:solidFill>
                  <a:srgbClr val="0070C0"/>
                </a:solidFill>
              </a:rPr>
            </a:br>
            <a:endParaRPr lang="en-GB" sz="3800" b="1">
              <a:solidFill>
                <a:srgbClr val="0070C0"/>
              </a:solidFill>
            </a:endParaRPr>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628650" y="2051288"/>
            <a:ext cx="7886700" cy="3288676"/>
          </a:xfrm>
        </p:spPr>
        <p:txBody>
          <a:bodyPr/>
          <a:lstStyle/>
          <a:p>
            <a:pPr marL="0" indent="0">
              <a:buNone/>
            </a:pPr>
            <a:r>
              <a:rPr lang="en-GB" b="1">
                <a:latin typeface="Arial" panose="020B0604020202020204" pitchFamily="34" charset="0"/>
                <a:ea typeface="Calibri"/>
                <a:cs typeface="Arial" panose="020B0604020202020204" pitchFamily="34" charset="0"/>
                <a:sym typeface="Calibri"/>
              </a:rPr>
              <a:t>Stakeholder and Resident engagement via:</a:t>
            </a:r>
          </a:p>
          <a:p>
            <a:pPr marL="0" indent="0">
              <a:buNone/>
            </a:pPr>
            <a:endParaRPr lang="en-GB" b="1" u="sng">
              <a:latin typeface="Arial" panose="020B0604020202020204" pitchFamily="34" charset="0"/>
              <a:ea typeface="Calibri"/>
              <a:cs typeface="Arial" panose="020B0604020202020204" pitchFamily="34" charset="0"/>
              <a:sym typeface="Calibri"/>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Questionnaires to residents</a:t>
            </a:r>
          </a:p>
          <a:p>
            <a:pPr marL="457200" lvl="1" indent="0">
              <a:buNone/>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Interviews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Focus Groups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Attending key meetings/groups</a:t>
            </a:r>
          </a:p>
        </p:txBody>
      </p:sp>
      <p:pic>
        <p:nvPicPr>
          <p:cNvPr id="3" name="Picture 2">
            <a:extLst>
              <a:ext uri="{FF2B5EF4-FFF2-40B4-BE49-F238E27FC236}">
                <a16:creationId xmlns:a16="http://schemas.microsoft.com/office/drawing/2014/main" id="{A45D5F20-69D7-43D2-AFA2-6B7A622EBF68}"/>
              </a:ext>
            </a:extLst>
          </p:cNvPr>
          <p:cNvPicPr>
            <a:picLocks noChangeAspect="1"/>
          </p:cNvPicPr>
          <p:nvPr/>
        </p:nvPicPr>
        <p:blipFill>
          <a:blip r:embed="rId4"/>
          <a:stretch>
            <a:fillRect/>
          </a:stretch>
        </p:blipFill>
        <p:spPr>
          <a:xfrm>
            <a:off x="0" y="5259549"/>
            <a:ext cx="6278252" cy="1598451"/>
          </a:xfrm>
          <a:prstGeom prst="rect">
            <a:avLst/>
          </a:prstGeom>
        </p:spPr>
      </p:pic>
    </p:spTree>
    <p:extLst>
      <p:ext uri="{BB962C8B-B14F-4D97-AF65-F5344CB8AC3E}">
        <p14:creationId xmlns:p14="http://schemas.microsoft.com/office/powerpoint/2010/main" val="490215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UserInfo>
        <DisplayName>Penny Bason</DisplayName>
        <AccountId>444</AccountId>
        <AccountType/>
      </UserInfo>
      <UserInfo>
        <DisplayName>Hannah Thomas</DisplayName>
        <AccountId>40</AccountId>
        <AccountType/>
      </UserInfo>
      <UserInfo>
        <DisplayName>Louisa Jones</DisplayName>
        <AccountId>4679</AccountId>
        <AccountType/>
      </UserInfo>
      <UserInfo>
        <DisplayName>Jessie Dickson</DisplayName>
        <AccountId>5726</AccountId>
        <AccountType/>
      </UserInfo>
      <UserInfo>
        <DisplayName>Jess Edwards</DisplayName>
        <AccountId>5250</AccountId>
        <AccountType/>
      </UserInfo>
      <UserInfo>
        <DisplayName>Harry Wallace</DisplayName>
        <AccountId>5765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8" ma:contentTypeDescription="Create a new document." ma:contentTypeScope="" ma:versionID="9835c98b5cbd819f40e1afe51d72bd28">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d21000e32432ef9353921e782328b1a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39D4D-550D-495B-AAAE-59A0C43AA873}">
  <ds:schemaRefs>
    <ds:schemaRef ds:uri="6d1fb052-2e39-4dc2-ae27-4dc85d86b8c7"/>
    <ds:schemaRef ds:uri="http://purl.org/dc/dcmitype/"/>
    <ds:schemaRef ds:uri="http://schemas.microsoft.com/office/2006/documentManagement/types"/>
    <ds:schemaRef ds:uri="ac6f7727-9981-47f0-993e-6511a1c3812d"/>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EBB74C-BC0D-4C0A-A476-BFA7271DC060}">
  <ds:schemaRefs>
    <ds:schemaRef ds:uri="6d1fb052-2e39-4dc2-ae27-4dc85d86b8c7"/>
    <ds:schemaRef ds:uri="ac6f7727-9981-47f0-993e-6511a1c381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6147E4-B00F-4513-9132-B679394A4C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3173</Words>
  <Application>Microsoft Office PowerPoint</Application>
  <PresentationFormat>On-screen Show (4:3)</PresentationFormat>
  <Paragraphs>775</Paragraphs>
  <Slides>46</Slides>
  <Notes>41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Impact</vt:lpstr>
      <vt:lpstr>Ubuntu</vt:lpstr>
      <vt:lpstr>Ubuntu Medium</vt:lpstr>
      <vt:lpstr>Wingdings</vt:lpstr>
      <vt:lpstr>Office Theme</vt:lpstr>
      <vt:lpstr> Joint Strategic Needs  Assessment (JSNA):  Place-based approach  </vt:lpstr>
      <vt:lpstr>Overview</vt:lpstr>
      <vt:lpstr>PowerPoint Presentation</vt:lpstr>
      <vt:lpstr>PowerPoint Presentation</vt:lpstr>
      <vt:lpstr>PowerPoint Presentation</vt:lpstr>
      <vt:lpstr>What makes us healthy?</vt:lpstr>
      <vt:lpstr>PowerPoint Presentation</vt:lpstr>
      <vt:lpstr>JSNA Web Based Profiler Tool </vt:lpstr>
      <vt:lpstr>Community Engagement </vt:lpstr>
      <vt:lpstr>Shrewsbury Place Plan  Examples of Key Health and Wellbeing Data</vt:lpstr>
      <vt:lpstr>  Shrewsbury Place Plan Area</vt:lpstr>
      <vt:lpstr>PowerPoint Presentation</vt:lpstr>
      <vt:lpstr>PowerPoint Presentation</vt:lpstr>
      <vt:lpstr>PowerPoint Presentation</vt:lpstr>
      <vt:lpstr>Disease Prevalence</vt:lpstr>
      <vt:lpstr>Smoking at time of delivery</vt:lpstr>
      <vt:lpstr>Wider determinants of health</vt:lpstr>
      <vt:lpstr>Wider determinants of health</vt:lpstr>
      <vt:lpstr>PowerPoint Presentation</vt:lpstr>
      <vt:lpstr>Community Engagement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Discussion   What are the key themes for the Shrewsbury Plan Areas?    What is already happening around the key themes?    What actions do we need to take to improve the key themes?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Amanda Cheeseman</cp:lastModifiedBy>
  <cp:revision>2</cp:revision>
  <cp:lastPrinted>2023-07-07T09:44:38Z</cp:lastPrinted>
  <dcterms:created xsi:type="dcterms:W3CDTF">2022-07-25T09:32:02Z</dcterms:created>
  <dcterms:modified xsi:type="dcterms:W3CDTF">2023-08-18T08:10:03Z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