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xml" ContentType="application/vnd.openxmlformats-officedocument.drawingml.chartshapes+xml"/>
  <Override PartName="/ppt/notesSlides/notesSlide3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3.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4.xml" ContentType="application/vnd.openxmlformats-officedocument.drawingml.chartshapes+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5.xml" ContentType="application/vnd.openxmlformats-officedocument.drawingml.chartshapes+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58"/>
  </p:notesMasterIdLst>
  <p:sldIdLst>
    <p:sldId id="277" r:id="rId6"/>
    <p:sldId id="327" r:id="rId7"/>
    <p:sldId id="267" r:id="rId8"/>
    <p:sldId id="262" r:id="rId9"/>
    <p:sldId id="261" r:id="rId10"/>
    <p:sldId id="2145707197" r:id="rId11"/>
    <p:sldId id="2145707237" r:id="rId12"/>
    <p:sldId id="274" r:id="rId13"/>
    <p:sldId id="2145707199" r:id="rId14"/>
    <p:sldId id="2145707251" r:id="rId15"/>
    <p:sldId id="2145707252" r:id="rId16"/>
    <p:sldId id="2145707253" r:id="rId17"/>
    <p:sldId id="298" r:id="rId18"/>
    <p:sldId id="391" r:id="rId19"/>
    <p:sldId id="419" r:id="rId20"/>
    <p:sldId id="287" r:id="rId21"/>
    <p:sldId id="2145707201" r:id="rId22"/>
    <p:sldId id="2145707223" r:id="rId23"/>
    <p:sldId id="2145707224" r:id="rId24"/>
    <p:sldId id="2145707256" r:id="rId25"/>
    <p:sldId id="436" r:id="rId26"/>
    <p:sldId id="2145707240" r:id="rId27"/>
    <p:sldId id="2145707241" r:id="rId28"/>
    <p:sldId id="2145707242" r:id="rId29"/>
    <p:sldId id="2145707243" r:id="rId30"/>
    <p:sldId id="2145707222" r:id="rId31"/>
    <p:sldId id="2145707245" r:id="rId32"/>
    <p:sldId id="2145707203" r:id="rId33"/>
    <p:sldId id="2145707204" r:id="rId34"/>
    <p:sldId id="2145707205" r:id="rId35"/>
    <p:sldId id="2145707206" r:id="rId36"/>
    <p:sldId id="2145707207" r:id="rId37"/>
    <p:sldId id="2145707208" r:id="rId38"/>
    <p:sldId id="2145707209" r:id="rId39"/>
    <p:sldId id="2145707246" r:id="rId40"/>
    <p:sldId id="2145707210" r:id="rId41"/>
    <p:sldId id="2145707211" r:id="rId42"/>
    <p:sldId id="2145707212" r:id="rId43"/>
    <p:sldId id="2145707247" r:id="rId44"/>
    <p:sldId id="2145707213" r:id="rId45"/>
    <p:sldId id="2145707248" r:id="rId46"/>
    <p:sldId id="2145707214" r:id="rId47"/>
    <p:sldId id="2145707215" r:id="rId48"/>
    <p:sldId id="2145707216" r:id="rId49"/>
    <p:sldId id="2145707249" r:id="rId50"/>
    <p:sldId id="2145707217" r:id="rId51"/>
    <p:sldId id="2145707218" r:id="rId52"/>
    <p:sldId id="2145707219" r:id="rId53"/>
    <p:sldId id="2145707250" r:id="rId54"/>
    <p:sldId id="2145707220" r:id="rId55"/>
    <p:sldId id="2145707221" r:id="rId56"/>
    <p:sldId id="2145707232" r:id="rId5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41F4A-3E51-80B6-5D00-BA48A1A22FFA}" name="Hannah Thomas" initials="HT" userId="S::hannah.thomas@shropshire.gov.uk::5c9b5c0b-cc95-4f8a-aad3-7eca96980d82" providerId="AD"/>
  <p188:author id="{10565081-A340-9107-2300-86547AE29B51}" name="Amanda Cheeseman" initials="AC" userId="S::amanda.cheeseman@shropshire.gov.uk::be756b52-a8b8-466f-b054-6369ee31aa46" providerId="AD"/>
  <p188:author id="{714AF9A9-0F31-B405-81FD-42D535966692}" name="Amanda Cheeseman" initials="SC223614" userId="Amanda Cheeseman" providerId="None"/>
  <p188:author id="{06D0BCB4-7E0E-B4F3-CB22-F210A627E15F}" name="Rachel Robinson" initials="SCTMP1348" userId="Rachel Robinson" providerId="None"/>
  <p188:author id="{E5E904D1-8B2A-0072-1965-E2A77696E1C9}" name="CC142087" initials="CC142087" userId="CC142087" providerId="None"/>
  <p188:author id="{C1AEB8E6-DFB3-E16D-D1C4-D8443FE17C7E}" name="Chris Hirons" initials="CH" userId="S::chris.hirons@shropshire.gov.uk::6f56ab38-6c4f-42bb-9086-cb31dfab8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Morris" initials="SCTMP2188" lastIdx="1" clrIdx="0">
    <p:extLst>
      <p:ext uri="{19B8F6BF-5375-455C-9EA6-DF929625EA0E}">
        <p15:presenceInfo xmlns:p15="http://schemas.microsoft.com/office/powerpoint/2012/main" userId="Katie Morris" providerId="None"/>
      </p:ext>
    </p:extLst>
  </p:cmAuthor>
  <p:cmAuthor id="2" name="Hannah Thomas" initials="CC117039" lastIdx="3" clrIdx="1">
    <p:extLst>
      <p:ext uri="{19B8F6BF-5375-455C-9EA6-DF929625EA0E}">
        <p15:presenceInfo xmlns:p15="http://schemas.microsoft.com/office/powerpoint/2012/main" userId="Hannah Thomas" providerId="None"/>
      </p:ext>
    </p:extLst>
  </p:cmAuthor>
  <p:cmAuthor id="3" name="Mark Trenfield" initials="MT" lastIdx="1" clrIdx="2">
    <p:extLst>
      <p:ext uri="{19B8F6BF-5375-455C-9EA6-DF929625EA0E}">
        <p15:presenceInfo xmlns:p15="http://schemas.microsoft.com/office/powerpoint/2012/main" userId="S::mark.trenfield@shropshire.gov.uk::f65a3333-0d1e-4a56-b930-4d0b9d55aa3a" providerId="AD"/>
      </p:ext>
    </p:extLst>
  </p:cmAuthor>
  <p:cmAuthor id="4" name="Penny Bason" initials="PB" lastIdx="1" clrIdx="3">
    <p:extLst>
      <p:ext uri="{19B8F6BF-5375-455C-9EA6-DF929625EA0E}">
        <p15:presenceInfo xmlns:p15="http://schemas.microsoft.com/office/powerpoint/2012/main" userId="S::penny.bason@shropshire.gov.uk::a628c6c9-9c00-4657-8267-7605222c3e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A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5DBBB-1EA3-4CCA-9A57-8B7097EDE198}" v="1" dt="2023-08-18T08:11:37.665"/>
    <p1510:client id="{A8579921-97C3-47AE-B8B6-96BA17E08B8C}" v="9" dt="2023-07-13T11:33:31.577"/>
    <p1510:client id="{B403C7C6-8AA7-4179-A95A-F98C01AB9AF7}" v="1391" vWet="1395" dt="2023-07-13T11:30:38.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3.xml"/></Relationships>
</file>

<file path=ppt/charts/_rels/chart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4.xml"/></Relationships>
</file>

<file path=ppt/charts/_rels/chart3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5.xml"/></Relationships>
</file>

<file path=ppt/charts/_rels/chart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Ethnicity</a:t>
            </a:r>
          </a:p>
        </c:rich>
      </c:tx>
      <c:layout>
        <c:manualLayout>
          <c:xMode val="edge"/>
          <c:yMode val="edge"/>
          <c:x val="0.50357142980184444"/>
          <c:y val="4.324711606436260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12356414843123"/>
          <c:y val="0.16877748916097873"/>
          <c:w val="0.7478992248083477"/>
          <c:h val="0.61090008545666996"/>
        </c:manualLayout>
      </c:layout>
      <c:barChart>
        <c:barDir val="col"/>
        <c:grouping val="clustered"/>
        <c:varyColors val="0"/>
        <c:ser>
          <c:idx val="4"/>
          <c:order val="0"/>
          <c:tx>
            <c:strRef>
              <c:f>'Shrewsbury results'!$D$829</c:f>
              <c:strCache>
                <c:ptCount val="1"/>
                <c:pt idx="0">
                  <c:v>Shrewsbury</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results'!$A$830:$A$832</c:f>
              <c:strCache>
                <c:ptCount val="3"/>
                <c:pt idx="0">
                  <c:v>Other non White British</c:v>
                </c:pt>
                <c:pt idx="1">
                  <c:v>White (British; Irish; Welsh)</c:v>
                </c:pt>
                <c:pt idx="2">
                  <c:v>(blank)</c:v>
                </c:pt>
              </c:strCache>
            </c:strRef>
          </c:cat>
          <c:val>
            <c:numRef>
              <c:f>'Shrewsbury results'!$D$830:$D$832</c:f>
              <c:numCache>
                <c:formatCode>0.0%</c:formatCode>
                <c:ptCount val="3"/>
                <c:pt idx="0">
                  <c:v>3.2758620689655175E-2</c:v>
                </c:pt>
                <c:pt idx="1">
                  <c:v>0.88103448275862073</c:v>
                </c:pt>
                <c:pt idx="2">
                  <c:v>8.6206896551724144E-2</c:v>
                </c:pt>
              </c:numCache>
            </c:numRef>
          </c:val>
          <c:extLst>
            <c:ext xmlns:c16="http://schemas.microsoft.com/office/drawing/2014/chart" uri="{C3380CC4-5D6E-409C-BE32-E72D297353CC}">
              <c16:uniqueId val="{00000004-CFD2-4C8E-896F-E2A731A6C6E7}"/>
            </c:ext>
          </c:extLst>
        </c:ser>
        <c:ser>
          <c:idx val="2"/>
          <c:order val="1"/>
          <c:tx>
            <c:strRef>
              <c:f>'Shrewsbury results'!$E$829</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results'!$A$830:$A$832</c:f>
              <c:strCache>
                <c:ptCount val="3"/>
                <c:pt idx="0">
                  <c:v>Other non White British</c:v>
                </c:pt>
                <c:pt idx="1">
                  <c:v>White (British; Irish; Welsh)</c:v>
                </c:pt>
                <c:pt idx="2">
                  <c:v>(blank)</c:v>
                </c:pt>
              </c:strCache>
            </c:strRef>
          </c:cat>
          <c:val>
            <c:numRef>
              <c:f>'Shrewsbury results'!$E$830:$E$832</c:f>
              <c:numCache>
                <c:formatCode>0.0%</c:formatCode>
                <c:ptCount val="3"/>
                <c:pt idx="0">
                  <c:v>1.7857142857142856E-2</c:v>
                </c:pt>
                <c:pt idx="1">
                  <c:v>0.94047619047619047</c:v>
                </c:pt>
                <c:pt idx="2">
                  <c:v>4.1666666666666664E-2</c:v>
                </c:pt>
              </c:numCache>
            </c:numRef>
          </c:val>
          <c:extLst>
            <c:ext xmlns:c16="http://schemas.microsoft.com/office/drawing/2014/chart" uri="{C3380CC4-5D6E-409C-BE32-E72D297353CC}">
              <c16:uniqueId val="{00000001-A368-4C30-A39D-075E2EA1AA25}"/>
            </c:ext>
          </c:extLst>
        </c:ser>
        <c:dLbls>
          <c:dLblPos val="ctr"/>
          <c:showLegendKey val="0"/>
          <c:showVal val="1"/>
          <c:showCatName val="0"/>
          <c:showSerName val="0"/>
          <c:showPercent val="0"/>
          <c:showBubbleSize val="0"/>
        </c:dLbls>
        <c:gapWidth val="48"/>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a:t>Ethnicity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where 0 is “not at all anxious” and 10 is “completely anxious”, overall, how anxious did you feel yesterday?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141157346498497E-2"/>
          <c:y val="0.14475663247626094"/>
          <c:w val="0.88014344734274819"/>
          <c:h val="0.57458644236228551"/>
        </c:manualLayout>
      </c:layout>
      <c:barChart>
        <c:barDir val="col"/>
        <c:grouping val="clustered"/>
        <c:varyColors val="0"/>
        <c:ser>
          <c:idx val="2"/>
          <c:order val="0"/>
          <c:tx>
            <c:strRef>
              <c:f>'Shrewsbury results'!$A$41</c:f>
              <c:strCache>
                <c:ptCount val="1"/>
                <c:pt idx="0">
                  <c:v>Shrewsbury PPA</c:v>
                </c:pt>
              </c:strCache>
            </c:strRef>
          </c:tx>
          <c:spPr>
            <a:solidFill>
              <a:schemeClr val="accent3"/>
            </a:solidFill>
            <a:ln>
              <a:noFill/>
            </a:ln>
            <a:effectLst/>
          </c:spPr>
          <c:invertIfNegative val="0"/>
          <c:cat>
            <c:strRef>
              <c:f>'Shrewsbury results'!$B$40:$M$40</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'Shrewsbury results'!$B$41:$M$41</c:f>
              <c:numCache>
                <c:formatCode>0.00%</c:formatCode>
                <c:ptCount val="12"/>
                <c:pt idx="0">
                  <c:v>0.14310344827586208</c:v>
                </c:pt>
                <c:pt idx="1">
                  <c:v>7.586206896551724E-2</c:v>
                </c:pt>
                <c:pt idx="2">
                  <c:v>0.1</c:v>
                </c:pt>
                <c:pt idx="3">
                  <c:v>0.11379310344827587</c:v>
                </c:pt>
                <c:pt idx="4">
                  <c:v>8.2758620689655171E-2</c:v>
                </c:pt>
                <c:pt idx="5">
                  <c:v>0.11206896551724138</c:v>
                </c:pt>
                <c:pt idx="6">
                  <c:v>7.2413793103448282E-2</c:v>
                </c:pt>
                <c:pt idx="7">
                  <c:v>0.11206896551724138</c:v>
                </c:pt>
                <c:pt idx="8">
                  <c:v>8.9655172413793102E-2</c:v>
                </c:pt>
                <c:pt idx="9">
                  <c:v>5.5172413793103448E-2</c:v>
                </c:pt>
                <c:pt idx="10">
                  <c:v>4.1379310344827586E-2</c:v>
                </c:pt>
                <c:pt idx="11">
                  <c:v>1.7241379310344827E-3</c:v>
                </c:pt>
              </c:numCache>
            </c:numRef>
          </c:val>
          <c:extLst>
            <c:ext xmlns:c16="http://schemas.microsoft.com/office/drawing/2014/chart" uri="{C3380CC4-5D6E-409C-BE32-E72D297353CC}">
              <c16:uniqueId val="{00000000-9F90-47FD-9861-F6469ACD73E5}"/>
            </c:ext>
          </c:extLst>
        </c:ser>
        <c:ser>
          <c:idx val="0"/>
          <c:order val="1"/>
          <c:tx>
            <c:strRef>
              <c:f>'Shrewsbury results'!$A$42</c:f>
              <c:strCache>
                <c:ptCount val="1"/>
                <c:pt idx="0">
                  <c:v>North East Shrewsbury Area</c:v>
                </c:pt>
              </c:strCache>
            </c:strRef>
          </c:tx>
          <c:spPr>
            <a:solidFill>
              <a:schemeClr val="accent1"/>
            </a:solidFill>
            <a:ln>
              <a:noFill/>
            </a:ln>
            <a:effectLst/>
          </c:spPr>
          <c:invertIfNegative val="0"/>
          <c:cat>
            <c:strRef>
              <c:f>'Shrewsbury results'!$B$40:$M$40</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'Shrewsbury results'!$B$42:$M$42</c:f>
              <c:numCache>
                <c:formatCode>0.00%</c:formatCode>
                <c:ptCount val="12"/>
                <c:pt idx="0">
                  <c:v>0.1130952380952381</c:v>
                </c:pt>
                <c:pt idx="1">
                  <c:v>4.1666666666666664E-2</c:v>
                </c:pt>
                <c:pt idx="2">
                  <c:v>7.1428571428571425E-2</c:v>
                </c:pt>
                <c:pt idx="3">
                  <c:v>0.10119047619047619</c:v>
                </c:pt>
                <c:pt idx="4">
                  <c:v>0.10714285714285714</c:v>
                </c:pt>
                <c:pt idx="5">
                  <c:v>0.10714285714285714</c:v>
                </c:pt>
                <c:pt idx="6">
                  <c:v>0.10119047619047619</c:v>
                </c:pt>
                <c:pt idx="7">
                  <c:v>0.16666666666666666</c:v>
                </c:pt>
                <c:pt idx="8">
                  <c:v>9.5238095238095233E-2</c:v>
                </c:pt>
                <c:pt idx="9">
                  <c:v>5.3571428571428568E-2</c:v>
                </c:pt>
                <c:pt idx="10">
                  <c:v>4.1666666666666664E-2</c:v>
                </c:pt>
                <c:pt idx="11">
                  <c:v>0</c:v>
                </c:pt>
              </c:numCache>
            </c:numRef>
          </c:val>
          <c:extLst>
            <c:ext xmlns:c16="http://schemas.microsoft.com/office/drawing/2014/chart" uri="{C3380CC4-5D6E-409C-BE32-E72D297353CC}">
              <c16:uniqueId val="{00000001-9F90-47FD-9861-F6469ACD73E5}"/>
            </c:ext>
          </c:extLst>
        </c:ser>
        <c:ser>
          <c:idx val="1"/>
          <c:order val="2"/>
          <c:tx>
            <c:strRef>
              <c:f>'Shrewsbury results'!$A$43</c:f>
              <c:strCache>
                <c:ptCount val="1"/>
                <c:pt idx="0">
                  <c:v>England, Year Ending March 22</c:v>
                </c:pt>
              </c:strCache>
            </c:strRef>
          </c:tx>
          <c:spPr>
            <a:solidFill>
              <a:schemeClr val="accent2"/>
            </a:solidFill>
            <a:ln>
              <a:noFill/>
            </a:ln>
            <a:effectLst/>
          </c:spPr>
          <c:invertIfNegative val="0"/>
          <c:cat>
            <c:strRef>
              <c:f>'Shrewsbury results'!$B$40:$M$40</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'Shrewsbury results'!$B$43:$M$43</c:f>
              <c:numCache>
                <c:formatCode>0.00%</c:formatCode>
                <c:ptCount val="12"/>
                <c:pt idx="0">
                  <c:v>0.26490000000000002</c:v>
                </c:pt>
                <c:pt idx="1">
                  <c:v>9.2399999999999996E-2</c:v>
                </c:pt>
                <c:pt idx="2">
                  <c:v>0.1419</c:v>
                </c:pt>
                <c:pt idx="3">
                  <c:v>9.9000000000000005E-2</c:v>
                </c:pt>
                <c:pt idx="4">
                  <c:v>7.0099999999999996E-2</c:v>
                </c:pt>
                <c:pt idx="5">
                  <c:v>0.10630000000000001</c:v>
                </c:pt>
                <c:pt idx="6">
                  <c:v>6.9900000000000004E-2</c:v>
                </c:pt>
                <c:pt idx="7">
                  <c:v>6.5699999999999995E-2</c:v>
                </c:pt>
                <c:pt idx="8">
                  <c:v>5.5100000000000003E-2</c:v>
                </c:pt>
                <c:pt idx="9">
                  <c:v>1.9599999999999999E-2</c:v>
                </c:pt>
                <c:pt idx="10">
                  <c:v>1.5100000000000001E-2</c:v>
                </c:pt>
              </c:numCache>
            </c:numRef>
          </c:val>
          <c:extLst>
            <c:ext xmlns:c16="http://schemas.microsoft.com/office/drawing/2014/chart" uri="{C3380CC4-5D6E-409C-BE32-E72D297353CC}">
              <c16:uniqueId val="{00000002-9F90-47FD-9861-F6469ACD73E5}"/>
            </c:ext>
          </c:extLst>
        </c:ser>
        <c:ser>
          <c:idx val="3"/>
          <c:order val="3"/>
          <c:tx>
            <c:strRef>
              <c:f>'Shrewsbury results'!$A$44</c:f>
              <c:strCache>
                <c:ptCount val="1"/>
                <c:pt idx="0">
                  <c:v>West Midlands, Year Ending March 22</c:v>
                </c:pt>
              </c:strCache>
            </c:strRef>
          </c:tx>
          <c:spPr>
            <a:solidFill>
              <a:schemeClr val="accent4"/>
            </a:solidFill>
            <a:ln>
              <a:noFill/>
            </a:ln>
            <a:effectLst/>
          </c:spPr>
          <c:invertIfNegative val="0"/>
          <c:cat>
            <c:strRef>
              <c:f>'Shrewsbury results'!$B$40:$M$40</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'Shrewsbury results'!$B$44:$M$44</c:f>
              <c:numCache>
                <c:formatCode>0.00%</c:formatCode>
                <c:ptCount val="12"/>
                <c:pt idx="0">
                  <c:v>0.27100000000000002</c:v>
                </c:pt>
                <c:pt idx="1">
                  <c:v>9.0200000000000002E-2</c:v>
                </c:pt>
                <c:pt idx="2">
                  <c:v>0.1424</c:v>
                </c:pt>
                <c:pt idx="3">
                  <c:v>9.8199999999999996E-2</c:v>
                </c:pt>
                <c:pt idx="4">
                  <c:v>6.6900000000000001E-2</c:v>
                </c:pt>
                <c:pt idx="5">
                  <c:v>0.1183</c:v>
                </c:pt>
                <c:pt idx="6">
                  <c:v>6.3899999999999998E-2</c:v>
                </c:pt>
                <c:pt idx="7">
                  <c:v>6.3399999999999998E-2</c:v>
                </c:pt>
                <c:pt idx="8">
                  <c:v>5.5100000000000003E-2</c:v>
                </c:pt>
                <c:pt idx="9">
                  <c:v>1.78E-2</c:v>
                </c:pt>
                <c:pt idx="10">
                  <c:v>1.29E-2</c:v>
                </c:pt>
              </c:numCache>
            </c:numRef>
          </c:val>
          <c:extLst>
            <c:ext xmlns:c16="http://schemas.microsoft.com/office/drawing/2014/chart" uri="{C3380CC4-5D6E-409C-BE32-E72D297353CC}">
              <c16:uniqueId val="{00000003-9F90-47FD-9861-F6469ACD73E5}"/>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Anxiousness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tickLblSkip val="1"/>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layout>
        <c:manualLayout>
          <c:xMode val="edge"/>
          <c:yMode val="edge"/>
          <c:x val="8.313547962467983E-3"/>
          <c:y val="0.85155561965959536"/>
          <c:w val="0.9527918643197123"/>
          <c:h val="0.125159131148512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72335450997854"/>
          <c:y val="0.13418652692106847"/>
          <c:w val="0.67077861044531151"/>
          <c:h val="0.81731090256682437"/>
        </c:manualLayout>
      </c:layout>
      <c:barChart>
        <c:barDir val="bar"/>
        <c:grouping val="clustered"/>
        <c:varyColors val="0"/>
        <c:ser>
          <c:idx val="2"/>
          <c:order val="0"/>
          <c:tx>
            <c:strRef>
              <c:f>'Shrewsbury results'!$D$47</c:f>
              <c:strCache>
                <c:ptCount val="1"/>
                <c:pt idx="0">
                  <c:v>Shrewsbury</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results'!$A$48:$A$67</c:f>
              <c:strCache>
                <c:ptCount val="20"/>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The level of crime</c:v>
                </c:pt>
                <c:pt idx="11">
                  <c:v>The level of pollution</c:v>
                </c:pt>
                <c:pt idx="12">
                  <c:v>The 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strCache>
            </c:strRef>
          </c:cat>
          <c:val>
            <c:numRef>
              <c:f>'Shrewsbury results'!$D$48:$D$67</c:f>
              <c:numCache>
                <c:formatCode>0.0%</c:formatCode>
                <c:ptCount val="20"/>
                <c:pt idx="0">
                  <c:v>0.72758620689655173</c:v>
                </c:pt>
                <c:pt idx="1">
                  <c:v>0.39655172413793105</c:v>
                </c:pt>
                <c:pt idx="2">
                  <c:v>0.58965517241379306</c:v>
                </c:pt>
                <c:pt idx="3">
                  <c:v>0.64655172413793105</c:v>
                </c:pt>
                <c:pt idx="4">
                  <c:v>0.42931034482758623</c:v>
                </c:pt>
                <c:pt idx="5">
                  <c:v>0.50344827586206897</c:v>
                </c:pt>
                <c:pt idx="6">
                  <c:v>0.58448275862068966</c:v>
                </c:pt>
                <c:pt idx="7">
                  <c:v>0.51551724137931032</c:v>
                </c:pt>
                <c:pt idx="8">
                  <c:v>0.83620689655172409</c:v>
                </c:pt>
                <c:pt idx="9">
                  <c:v>0.51206896551724135</c:v>
                </c:pt>
                <c:pt idx="10">
                  <c:v>0.67931034482758623</c:v>
                </c:pt>
                <c:pt idx="11">
                  <c:v>0.45689655172413796</c:v>
                </c:pt>
                <c:pt idx="12">
                  <c:v>0.45689655172413796</c:v>
                </c:pt>
                <c:pt idx="13">
                  <c:v>0.7</c:v>
                </c:pt>
                <c:pt idx="14">
                  <c:v>0.55172413793103448</c:v>
                </c:pt>
                <c:pt idx="15">
                  <c:v>0.24655172413793103</c:v>
                </c:pt>
                <c:pt idx="16">
                  <c:v>0.57413793103448274</c:v>
                </c:pt>
                <c:pt idx="17">
                  <c:v>0.46551724137931033</c:v>
                </c:pt>
                <c:pt idx="18">
                  <c:v>0.47413793103448276</c:v>
                </c:pt>
                <c:pt idx="19">
                  <c:v>0.54482758620689653</c:v>
                </c:pt>
              </c:numCache>
            </c:numRef>
          </c:val>
          <c:extLst>
            <c:ext xmlns:c16="http://schemas.microsoft.com/office/drawing/2014/chart" uri="{C3380CC4-5D6E-409C-BE32-E72D297353CC}">
              <c16:uniqueId val="{00000000-A86B-467C-9B53-0329D47EEDB6}"/>
            </c:ext>
          </c:extLst>
        </c:ser>
        <c:ser>
          <c:idx val="3"/>
          <c:order val="1"/>
          <c:tx>
            <c:strRef>
              <c:f>'Shrewsbury results'!$E$47</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results'!$A$48:$A$67</c:f>
              <c:strCache>
                <c:ptCount val="20"/>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The level of crime</c:v>
                </c:pt>
                <c:pt idx="11">
                  <c:v>The level of pollution</c:v>
                </c:pt>
                <c:pt idx="12">
                  <c:v>The 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strCache>
            </c:strRef>
          </c:cat>
          <c:val>
            <c:numRef>
              <c:f>'Shrewsbury results'!$E$48:$E$67</c:f>
              <c:numCache>
                <c:formatCode>0.0%</c:formatCode>
                <c:ptCount val="20"/>
                <c:pt idx="0">
                  <c:v>0.67261904761904767</c:v>
                </c:pt>
                <c:pt idx="1">
                  <c:v>0.48214285714285715</c:v>
                </c:pt>
                <c:pt idx="2">
                  <c:v>0.625</c:v>
                </c:pt>
                <c:pt idx="3">
                  <c:v>0.6607142857142857</c:v>
                </c:pt>
                <c:pt idx="4">
                  <c:v>0.4107142857142857</c:v>
                </c:pt>
                <c:pt idx="5">
                  <c:v>0.54166666666666663</c:v>
                </c:pt>
                <c:pt idx="6">
                  <c:v>0.61904761904761907</c:v>
                </c:pt>
                <c:pt idx="7">
                  <c:v>0.54761904761904767</c:v>
                </c:pt>
                <c:pt idx="8">
                  <c:v>0.86904761904761907</c:v>
                </c:pt>
                <c:pt idx="9">
                  <c:v>0.54761904761904767</c:v>
                </c:pt>
                <c:pt idx="10">
                  <c:v>0.75595238095238093</c:v>
                </c:pt>
                <c:pt idx="11">
                  <c:v>0.4107142857142857</c:v>
                </c:pt>
                <c:pt idx="12">
                  <c:v>0.44642857142857145</c:v>
                </c:pt>
                <c:pt idx="13">
                  <c:v>0.70833333333333337</c:v>
                </c:pt>
                <c:pt idx="14">
                  <c:v>0.58333333333333337</c:v>
                </c:pt>
                <c:pt idx="15">
                  <c:v>0.25</c:v>
                </c:pt>
                <c:pt idx="16">
                  <c:v>0.67261904761904767</c:v>
                </c:pt>
                <c:pt idx="17">
                  <c:v>0.48809523809523808</c:v>
                </c:pt>
                <c:pt idx="18">
                  <c:v>0.49404761904761907</c:v>
                </c:pt>
                <c:pt idx="19">
                  <c:v>0.57738095238095233</c:v>
                </c:pt>
              </c:numCache>
            </c:numRef>
          </c:val>
          <c:extLst>
            <c:ext xmlns:c16="http://schemas.microsoft.com/office/drawing/2014/chart" uri="{C3380CC4-5D6E-409C-BE32-E72D297353CC}">
              <c16:uniqueId val="{00000001-A86B-467C-9B53-0329D47EEDB6}"/>
            </c:ext>
          </c:extLst>
        </c:ser>
        <c:dLbls>
          <c:showLegendKey val="0"/>
          <c:showVal val="0"/>
          <c:showCatName val="0"/>
          <c:showSerName val="0"/>
          <c:showPercent val="0"/>
          <c:showBubbleSize val="0"/>
        </c:dLbls>
        <c:gapWidth val="60"/>
        <c:axId val="711859640"/>
        <c:axId val="711857016"/>
      </c:barChart>
      <c:catAx>
        <c:axId val="711859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7016"/>
        <c:crosses val="autoZero"/>
        <c:auto val="1"/>
        <c:lblAlgn val="ctr"/>
        <c:lblOffset val="100"/>
        <c:noMultiLvlLbl val="0"/>
      </c:catAx>
      <c:valAx>
        <c:axId val="711857016"/>
        <c:scaling>
          <c:orientation val="minMax"/>
          <c:max val="0.9"/>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9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'Shrewsbury results'!$D$105</c:f>
              <c:strCache>
                <c:ptCount val="1"/>
                <c:pt idx="0">
                  <c:v>Shrewsbury</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results'!$A$106:$A$125</c:f>
              <c:strCache>
                <c:ptCount val="20"/>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level of crime</c:v>
                </c:pt>
                <c:pt idx="11">
                  <c:v>The level of pollution</c:v>
                </c:pt>
                <c:pt idx="12">
                  <c:v>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strCache>
            </c:strRef>
          </c:cat>
          <c:val>
            <c:numRef>
              <c:f>'Shrewsbury results'!$D$106:$D$125</c:f>
              <c:numCache>
                <c:formatCode>0.0%</c:formatCode>
                <c:ptCount val="20"/>
                <c:pt idx="0">
                  <c:v>0.11379310344827587</c:v>
                </c:pt>
                <c:pt idx="1">
                  <c:v>0.3293103448275862</c:v>
                </c:pt>
                <c:pt idx="2">
                  <c:v>0.33448275862068966</c:v>
                </c:pt>
                <c:pt idx="3">
                  <c:v>0.20344827586206896</c:v>
                </c:pt>
                <c:pt idx="4">
                  <c:v>0.10344827586206896</c:v>
                </c:pt>
                <c:pt idx="5">
                  <c:v>3.793103448275862E-2</c:v>
                </c:pt>
                <c:pt idx="6">
                  <c:v>0.10517241379310345</c:v>
                </c:pt>
                <c:pt idx="7">
                  <c:v>0.14310344827586208</c:v>
                </c:pt>
                <c:pt idx="8">
                  <c:v>0.31034482758620691</c:v>
                </c:pt>
                <c:pt idx="9">
                  <c:v>5.8620689655172413E-2</c:v>
                </c:pt>
                <c:pt idx="10">
                  <c:v>9.4827586206896547E-2</c:v>
                </c:pt>
                <c:pt idx="11">
                  <c:v>8.1034482758620685E-2</c:v>
                </c:pt>
                <c:pt idx="12">
                  <c:v>0.1206896551724138</c:v>
                </c:pt>
                <c:pt idx="13">
                  <c:v>4.1379310344827586E-2</c:v>
                </c:pt>
                <c:pt idx="14">
                  <c:v>0.17586206896551723</c:v>
                </c:pt>
                <c:pt idx="15">
                  <c:v>1.5517241379310345E-2</c:v>
                </c:pt>
                <c:pt idx="16">
                  <c:v>0.17586206896551723</c:v>
                </c:pt>
                <c:pt idx="17">
                  <c:v>4.6551724137931037E-2</c:v>
                </c:pt>
                <c:pt idx="18">
                  <c:v>6.7241379310344823E-2</c:v>
                </c:pt>
                <c:pt idx="19">
                  <c:v>8.9655172413793102E-2</c:v>
                </c:pt>
              </c:numCache>
            </c:numRef>
          </c:val>
          <c:extLst>
            <c:ext xmlns:c16="http://schemas.microsoft.com/office/drawing/2014/chart" uri="{C3380CC4-5D6E-409C-BE32-E72D297353CC}">
              <c16:uniqueId val="{00000000-8EA1-4460-B755-4F8EA05114FA}"/>
            </c:ext>
          </c:extLst>
        </c:ser>
        <c:ser>
          <c:idx val="3"/>
          <c:order val="1"/>
          <c:tx>
            <c:strRef>
              <c:f>'Shrewsbury results'!$E$105</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results'!$A$106:$A$125</c:f>
              <c:strCache>
                <c:ptCount val="20"/>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level of crime</c:v>
                </c:pt>
                <c:pt idx="11">
                  <c:v>The level of pollution</c:v>
                </c:pt>
                <c:pt idx="12">
                  <c:v>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strCache>
            </c:strRef>
          </c:cat>
          <c:val>
            <c:numRef>
              <c:f>'Shrewsbury results'!$E$106:$E$125</c:f>
              <c:numCache>
                <c:formatCode>0.0%</c:formatCode>
                <c:ptCount val="20"/>
                <c:pt idx="0">
                  <c:v>0.10714285714285714</c:v>
                </c:pt>
                <c:pt idx="1">
                  <c:v>0.35119047619047616</c:v>
                </c:pt>
                <c:pt idx="2">
                  <c:v>0.27380952380952384</c:v>
                </c:pt>
                <c:pt idx="3">
                  <c:v>0.25595238095238093</c:v>
                </c:pt>
                <c:pt idx="4">
                  <c:v>0.10119047619047619</c:v>
                </c:pt>
                <c:pt idx="5">
                  <c:v>2.976190476190476E-2</c:v>
                </c:pt>
                <c:pt idx="6">
                  <c:v>6.5476190476190479E-2</c:v>
                </c:pt>
                <c:pt idx="7">
                  <c:v>0.10119047619047619</c:v>
                </c:pt>
                <c:pt idx="8">
                  <c:v>0.24404761904761904</c:v>
                </c:pt>
                <c:pt idx="9">
                  <c:v>3.5714285714285712E-2</c:v>
                </c:pt>
                <c:pt idx="10">
                  <c:v>9.5238095238095233E-2</c:v>
                </c:pt>
                <c:pt idx="11">
                  <c:v>1.7857142857142856E-2</c:v>
                </c:pt>
                <c:pt idx="12">
                  <c:v>7.7380952380952384E-2</c:v>
                </c:pt>
                <c:pt idx="13">
                  <c:v>2.3809523809523808E-2</c:v>
                </c:pt>
                <c:pt idx="14">
                  <c:v>0.1130952380952381</c:v>
                </c:pt>
                <c:pt idx="15">
                  <c:v>0</c:v>
                </c:pt>
                <c:pt idx="16">
                  <c:v>0.125</c:v>
                </c:pt>
                <c:pt idx="17">
                  <c:v>2.3809523809523808E-2</c:v>
                </c:pt>
                <c:pt idx="18">
                  <c:v>3.5714285714285712E-2</c:v>
                </c:pt>
                <c:pt idx="19">
                  <c:v>5.3571428571428568E-2</c:v>
                </c:pt>
              </c:numCache>
            </c:numRef>
          </c:val>
          <c:extLst>
            <c:ext xmlns:c16="http://schemas.microsoft.com/office/drawing/2014/chart" uri="{C3380CC4-5D6E-409C-BE32-E72D297353CC}">
              <c16:uniqueId val="{00000001-8EA1-4460-B755-4F8EA05114FA}"/>
            </c:ext>
          </c:extLst>
        </c:ser>
        <c:dLbls>
          <c:showLegendKey val="0"/>
          <c:showVal val="0"/>
          <c:showCatName val="0"/>
          <c:showSerName val="0"/>
          <c:showPercent val="0"/>
          <c:showBubbleSize val="0"/>
        </c:dLbls>
        <c:gapWidth val="60"/>
        <c:axId val="711859640"/>
        <c:axId val="711857016"/>
      </c:barChart>
      <c:catAx>
        <c:axId val="711859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7016"/>
        <c:crosses val="autoZero"/>
        <c:auto val="1"/>
        <c:lblAlgn val="ctr"/>
        <c:lblOffset val="100"/>
        <c:noMultiLvlLbl val="0"/>
      </c:catAx>
      <c:valAx>
        <c:axId val="71185701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9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0882705651803E-2"/>
          <c:y val="4.8049236566910285E-2"/>
          <c:w val="0.90771541586303128"/>
          <c:h val="0.8779300545339761"/>
        </c:manualLayout>
      </c:layout>
      <c:scatterChart>
        <c:scatterStyle val="lineMarker"/>
        <c:varyColors val="0"/>
        <c:ser>
          <c:idx val="0"/>
          <c:order val="0"/>
          <c:tx>
            <c:strRef>
              <c:f>'Shrewsbury results'!$A$202</c:f>
              <c:strCache>
                <c:ptCount val="1"/>
                <c:pt idx="0">
                  <c:v>Access to nature</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3.0851679407915712E-3"/>
                  <c:y val="-5.94093513111913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results'!$B$202</c:f>
              <c:numCache>
                <c:formatCode>0.0%</c:formatCode>
                <c:ptCount val="1"/>
                <c:pt idx="0">
                  <c:v>0.72758620689655173</c:v>
                </c:pt>
              </c:numCache>
            </c:numRef>
          </c:xVal>
          <c:yVal>
            <c:numRef>
              <c:f>'Shrewsbury results'!$C$202</c:f>
              <c:numCache>
                <c:formatCode>0.0%</c:formatCode>
                <c:ptCount val="1"/>
                <c:pt idx="0">
                  <c:v>0.11379310344827587</c:v>
                </c:pt>
              </c:numCache>
            </c:numRef>
          </c:yVal>
          <c:smooth val="0"/>
          <c:extLst>
            <c:ext xmlns:c16="http://schemas.microsoft.com/office/drawing/2014/chart" uri="{C3380CC4-5D6E-409C-BE32-E72D297353CC}">
              <c16:uniqueId val="{00000001-17F5-4790-9123-521C158D227E}"/>
            </c:ext>
          </c:extLst>
        </c:ser>
        <c:ser>
          <c:idx val="1"/>
          <c:order val="1"/>
          <c:tx>
            <c:strRef>
              <c:f>'Shrewsbury results'!$A$203</c:f>
              <c:strCache>
                <c:ptCount val="1"/>
                <c:pt idx="0">
                  <c:v>Activities for teenagers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0.14706872544925384"/>
                  <c:y val="-2.62555022411052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results'!$B$203</c:f>
              <c:numCache>
                <c:formatCode>0.0%</c:formatCode>
                <c:ptCount val="1"/>
                <c:pt idx="0">
                  <c:v>0.39655172413793105</c:v>
                </c:pt>
              </c:numCache>
            </c:numRef>
          </c:xVal>
          <c:yVal>
            <c:numRef>
              <c:f>'Shrewsbury results'!$C$203</c:f>
              <c:numCache>
                <c:formatCode>0.0%</c:formatCode>
                <c:ptCount val="1"/>
                <c:pt idx="0">
                  <c:v>0.3293103448275862</c:v>
                </c:pt>
              </c:numCache>
            </c:numRef>
          </c:yVal>
          <c:smooth val="0"/>
          <c:extLst>
            <c:ext xmlns:c16="http://schemas.microsoft.com/office/drawing/2014/chart" uri="{C3380CC4-5D6E-409C-BE32-E72D297353CC}">
              <c16:uniqueId val="{00000003-17F5-4790-9123-521C158D227E}"/>
            </c:ext>
          </c:extLst>
        </c:ser>
        <c:ser>
          <c:idx val="2"/>
          <c:order val="2"/>
          <c:tx>
            <c:strRef>
              <c:f>'Shrewsbury results'!$A$204</c:f>
              <c:strCache>
                <c:ptCount val="1"/>
                <c:pt idx="0">
                  <c:v>Affordable decent housing</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1.0949299138181599E-2"/>
                  <c:y val="-1.56652414213644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results'!$B$204</c:f>
              <c:numCache>
                <c:formatCode>0.0%</c:formatCode>
                <c:ptCount val="1"/>
                <c:pt idx="0">
                  <c:v>0.58965517241379306</c:v>
                </c:pt>
              </c:numCache>
            </c:numRef>
          </c:xVal>
          <c:yVal>
            <c:numRef>
              <c:f>'Shrewsbury results'!$C$204</c:f>
              <c:numCache>
                <c:formatCode>0.0%</c:formatCode>
                <c:ptCount val="1"/>
                <c:pt idx="0">
                  <c:v>0.33448275862068966</c:v>
                </c:pt>
              </c:numCache>
            </c:numRef>
          </c:yVal>
          <c:smooth val="0"/>
          <c:extLst>
            <c:ext xmlns:c16="http://schemas.microsoft.com/office/drawing/2014/chart" uri="{C3380CC4-5D6E-409C-BE32-E72D297353CC}">
              <c16:uniqueId val="{00000005-17F5-4790-9123-521C158D227E}"/>
            </c:ext>
          </c:extLst>
        </c:ser>
        <c:ser>
          <c:idx val="3"/>
          <c:order val="3"/>
          <c:tx>
            <c:strRef>
              <c:f>'Shrewsbury results'!$A$205</c:f>
              <c:strCache>
                <c:ptCount val="1"/>
                <c:pt idx="0">
                  <c:v>Clean streets</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1.6113448467990298E-2"/>
                  <c:y val="-6.278803630080028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results'!$B$205</c:f>
              <c:numCache>
                <c:formatCode>0.0%</c:formatCode>
                <c:ptCount val="1"/>
                <c:pt idx="0">
                  <c:v>0.64655172413793105</c:v>
                </c:pt>
              </c:numCache>
            </c:numRef>
          </c:xVal>
          <c:yVal>
            <c:numRef>
              <c:f>'Shrewsbury results'!$C$205</c:f>
              <c:numCache>
                <c:formatCode>0.0%</c:formatCode>
                <c:ptCount val="1"/>
                <c:pt idx="0">
                  <c:v>0.20344827586206896</c:v>
                </c:pt>
              </c:numCache>
            </c:numRef>
          </c:yVal>
          <c:smooth val="0"/>
          <c:extLst>
            <c:ext xmlns:c16="http://schemas.microsoft.com/office/drawing/2014/chart" uri="{C3380CC4-5D6E-409C-BE32-E72D297353CC}">
              <c16:uniqueId val="{00000007-17F5-4790-9123-521C158D227E}"/>
            </c:ext>
          </c:extLst>
        </c:ser>
        <c:ser>
          <c:idx val="4"/>
          <c:order val="4"/>
          <c:tx>
            <c:strRef>
              <c:f>'Shrewsbury results'!$A$206</c:f>
              <c:strCache>
                <c:ptCount val="1"/>
                <c:pt idx="0">
                  <c:v>Community activities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0.16902174904910316"/>
                  <c:y val="-1.67586845596213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results'!$B$206</c:f>
              <c:numCache>
                <c:formatCode>0.0%</c:formatCode>
                <c:ptCount val="1"/>
                <c:pt idx="0">
                  <c:v>0.42931034482758623</c:v>
                </c:pt>
              </c:numCache>
            </c:numRef>
          </c:xVal>
          <c:yVal>
            <c:numRef>
              <c:f>'Shrewsbury results'!$C$206</c:f>
              <c:numCache>
                <c:formatCode>0.0%</c:formatCode>
                <c:ptCount val="1"/>
                <c:pt idx="0">
                  <c:v>0.10344827586206896</c:v>
                </c:pt>
              </c:numCache>
            </c:numRef>
          </c:yVal>
          <c:smooth val="0"/>
          <c:extLst>
            <c:ext xmlns:c16="http://schemas.microsoft.com/office/drawing/2014/chart" uri="{C3380CC4-5D6E-409C-BE32-E72D297353CC}">
              <c16:uniqueId val="{00000009-17F5-4790-9123-521C158D227E}"/>
            </c:ext>
          </c:extLst>
        </c:ser>
        <c:ser>
          <c:idx val="5"/>
          <c:order val="5"/>
          <c:tx>
            <c:strRef>
              <c:f>'Shrewsbury results'!$A$207</c:f>
              <c:strCache>
                <c:ptCount val="1"/>
                <c:pt idx="0">
                  <c:v>Cultural facilities</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5.1828846073329903E-2"/>
                  <c:y val="4.074690486885460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results'!$B$207</c:f>
              <c:numCache>
                <c:formatCode>0.0%</c:formatCode>
                <c:ptCount val="1"/>
                <c:pt idx="0">
                  <c:v>0.50344827586206897</c:v>
                </c:pt>
              </c:numCache>
            </c:numRef>
          </c:xVal>
          <c:yVal>
            <c:numRef>
              <c:f>'Shrewsbury results'!$C$207</c:f>
              <c:numCache>
                <c:formatCode>0.0%</c:formatCode>
                <c:ptCount val="1"/>
                <c:pt idx="0">
                  <c:v>3.793103448275862E-2</c:v>
                </c:pt>
              </c:numCache>
            </c:numRef>
          </c:yVal>
          <c:smooth val="0"/>
          <c:extLst>
            <c:ext xmlns:c16="http://schemas.microsoft.com/office/drawing/2014/chart" uri="{C3380CC4-5D6E-409C-BE32-E72D297353CC}">
              <c16:uniqueId val="{0000000B-17F5-4790-9123-521C158D227E}"/>
            </c:ext>
          </c:extLst>
        </c:ser>
        <c:ser>
          <c:idx val="6"/>
          <c:order val="6"/>
          <c:tx>
            <c:strRef>
              <c:f>'Shrewsbury results'!$A$208</c:f>
              <c:strCache>
                <c:ptCount val="1"/>
                <c:pt idx="0">
                  <c:v>Education provision</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6.6350756691705426E-2"/>
                  <c:y val="-5.119445466987053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results'!$B$208</c:f>
              <c:numCache>
                <c:formatCode>0.0%</c:formatCode>
                <c:ptCount val="1"/>
                <c:pt idx="0">
                  <c:v>0.58448275862068966</c:v>
                </c:pt>
              </c:numCache>
            </c:numRef>
          </c:xVal>
          <c:yVal>
            <c:numRef>
              <c:f>'Shrewsbury results'!$C$208</c:f>
              <c:numCache>
                <c:formatCode>0.0%</c:formatCode>
                <c:ptCount val="1"/>
                <c:pt idx="0">
                  <c:v>0.10517241379310345</c:v>
                </c:pt>
              </c:numCache>
            </c:numRef>
          </c:yVal>
          <c:smooth val="0"/>
          <c:extLst>
            <c:ext xmlns:c16="http://schemas.microsoft.com/office/drawing/2014/chart" uri="{C3380CC4-5D6E-409C-BE32-E72D297353CC}">
              <c16:uniqueId val="{0000000D-17F5-4790-9123-521C158D227E}"/>
            </c:ext>
          </c:extLst>
        </c:ser>
        <c:ser>
          <c:idx val="7"/>
          <c:order val="7"/>
          <c:tx>
            <c:strRef>
              <c:f>'Shrewsbury results'!$A$209</c:f>
              <c:strCache>
                <c:ptCount val="1"/>
                <c:pt idx="0">
                  <c:v>Facilities for young children</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1.3478420035019201E-2"/>
                  <c:y val="-2.810609008502758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results'!$B$209</c:f>
              <c:numCache>
                <c:formatCode>0.0%</c:formatCode>
                <c:ptCount val="1"/>
                <c:pt idx="0">
                  <c:v>0.51551724137931032</c:v>
                </c:pt>
              </c:numCache>
            </c:numRef>
          </c:xVal>
          <c:yVal>
            <c:numRef>
              <c:f>'Shrewsbury results'!$C$209</c:f>
              <c:numCache>
                <c:formatCode>0.0%</c:formatCode>
                <c:ptCount val="1"/>
                <c:pt idx="0">
                  <c:v>0.14310344827586208</c:v>
                </c:pt>
              </c:numCache>
            </c:numRef>
          </c:yVal>
          <c:smooth val="0"/>
          <c:extLst>
            <c:ext xmlns:c16="http://schemas.microsoft.com/office/drawing/2014/chart" uri="{C3380CC4-5D6E-409C-BE32-E72D297353CC}">
              <c16:uniqueId val="{0000000F-17F5-4790-9123-521C158D227E}"/>
            </c:ext>
          </c:extLst>
        </c:ser>
        <c:ser>
          <c:idx val="8"/>
          <c:order val="8"/>
          <c:tx>
            <c:strRef>
              <c:f>'Shrewsbury results'!$A$210</c:f>
              <c:strCache>
                <c:ptCount val="1"/>
                <c:pt idx="0">
                  <c:v>Health services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results'!$B$210</c:f>
              <c:numCache>
                <c:formatCode>0.0%</c:formatCode>
                <c:ptCount val="1"/>
                <c:pt idx="0">
                  <c:v>0.83620689655172409</c:v>
                </c:pt>
              </c:numCache>
            </c:numRef>
          </c:xVal>
          <c:yVal>
            <c:numRef>
              <c:f>'Shrewsbury results'!$C$210</c:f>
              <c:numCache>
                <c:formatCode>0.0%</c:formatCode>
                <c:ptCount val="1"/>
                <c:pt idx="0">
                  <c:v>0.31034482758620691</c:v>
                </c:pt>
              </c:numCache>
            </c:numRef>
          </c:yVal>
          <c:smooth val="0"/>
          <c:extLst>
            <c:ext xmlns:c16="http://schemas.microsoft.com/office/drawing/2014/chart" uri="{C3380CC4-5D6E-409C-BE32-E72D297353CC}">
              <c16:uniqueId val="{00000010-17F5-4790-9123-521C158D227E}"/>
            </c:ext>
          </c:extLst>
        </c:ser>
        <c:ser>
          <c:idx val="9"/>
          <c:order val="9"/>
          <c:tx>
            <c:strRef>
              <c:f>'Shrewsbury results'!$A$211</c:f>
              <c:strCache>
                <c:ptCount val="1"/>
                <c:pt idx="0">
                  <c:v>Job prospects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2.6593121335839714E-2"/>
                  <c:y val="2.1884399311429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results'!$B$211</c:f>
              <c:numCache>
                <c:formatCode>0.0%</c:formatCode>
                <c:ptCount val="1"/>
                <c:pt idx="0">
                  <c:v>0.51206896551724135</c:v>
                </c:pt>
              </c:numCache>
            </c:numRef>
          </c:xVal>
          <c:yVal>
            <c:numRef>
              <c:f>'Shrewsbury results'!$C$211</c:f>
              <c:numCache>
                <c:formatCode>0.0%</c:formatCode>
                <c:ptCount val="1"/>
                <c:pt idx="0">
                  <c:v>5.8620689655172413E-2</c:v>
                </c:pt>
              </c:numCache>
            </c:numRef>
          </c:yVal>
          <c:smooth val="0"/>
          <c:extLst>
            <c:ext xmlns:c16="http://schemas.microsoft.com/office/drawing/2014/chart" uri="{C3380CC4-5D6E-409C-BE32-E72D297353CC}">
              <c16:uniqueId val="{00000012-17F5-4790-9123-521C158D227E}"/>
            </c:ext>
          </c:extLst>
        </c:ser>
        <c:ser>
          <c:idx val="10"/>
          <c:order val="10"/>
          <c:tx>
            <c:strRef>
              <c:f>'Shrewsbury results'!$A$212</c:f>
              <c:strCache>
                <c:ptCount val="1"/>
                <c:pt idx="0">
                  <c:v>Level of crime</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6.5510381765109413E-2"/>
                  <c:y val="-2.385955226474631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results'!$B$212</c:f>
              <c:numCache>
                <c:formatCode>0.0%</c:formatCode>
                <c:ptCount val="1"/>
                <c:pt idx="0">
                  <c:v>0.67931034482758623</c:v>
                </c:pt>
              </c:numCache>
            </c:numRef>
          </c:xVal>
          <c:yVal>
            <c:numRef>
              <c:f>'Shrewsbury results'!$C$212</c:f>
              <c:numCache>
                <c:formatCode>0.0%</c:formatCode>
                <c:ptCount val="1"/>
                <c:pt idx="0">
                  <c:v>9.4827586206896547E-2</c:v>
                </c:pt>
              </c:numCache>
            </c:numRef>
          </c:yVal>
          <c:smooth val="0"/>
          <c:extLst>
            <c:ext xmlns:c16="http://schemas.microsoft.com/office/drawing/2014/chart" uri="{C3380CC4-5D6E-409C-BE32-E72D297353CC}">
              <c16:uniqueId val="{00000014-17F5-4790-9123-521C158D227E}"/>
            </c:ext>
          </c:extLst>
        </c:ser>
        <c:ser>
          <c:idx val="11"/>
          <c:order val="11"/>
          <c:tx>
            <c:strRef>
              <c:f>'Shrewsbury results'!$A$213</c:f>
              <c:strCache>
                <c:ptCount val="1"/>
                <c:pt idx="0">
                  <c:v>Level of pollution</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0.14993403035355216"/>
                  <c:y val="2.181612647149715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results'!$B$213</c:f>
              <c:numCache>
                <c:formatCode>0.0%</c:formatCode>
                <c:ptCount val="1"/>
                <c:pt idx="0">
                  <c:v>0.45689655172413796</c:v>
                </c:pt>
              </c:numCache>
            </c:numRef>
          </c:xVal>
          <c:yVal>
            <c:numRef>
              <c:f>'Shrewsbury results'!$C$213</c:f>
              <c:numCache>
                <c:formatCode>0.0%</c:formatCode>
                <c:ptCount val="1"/>
                <c:pt idx="0">
                  <c:v>8.1034482758620685E-2</c:v>
                </c:pt>
              </c:numCache>
            </c:numRef>
          </c:yVal>
          <c:smooth val="0"/>
          <c:extLst>
            <c:ext xmlns:c16="http://schemas.microsoft.com/office/drawing/2014/chart" uri="{C3380CC4-5D6E-409C-BE32-E72D297353CC}">
              <c16:uniqueId val="{00000016-17F5-4790-9123-521C158D227E}"/>
            </c:ext>
          </c:extLst>
        </c:ser>
        <c:ser>
          <c:idx val="12"/>
          <c:order val="12"/>
          <c:tx>
            <c:strRef>
              <c:f>'Shrewsbury results'!$A$214</c:f>
              <c:strCache>
                <c:ptCount val="1"/>
                <c:pt idx="0">
                  <c:v>Traffic congestion</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0.17880855275800359"/>
                  <c:y val="-6.06651776841689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results'!$B$214</c:f>
              <c:numCache>
                <c:formatCode>0.0%</c:formatCode>
                <c:ptCount val="1"/>
                <c:pt idx="0">
                  <c:v>0.45689655172413796</c:v>
                </c:pt>
              </c:numCache>
            </c:numRef>
          </c:xVal>
          <c:yVal>
            <c:numRef>
              <c:f>'Shrewsbury results'!$C$214</c:f>
              <c:numCache>
                <c:formatCode>0.0%</c:formatCode>
                <c:ptCount val="1"/>
                <c:pt idx="0">
                  <c:v>0.1206896551724138</c:v>
                </c:pt>
              </c:numCache>
            </c:numRef>
          </c:yVal>
          <c:smooth val="0"/>
          <c:extLst>
            <c:ext xmlns:c16="http://schemas.microsoft.com/office/drawing/2014/chart" uri="{C3380CC4-5D6E-409C-BE32-E72D297353CC}">
              <c16:uniqueId val="{00000018-17F5-4790-9123-521C158D227E}"/>
            </c:ext>
          </c:extLst>
        </c:ser>
        <c:ser>
          <c:idx val="13"/>
          <c:order val="13"/>
          <c:tx>
            <c:strRef>
              <c:f>'Shrewsbury results'!$A$215</c:f>
              <c:strCache>
                <c:ptCount val="1"/>
                <c:pt idx="0">
                  <c:v>Parks and open spaces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6.8034653388688832E-2"/>
                  <c:y val="5.54214197708500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results'!$B$215</c:f>
              <c:numCache>
                <c:formatCode>0.0%</c:formatCode>
                <c:ptCount val="1"/>
                <c:pt idx="0">
                  <c:v>0.7</c:v>
                </c:pt>
              </c:numCache>
            </c:numRef>
          </c:xVal>
          <c:yVal>
            <c:numRef>
              <c:f>'Shrewsbury results'!$C$215</c:f>
              <c:numCache>
                <c:formatCode>0.0%</c:formatCode>
                <c:ptCount val="1"/>
                <c:pt idx="0">
                  <c:v>4.1379310344827586E-2</c:v>
                </c:pt>
              </c:numCache>
            </c:numRef>
          </c:yVal>
          <c:smooth val="0"/>
          <c:extLst>
            <c:ext xmlns:c16="http://schemas.microsoft.com/office/drawing/2014/chart" uri="{C3380CC4-5D6E-409C-BE32-E72D297353CC}">
              <c16:uniqueId val="{0000001A-17F5-4790-9123-521C158D227E}"/>
            </c:ext>
          </c:extLst>
        </c:ser>
        <c:ser>
          <c:idx val="14"/>
          <c:order val="14"/>
          <c:tx>
            <c:strRef>
              <c:f>'Shrewsbury results'!$A$216</c:f>
              <c:strCache>
                <c:ptCount val="1"/>
                <c:pt idx="0">
                  <c:v>Public transport</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dLbl>
              <c:idx val="0"/>
              <c:layout>
                <c:manualLayout>
                  <c:x val="-0.11585118020717368"/>
                  <c:y val="-6.56297291455604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results'!$B$216</c:f>
              <c:numCache>
                <c:formatCode>0.0%</c:formatCode>
                <c:ptCount val="1"/>
                <c:pt idx="0">
                  <c:v>0.55172413793103448</c:v>
                </c:pt>
              </c:numCache>
            </c:numRef>
          </c:xVal>
          <c:yVal>
            <c:numRef>
              <c:f>'Shrewsbury results'!$C$216</c:f>
              <c:numCache>
                <c:formatCode>0.0%</c:formatCode>
                <c:ptCount val="1"/>
                <c:pt idx="0">
                  <c:v>0.17586206896551723</c:v>
                </c:pt>
              </c:numCache>
            </c:numRef>
          </c:yVal>
          <c:smooth val="0"/>
          <c:extLst>
            <c:ext xmlns:c16="http://schemas.microsoft.com/office/drawing/2014/chart" uri="{C3380CC4-5D6E-409C-BE32-E72D297353CC}">
              <c16:uniqueId val="{0000001C-17F5-4790-9123-521C158D227E}"/>
            </c:ext>
          </c:extLst>
        </c:ser>
        <c:ser>
          <c:idx val="15"/>
          <c:order val="15"/>
          <c:tx>
            <c:strRef>
              <c:f>'Shrewsbury results'!$A$217</c:f>
              <c:strCache>
                <c:ptCount val="1"/>
                <c:pt idx="0">
                  <c:v>Race relations</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0.10692239764079606"/>
                  <c:y val="-3.120536505091306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results'!$B$217</c:f>
              <c:numCache>
                <c:formatCode>0.0%</c:formatCode>
                <c:ptCount val="1"/>
                <c:pt idx="0">
                  <c:v>0.24655172413793103</c:v>
                </c:pt>
              </c:numCache>
            </c:numRef>
          </c:xVal>
          <c:yVal>
            <c:numRef>
              <c:f>'Shrewsbury results'!$C$217</c:f>
              <c:numCache>
                <c:formatCode>0.0%</c:formatCode>
                <c:ptCount val="1"/>
                <c:pt idx="0">
                  <c:v>1.5517241379310345E-2</c:v>
                </c:pt>
              </c:numCache>
            </c:numRef>
          </c:yVal>
          <c:smooth val="0"/>
          <c:extLst>
            <c:ext xmlns:c16="http://schemas.microsoft.com/office/drawing/2014/chart" uri="{C3380CC4-5D6E-409C-BE32-E72D297353CC}">
              <c16:uniqueId val="{0000001E-17F5-4790-9123-521C158D227E}"/>
            </c:ext>
          </c:extLst>
        </c:ser>
        <c:ser>
          <c:idx val="16"/>
          <c:order val="16"/>
          <c:tx>
            <c:strRef>
              <c:f>'Shrewsbury results'!$A$218</c:f>
              <c:strCache>
                <c:ptCount val="1"/>
                <c:pt idx="0">
                  <c:v>Road and pavement repairs</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0"/>
              <c:layout>
                <c:manualLayout>
                  <c:x val="1.762221561392556E-2"/>
                  <c:y val="-0.1096207427330044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results'!$B$218</c:f>
              <c:numCache>
                <c:formatCode>0.0%</c:formatCode>
                <c:ptCount val="1"/>
                <c:pt idx="0">
                  <c:v>0.57413793103448274</c:v>
                </c:pt>
              </c:numCache>
            </c:numRef>
          </c:xVal>
          <c:yVal>
            <c:numRef>
              <c:f>'Shrewsbury results'!$C$218</c:f>
              <c:numCache>
                <c:formatCode>0.0%</c:formatCode>
                <c:ptCount val="1"/>
                <c:pt idx="0">
                  <c:v>0.17586206896551723</c:v>
                </c:pt>
              </c:numCache>
            </c:numRef>
          </c:yVal>
          <c:smooth val="0"/>
          <c:extLst>
            <c:ext xmlns:c16="http://schemas.microsoft.com/office/drawing/2014/chart" uri="{C3380CC4-5D6E-409C-BE32-E72D297353CC}">
              <c16:uniqueId val="{00000020-17F5-4790-9123-521C158D227E}"/>
            </c:ext>
          </c:extLst>
        </c:ser>
        <c:ser>
          <c:idx val="17"/>
          <c:order val="17"/>
          <c:tx>
            <c:strRef>
              <c:f>'Shrewsbury results'!$A$219</c:f>
              <c:strCache>
                <c:ptCount val="1"/>
                <c:pt idx="0">
                  <c:v>Shopping facilities</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0.13607396329962035"/>
                  <c:y val="1.772238195404417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results'!$B$219</c:f>
              <c:numCache>
                <c:formatCode>0.0%</c:formatCode>
                <c:ptCount val="1"/>
                <c:pt idx="0">
                  <c:v>0.46551724137931033</c:v>
                </c:pt>
              </c:numCache>
            </c:numRef>
          </c:xVal>
          <c:yVal>
            <c:numRef>
              <c:f>'Shrewsbury results'!$C$219</c:f>
              <c:numCache>
                <c:formatCode>0.0%</c:formatCode>
                <c:ptCount val="1"/>
                <c:pt idx="0">
                  <c:v>4.6551724137931037E-2</c:v>
                </c:pt>
              </c:numCache>
            </c:numRef>
          </c:yVal>
          <c:smooth val="0"/>
          <c:extLst>
            <c:ext xmlns:c16="http://schemas.microsoft.com/office/drawing/2014/chart" uri="{C3380CC4-5D6E-409C-BE32-E72D297353CC}">
              <c16:uniqueId val="{00000022-17F5-4790-9123-521C158D227E}"/>
            </c:ext>
          </c:extLst>
        </c:ser>
        <c:ser>
          <c:idx val="18"/>
          <c:order val="18"/>
          <c:tx>
            <c:strRef>
              <c:f>'Shrewsbury results'!$A$220</c:f>
              <c:strCache>
                <c:ptCount val="1"/>
                <c:pt idx="0">
                  <c:v>Sports and leisure facilities</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dLbl>
              <c:idx val="0"/>
              <c:layout>
                <c:manualLayout>
                  <c:x val="-0.1968327054855184"/>
                  <c:y val="1.755481808488447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results'!$B$220</c:f>
              <c:numCache>
                <c:formatCode>0.0%</c:formatCode>
                <c:ptCount val="1"/>
                <c:pt idx="0">
                  <c:v>0.47413793103448276</c:v>
                </c:pt>
              </c:numCache>
            </c:numRef>
          </c:xVal>
          <c:yVal>
            <c:numRef>
              <c:f>'Shrewsbury results'!$C$220</c:f>
              <c:numCache>
                <c:formatCode>0.0%</c:formatCode>
                <c:ptCount val="1"/>
                <c:pt idx="0">
                  <c:v>6.7241379310344823E-2</c:v>
                </c:pt>
              </c:numCache>
            </c:numRef>
          </c:yVal>
          <c:smooth val="0"/>
          <c:extLst>
            <c:ext xmlns:c16="http://schemas.microsoft.com/office/drawing/2014/chart" uri="{C3380CC4-5D6E-409C-BE32-E72D297353CC}">
              <c16:uniqueId val="{00000024-17F5-4790-9123-521C158D227E}"/>
            </c:ext>
          </c:extLst>
        </c:ser>
        <c:ser>
          <c:idx val="19"/>
          <c:order val="19"/>
          <c:tx>
            <c:strRef>
              <c:f>'Shrewsbury results'!$A$221</c:f>
              <c:strCache>
                <c:ptCount val="1"/>
                <c:pt idx="0">
                  <c:v>Wage levels and local cost of living</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dLbl>
              <c:idx val="0"/>
              <c:layout>
                <c:manualLayout>
                  <c:x val="1.7015767228588516E-4"/>
                  <c:y val="2.80269854964526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results'!$B$221</c:f>
              <c:numCache>
                <c:formatCode>0.0%</c:formatCode>
                <c:ptCount val="1"/>
                <c:pt idx="0">
                  <c:v>0.54482758620689653</c:v>
                </c:pt>
              </c:numCache>
            </c:numRef>
          </c:xVal>
          <c:yVal>
            <c:numRef>
              <c:f>'Shrewsbury results'!$C$221</c:f>
              <c:numCache>
                <c:formatCode>0.0%</c:formatCode>
                <c:ptCount val="1"/>
                <c:pt idx="0">
                  <c:v>8.9655172413793102E-2</c:v>
                </c:pt>
              </c:numCache>
            </c:numRef>
          </c:yVal>
          <c:smooth val="0"/>
          <c:extLst>
            <c:ext xmlns:c16="http://schemas.microsoft.com/office/drawing/2014/chart" uri="{C3380CC4-5D6E-409C-BE32-E72D297353CC}">
              <c16:uniqueId val="{00000026-17F5-4790-9123-521C158D227E}"/>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rPr>
                  <a:t>Which of the things are most important in making somewhere a good place to live?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Which do you think most need improving in Shrewsbury?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0882705651803E-2"/>
          <c:y val="4.1593377398505813E-2"/>
          <c:w val="0.90771541586303128"/>
          <c:h val="0.88438598861878737"/>
        </c:manualLayout>
      </c:layout>
      <c:scatterChart>
        <c:scatterStyle val="lineMarker"/>
        <c:varyColors val="0"/>
        <c:ser>
          <c:idx val="0"/>
          <c:order val="0"/>
          <c:tx>
            <c:strRef>
              <c:f>'Shrewsbury results'!$A$225</c:f>
              <c:strCache>
                <c:ptCount val="1"/>
                <c:pt idx="0">
                  <c:v>Access to nature</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1.1980925163904343E-2"/>
                  <c:y val="-2.603804668122606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results'!$B$225</c:f>
              <c:numCache>
                <c:formatCode>0.0%</c:formatCode>
                <c:ptCount val="1"/>
                <c:pt idx="0">
                  <c:v>0.67261904761904767</c:v>
                </c:pt>
              </c:numCache>
            </c:numRef>
          </c:xVal>
          <c:yVal>
            <c:numRef>
              <c:f>'Shrewsbury results'!$C$225</c:f>
              <c:numCache>
                <c:formatCode>0.0%</c:formatCode>
                <c:ptCount val="1"/>
                <c:pt idx="0">
                  <c:v>0.10714285714285714</c:v>
                </c:pt>
              </c:numCache>
            </c:numRef>
          </c:yVal>
          <c:smooth val="0"/>
          <c:extLst>
            <c:ext xmlns:c16="http://schemas.microsoft.com/office/drawing/2014/chart" uri="{C3380CC4-5D6E-409C-BE32-E72D297353CC}">
              <c16:uniqueId val="{00000001-8C35-48BE-8283-1A6E49854747}"/>
            </c:ext>
          </c:extLst>
        </c:ser>
        <c:ser>
          <c:idx val="1"/>
          <c:order val="1"/>
          <c:tx>
            <c:strRef>
              <c:f>'Shrewsbury results'!$A$226</c:f>
              <c:strCache>
                <c:ptCount val="1"/>
                <c:pt idx="0">
                  <c:v>Activities for teenagers</c:v>
                </c:pt>
              </c:strCache>
            </c:strRef>
          </c:tx>
          <c:spPr>
            <a:ln w="25400" cap="rnd">
              <a:no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results'!$B$226</c:f>
              <c:numCache>
                <c:formatCode>0.0%</c:formatCode>
                <c:ptCount val="1"/>
                <c:pt idx="0">
                  <c:v>0.48214285714285715</c:v>
                </c:pt>
              </c:numCache>
            </c:numRef>
          </c:xVal>
          <c:yVal>
            <c:numRef>
              <c:f>'Shrewsbury results'!$C$226</c:f>
              <c:numCache>
                <c:formatCode>0.0%</c:formatCode>
                <c:ptCount val="1"/>
                <c:pt idx="0">
                  <c:v>0.35119047619047616</c:v>
                </c:pt>
              </c:numCache>
            </c:numRef>
          </c:yVal>
          <c:smooth val="0"/>
          <c:extLst>
            <c:ext xmlns:c16="http://schemas.microsoft.com/office/drawing/2014/chart" uri="{C3380CC4-5D6E-409C-BE32-E72D297353CC}">
              <c16:uniqueId val="{00000002-8C35-48BE-8283-1A6E49854747}"/>
            </c:ext>
          </c:extLst>
        </c:ser>
        <c:ser>
          <c:idx val="2"/>
          <c:order val="2"/>
          <c:tx>
            <c:strRef>
              <c:f>'Shrewsbury results'!$A$227</c:f>
              <c:strCache>
                <c:ptCount val="1"/>
                <c:pt idx="0">
                  <c:v>Affordable decent housing</c:v>
                </c:pt>
              </c:strCache>
            </c:strRef>
          </c:tx>
          <c:spPr>
            <a:ln w="25400" cap="rnd">
              <a:no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results'!$B$227</c:f>
              <c:numCache>
                <c:formatCode>0.0%</c:formatCode>
                <c:ptCount val="1"/>
                <c:pt idx="0">
                  <c:v>0.625</c:v>
                </c:pt>
              </c:numCache>
            </c:numRef>
          </c:xVal>
          <c:yVal>
            <c:numRef>
              <c:f>'Shrewsbury results'!$C$227</c:f>
              <c:numCache>
                <c:formatCode>0.0%</c:formatCode>
                <c:ptCount val="1"/>
                <c:pt idx="0">
                  <c:v>0.27380952380952384</c:v>
                </c:pt>
              </c:numCache>
            </c:numRef>
          </c:yVal>
          <c:smooth val="0"/>
          <c:extLst>
            <c:ext xmlns:c16="http://schemas.microsoft.com/office/drawing/2014/chart" uri="{C3380CC4-5D6E-409C-BE32-E72D297353CC}">
              <c16:uniqueId val="{00000003-8C35-48BE-8283-1A6E49854747}"/>
            </c:ext>
          </c:extLst>
        </c:ser>
        <c:ser>
          <c:idx val="3"/>
          <c:order val="3"/>
          <c:tx>
            <c:strRef>
              <c:f>'Shrewsbury results'!$A$228</c:f>
              <c:strCache>
                <c:ptCount val="1"/>
                <c:pt idx="0">
                  <c:v>Clean streets</c:v>
                </c:pt>
              </c:strCache>
            </c:strRef>
          </c:tx>
          <c:spPr>
            <a:ln w="25400"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results'!$B$228</c:f>
              <c:numCache>
                <c:formatCode>0.0%</c:formatCode>
                <c:ptCount val="1"/>
                <c:pt idx="0">
                  <c:v>0.6607142857142857</c:v>
                </c:pt>
              </c:numCache>
            </c:numRef>
          </c:xVal>
          <c:yVal>
            <c:numRef>
              <c:f>'Shrewsbury results'!$C$228</c:f>
              <c:numCache>
                <c:formatCode>0.0%</c:formatCode>
                <c:ptCount val="1"/>
                <c:pt idx="0">
                  <c:v>0.25595238095238093</c:v>
                </c:pt>
              </c:numCache>
            </c:numRef>
          </c:yVal>
          <c:smooth val="0"/>
          <c:extLst>
            <c:ext xmlns:c16="http://schemas.microsoft.com/office/drawing/2014/chart" uri="{C3380CC4-5D6E-409C-BE32-E72D297353CC}">
              <c16:uniqueId val="{00000004-8C35-48BE-8283-1A6E49854747}"/>
            </c:ext>
          </c:extLst>
        </c:ser>
        <c:ser>
          <c:idx val="4"/>
          <c:order val="4"/>
          <c:tx>
            <c:strRef>
              <c:f>'Shrewsbury results'!$A$229</c:f>
              <c:strCache>
                <c:ptCount val="1"/>
                <c:pt idx="0">
                  <c:v>Community activities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0.18813673591421906"/>
                  <c:y val="-3.854379284182250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results'!$B$229</c:f>
              <c:numCache>
                <c:formatCode>0.0%</c:formatCode>
                <c:ptCount val="1"/>
                <c:pt idx="0">
                  <c:v>0.4107142857142857</c:v>
                </c:pt>
              </c:numCache>
            </c:numRef>
          </c:xVal>
          <c:yVal>
            <c:numRef>
              <c:f>'Shrewsbury results'!$C$229</c:f>
              <c:numCache>
                <c:formatCode>0.0%</c:formatCode>
                <c:ptCount val="1"/>
                <c:pt idx="0">
                  <c:v>0.10119047619047619</c:v>
                </c:pt>
              </c:numCache>
            </c:numRef>
          </c:yVal>
          <c:smooth val="0"/>
          <c:extLst>
            <c:ext xmlns:c16="http://schemas.microsoft.com/office/drawing/2014/chart" uri="{C3380CC4-5D6E-409C-BE32-E72D297353CC}">
              <c16:uniqueId val="{00000006-8C35-48BE-8283-1A6E49854747}"/>
            </c:ext>
          </c:extLst>
        </c:ser>
        <c:ser>
          <c:idx val="5"/>
          <c:order val="5"/>
          <c:tx>
            <c:strRef>
              <c:f>'Shrewsbury results'!$A$230</c:f>
              <c:strCache>
                <c:ptCount val="1"/>
                <c:pt idx="0">
                  <c:v>Cultural facilities</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1.498042381606224E-2"/>
                  <c:y val="4.06592661752882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results'!$B$230</c:f>
              <c:numCache>
                <c:formatCode>0.0%</c:formatCode>
                <c:ptCount val="1"/>
                <c:pt idx="0">
                  <c:v>0.54166666666666663</c:v>
                </c:pt>
              </c:numCache>
            </c:numRef>
          </c:xVal>
          <c:yVal>
            <c:numRef>
              <c:f>'Shrewsbury results'!$C$230</c:f>
              <c:numCache>
                <c:formatCode>0.0%</c:formatCode>
                <c:ptCount val="1"/>
                <c:pt idx="0">
                  <c:v>2.976190476190476E-2</c:v>
                </c:pt>
              </c:numCache>
            </c:numRef>
          </c:yVal>
          <c:smooth val="0"/>
          <c:extLst>
            <c:ext xmlns:c16="http://schemas.microsoft.com/office/drawing/2014/chart" uri="{C3380CC4-5D6E-409C-BE32-E72D297353CC}">
              <c16:uniqueId val="{00000008-8C35-48BE-8283-1A6E49854747}"/>
            </c:ext>
          </c:extLst>
        </c:ser>
        <c:ser>
          <c:idx val="6"/>
          <c:order val="6"/>
          <c:tx>
            <c:strRef>
              <c:f>'Shrewsbury results'!$A$231</c:f>
              <c:strCache>
                <c:ptCount val="1"/>
                <c:pt idx="0">
                  <c:v>Education provision</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results'!$B$231</c:f>
              <c:numCache>
                <c:formatCode>0.0%</c:formatCode>
                <c:ptCount val="1"/>
                <c:pt idx="0">
                  <c:v>0.61904761904761907</c:v>
                </c:pt>
              </c:numCache>
            </c:numRef>
          </c:xVal>
          <c:yVal>
            <c:numRef>
              <c:f>'Shrewsbury results'!$C$231</c:f>
              <c:numCache>
                <c:formatCode>0.0%</c:formatCode>
                <c:ptCount val="1"/>
                <c:pt idx="0">
                  <c:v>6.5476190476190479E-2</c:v>
                </c:pt>
              </c:numCache>
            </c:numRef>
          </c:yVal>
          <c:smooth val="0"/>
          <c:extLst>
            <c:ext xmlns:c16="http://schemas.microsoft.com/office/drawing/2014/chart" uri="{C3380CC4-5D6E-409C-BE32-E72D297353CC}">
              <c16:uniqueId val="{00000009-8C35-48BE-8283-1A6E49854747}"/>
            </c:ext>
          </c:extLst>
        </c:ser>
        <c:ser>
          <c:idx val="7"/>
          <c:order val="7"/>
          <c:tx>
            <c:strRef>
              <c:f>'Shrewsbury results'!$A$232</c:f>
              <c:strCache>
                <c:ptCount val="1"/>
                <c:pt idx="0">
                  <c:v>Facilities for young children</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0.16328179935565529"/>
                  <c:y val="-9.48196505645064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results'!$B$232</c:f>
              <c:numCache>
                <c:formatCode>0.0%</c:formatCode>
                <c:ptCount val="1"/>
                <c:pt idx="0">
                  <c:v>0.54761904761904767</c:v>
                </c:pt>
              </c:numCache>
            </c:numRef>
          </c:xVal>
          <c:yVal>
            <c:numRef>
              <c:f>'Shrewsbury results'!$C$232</c:f>
              <c:numCache>
                <c:formatCode>0.0%</c:formatCode>
                <c:ptCount val="1"/>
                <c:pt idx="0">
                  <c:v>0.10119047619047619</c:v>
                </c:pt>
              </c:numCache>
            </c:numRef>
          </c:yVal>
          <c:smooth val="0"/>
          <c:extLst>
            <c:ext xmlns:c16="http://schemas.microsoft.com/office/drawing/2014/chart" uri="{C3380CC4-5D6E-409C-BE32-E72D297353CC}">
              <c16:uniqueId val="{0000000B-8C35-48BE-8283-1A6E49854747}"/>
            </c:ext>
          </c:extLst>
        </c:ser>
        <c:ser>
          <c:idx val="8"/>
          <c:order val="8"/>
          <c:tx>
            <c:strRef>
              <c:f>'Shrewsbury results'!$A$233</c:f>
              <c:strCache>
                <c:ptCount val="1"/>
                <c:pt idx="0">
                  <c:v>Health services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results'!$B$233</c:f>
              <c:numCache>
                <c:formatCode>0.0%</c:formatCode>
                <c:ptCount val="1"/>
                <c:pt idx="0">
                  <c:v>0.86904761904761907</c:v>
                </c:pt>
              </c:numCache>
            </c:numRef>
          </c:xVal>
          <c:yVal>
            <c:numRef>
              <c:f>'Shrewsbury results'!$C$233</c:f>
              <c:numCache>
                <c:formatCode>0.0%</c:formatCode>
                <c:ptCount val="1"/>
                <c:pt idx="0">
                  <c:v>0.24404761904761904</c:v>
                </c:pt>
              </c:numCache>
            </c:numRef>
          </c:yVal>
          <c:smooth val="0"/>
          <c:extLst>
            <c:ext xmlns:c16="http://schemas.microsoft.com/office/drawing/2014/chart" uri="{C3380CC4-5D6E-409C-BE32-E72D297353CC}">
              <c16:uniqueId val="{0000000C-8C35-48BE-8283-1A6E49854747}"/>
            </c:ext>
          </c:extLst>
        </c:ser>
        <c:ser>
          <c:idx val="9"/>
          <c:order val="9"/>
          <c:tx>
            <c:strRef>
              <c:f>'Shrewsbury results'!$A$234</c:f>
              <c:strCache>
                <c:ptCount val="1"/>
                <c:pt idx="0">
                  <c:v>Job prospects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6.0910005378485418E-3"/>
                  <c:y val="7.310609747031075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results'!$B$234</c:f>
              <c:numCache>
                <c:formatCode>0.0%</c:formatCode>
                <c:ptCount val="1"/>
                <c:pt idx="0">
                  <c:v>0.54761904761904767</c:v>
                </c:pt>
              </c:numCache>
            </c:numRef>
          </c:xVal>
          <c:yVal>
            <c:numRef>
              <c:f>'Shrewsbury results'!$C$234</c:f>
              <c:numCache>
                <c:formatCode>0.0%</c:formatCode>
                <c:ptCount val="1"/>
                <c:pt idx="0">
                  <c:v>3.5714285714285712E-2</c:v>
                </c:pt>
              </c:numCache>
            </c:numRef>
          </c:yVal>
          <c:smooth val="0"/>
          <c:extLst>
            <c:ext xmlns:c16="http://schemas.microsoft.com/office/drawing/2014/chart" uri="{C3380CC4-5D6E-409C-BE32-E72D297353CC}">
              <c16:uniqueId val="{0000000E-8C35-48BE-8283-1A6E49854747}"/>
            </c:ext>
          </c:extLst>
        </c:ser>
        <c:ser>
          <c:idx val="10"/>
          <c:order val="10"/>
          <c:tx>
            <c:strRef>
              <c:f>'Shrewsbury results'!$A$235</c:f>
              <c:strCache>
                <c:ptCount val="1"/>
                <c:pt idx="0">
                  <c:v>Level of crime</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3.1280025851083484E-2"/>
                  <c:y val="-3.43752107882904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results'!$B$235</c:f>
              <c:numCache>
                <c:formatCode>0.0%</c:formatCode>
                <c:ptCount val="1"/>
                <c:pt idx="0">
                  <c:v>0.75595238095238093</c:v>
                </c:pt>
              </c:numCache>
            </c:numRef>
          </c:xVal>
          <c:yVal>
            <c:numRef>
              <c:f>'Shrewsbury results'!$C$235</c:f>
              <c:numCache>
                <c:formatCode>0.0%</c:formatCode>
                <c:ptCount val="1"/>
                <c:pt idx="0">
                  <c:v>9.5238095238095233E-2</c:v>
                </c:pt>
              </c:numCache>
            </c:numRef>
          </c:yVal>
          <c:smooth val="0"/>
          <c:extLst>
            <c:ext xmlns:c16="http://schemas.microsoft.com/office/drawing/2014/chart" uri="{C3380CC4-5D6E-409C-BE32-E72D297353CC}">
              <c16:uniqueId val="{00000010-8C35-48BE-8283-1A6E49854747}"/>
            </c:ext>
          </c:extLst>
        </c:ser>
        <c:ser>
          <c:idx val="11"/>
          <c:order val="11"/>
          <c:tx>
            <c:strRef>
              <c:f>'Shrewsbury results'!$A$236</c:f>
              <c:strCache>
                <c:ptCount val="1"/>
                <c:pt idx="0">
                  <c:v>Level of pollution</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0.13519902006357568"/>
                  <c:y val="-3.02066287347582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results'!$B$236</c:f>
              <c:numCache>
                <c:formatCode>0.0%</c:formatCode>
                <c:ptCount val="1"/>
                <c:pt idx="0">
                  <c:v>0.4107142857142857</c:v>
                </c:pt>
              </c:numCache>
            </c:numRef>
          </c:xVal>
          <c:yVal>
            <c:numRef>
              <c:f>'Shrewsbury results'!$C$236</c:f>
              <c:numCache>
                <c:formatCode>0.0%</c:formatCode>
                <c:ptCount val="1"/>
                <c:pt idx="0">
                  <c:v>1.7857142857142856E-2</c:v>
                </c:pt>
              </c:numCache>
            </c:numRef>
          </c:yVal>
          <c:smooth val="0"/>
          <c:extLst>
            <c:ext xmlns:c16="http://schemas.microsoft.com/office/drawing/2014/chart" uri="{C3380CC4-5D6E-409C-BE32-E72D297353CC}">
              <c16:uniqueId val="{00000012-8C35-48BE-8283-1A6E49854747}"/>
            </c:ext>
          </c:extLst>
        </c:ser>
        <c:ser>
          <c:idx val="12"/>
          <c:order val="12"/>
          <c:tx>
            <c:strRef>
              <c:f>'Shrewsbury results'!$A$237</c:f>
              <c:strCache>
                <c:ptCount val="1"/>
                <c:pt idx="0">
                  <c:v>Traffic congestion</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0.16381352866217422"/>
                  <c:y val="-2.812233770799214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results'!$B$237</c:f>
              <c:numCache>
                <c:formatCode>0.0%</c:formatCode>
                <c:ptCount val="1"/>
                <c:pt idx="0">
                  <c:v>0.44642857142857145</c:v>
                </c:pt>
              </c:numCache>
            </c:numRef>
          </c:xVal>
          <c:yVal>
            <c:numRef>
              <c:f>'Shrewsbury results'!$C$237</c:f>
              <c:numCache>
                <c:formatCode>0.0%</c:formatCode>
                <c:ptCount val="1"/>
                <c:pt idx="0">
                  <c:v>7.7380952380952384E-2</c:v>
                </c:pt>
              </c:numCache>
            </c:numRef>
          </c:yVal>
          <c:smooth val="0"/>
          <c:extLst>
            <c:ext xmlns:c16="http://schemas.microsoft.com/office/drawing/2014/chart" uri="{C3380CC4-5D6E-409C-BE32-E72D297353CC}">
              <c16:uniqueId val="{00000014-8C35-48BE-8283-1A6E49854747}"/>
            </c:ext>
          </c:extLst>
        </c:ser>
        <c:ser>
          <c:idx val="13"/>
          <c:order val="13"/>
          <c:tx>
            <c:strRef>
              <c:f>'Shrewsbury results'!$A$238</c:f>
              <c:strCache>
                <c:ptCount val="1"/>
                <c:pt idx="0">
                  <c:v>Parks and open spaces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2.6153609972849819E-2"/>
                  <c:y val="-3.11084538679943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results'!$B$238</c:f>
              <c:numCache>
                <c:formatCode>0.0%</c:formatCode>
                <c:ptCount val="1"/>
                <c:pt idx="0">
                  <c:v>0.70833333333333337</c:v>
                </c:pt>
              </c:numCache>
            </c:numRef>
          </c:xVal>
          <c:yVal>
            <c:numRef>
              <c:f>'Shrewsbury results'!$C$238</c:f>
              <c:numCache>
                <c:formatCode>0.0%</c:formatCode>
                <c:ptCount val="1"/>
                <c:pt idx="0">
                  <c:v>2.3809523809523808E-2</c:v>
                </c:pt>
              </c:numCache>
            </c:numRef>
          </c:yVal>
          <c:smooth val="0"/>
          <c:extLst>
            <c:ext xmlns:c16="http://schemas.microsoft.com/office/drawing/2014/chart" uri="{C3380CC4-5D6E-409C-BE32-E72D297353CC}">
              <c16:uniqueId val="{00000016-8C35-48BE-8283-1A6E49854747}"/>
            </c:ext>
          </c:extLst>
        </c:ser>
        <c:ser>
          <c:idx val="14"/>
          <c:order val="14"/>
          <c:tx>
            <c:strRef>
              <c:f>'Shrewsbury results'!$A$239</c:f>
              <c:strCache>
                <c:ptCount val="1"/>
                <c:pt idx="0">
                  <c:v>Public transport</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dLbl>
              <c:idx val="0"/>
              <c:layout>
                <c:manualLayout>
                  <c:x val="-4.0510301248860695E-2"/>
                  <c:y val="-3.85437928418225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results'!$B$239</c:f>
              <c:numCache>
                <c:formatCode>0.0%</c:formatCode>
                <c:ptCount val="1"/>
                <c:pt idx="0">
                  <c:v>0.58333333333333337</c:v>
                </c:pt>
              </c:numCache>
            </c:numRef>
          </c:xVal>
          <c:yVal>
            <c:numRef>
              <c:f>'Shrewsbury results'!$C$239</c:f>
              <c:numCache>
                <c:formatCode>0.0%</c:formatCode>
                <c:ptCount val="1"/>
                <c:pt idx="0">
                  <c:v>0.1130952380952381</c:v>
                </c:pt>
              </c:numCache>
            </c:numRef>
          </c:yVal>
          <c:smooth val="0"/>
          <c:extLst>
            <c:ext xmlns:c16="http://schemas.microsoft.com/office/drawing/2014/chart" uri="{C3380CC4-5D6E-409C-BE32-E72D297353CC}">
              <c16:uniqueId val="{00000018-8C35-48BE-8283-1A6E49854747}"/>
            </c:ext>
          </c:extLst>
        </c:ser>
        <c:ser>
          <c:idx val="15"/>
          <c:order val="15"/>
          <c:tx>
            <c:strRef>
              <c:f>'Shrewsbury results'!$A$240</c:f>
              <c:strCache>
                <c:ptCount val="1"/>
                <c:pt idx="0">
                  <c:v>Race relations</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results'!$B$240</c:f>
              <c:numCache>
                <c:formatCode>0.0%</c:formatCode>
                <c:ptCount val="1"/>
                <c:pt idx="0">
                  <c:v>0.25</c:v>
                </c:pt>
              </c:numCache>
            </c:numRef>
          </c:xVal>
          <c:yVal>
            <c:numRef>
              <c:f>'Shrewsbury results'!$C$240</c:f>
              <c:numCache>
                <c:formatCode>0.0%</c:formatCode>
                <c:ptCount val="1"/>
                <c:pt idx="0">
                  <c:v>0</c:v>
                </c:pt>
              </c:numCache>
            </c:numRef>
          </c:yVal>
          <c:smooth val="0"/>
          <c:extLst>
            <c:ext xmlns:c16="http://schemas.microsoft.com/office/drawing/2014/chart" uri="{C3380CC4-5D6E-409C-BE32-E72D297353CC}">
              <c16:uniqueId val="{00000019-8C35-48BE-8283-1A6E49854747}"/>
            </c:ext>
          </c:extLst>
        </c:ser>
        <c:ser>
          <c:idx val="16"/>
          <c:order val="16"/>
          <c:tx>
            <c:strRef>
              <c:f>'Shrewsbury results'!$A$241</c:f>
              <c:strCache>
                <c:ptCount val="1"/>
                <c:pt idx="0">
                  <c:v>Road and pavement repairs</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0"/>
              <c:layout>
                <c:manualLayout>
                  <c:x val="-4.9035039597891121E-2"/>
                  <c:y val="-7.814532235037793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results'!$B$241</c:f>
              <c:numCache>
                <c:formatCode>0.0%</c:formatCode>
                <c:ptCount val="1"/>
                <c:pt idx="0">
                  <c:v>0.67261904761904767</c:v>
                </c:pt>
              </c:numCache>
            </c:numRef>
          </c:xVal>
          <c:yVal>
            <c:numRef>
              <c:f>'Shrewsbury results'!$C$241</c:f>
              <c:numCache>
                <c:formatCode>0.0%</c:formatCode>
                <c:ptCount val="1"/>
                <c:pt idx="0">
                  <c:v>0.125</c:v>
                </c:pt>
              </c:numCache>
            </c:numRef>
          </c:yVal>
          <c:smooth val="0"/>
          <c:extLst>
            <c:ext xmlns:c16="http://schemas.microsoft.com/office/drawing/2014/chart" uri="{C3380CC4-5D6E-409C-BE32-E72D297353CC}">
              <c16:uniqueId val="{0000001B-8C35-48BE-8283-1A6E49854747}"/>
            </c:ext>
          </c:extLst>
        </c:ser>
        <c:ser>
          <c:idx val="17"/>
          <c:order val="17"/>
          <c:tx>
            <c:strRef>
              <c:f>'Shrewsbury results'!$A$242</c:f>
              <c:strCache>
                <c:ptCount val="1"/>
                <c:pt idx="0">
                  <c:v>Shopping facilities</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5.6765565669589228E-2"/>
                  <c:y val="3.232210206822377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results'!$B$242</c:f>
              <c:numCache>
                <c:formatCode>0.0%</c:formatCode>
                <c:ptCount val="1"/>
                <c:pt idx="0">
                  <c:v>0.48809523809523808</c:v>
                </c:pt>
              </c:numCache>
            </c:numRef>
          </c:xVal>
          <c:yVal>
            <c:numRef>
              <c:f>'Shrewsbury results'!$C$242</c:f>
              <c:numCache>
                <c:formatCode>0.0%</c:formatCode>
                <c:ptCount val="1"/>
                <c:pt idx="0">
                  <c:v>2.3809523809523808E-2</c:v>
                </c:pt>
              </c:numCache>
            </c:numRef>
          </c:yVal>
          <c:smooth val="0"/>
          <c:extLst>
            <c:ext xmlns:c16="http://schemas.microsoft.com/office/drawing/2014/chart" uri="{C3380CC4-5D6E-409C-BE32-E72D297353CC}">
              <c16:uniqueId val="{0000001D-8C35-48BE-8283-1A6E49854747}"/>
            </c:ext>
          </c:extLst>
        </c:ser>
        <c:ser>
          <c:idx val="18"/>
          <c:order val="18"/>
          <c:tx>
            <c:strRef>
              <c:f>'Shrewsbury results'!$A$243</c:f>
              <c:strCache>
                <c:ptCount val="1"/>
                <c:pt idx="0">
                  <c:v>Sports and leisure facilities</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dLbl>
              <c:idx val="0"/>
              <c:layout>
                <c:manualLayout>
                  <c:x val="-0.1532300435109808"/>
                  <c:y val="-5.31338300291849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results'!$B$243</c:f>
              <c:numCache>
                <c:formatCode>0.0%</c:formatCode>
                <c:ptCount val="1"/>
                <c:pt idx="0">
                  <c:v>0.49404761904761907</c:v>
                </c:pt>
              </c:numCache>
            </c:numRef>
          </c:xVal>
          <c:yVal>
            <c:numRef>
              <c:f>'Shrewsbury results'!$C$243</c:f>
              <c:numCache>
                <c:formatCode>0.0%</c:formatCode>
                <c:ptCount val="1"/>
                <c:pt idx="0">
                  <c:v>3.5714285714285712E-2</c:v>
                </c:pt>
              </c:numCache>
            </c:numRef>
          </c:yVal>
          <c:smooth val="0"/>
          <c:extLst>
            <c:ext xmlns:c16="http://schemas.microsoft.com/office/drawing/2014/chart" uri="{C3380CC4-5D6E-409C-BE32-E72D297353CC}">
              <c16:uniqueId val="{0000001F-8C35-48BE-8283-1A6E49854747}"/>
            </c:ext>
          </c:extLst>
        </c:ser>
        <c:ser>
          <c:idx val="19"/>
          <c:order val="19"/>
          <c:tx>
            <c:strRef>
              <c:f>'Shrewsbury results'!$A$244</c:f>
              <c:strCache>
                <c:ptCount val="1"/>
                <c:pt idx="0">
                  <c:v>Wage levels and local cost of living</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dLbl>
              <c:idx val="0"/>
              <c:layout>
                <c:manualLayout>
                  <c:x val="1.3992006346827499E-2"/>
                  <c:y val="7.310609747031075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8C35-48BE-8283-1A6E498547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results'!$B$244</c:f>
              <c:numCache>
                <c:formatCode>0.0%</c:formatCode>
                <c:ptCount val="1"/>
                <c:pt idx="0">
                  <c:v>0.57738095238095233</c:v>
                </c:pt>
              </c:numCache>
            </c:numRef>
          </c:xVal>
          <c:yVal>
            <c:numRef>
              <c:f>'Shrewsbury results'!$C$244</c:f>
              <c:numCache>
                <c:formatCode>0.0%</c:formatCode>
                <c:ptCount val="1"/>
                <c:pt idx="0">
                  <c:v>5.3571428571428568E-2</c:v>
                </c:pt>
              </c:numCache>
            </c:numRef>
          </c:yVal>
          <c:smooth val="0"/>
          <c:extLst>
            <c:ext xmlns:c16="http://schemas.microsoft.com/office/drawing/2014/chart" uri="{C3380CC4-5D6E-409C-BE32-E72D297353CC}">
              <c16:uniqueId val="{00000021-8C35-48BE-8283-1A6E49854747}"/>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rPr>
                  <a:t>Which of the things are most important in making somewhere a good place to live?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Which do you think most need improving in North East Shrewsbury?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Do you agree or disagree that you can influence decisions affecting your local area?</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025547025610607E-2"/>
          <c:y val="7.2458446569809515E-2"/>
          <c:w val="0.89694818281624988"/>
          <c:h val="0.78871337292253429"/>
        </c:manualLayout>
      </c:layout>
      <c:barChart>
        <c:barDir val="col"/>
        <c:grouping val="clustered"/>
        <c:varyColors val="0"/>
        <c:ser>
          <c:idx val="2"/>
          <c:order val="0"/>
          <c:tx>
            <c:strRef>
              <c:f>'Shrewsbury results'!$D$257</c:f>
              <c:strCache>
                <c:ptCount val="1"/>
                <c:pt idx="0">
                  <c:v>Shrewsbury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results'!$A$258:$A$265</c:f>
              <c:strCache>
                <c:ptCount val="8"/>
                <c:pt idx="0">
                  <c:v>Strongly agree</c:v>
                </c:pt>
                <c:pt idx="1">
                  <c:v>Agree</c:v>
                </c:pt>
                <c:pt idx="2">
                  <c:v>Somewhat agree</c:v>
                </c:pt>
                <c:pt idx="3">
                  <c:v>Neither agree nor disagree</c:v>
                </c:pt>
                <c:pt idx="4">
                  <c:v>Somewhat disagree</c:v>
                </c:pt>
                <c:pt idx="5">
                  <c:v>Disagree</c:v>
                </c:pt>
                <c:pt idx="6">
                  <c:v>Strongly disagree</c:v>
                </c:pt>
                <c:pt idx="7">
                  <c:v>Don't know</c:v>
                </c:pt>
              </c:strCache>
            </c:strRef>
          </c:cat>
          <c:val>
            <c:numRef>
              <c:f>'Shrewsbury results'!$D$258:$D$265</c:f>
              <c:numCache>
                <c:formatCode>0.0%</c:formatCode>
                <c:ptCount val="8"/>
                <c:pt idx="0">
                  <c:v>1.896551724137931E-2</c:v>
                </c:pt>
                <c:pt idx="1">
                  <c:v>6.0344827586206899E-2</c:v>
                </c:pt>
                <c:pt idx="2">
                  <c:v>0.19137931034482758</c:v>
                </c:pt>
                <c:pt idx="3">
                  <c:v>0.15862068965517243</c:v>
                </c:pt>
                <c:pt idx="4">
                  <c:v>0.13275862068965516</c:v>
                </c:pt>
                <c:pt idx="5">
                  <c:v>0.20172413793103447</c:v>
                </c:pt>
                <c:pt idx="6">
                  <c:v>0.19655172413793104</c:v>
                </c:pt>
                <c:pt idx="7">
                  <c:v>2.4137931034482758E-2</c:v>
                </c:pt>
              </c:numCache>
            </c:numRef>
          </c:val>
          <c:extLst>
            <c:ext xmlns:c16="http://schemas.microsoft.com/office/drawing/2014/chart" uri="{C3380CC4-5D6E-409C-BE32-E72D297353CC}">
              <c16:uniqueId val="{00000000-9375-4ADB-AE05-2F5CC73F4A10}"/>
            </c:ext>
          </c:extLst>
        </c:ser>
        <c:ser>
          <c:idx val="3"/>
          <c:order val="1"/>
          <c:tx>
            <c:strRef>
              <c:f>'Shrewsbury results'!$E$257</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results'!$A$258:$A$265</c:f>
              <c:strCache>
                <c:ptCount val="8"/>
                <c:pt idx="0">
                  <c:v>Strongly agree</c:v>
                </c:pt>
                <c:pt idx="1">
                  <c:v>Agree</c:v>
                </c:pt>
                <c:pt idx="2">
                  <c:v>Somewhat agree</c:v>
                </c:pt>
                <c:pt idx="3">
                  <c:v>Neither agree nor disagree</c:v>
                </c:pt>
                <c:pt idx="4">
                  <c:v>Somewhat disagree</c:v>
                </c:pt>
                <c:pt idx="5">
                  <c:v>Disagree</c:v>
                </c:pt>
                <c:pt idx="6">
                  <c:v>Strongly disagree</c:v>
                </c:pt>
                <c:pt idx="7">
                  <c:v>Don't know</c:v>
                </c:pt>
              </c:strCache>
            </c:strRef>
          </c:cat>
          <c:val>
            <c:numRef>
              <c:f>'Shrewsbury results'!$E$258:$E$265</c:f>
              <c:numCache>
                <c:formatCode>0.0%</c:formatCode>
                <c:ptCount val="8"/>
                <c:pt idx="0">
                  <c:v>2.3809523809523808E-2</c:v>
                </c:pt>
                <c:pt idx="1">
                  <c:v>5.3571428571428568E-2</c:v>
                </c:pt>
                <c:pt idx="2">
                  <c:v>0.15476190476190477</c:v>
                </c:pt>
                <c:pt idx="3">
                  <c:v>0.16071428571428573</c:v>
                </c:pt>
                <c:pt idx="4">
                  <c:v>0.11904761904761904</c:v>
                </c:pt>
                <c:pt idx="5">
                  <c:v>0.23214285714285715</c:v>
                </c:pt>
                <c:pt idx="6">
                  <c:v>0.23214285714285715</c:v>
                </c:pt>
                <c:pt idx="7">
                  <c:v>1.1904761904761904E-2</c:v>
                </c:pt>
              </c:numCache>
            </c:numRef>
          </c:val>
          <c:extLst>
            <c:ext xmlns:c16="http://schemas.microsoft.com/office/drawing/2014/chart" uri="{C3380CC4-5D6E-409C-BE32-E72D297353CC}">
              <c16:uniqueId val="{00000001-9375-4ADB-AE05-2F5CC73F4A10}"/>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layout>
            <c:manualLayout>
              <c:xMode val="edge"/>
              <c:yMode val="edge"/>
              <c:x val="1.366024559830854E-2"/>
              <c:y val="0.380858212426552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How would you like to be involved in decisions affecting your local area?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'Shrewsbury results'!$D$271</c:f>
              <c:strCache>
                <c:ptCount val="1"/>
                <c:pt idx="0">
                  <c:v>Shrewsbury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results'!$A$272:$A$276</c:f>
              <c:strCache>
                <c:ptCount val="5"/>
                <c:pt idx="0">
                  <c:v>Questionnaires</c:v>
                </c:pt>
                <c:pt idx="1">
                  <c:v>Consultations</c:v>
                </c:pt>
                <c:pt idx="2">
                  <c:v>Elected members</c:v>
                </c:pt>
                <c:pt idx="3">
                  <c:v>Public Meetings</c:v>
                </c:pt>
                <c:pt idx="4">
                  <c:v>Don't want to be involved</c:v>
                </c:pt>
              </c:strCache>
            </c:strRef>
          </c:cat>
          <c:val>
            <c:numRef>
              <c:f>'Shrewsbury results'!$D$272:$D$276</c:f>
              <c:numCache>
                <c:formatCode>0.0%</c:formatCode>
                <c:ptCount val="5"/>
                <c:pt idx="0">
                  <c:v>0.63103448275862073</c:v>
                </c:pt>
                <c:pt idx="1">
                  <c:v>0.47931034482758622</c:v>
                </c:pt>
                <c:pt idx="2">
                  <c:v>0.1706896551724138</c:v>
                </c:pt>
                <c:pt idx="3">
                  <c:v>0.38103448275862067</c:v>
                </c:pt>
                <c:pt idx="4">
                  <c:v>6.3793103448275865E-2</c:v>
                </c:pt>
              </c:numCache>
            </c:numRef>
          </c:val>
          <c:extLst>
            <c:ext xmlns:c16="http://schemas.microsoft.com/office/drawing/2014/chart" uri="{C3380CC4-5D6E-409C-BE32-E72D297353CC}">
              <c16:uniqueId val="{00000000-687D-487C-82C9-6D44EBEC8A04}"/>
            </c:ext>
          </c:extLst>
        </c:ser>
        <c:ser>
          <c:idx val="3"/>
          <c:order val="1"/>
          <c:tx>
            <c:strRef>
              <c:f>'Shrewsbury results'!$E$271</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results'!$A$272:$A$276</c:f>
              <c:strCache>
                <c:ptCount val="5"/>
                <c:pt idx="0">
                  <c:v>Questionnaires</c:v>
                </c:pt>
                <c:pt idx="1">
                  <c:v>Consultations</c:v>
                </c:pt>
                <c:pt idx="2">
                  <c:v>Elected members</c:v>
                </c:pt>
                <c:pt idx="3">
                  <c:v>Public Meetings</c:v>
                </c:pt>
                <c:pt idx="4">
                  <c:v>Don't want to be involved</c:v>
                </c:pt>
              </c:strCache>
            </c:strRef>
          </c:cat>
          <c:val>
            <c:numRef>
              <c:f>'Shrewsbury results'!$E$272:$E$276</c:f>
              <c:numCache>
                <c:formatCode>0.0%</c:formatCode>
                <c:ptCount val="5"/>
                <c:pt idx="0">
                  <c:v>0.6607142857142857</c:v>
                </c:pt>
                <c:pt idx="1">
                  <c:v>0.39880952380952384</c:v>
                </c:pt>
                <c:pt idx="2">
                  <c:v>0.17261904761904762</c:v>
                </c:pt>
                <c:pt idx="3">
                  <c:v>0.44047619047619047</c:v>
                </c:pt>
                <c:pt idx="4">
                  <c:v>5.3571428571428568E-2</c:v>
                </c:pt>
              </c:numCache>
            </c:numRef>
          </c:val>
          <c:extLst>
            <c:ext xmlns:c16="http://schemas.microsoft.com/office/drawing/2014/chart" uri="{C3380CC4-5D6E-409C-BE32-E72D297353CC}">
              <c16:uniqueId val="{00000001-687D-487C-82C9-6D44EBEC8A04}"/>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To what extent do you agree or disagree that your local area is a place where people from different backgrounds get on well together?</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'Shrewsbury results'!$D$319</c:f>
              <c:strCache>
                <c:ptCount val="1"/>
                <c:pt idx="0">
                  <c:v>Shrewsbury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results'!$A$320:$A$327</c:f>
              <c:strCache>
                <c:ptCount val="8"/>
                <c:pt idx="0">
                  <c:v>Strongly agree</c:v>
                </c:pt>
                <c:pt idx="1">
                  <c:v>Agree</c:v>
                </c:pt>
                <c:pt idx="2">
                  <c:v>Somewhat agree</c:v>
                </c:pt>
                <c:pt idx="3">
                  <c:v>Neither agree nor disagree</c:v>
                </c:pt>
                <c:pt idx="4">
                  <c:v>Somewhat disagree</c:v>
                </c:pt>
                <c:pt idx="5">
                  <c:v>Disagree</c:v>
                </c:pt>
                <c:pt idx="6">
                  <c:v>Strongly disagree</c:v>
                </c:pt>
                <c:pt idx="7">
                  <c:v>Blank</c:v>
                </c:pt>
              </c:strCache>
            </c:strRef>
          </c:cat>
          <c:val>
            <c:numRef>
              <c:f>'Shrewsbury results'!$D$320:$D$327</c:f>
              <c:numCache>
                <c:formatCode>0.0%</c:formatCode>
                <c:ptCount val="8"/>
                <c:pt idx="0">
                  <c:v>0.05</c:v>
                </c:pt>
                <c:pt idx="1">
                  <c:v>0.29137931034482761</c:v>
                </c:pt>
                <c:pt idx="2">
                  <c:v>0.2620689655172414</c:v>
                </c:pt>
                <c:pt idx="3">
                  <c:v>0.23793103448275862</c:v>
                </c:pt>
                <c:pt idx="4">
                  <c:v>0.1</c:v>
                </c:pt>
                <c:pt idx="5">
                  <c:v>3.2758620689655175E-2</c:v>
                </c:pt>
                <c:pt idx="6">
                  <c:v>1.896551724137931E-2</c:v>
                </c:pt>
                <c:pt idx="7">
                  <c:v>6.8965517241379309E-3</c:v>
                </c:pt>
              </c:numCache>
            </c:numRef>
          </c:val>
          <c:extLst>
            <c:ext xmlns:c16="http://schemas.microsoft.com/office/drawing/2014/chart" uri="{C3380CC4-5D6E-409C-BE32-E72D297353CC}">
              <c16:uniqueId val="{00000000-975D-400F-AEB7-2610C362CA53}"/>
            </c:ext>
          </c:extLst>
        </c:ser>
        <c:ser>
          <c:idx val="1"/>
          <c:order val="1"/>
          <c:tx>
            <c:strRef>
              <c:f>'Shrewsbury results'!$E$319</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results'!$A$320:$A$327</c:f>
              <c:strCache>
                <c:ptCount val="8"/>
                <c:pt idx="0">
                  <c:v>Strongly agree</c:v>
                </c:pt>
                <c:pt idx="1">
                  <c:v>Agree</c:v>
                </c:pt>
                <c:pt idx="2">
                  <c:v>Somewhat agree</c:v>
                </c:pt>
                <c:pt idx="3">
                  <c:v>Neither agree nor disagree</c:v>
                </c:pt>
                <c:pt idx="4">
                  <c:v>Somewhat disagree</c:v>
                </c:pt>
                <c:pt idx="5">
                  <c:v>Disagree</c:v>
                </c:pt>
                <c:pt idx="6">
                  <c:v>Strongly disagree</c:v>
                </c:pt>
                <c:pt idx="7">
                  <c:v>Blank</c:v>
                </c:pt>
              </c:strCache>
            </c:strRef>
          </c:cat>
          <c:val>
            <c:numRef>
              <c:f>'Shrewsbury results'!$E$320:$E$327</c:f>
              <c:numCache>
                <c:formatCode>0.0%</c:formatCode>
                <c:ptCount val="8"/>
                <c:pt idx="0">
                  <c:v>6.5476190476190479E-2</c:v>
                </c:pt>
                <c:pt idx="1">
                  <c:v>0.26190476190476192</c:v>
                </c:pt>
                <c:pt idx="2">
                  <c:v>0.25</c:v>
                </c:pt>
                <c:pt idx="3">
                  <c:v>0.23809523809523808</c:v>
                </c:pt>
                <c:pt idx="4">
                  <c:v>0.10714285714285714</c:v>
                </c:pt>
                <c:pt idx="5">
                  <c:v>4.1666666666666664E-2</c:v>
                </c:pt>
                <c:pt idx="6">
                  <c:v>2.976190476190476E-2</c:v>
                </c:pt>
                <c:pt idx="7">
                  <c:v>5.9523809523809521E-3</c:v>
                </c:pt>
              </c:numCache>
            </c:numRef>
          </c:val>
          <c:extLst>
            <c:ext xmlns:c16="http://schemas.microsoft.com/office/drawing/2014/chart" uri="{C3380CC4-5D6E-409C-BE32-E72D297353CC}">
              <c16:uniqueId val="{00000001-975D-400F-AEB7-2610C362CA53}"/>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In your local area, would you agree that there's a problem with people not treating each other with respect and consideration?</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'Shrewsbury results'!$D$330</c:f>
              <c:strCache>
                <c:ptCount val="1"/>
                <c:pt idx="0">
                  <c:v>Shrewsbury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results'!$A$331:$A$338</c:f>
              <c:strCache>
                <c:ptCount val="8"/>
                <c:pt idx="0">
                  <c:v>Strongly agree</c:v>
                </c:pt>
                <c:pt idx="1">
                  <c:v>Agree</c:v>
                </c:pt>
                <c:pt idx="2">
                  <c:v>Somewhat agree</c:v>
                </c:pt>
                <c:pt idx="3">
                  <c:v>Neither agree nor disagree</c:v>
                </c:pt>
                <c:pt idx="4">
                  <c:v>Somewhat disagree</c:v>
                </c:pt>
                <c:pt idx="5">
                  <c:v>Disagree</c:v>
                </c:pt>
                <c:pt idx="6">
                  <c:v>Strongly disagree</c:v>
                </c:pt>
                <c:pt idx="7">
                  <c:v>Blank</c:v>
                </c:pt>
              </c:strCache>
            </c:strRef>
          </c:cat>
          <c:val>
            <c:numRef>
              <c:f>'Shrewsbury results'!$D$331:$D$338</c:f>
              <c:numCache>
                <c:formatCode>0.0%</c:formatCode>
                <c:ptCount val="8"/>
                <c:pt idx="0">
                  <c:v>8.6206896551724144E-2</c:v>
                </c:pt>
                <c:pt idx="1">
                  <c:v>0.14310344827586208</c:v>
                </c:pt>
                <c:pt idx="2">
                  <c:v>0.25862068965517243</c:v>
                </c:pt>
                <c:pt idx="3">
                  <c:v>0.18620689655172415</c:v>
                </c:pt>
                <c:pt idx="4">
                  <c:v>0.11379310344827587</c:v>
                </c:pt>
                <c:pt idx="5">
                  <c:v>0.17758620689655172</c:v>
                </c:pt>
                <c:pt idx="6">
                  <c:v>2.9310344827586206E-2</c:v>
                </c:pt>
                <c:pt idx="7">
                  <c:v>5.1724137931034482E-3</c:v>
                </c:pt>
              </c:numCache>
            </c:numRef>
          </c:val>
          <c:extLst>
            <c:ext xmlns:c16="http://schemas.microsoft.com/office/drawing/2014/chart" uri="{C3380CC4-5D6E-409C-BE32-E72D297353CC}">
              <c16:uniqueId val="{00000000-8AB0-41DE-9663-C1665EA15BD2}"/>
            </c:ext>
          </c:extLst>
        </c:ser>
        <c:ser>
          <c:idx val="3"/>
          <c:order val="1"/>
          <c:tx>
            <c:strRef>
              <c:f>'Shrewsbury results'!$E$330</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results'!$A$331:$A$338</c:f>
              <c:strCache>
                <c:ptCount val="8"/>
                <c:pt idx="0">
                  <c:v>Strongly agree</c:v>
                </c:pt>
                <c:pt idx="1">
                  <c:v>Agree</c:v>
                </c:pt>
                <c:pt idx="2">
                  <c:v>Somewhat agree</c:v>
                </c:pt>
                <c:pt idx="3">
                  <c:v>Neither agree nor disagree</c:v>
                </c:pt>
                <c:pt idx="4">
                  <c:v>Somewhat disagree</c:v>
                </c:pt>
                <c:pt idx="5">
                  <c:v>Disagree</c:v>
                </c:pt>
                <c:pt idx="6">
                  <c:v>Strongly disagree</c:v>
                </c:pt>
                <c:pt idx="7">
                  <c:v>Blank</c:v>
                </c:pt>
              </c:strCache>
            </c:strRef>
          </c:cat>
          <c:val>
            <c:numRef>
              <c:f>'Shrewsbury results'!$E$331:$E$338</c:f>
              <c:numCache>
                <c:formatCode>0.0%</c:formatCode>
                <c:ptCount val="8"/>
                <c:pt idx="0">
                  <c:v>0.17261904761904762</c:v>
                </c:pt>
                <c:pt idx="1">
                  <c:v>0.14880952380952381</c:v>
                </c:pt>
                <c:pt idx="2">
                  <c:v>0.25595238095238093</c:v>
                </c:pt>
                <c:pt idx="3">
                  <c:v>0.15476190476190477</c:v>
                </c:pt>
                <c:pt idx="4">
                  <c:v>0.10714285714285714</c:v>
                </c:pt>
                <c:pt idx="5">
                  <c:v>0.125</c:v>
                </c:pt>
                <c:pt idx="6">
                  <c:v>2.3809523809523808E-2</c:v>
                </c:pt>
                <c:pt idx="7">
                  <c:v>1.1904761904761904E-2</c:v>
                </c:pt>
              </c:numCache>
            </c:numRef>
          </c:val>
          <c:extLst>
            <c:ext xmlns:c16="http://schemas.microsoft.com/office/drawing/2014/chart" uri="{C3380CC4-5D6E-409C-BE32-E72D297353CC}">
              <c16:uniqueId val="{00000001-8AB0-41DE-9663-C1665EA15BD2}"/>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Overall, about how often over the last 12 months have you given unpaid help to any group(s), club(s) or organisation(s)? Please only include work that is unpaid and not for your family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'Shrewsbury results'!$D$341</c:f>
              <c:strCache>
                <c:ptCount val="1"/>
                <c:pt idx="0">
                  <c:v>Shrewsbury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results'!$A$342:$A$348</c:f>
              <c:strCache>
                <c:ptCount val="7"/>
                <c:pt idx="0">
                  <c:v>At least once a week</c:v>
                </c:pt>
                <c:pt idx="1">
                  <c:v>Between once a week and once a month</c:v>
                </c:pt>
                <c:pt idx="2">
                  <c:v>Less than once a month</c:v>
                </c:pt>
                <c:pt idx="3">
                  <c:v>Less than once a week but at least once a month</c:v>
                </c:pt>
                <c:pt idx="4">
                  <c:v>I have not given any unpaid help at all over the last 12 months</c:v>
                </c:pt>
                <c:pt idx="5">
                  <c:v>Don’t know</c:v>
                </c:pt>
                <c:pt idx="6">
                  <c:v>Blank</c:v>
                </c:pt>
              </c:strCache>
            </c:strRef>
          </c:cat>
          <c:val>
            <c:numRef>
              <c:f>'Shrewsbury results'!$D$342:$D$348</c:f>
              <c:numCache>
                <c:formatCode>0.0%</c:formatCode>
                <c:ptCount val="7"/>
                <c:pt idx="0">
                  <c:v>0.20172413793103447</c:v>
                </c:pt>
                <c:pt idx="1">
                  <c:v>0.17758620689655172</c:v>
                </c:pt>
                <c:pt idx="2">
                  <c:v>0.19482758620689655</c:v>
                </c:pt>
                <c:pt idx="3">
                  <c:v>0</c:v>
                </c:pt>
                <c:pt idx="4">
                  <c:v>0.35862068965517241</c:v>
                </c:pt>
                <c:pt idx="5">
                  <c:v>6.0344827586206899E-2</c:v>
                </c:pt>
                <c:pt idx="6">
                  <c:v>6.8965517241379309E-3</c:v>
                </c:pt>
              </c:numCache>
            </c:numRef>
          </c:val>
          <c:extLst>
            <c:ext xmlns:c16="http://schemas.microsoft.com/office/drawing/2014/chart" uri="{C3380CC4-5D6E-409C-BE32-E72D297353CC}">
              <c16:uniqueId val="{00000000-2DCE-456D-A61E-9AEB49FE216F}"/>
            </c:ext>
          </c:extLst>
        </c:ser>
        <c:ser>
          <c:idx val="3"/>
          <c:order val="1"/>
          <c:tx>
            <c:strRef>
              <c:f>'Shrewsbury results'!$E$341</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results'!$A$342:$A$348</c:f>
              <c:strCache>
                <c:ptCount val="7"/>
                <c:pt idx="0">
                  <c:v>At least once a week</c:v>
                </c:pt>
                <c:pt idx="1">
                  <c:v>Between once a week and once a month</c:v>
                </c:pt>
                <c:pt idx="2">
                  <c:v>Less than once a month</c:v>
                </c:pt>
                <c:pt idx="3">
                  <c:v>Less than once a week but at least once a month</c:v>
                </c:pt>
                <c:pt idx="4">
                  <c:v>I have not given any unpaid help at all over the last 12 months</c:v>
                </c:pt>
                <c:pt idx="5">
                  <c:v>Don’t know</c:v>
                </c:pt>
                <c:pt idx="6">
                  <c:v>Blank</c:v>
                </c:pt>
              </c:strCache>
            </c:strRef>
          </c:cat>
          <c:val>
            <c:numRef>
              <c:f>'Shrewsbury results'!$E$342:$E$348</c:f>
              <c:numCache>
                <c:formatCode>0.0%</c:formatCode>
                <c:ptCount val="7"/>
                <c:pt idx="0">
                  <c:v>0.19047619047619047</c:v>
                </c:pt>
                <c:pt idx="1">
                  <c:v>0.125</c:v>
                </c:pt>
                <c:pt idx="2">
                  <c:v>0.22023809523809523</c:v>
                </c:pt>
                <c:pt idx="3">
                  <c:v>0</c:v>
                </c:pt>
                <c:pt idx="4">
                  <c:v>0.38690476190476192</c:v>
                </c:pt>
                <c:pt idx="5">
                  <c:v>6.5476190476190479E-2</c:v>
                </c:pt>
                <c:pt idx="6">
                  <c:v>1.1904761904761904E-2</c:v>
                </c:pt>
              </c:numCache>
            </c:numRef>
          </c:val>
          <c:extLst>
            <c:ext xmlns:c16="http://schemas.microsoft.com/office/drawing/2014/chart" uri="{C3380CC4-5D6E-409C-BE32-E72D297353CC}">
              <c16:uniqueId val="{00000001-2DCE-456D-A61E-9AEB49FE216F}"/>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layout>
            <c:manualLayout>
              <c:xMode val="edge"/>
              <c:yMode val="edge"/>
              <c:x val="8.1961473589851237E-3"/>
              <c:y val="0.360772606885491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Age Group</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'Shrewsbury results'!$D$721</c:f>
              <c:strCache>
                <c:ptCount val="1"/>
                <c:pt idx="0">
                  <c:v>Shrewsbury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results'!$A$722:$A$728</c:f>
              <c:strCache>
                <c:ptCount val="7"/>
                <c:pt idx="0">
                  <c:v>Under 25</c:v>
                </c:pt>
                <c:pt idx="1">
                  <c:v>25-34</c:v>
                </c:pt>
                <c:pt idx="2">
                  <c:v>35-44</c:v>
                </c:pt>
                <c:pt idx="3">
                  <c:v>45-54</c:v>
                </c:pt>
                <c:pt idx="4">
                  <c:v>55-64</c:v>
                </c:pt>
                <c:pt idx="5">
                  <c:v>65+</c:v>
                </c:pt>
                <c:pt idx="6">
                  <c:v>(blank)</c:v>
                </c:pt>
              </c:strCache>
            </c:strRef>
          </c:cat>
          <c:val>
            <c:numRef>
              <c:f>'Shrewsbury results'!$D$722:$D$728</c:f>
              <c:numCache>
                <c:formatCode>0.0%</c:formatCode>
                <c:ptCount val="7"/>
                <c:pt idx="0">
                  <c:v>5.3448275862068968E-2</c:v>
                </c:pt>
                <c:pt idx="1">
                  <c:v>0.10172413793103448</c:v>
                </c:pt>
                <c:pt idx="2">
                  <c:v>0.20344827586206896</c:v>
                </c:pt>
                <c:pt idx="3">
                  <c:v>0.22413793103448276</c:v>
                </c:pt>
                <c:pt idx="4">
                  <c:v>0.1793103448275862</c:v>
                </c:pt>
                <c:pt idx="5">
                  <c:v>0.18448275862068966</c:v>
                </c:pt>
                <c:pt idx="6">
                  <c:v>5.3448275862068968E-2</c:v>
                </c:pt>
              </c:numCache>
            </c:numRef>
          </c:val>
          <c:extLst>
            <c:ext xmlns:c16="http://schemas.microsoft.com/office/drawing/2014/chart" uri="{C3380CC4-5D6E-409C-BE32-E72D297353CC}">
              <c16:uniqueId val="{00000000-D826-4535-BC13-41F5D2B30988}"/>
            </c:ext>
          </c:extLst>
        </c:ser>
        <c:ser>
          <c:idx val="3"/>
          <c:order val="1"/>
          <c:tx>
            <c:strRef>
              <c:f>'Shrewsbury results'!$E$721</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results'!$A$722:$A$728</c:f>
              <c:strCache>
                <c:ptCount val="7"/>
                <c:pt idx="0">
                  <c:v>Under 25</c:v>
                </c:pt>
                <c:pt idx="1">
                  <c:v>25-34</c:v>
                </c:pt>
                <c:pt idx="2">
                  <c:v>35-44</c:v>
                </c:pt>
                <c:pt idx="3">
                  <c:v>45-54</c:v>
                </c:pt>
                <c:pt idx="4">
                  <c:v>55-64</c:v>
                </c:pt>
                <c:pt idx="5">
                  <c:v>65+</c:v>
                </c:pt>
                <c:pt idx="6">
                  <c:v>(blank)</c:v>
                </c:pt>
              </c:strCache>
            </c:strRef>
          </c:cat>
          <c:val>
            <c:numRef>
              <c:f>'Shrewsbury results'!$E$722:$E$728</c:f>
              <c:numCache>
                <c:formatCode>0.0%</c:formatCode>
                <c:ptCount val="7"/>
                <c:pt idx="0">
                  <c:v>4.7619047619047616E-2</c:v>
                </c:pt>
                <c:pt idx="1">
                  <c:v>0.16666666666666666</c:v>
                </c:pt>
                <c:pt idx="2">
                  <c:v>0.23809523809523808</c:v>
                </c:pt>
                <c:pt idx="3">
                  <c:v>0.23809523809523808</c:v>
                </c:pt>
                <c:pt idx="4">
                  <c:v>0.16071428571428573</c:v>
                </c:pt>
                <c:pt idx="5">
                  <c:v>0.14880952380952381</c:v>
                </c:pt>
                <c:pt idx="6">
                  <c:v>4.7619047619047616E-2</c:v>
                </c:pt>
              </c:numCache>
            </c:numRef>
          </c:val>
          <c:extLst>
            <c:ext xmlns:c16="http://schemas.microsoft.com/office/drawing/2014/chart" uri="{C3380CC4-5D6E-409C-BE32-E72D297353CC}">
              <c16:uniqueId val="{00000001-D826-4535-BC13-41F5D2B30988}"/>
            </c:ext>
          </c:extLst>
        </c:ser>
        <c:dLbls>
          <c:dLblPos val="ctr"/>
          <c:showLegendKey val="0"/>
          <c:showVal val="1"/>
          <c:showCatName val="0"/>
          <c:showSerName val="0"/>
          <c:showPercent val="0"/>
          <c:showBubbleSize val="0"/>
        </c:dLbls>
        <c:gapWidth val="3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Overall, about how often have you given unpaid help as a neighbour?</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'Shrewsbury results'!$D$351</c:f>
              <c:strCache>
                <c:ptCount val="1"/>
                <c:pt idx="0">
                  <c:v>Shrewsbury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results'!$A$352:$A$358</c:f>
              <c:strCache>
                <c:ptCount val="7"/>
                <c:pt idx="0">
                  <c:v>At least once a week</c:v>
                </c:pt>
                <c:pt idx="1">
                  <c:v>Between once a week and once a month</c:v>
                </c:pt>
                <c:pt idx="2">
                  <c:v>Less than once a week but at least once a month</c:v>
                </c:pt>
                <c:pt idx="3">
                  <c:v>Less than once a month</c:v>
                </c:pt>
                <c:pt idx="4">
                  <c:v>I have not given any unpaid help at all over the last 12 months</c:v>
                </c:pt>
                <c:pt idx="5">
                  <c:v>Don't know</c:v>
                </c:pt>
                <c:pt idx="6">
                  <c:v>Blank</c:v>
                </c:pt>
              </c:strCache>
            </c:strRef>
          </c:cat>
          <c:val>
            <c:numRef>
              <c:f>'Shrewsbury results'!$D$352:$D$358</c:f>
              <c:numCache>
                <c:formatCode>0.0%</c:formatCode>
                <c:ptCount val="7"/>
                <c:pt idx="0">
                  <c:v>0.16206896551724137</c:v>
                </c:pt>
                <c:pt idx="1">
                  <c:v>0.21724137931034482</c:v>
                </c:pt>
                <c:pt idx="2">
                  <c:v>0</c:v>
                </c:pt>
                <c:pt idx="3">
                  <c:v>0.32413793103448274</c:v>
                </c:pt>
                <c:pt idx="4">
                  <c:v>0.24482758620689654</c:v>
                </c:pt>
                <c:pt idx="5">
                  <c:v>4.8275862068965517E-2</c:v>
                </c:pt>
                <c:pt idx="6">
                  <c:v>3.4482758620689655E-3</c:v>
                </c:pt>
              </c:numCache>
            </c:numRef>
          </c:val>
          <c:extLst>
            <c:ext xmlns:c16="http://schemas.microsoft.com/office/drawing/2014/chart" uri="{C3380CC4-5D6E-409C-BE32-E72D297353CC}">
              <c16:uniqueId val="{00000000-5EFA-405E-83E6-01BE0F4D0139}"/>
            </c:ext>
          </c:extLst>
        </c:ser>
        <c:ser>
          <c:idx val="3"/>
          <c:order val="1"/>
          <c:tx>
            <c:strRef>
              <c:f>'Shrewsbury results'!$E$351</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results'!$A$352:$A$358</c:f>
              <c:strCache>
                <c:ptCount val="7"/>
                <c:pt idx="0">
                  <c:v>At least once a week</c:v>
                </c:pt>
                <c:pt idx="1">
                  <c:v>Between once a week and once a month</c:v>
                </c:pt>
                <c:pt idx="2">
                  <c:v>Less than once a week but at least once a month</c:v>
                </c:pt>
                <c:pt idx="3">
                  <c:v>Less than once a month</c:v>
                </c:pt>
                <c:pt idx="4">
                  <c:v>I have not given any unpaid help at all over the last 12 months</c:v>
                </c:pt>
                <c:pt idx="5">
                  <c:v>Don't know</c:v>
                </c:pt>
                <c:pt idx="6">
                  <c:v>Blank</c:v>
                </c:pt>
              </c:strCache>
            </c:strRef>
          </c:cat>
          <c:val>
            <c:numRef>
              <c:f>'Shrewsbury results'!$E$352:$E$358</c:f>
              <c:numCache>
                <c:formatCode>0.0%</c:formatCode>
                <c:ptCount val="7"/>
                <c:pt idx="0">
                  <c:v>0.13095238095238096</c:v>
                </c:pt>
                <c:pt idx="1">
                  <c:v>0.27976190476190477</c:v>
                </c:pt>
                <c:pt idx="2">
                  <c:v>0</c:v>
                </c:pt>
                <c:pt idx="3">
                  <c:v>0.32738095238095238</c:v>
                </c:pt>
                <c:pt idx="4">
                  <c:v>0.20833333333333334</c:v>
                </c:pt>
                <c:pt idx="5">
                  <c:v>4.7619047619047616E-2</c:v>
                </c:pt>
                <c:pt idx="6">
                  <c:v>5.9523809523809521E-3</c:v>
                </c:pt>
              </c:numCache>
            </c:numRef>
          </c:val>
          <c:extLst>
            <c:ext xmlns:c16="http://schemas.microsoft.com/office/drawing/2014/chart" uri="{C3380CC4-5D6E-409C-BE32-E72D297353CC}">
              <c16:uniqueId val="{00000001-5EFA-405E-83E6-01BE0F4D0139}"/>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layout>
            <c:manualLayout>
              <c:xMode val="edge"/>
              <c:yMode val="edge"/>
              <c:x val="8.1961473589851237E-3"/>
              <c:y val="0.3475459827224669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04218763172883"/>
          <c:y val="9.9620710975506344E-2"/>
          <c:w val="0.59458327162021596"/>
          <c:h val="0.87235586481931693"/>
        </c:manualLayout>
      </c:layout>
      <c:barChart>
        <c:barDir val="bar"/>
        <c:grouping val="clustered"/>
        <c:varyColors val="0"/>
        <c:ser>
          <c:idx val="2"/>
          <c:order val="0"/>
          <c:tx>
            <c:strRef>
              <c:f>'Shrewsbury results'!$D$360</c:f>
              <c:strCache>
                <c:ptCount val="1"/>
                <c:pt idx="0">
                  <c:v>Shrewsbury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results'!$A$361:$A$388</c:f>
              <c:strCache>
                <c:ptCount val="28"/>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Other health services</c:v>
                </c:pt>
                <c:pt idx="20">
                  <c:v>People's attitude / parental / personal responsibilities</c:v>
                </c:pt>
                <c:pt idx="21">
                  <c:v>Personal chronic health condition</c:v>
                </c:pt>
                <c:pt idx="22">
                  <c:v>Pollution from local business / traffic</c:v>
                </c:pt>
                <c:pt idx="23">
                  <c:v>Public Transport / getting to health appointments</c:v>
                </c:pt>
                <c:pt idx="24">
                  <c:v>Quality of GP service</c:v>
                </c:pt>
                <c:pt idx="25">
                  <c:v>Rising costs or living</c:v>
                </c:pt>
                <c:pt idx="26">
                  <c:v>Sports Facilities - Opening times, access, Cost</c:v>
                </c:pt>
                <c:pt idx="27">
                  <c:v>State of Local Infrastructure</c:v>
                </c:pt>
              </c:strCache>
            </c:strRef>
          </c:cat>
          <c:val>
            <c:numRef>
              <c:f>'Shrewsbury results'!$D$361:$D$388</c:f>
              <c:numCache>
                <c:formatCode>0.0%</c:formatCode>
                <c:ptCount val="28"/>
                <c:pt idx="0">
                  <c:v>0</c:v>
                </c:pt>
                <c:pt idx="1">
                  <c:v>0.76034482758620692</c:v>
                </c:pt>
                <c:pt idx="2">
                  <c:v>0.2810344827586207</c:v>
                </c:pt>
                <c:pt idx="3">
                  <c:v>0</c:v>
                </c:pt>
                <c:pt idx="4">
                  <c:v>0.1706896551724138</c:v>
                </c:pt>
                <c:pt idx="5">
                  <c:v>2.7586206896551724E-2</c:v>
                </c:pt>
                <c:pt idx="6">
                  <c:v>0.2103448275862069</c:v>
                </c:pt>
                <c:pt idx="7">
                  <c:v>0</c:v>
                </c:pt>
                <c:pt idx="8">
                  <c:v>7.7586206896551727E-2</c:v>
                </c:pt>
                <c:pt idx="9">
                  <c:v>5.1724137931034482E-2</c:v>
                </c:pt>
                <c:pt idx="10">
                  <c:v>0</c:v>
                </c:pt>
                <c:pt idx="11">
                  <c:v>0.21206896551724139</c:v>
                </c:pt>
                <c:pt idx="12">
                  <c:v>8.7931034482758616E-2</c:v>
                </c:pt>
                <c:pt idx="13">
                  <c:v>0</c:v>
                </c:pt>
                <c:pt idx="14">
                  <c:v>0</c:v>
                </c:pt>
                <c:pt idx="15">
                  <c:v>8.2758620689655171E-2</c:v>
                </c:pt>
                <c:pt idx="16">
                  <c:v>4.1379310344827586E-2</c:v>
                </c:pt>
                <c:pt idx="17">
                  <c:v>0</c:v>
                </c:pt>
                <c:pt idx="18">
                  <c:v>0.1396551724137931</c:v>
                </c:pt>
                <c:pt idx="19">
                  <c:v>3.793103448275862E-2</c:v>
                </c:pt>
                <c:pt idx="20">
                  <c:v>5.5172413793103448E-2</c:v>
                </c:pt>
                <c:pt idx="21">
                  <c:v>2.9310344827586206E-2</c:v>
                </c:pt>
                <c:pt idx="22">
                  <c:v>8.2758620689655171E-2</c:v>
                </c:pt>
                <c:pt idx="23">
                  <c:v>0.10862068965517241</c:v>
                </c:pt>
                <c:pt idx="24">
                  <c:v>1.7241379310344827E-3</c:v>
                </c:pt>
                <c:pt idx="25">
                  <c:v>0.14655172413793102</c:v>
                </c:pt>
                <c:pt idx="26">
                  <c:v>4.1379310344827586E-2</c:v>
                </c:pt>
                <c:pt idx="27">
                  <c:v>6.7241379310344823E-2</c:v>
                </c:pt>
              </c:numCache>
            </c:numRef>
          </c:val>
          <c:extLst>
            <c:ext xmlns:c16="http://schemas.microsoft.com/office/drawing/2014/chart" uri="{C3380CC4-5D6E-409C-BE32-E72D297353CC}">
              <c16:uniqueId val="{00000000-FB9B-4C80-9303-CFB269CA9252}"/>
            </c:ext>
          </c:extLst>
        </c:ser>
        <c:ser>
          <c:idx val="3"/>
          <c:order val="1"/>
          <c:tx>
            <c:strRef>
              <c:f>'Shrewsbury results'!$E$360</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results'!$A$361:$A$388</c:f>
              <c:strCache>
                <c:ptCount val="28"/>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Other health services</c:v>
                </c:pt>
                <c:pt idx="20">
                  <c:v>People's attitude / parental / personal responsibilities</c:v>
                </c:pt>
                <c:pt idx="21">
                  <c:v>Personal chronic health condition</c:v>
                </c:pt>
                <c:pt idx="22">
                  <c:v>Pollution from local business / traffic</c:v>
                </c:pt>
                <c:pt idx="23">
                  <c:v>Public Transport / getting to health appointments</c:v>
                </c:pt>
                <c:pt idx="24">
                  <c:v>Quality of GP service</c:v>
                </c:pt>
                <c:pt idx="25">
                  <c:v>Rising costs or living</c:v>
                </c:pt>
                <c:pt idx="26">
                  <c:v>Sports Facilities - Opening times, access, Cost</c:v>
                </c:pt>
                <c:pt idx="27">
                  <c:v>State of Local Infrastructure</c:v>
                </c:pt>
              </c:strCache>
            </c:strRef>
          </c:cat>
          <c:val>
            <c:numRef>
              <c:f>'Shrewsbury results'!$E$361:$E$388</c:f>
              <c:numCache>
                <c:formatCode>0.0%</c:formatCode>
                <c:ptCount val="28"/>
                <c:pt idx="0">
                  <c:v>0</c:v>
                </c:pt>
                <c:pt idx="1">
                  <c:v>0.8571428571428571</c:v>
                </c:pt>
                <c:pt idx="2">
                  <c:v>0.25</c:v>
                </c:pt>
                <c:pt idx="3">
                  <c:v>0</c:v>
                </c:pt>
                <c:pt idx="4">
                  <c:v>0.17857142857142858</c:v>
                </c:pt>
                <c:pt idx="5">
                  <c:v>2.3809523809523808E-2</c:v>
                </c:pt>
                <c:pt idx="6">
                  <c:v>0.26190476190476192</c:v>
                </c:pt>
                <c:pt idx="7">
                  <c:v>0</c:v>
                </c:pt>
                <c:pt idx="8">
                  <c:v>5.9523809523809521E-2</c:v>
                </c:pt>
                <c:pt idx="9">
                  <c:v>1.7857142857142856E-2</c:v>
                </c:pt>
                <c:pt idx="10">
                  <c:v>0</c:v>
                </c:pt>
                <c:pt idx="11">
                  <c:v>0.10714285714285714</c:v>
                </c:pt>
                <c:pt idx="12">
                  <c:v>5.9523809523809521E-3</c:v>
                </c:pt>
                <c:pt idx="13">
                  <c:v>0</c:v>
                </c:pt>
                <c:pt idx="14">
                  <c:v>0</c:v>
                </c:pt>
                <c:pt idx="15">
                  <c:v>6.5476190476190479E-2</c:v>
                </c:pt>
                <c:pt idx="16">
                  <c:v>1.1904761904761904E-2</c:v>
                </c:pt>
                <c:pt idx="17">
                  <c:v>0</c:v>
                </c:pt>
                <c:pt idx="18">
                  <c:v>0.10119047619047619</c:v>
                </c:pt>
                <c:pt idx="19">
                  <c:v>5.9523809523809521E-3</c:v>
                </c:pt>
                <c:pt idx="20">
                  <c:v>2.976190476190476E-2</c:v>
                </c:pt>
                <c:pt idx="21">
                  <c:v>2.976190476190476E-2</c:v>
                </c:pt>
                <c:pt idx="22">
                  <c:v>1.1904761904761904E-2</c:v>
                </c:pt>
                <c:pt idx="23">
                  <c:v>3.5714285714285712E-2</c:v>
                </c:pt>
                <c:pt idx="24">
                  <c:v>5.9523809523809521E-3</c:v>
                </c:pt>
                <c:pt idx="25">
                  <c:v>8.3333333333333329E-2</c:v>
                </c:pt>
                <c:pt idx="26">
                  <c:v>1.7857142857142856E-2</c:v>
                </c:pt>
                <c:pt idx="27">
                  <c:v>2.3809523809523808E-2</c:v>
                </c:pt>
              </c:numCache>
            </c:numRef>
          </c:val>
          <c:extLst>
            <c:ext xmlns:c16="http://schemas.microsoft.com/office/drawing/2014/chart" uri="{C3380CC4-5D6E-409C-BE32-E72D297353CC}">
              <c16:uniqueId val="{00000001-FB9B-4C80-9303-CFB269CA9252}"/>
            </c:ext>
          </c:extLst>
        </c:ser>
        <c:dLbls>
          <c:showLegendKey val="0"/>
          <c:showVal val="1"/>
          <c:showCatName val="0"/>
          <c:showSerName val="0"/>
          <c:showPercent val="0"/>
          <c:showBubbleSize val="0"/>
        </c:dLbls>
        <c:gapWidth val="4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82850951372396"/>
          <c:y val="6.4223126672836195E-2"/>
          <c:w val="0.57581953512232054"/>
          <c:h val="0.90859656672674782"/>
        </c:manualLayout>
      </c:layout>
      <c:barChart>
        <c:barDir val="bar"/>
        <c:grouping val="clustered"/>
        <c:varyColors val="0"/>
        <c:ser>
          <c:idx val="1"/>
          <c:order val="0"/>
          <c:tx>
            <c:strRef>
              <c:f>'Shrewsbury results'!$D$403</c:f>
              <c:strCache>
                <c:ptCount val="1"/>
                <c:pt idx="0">
                  <c:v>Shrewsbury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results'!$A$404:$A$431</c:f>
              <c:strCache>
                <c:ptCount val="28"/>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 too</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Other health services</c:v>
                </c:pt>
                <c:pt idx="20">
                  <c:v>People's attitude / parental / personal responsibilities</c:v>
                </c:pt>
                <c:pt idx="21">
                  <c:v>Personal chronic health condition</c:v>
                </c:pt>
                <c:pt idx="22">
                  <c:v>Pollution from local business / traffic</c:v>
                </c:pt>
                <c:pt idx="23">
                  <c:v>Public Transport / getting to health appointments</c:v>
                </c:pt>
                <c:pt idx="24">
                  <c:v>Quality of GP service</c:v>
                </c:pt>
                <c:pt idx="25">
                  <c:v>Rising costs or living</c:v>
                </c:pt>
                <c:pt idx="26">
                  <c:v>Sports Facilities - Opening times, access, Cost</c:v>
                </c:pt>
                <c:pt idx="27">
                  <c:v>State of Local Infrastructure</c:v>
                </c:pt>
              </c:strCache>
            </c:strRef>
          </c:cat>
          <c:val>
            <c:numRef>
              <c:f>'Shrewsbury results'!$D$404:$D$431</c:f>
              <c:numCache>
                <c:formatCode>0.0%</c:formatCode>
                <c:ptCount val="28"/>
                <c:pt idx="0">
                  <c:v>0</c:v>
                </c:pt>
                <c:pt idx="1">
                  <c:v>0.63275862068965516</c:v>
                </c:pt>
                <c:pt idx="2">
                  <c:v>0.10517241379310345</c:v>
                </c:pt>
                <c:pt idx="3">
                  <c:v>0</c:v>
                </c:pt>
                <c:pt idx="4">
                  <c:v>0.11379310344827587</c:v>
                </c:pt>
                <c:pt idx="5">
                  <c:v>2.7586206896551724E-2</c:v>
                </c:pt>
                <c:pt idx="6">
                  <c:v>8.4482758620689657E-2</c:v>
                </c:pt>
                <c:pt idx="7">
                  <c:v>0</c:v>
                </c:pt>
                <c:pt idx="8">
                  <c:v>7.2413793103448282E-2</c:v>
                </c:pt>
                <c:pt idx="9">
                  <c:v>2.9310344827586206E-2</c:v>
                </c:pt>
                <c:pt idx="10">
                  <c:v>0</c:v>
                </c:pt>
                <c:pt idx="11">
                  <c:v>0.25862068965517243</c:v>
                </c:pt>
                <c:pt idx="12">
                  <c:v>4.4827586206896551E-2</c:v>
                </c:pt>
                <c:pt idx="13">
                  <c:v>0</c:v>
                </c:pt>
                <c:pt idx="14">
                  <c:v>0</c:v>
                </c:pt>
                <c:pt idx="15">
                  <c:v>4.4827586206896551E-2</c:v>
                </c:pt>
                <c:pt idx="16">
                  <c:v>3.9655172413793106E-2</c:v>
                </c:pt>
                <c:pt idx="17">
                  <c:v>0</c:v>
                </c:pt>
                <c:pt idx="18">
                  <c:v>0.14655172413793102</c:v>
                </c:pt>
                <c:pt idx="19">
                  <c:v>4.3103448275862072E-2</c:v>
                </c:pt>
                <c:pt idx="20">
                  <c:v>2.4137931034482758E-2</c:v>
                </c:pt>
                <c:pt idx="21">
                  <c:v>6.8965517241379309E-2</c:v>
                </c:pt>
                <c:pt idx="22">
                  <c:v>7.586206896551724E-2</c:v>
                </c:pt>
                <c:pt idx="23">
                  <c:v>8.7931034482758616E-2</c:v>
                </c:pt>
                <c:pt idx="24">
                  <c:v>0</c:v>
                </c:pt>
                <c:pt idx="25">
                  <c:v>0.16206896551724137</c:v>
                </c:pt>
                <c:pt idx="26">
                  <c:v>3.793103448275862E-2</c:v>
                </c:pt>
                <c:pt idx="27">
                  <c:v>4.6551724137931037E-2</c:v>
                </c:pt>
              </c:numCache>
            </c:numRef>
          </c:val>
          <c:extLst>
            <c:ext xmlns:c16="http://schemas.microsoft.com/office/drawing/2014/chart" uri="{C3380CC4-5D6E-409C-BE32-E72D297353CC}">
              <c16:uniqueId val="{00000000-E25E-4B0A-8105-9418F5D56AB1}"/>
            </c:ext>
          </c:extLst>
        </c:ser>
        <c:ser>
          <c:idx val="3"/>
          <c:order val="1"/>
          <c:tx>
            <c:strRef>
              <c:f>'Shrewsbury results'!$E$403</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results'!$A$404:$A$431</c:f>
              <c:strCache>
                <c:ptCount val="28"/>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 too</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Other health services</c:v>
                </c:pt>
                <c:pt idx="20">
                  <c:v>People's attitude / parental / personal responsibilities</c:v>
                </c:pt>
                <c:pt idx="21">
                  <c:v>Personal chronic health condition</c:v>
                </c:pt>
                <c:pt idx="22">
                  <c:v>Pollution from local business / traffic</c:v>
                </c:pt>
                <c:pt idx="23">
                  <c:v>Public Transport / getting to health appointments</c:v>
                </c:pt>
                <c:pt idx="24">
                  <c:v>Quality of GP service</c:v>
                </c:pt>
                <c:pt idx="25">
                  <c:v>Rising costs or living</c:v>
                </c:pt>
                <c:pt idx="26">
                  <c:v>Sports Facilities - Opening times, access, Cost</c:v>
                </c:pt>
                <c:pt idx="27">
                  <c:v>State of Local Infrastructure</c:v>
                </c:pt>
              </c:strCache>
            </c:strRef>
          </c:cat>
          <c:val>
            <c:numRef>
              <c:f>'Shrewsbury results'!$E$404:$E$431</c:f>
              <c:numCache>
                <c:formatCode>0.0%</c:formatCode>
                <c:ptCount val="28"/>
                <c:pt idx="0">
                  <c:v>0</c:v>
                </c:pt>
                <c:pt idx="1">
                  <c:v>0.70833333333333337</c:v>
                </c:pt>
                <c:pt idx="2">
                  <c:v>0.10119047619047619</c:v>
                </c:pt>
                <c:pt idx="3">
                  <c:v>0</c:v>
                </c:pt>
                <c:pt idx="4">
                  <c:v>0.125</c:v>
                </c:pt>
                <c:pt idx="5">
                  <c:v>2.976190476190476E-2</c:v>
                </c:pt>
                <c:pt idx="6">
                  <c:v>0.10119047619047619</c:v>
                </c:pt>
                <c:pt idx="7">
                  <c:v>0</c:v>
                </c:pt>
                <c:pt idx="8">
                  <c:v>8.3333333333333329E-2</c:v>
                </c:pt>
                <c:pt idx="9">
                  <c:v>2.976190476190476E-2</c:v>
                </c:pt>
                <c:pt idx="10">
                  <c:v>0</c:v>
                </c:pt>
                <c:pt idx="11">
                  <c:v>0.18452380952380953</c:v>
                </c:pt>
                <c:pt idx="12">
                  <c:v>2.976190476190476E-2</c:v>
                </c:pt>
                <c:pt idx="13">
                  <c:v>0</c:v>
                </c:pt>
                <c:pt idx="14">
                  <c:v>0</c:v>
                </c:pt>
                <c:pt idx="15">
                  <c:v>2.976190476190476E-2</c:v>
                </c:pt>
                <c:pt idx="16">
                  <c:v>2.976190476190476E-2</c:v>
                </c:pt>
                <c:pt idx="17">
                  <c:v>0</c:v>
                </c:pt>
                <c:pt idx="18">
                  <c:v>0.14285714285714285</c:v>
                </c:pt>
                <c:pt idx="19">
                  <c:v>1.1904761904761904E-2</c:v>
                </c:pt>
                <c:pt idx="20">
                  <c:v>1.7857142857142856E-2</c:v>
                </c:pt>
                <c:pt idx="21">
                  <c:v>5.9523809523809521E-2</c:v>
                </c:pt>
                <c:pt idx="22">
                  <c:v>1.7857142857142856E-2</c:v>
                </c:pt>
                <c:pt idx="23">
                  <c:v>5.3571428571428568E-2</c:v>
                </c:pt>
                <c:pt idx="24">
                  <c:v>0</c:v>
                </c:pt>
                <c:pt idx="25">
                  <c:v>9.5238095238095233E-2</c:v>
                </c:pt>
                <c:pt idx="26">
                  <c:v>5.9523809523809521E-3</c:v>
                </c:pt>
                <c:pt idx="27">
                  <c:v>1.7857142857142856E-2</c:v>
                </c:pt>
              </c:numCache>
            </c:numRef>
          </c:val>
          <c:extLst>
            <c:ext xmlns:c16="http://schemas.microsoft.com/office/drawing/2014/chart" uri="{C3380CC4-5D6E-409C-BE32-E72D297353CC}">
              <c16:uniqueId val="{00000001-E25E-4B0A-8105-9418F5D56AB1}"/>
            </c:ext>
          </c:extLst>
        </c:ser>
        <c:dLbls>
          <c:showLegendKey val="0"/>
          <c:showVal val="1"/>
          <c:showCatName val="0"/>
          <c:showSerName val="0"/>
          <c:showPercent val="0"/>
          <c:showBubbleSize val="0"/>
        </c:dLbls>
        <c:gapWidth val="4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0.8"/>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0882705651803E-2"/>
          <c:y val="3.1763391979726177E-2"/>
          <c:w val="0.90771541586303128"/>
          <c:h val="0.89421605827489115"/>
        </c:manualLayout>
      </c:layout>
      <c:scatterChart>
        <c:scatterStyle val="lineMarker"/>
        <c:varyColors val="0"/>
        <c:ser>
          <c:idx val="3"/>
          <c:order val="0"/>
          <c:tx>
            <c:strRef>
              <c:f>'Shrewsbury results'!$A$446</c:f>
              <c:strCache>
                <c:ptCount val="1"/>
                <c:pt idx="0">
                  <c:v>Access to GPs</c:v>
                </c:pt>
              </c:strCache>
            </c:strRef>
          </c:tx>
          <c:spPr>
            <a:ln w="25400"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results'!$B$446</c:f>
              <c:numCache>
                <c:formatCode>0.0%</c:formatCode>
                <c:ptCount val="1"/>
                <c:pt idx="0">
                  <c:v>0.76034482758620692</c:v>
                </c:pt>
              </c:numCache>
            </c:numRef>
          </c:xVal>
          <c:yVal>
            <c:numRef>
              <c:f>'Shrewsbury results'!$C$446</c:f>
              <c:numCache>
                <c:formatCode>0.0%</c:formatCode>
                <c:ptCount val="1"/>
                <c:pt idx="0">
                  <c:v>0.63275862068965516</c:v>
                </c:pt>
              </c:numCache>
            </c:numRef>
          </c:yVal>
          <c:smooth val="0"/>
          <c:extLst>
            <c:ext xmlns:c16="http://schemas.microsoft.com/office/drawing/2014/chart" uri="{C3380CC4-5D6E-409C-BE32-E72D297353CC}">
              <c16:uniqueId val="{00000000-DA77-45B6-8E82-05684C201B15}"/>
            </c:ext>
          </c:extLst>
        </c:ser>
        <c:ser>
          <c:idx val="5"/>
          <c:order val="1"/>
          <c:tx>
            <c:strRef>
              <c:f>'Shrewsbury results'!$A$447</c:f>
              <c:strCache>
                <c:ptCount val="1"/>
                <c:pt idx="0">
                  <c:v>Aging community</c:v>
                </c:pt>
              </c:strCache>
            </c:strRef>
          </c:tx>
          <c:spPr>
            <a:ln w="25400" cap="rnd">
              <a:no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results'!$B$447</c:f>
              <c:numCache>
                <c:formatCode>0.0%</c:formatCode>
                <c:ptCount val="1"/>
                <c:pt idx="0">
                  <c:v>0.2810344827586207</c:v>
                </c:pt>
              </c:numCache>
            </c:numRef>
          </c:xVal>
          <c:yVal>
            <c:numRef>
              <c:f>'Shrewsbury results'!$C$447</c:f>
              <c:numCache>
                <c:formatCode>0.0%</c:formatCode>
                <c:ptCount val="1"/>
                <c:pt idx="0">
                  <c:v>0.10517241379310345</c:v>
                </c:pt>
              </c:numCache>
            </c:numRef>
          </c:yVal>
          <c:smooth val="0"/>
          <c:extLst>
            <c:ext xmlns:c16="http://schemas.microsoft.com/office/drawing/2014/chart" uri="{C3380CC4-5D6E-409C-BE32-E72D297353CC}">
              <c16:uniqueId val="{00000001-DA77-45B6-8E82-05684C201B15}"/>
            </c:ext>
          </c:extLst>
        </c:ser>
        <c:ser>
          <c:idx val="7"/>
          <c:order val="2"/>
          <c:tx>
            <c:strRef>
              <c:f>'Shrewsbury results'!$A$448</c:f>
              <c:strCache>
                <c:ptCount val="1"/>
                <c:pt idx="0">
                  <c:v>Communication between organisations</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3.4411379774595928E-2"/>
                  <c:y val="-6.4639831319359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results'!$B$448</c:f>
              <c:numCache>
                <c:formatCode>0.0%</c:formatCode>
                <c:ptCount val="1"/>
                <c:pt idx="0">
                  <c:v>0.1706896551724138</c:v>
                </c:pt>
              </c:numCache>
            </c:numRef>
          </c:xVal>
          <c:yVal>
            <c:numRef>
              <c:f>'Shrewsbury results'!$C$448</c:f>
              <c:numCache>
                <c:formatCode>0.0%</c:formatCode>
                <c:ptCount val="1"/>
                <c:pt idx="0">
                  <c:v>0.11379310344827587</c:v>
                </c:pt>
              </c:numCache>
            </c:numRef>
          </c:yVal>
          <c:smooth val="0"/>
          <c:extLst>
            <c:ext xmlns:c16="http://schemas.microsoft.com/office/drawing/2014/chart" uri="{C3380CC4-5D6E-409C-BE32-E72D297353CC}">
              <c16:uniqueId val="{00000003-DA77-45B6-8E82-05684C201B15}"/>
            </c:ext>
          </c:extLst>
        </c:ser>
        <c:ser>
          <c:idx val="2"/>
          <c:order val="3"/>
          <c:tx>
            <c:strRef>
              <c:f>'Shrewsbury results'!$A$449</c:f>
              <c:strCache>
                <c:ptCount val="1"/>
                <c:pt idx="0">
                  <c:v>Crime / ASB</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8.6411849835827358E-3"/>
                  <c:y val="1.67207181279944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results'!$B$449</c:f>
              <c:numCache>
                <c:formatCode>0.0%</c:formatCode>
                <c:ptCount val="1"/>
                <c:pt idx="0">
                  <c:v>0.2103448275862069</c:v>
                </c:pt>
              </c:numCache>
            </c:numRef>
          </c:xVal>
          <c:yVal>
            <c:numRef>
              <c:f>'Shrewsbury results'!$C$449</c:f>
              <c:numCache>
                <c:formatCode>0.0%</c:formatCode>
                <c:ptCount val="1"/>
                <c:pt idx="0">
                  <c:v>8.4482758620689657E-2</c:v>
                </c:pt>
              </c:numCache>
            </c:numRef>
          </c:yVal>
          <c:smooth val="0"/>
          <c:extLst>
            <c:ext xmlns:c16="http://schemas.microsoft.com/office/drawing/2014/chart" uri="{C3380CC4-5D6E-409C-BE32-E72D297353CC}">
              <c16:uniqueId val="{00000005-DA77-45B6-8E82-05684C201B15}"/>
            </c:ext>
          </c:extLst>
        </c:ser>
        <c:ser>
          <c:idx val="8"/>
          <c:order val="4"/>
          <c:tx>
            <c:strRef>
              <c:f>'Shrewsbury results'!$A$450</c:f>
              <c:strCache>
                <c:ptCount val="1"/>
                <c:pt idx="0">
                  <c:v>Education</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0"/>
              <c:layout>
                <c:manualLayout>
                  <c:x val="-9.8695580082926115E-2"/>
                  <c:y val="-8.447419615596470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results'!$B$450</c:f>
              <c:numCache>
                <c:formatCode>0.0%</c:formatCode>
                <c:ptCount val="1"/>
                <c:pt idx="0">
                  <c:v>7.7586206896551727E-2</c:v>
                </c:pt>
              </c:numCache>
            </c:numRef>
          </c:xVal>
          <c:yVal>
            <c:numRef>
              <c:f>'Shrewsbury results'!$C$450</c:f>
              <c:numCache>
                <c:formatCode>0.0%</c:formatCode>
                <c:ptCount val="1"/>
                <c:pt idx="0">
                  <c:v>7.2413793103448282E-2</c:v>
                </c:pt>
              </c:numCache>
            </c:numRef>
          </c:yVal>
          <c:smooth val="0"/>
          <c:extLst>
            <c:ext xmlns:c16="http://schemas.microsoft.com/office/drawing/2014/chart" uri="{C3380CC4-5D6E-409C-BE32-E72D297353CC}">
              <c16:uniqueId val="{00000007-DA77-45B6-8E82-05684C201B15}"/>
            </c:ext>
          </c:extLst>
        </c:ser>
        <c:ser>
          <c:idx val="10"/>
          <c:order val="5"/>
          <c:tx>
            <c:strRef>
              <c:f>'Shrewsbury results'!$A$451</c:f>
              <c:strCache>
                <c:ptCount val="1"/>
                <c:pt idx="0">
                  <c:v>Hospital services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results'!$B$451</c:f>
              <c:numCache>
                <c:formatCode>0.0%</c:formatCode>
                <c:ptCount val="1"/>
                <c:pt idx="0">
                  <c:v>0.21206896551724139</c:v>
                </c:pt>
              </c:numCache>
            </c:numRef>
          </c:xVal>
          <c:yVal>
            <c:numRef>
              <c:f>'Shrewsbury results'!$C$451</c:f>
              <c:numCache>
                <c:formatCode>0.0%</c:formatCode>
                <c:ptCount val="1"/>
                <c:pt idx="0">
                  <c:v>0.25862068965517243</c:v>
                </c:pt>
              </c:numCache>
            </c:numRef>
          </c:yVal>
          <c:smooth val="0"/>
          <c:extLst>
            <c:ext xmlns:c16="http://schemas.microsoft.com/office/drawing/2014/chart" uri="{C3380CC4-5D6E-409C-BE32-E72D297353CC}">
              <c16:uniqueId val="{00000008-DA77-45B6-8E82-05684C201B15}"/>
            </c:ext>
          </c:extLst>
        </c:ser>
        <c:ser>
          <c:idx val="22"/>
          <c:order val="6"/>
          <c:tx>
            <c:strRef>
              <c:f>'Shrewsbury results'!$A$452</c:f>
              <c:strCache>
                <c:ptCount val="1"/>
                <c:pt idx="0">
                  <c:v>Housing issues</c:v>
                </c:pt>
              </c:strCache>
            </c:strRef>
          </c:tx>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dLbls>
            <c:dLbl>
              <c:idx val="0"/>
              <c:layout>
                <c:manualLayout>
                  <c:x val="-4.1451136974018386E-2"/>
                  <c:y val="3.23512081786981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results'!$B$452</c:f>
              <c:numCache>
                <c:formatCode>0.0%</c:formatCode>
                <c:ptCount val="1"/>
                <c:pt idx="0">
                  <c:v>8.7931034482758616E-2</c:v>
                </c:pt>
              </c:numCache>
            </c:numRef>
          </c:xVal>
          <c:yVal>
            <c:numRef>
              <c:f>'Shrewsbury results'!$C$452</c:f>
              <c:numCache>
                <c:formatCode>0.0%</c:formatCode>
                <c:ptCount val="1"/>
                <c:pt idx="0">
                  <c:v>4.4827586206896551E-2</c:v>
                </c:pt>
              </c:numCache>
            </c:numRef>
          </c:yVal>
          <c:smooth val="0"/>
          <c:extLst>
            <c:ext xmlns:c16="http://schemas.microsoft.com/office/drawing/2014/chart" uri="{C3380CC4-5D6E-409C-BE32-E72D297353CC}">
              <c16:uniqueId val="{0000000A-DA77-45B6-8E82-05684C201B15}"/>
            </c:ext>
          </c:extLst>
        </c:ser>
        <c:ser>
          <c:idx val="13"/>
          <c:order val="7"/>
          <c:tx>
            <c:strRef>
              <c:f>'Shrewsbury results'!$A$453</c:f>
              <c:strCache>
                <c:ptCount val="1"/>
                <c:pt idx="0">
                  <c:v>Lack of activities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6.0771082863316818E-2"/>
                  <c:y val="1.566186470231779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results'!$B$453</c:f>
              <c:numCache>
                <c:formatCode>0.0%</c:formatCode>
                <c:ptCount val="1"/>
                <c:pt idx="0">
                  <c:v>8.2758620689655171E-2</c:v>
                </c:pt>
              </c:numCache>
            </c:numRef>
          </c:xVal>
          <c:yVal>
            <c:numRef>
              <c:f>'Shrewsbury results'!$C$453</c:f>
              <c:numCache>
                <c:formatCode>0.0%</c:formatCode>
                <c:ptCount val="1"/>
                <c:pt idx="0">
                  <c:v>4.4827586206896551E-2</c:v>
                </c:pt>
              </c:numCache>
            </c:numRef>
          </c:yVal>
          <c:smooth val="0"/>
          <c:extLst>
            <c:ext xmlns:c16="http://schemas.microsoft.com/office/drawing/2014/chart" uri="{C3380CC4-5D6E-409C-BE32-E72D297353CC}">
              <c16:uniqueId val="{0000000C-DA77-45B6-8E82-05684C201B15}"/>
            </c:ext>
          </c:extLst>
        </c:ser>
        <c:ser>
          <c:idx val="4"/>
          <c:order val="8"/>
          <c:tx>
            <c:strRef>
              <c:f>'Shrewsbury results'!$A$454</c:f>
              <c:strCache>
                <c:ptCount val="1"/>
                <c:pt idx="0">
                  <c:v>Mental health issues</c:v>
                </c:pt>
              </c:strCache>
            </c:strRef>
          </c:tx>
          <c:spPr>
            <a:ln w="25400" cap="rnd">
              <a:no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results'!$B$454</c:f>
              <c:numCache>
                <c:formatCode>0.0%</c:formatCode>
                <c:ptCount val="1"/>
                <c:pt idx="0">
                  <c:v>0.1396551724137931</c:v>
                </c:pt>
              </c:numCache>
            </c:numRef>
          </c:xVal>
          <c:yVal>
            <c:numRef>
              <c:f>'Shrewsbury results'!$C$454</c:f>
              <c:numCache>
                <c:formatCode>0.0%</c:formatCode>
                <c:ptCount val="1"/>
                <c:pt idx="0">
                  <c:v>0.14655172413793102</c:v>
                </c:pt>
              </c:numCache>
            </c:numRef>
          </c:yVal>
          <c:smooth val="0"/>
          <c:extLst>
            <c:ext xmlns:c16="http://schemas.microsoft.com/office/drawing/2014/chart" uri="{C3380CC4-5D6E-409C-BE32-E72D297353CC}">
              <c16:uniqueId val="{0000000D-DA77-45B6-8E82-05684C201B15}"/>
            </c:ext>
          </c:extLst>
        </c:ser>
        <c:ser>
          <c:idx val="6"/>
          <c:order val="9"/>
          <c:tx>
            <c:strRef>
              <c:f>'Shrewsbury results'!$A$455</c:f>
              <c:strCache>
                <c:ptCount val="1"/>
                <c:pt idx="0">
                  <c:v>Personal health</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6.7960765985167315E-2"/>
                  <c:y val="-5.735401300684640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results'!$B$455</c:f>
              <c:numCache>
                <c:formatCode>0.0%</c:formatCode>
                <c:ptCount val="1"/>
                <c:pt idx="0">
                  <c:v>2.9310344827586206E-2</c:v>
                </c:pt>
              </c:numCache>
            </c:numRef>
          </c:xVal>
          <c:yVal>
            <c:numRef>
              <c:f>'Shrewsbury results'!$C$455</c:f>
              <c:numCache>
                <c:formatCode>0.0%</c:formatCode>
                <c:ptCount val="1"/>
                <c:pt idx="0">
                  <c:v>6.8965517241379309E-2</c:v>
                </c:pt>
              </c:numCache>
            </c:numRef>
          </c:yVal>
          <c:smooth val="0"/>
          <c:extLst>
            <c:ext xmlns:c16="http://schemas.microsoft.com/office/drawing/2014/chart" uri="{C3380CC4-5D6E-409C-BE32-E72D297353CC}">
              <c16:uniqueId val="{0000000F-DA77-45B6-8E82-05684C201B15}"/>
            </c:ext>
          </c:extLst>
        </c:ser>
        <c:ser>
          <c:idx val="9"/>
          <c:order val="10"/>
          <c:tx>
            <c:strRef>
              <c:f>'Shrewsbury results'!$A$456</c:f>
              <c:strCache>
                <c:ptCount val="1"/>
                <c:pt idx="0">
                  <c:v>Pollution</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7.6155285479025123E-3"/>
                  <c:y val="1.983420057141289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results'!$B$456</c:f>
              <c:numCache>
                <c:formatCode>0.0%</c:formatCode>
                <c:ptCount val="1"/>
                <c:pt idx="0">
                  <c:v>8.2758620689655171E-2</c:v>
                </c:pt>
              </c:numCache>
            </c:numRef>
          </c:xVal>
          <c:yVal>
            <c:numRef>
              <c:f>'Shrewsbury results'!$C$456</c:f>
              <c:numCache>
                <c:formatCode>0.0%</c:formatCode>
                <c:ptCount val="1"/>
                <c:pt idx="0">
                  <c:v>7.586206896551724E-2</c:v>
                </c:pt>
              </c:numCache>
            </c:numRef>
          </c:yVal>
          <c:smooth val="0"/>
          <c:extLst>
            <c:ext xmlns:c16="http://schemas.microsoft.com/office/drawing/2014/chart" uri="{C3380CC4-5D6E-409C-BE32-E72D297353CC}">
              <c16:uniqueId val="{00000011-DA77-45B6-8E82-05684C201B15}"/>
            </c:ext>
          </c:extLst>
        </c:ser>
        <c:ser>
          <c:idx val="11"/>
          <c:order val="11"/>
          <c:tx>
            <c:strRef>
              <c:f>'Shrewsbury results'!$A$457</c:f>
              <c:strCache>
                <c:ptCount val="1"/>
                <c:pt idx="0">
                  <c:v>Public Transport</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results'!$B$457</c:f>
              <c:numCache>
                <c:formatCode>0.0%</c:formatCode>
                <c:ptCount val="1"/>
                <c:pt idx="0">
                  <c:v>0.10862068965517241</c:v>
                </c:pt>
              </c:numCache>
            </c:numRef>
          </c:xVal>
          <c:yVal>
            <c:numRef>
              <c:f>'Shrewsbury results'!$C$457</c:f>
              <c:numCache>
                <c:formatCode>0.0%</c:formatCode>
                <c:ptCount val="1"/>
                <c:pt idx="0">
                  <c:v>8.7931034482758616E-2</c:v>
                </c:pt>
              </c:numCache>
            </c:numRef>
          </c:yVal>
          <c:smooth val="0"/>
          <c:extLst>
            <c:ext xmlns:c16="http://schemas.microsoft.com/office/drawing/2014/chart" uri="{C3380CC4-5D6E-409C-BE32-E72D297353CC}">
              <c16:uniqueId val="{00000012-DA77-45B6-8E82-05684C201B15}"/>
            </c:ext>
          </c:extLst>
        </c:ser>
        <c:ser>
          <c:idx val="15"/>
          <c:order val="12"/>
          <c:tx>
            <c:strRef>
              <c:f>'Shrewsbury results'!$A$458</c:f>
              <c:strCache>
                <c:ptCount val="1"/>
                <c:pt idx="0">
                  <c:v>Rising costs or living</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5.8825480109058498E-2"/>
                  <c:y val="-6.361251681048905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results'!$B$458</c:f>
              <c:numCache>
                <c:formatCode>0.0%</c:formatCode>
                <c:ptCount val="1"/>
                <c:pt idx="0">
                  <c:v>0.14655172413793102</c:v>
                </c:pt>
              </c:numCache>
            </c:numRef>
          </c:xVal>
          <c:yVal>
            <c:numRef>
              <c:f>'Shrewsbury results'!$C$458</c:f>
              <c:numCache>
                <c:formatCode>0.0%</c:formatCode>
                <c:ptCount val="1"/>
                <c:pt idx="0">
                  <c:v>0.16206896551724137</c:v>
                </c:pt>
              </c:numCache>
            </c:numRef>
          </c:yVal>
          <c:smooth val="0"/>
          <c:extLst>
            <c:ext xmlns:c16="http://schemas.microsoft.com/office/drawing/2014/chart" uri="{C3380CC4-5D6E-409C-BE32-E72D297353CC}">
              <c16:uniqueId val="{00000014-DA77-45B6-8E82-05684C201B15}"/>
            </c:ext>
          </c:extLst>
        </c:ser>
        <c:ser>
          <c:idx val="17"/>
          <c:order val="13"/>
          <c:tx>
            <c:strRef>
              <c:f>'Shrewsbury results'!$A$459</c:f>
              <c:strCache>
                <c:ptCount val="1"/>
                <c:pt idx="0">
                  <c:v>Local Infrastructure</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0.12731780163737996"/>
                  <c:y val="1.357569676777009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results'!$B$459</c:f>
              <c:numCache>
                <c:formatCode>0.0%</c:formatCode>
                <c:ptCount val="1"/>
                <c:pt idx="0">
                  <c:v>6.7241379310344823E-2</c:v>
                </c:pt>
              </c:numCache>
            </c:numRef>
          </c:xVal>
          <c:yVal>
            <c:numRef>
              <c:f>'Shrewsbury results'!$C$459</c:f>
              <c:numCache>
                <c:formatCode>0.0%</c:formatCode>
                <c:ptCount val="1"/>
                <c:pt idx="0">
                  <c:v>4.6551724137931037E-2</c:v>
                </c:pt>
              </c:numCache>
            </c:numRef>
          </c:yVal>
          <c:smooth val="0"/>
          <c:extLst>
            <c:ext xmlns:c16="http://schemas.microsoft.com/office/drawing/2014/chart" uri="{C3380CC4-5D6E-409C-BE32-E72D297353CC}">
              <c16:uniqueId val="{00000016-DA77-45B6-8E82-05684C201B15}"/>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What do you think the biggest issues are regarding health and wellbeing in your area?</a:t>
                </a:r>
                <a:endParaRPr lang="en-GB" sz="1000" b="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latin typeface="+mn-lt"/>
                  </a:rPr>
                  <a:t>What do you think the biggest health issues are that affect you and your family?</a:t>
                </a:r>
                <a:r>
                  <a:rPr lang="en-GB" sz="1000" b="0" i="0" u="none" strike="noStrike" baseline="0">
                    <a:latin typeface="+mn-lt"/>
                  </a:rPr>
                  <a:t> </a:t>
                </a:r>
                <a:endParaRPr lang="en-GB" sz="1000" b="0">
                  <a:latin typeface="+mn-l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98620563461755E-2"/>
          <c:y val="4.5801765033415751E-2"/>
          <c:w val="0.89953761214260453"/>
          <c:h val="0.88017764193063563"/>
        </c:manualLayout>
      </c:layout>
      <c:scatterChart>
        <c:scatterStyle val="lineMarker"/>
        <c:varyColors val="0"/>
        <c:ser>
          <c:idx val="3"/>
          <c:order val="0"/>
          <c:tx>
            <c:strRef>
              <c:f>'Shrewsbury results'!$A$480</c:f>
              <c:strCache>
                <c:ptCount val="1"/>
                <c:pt idx="0">
                  <c:v>Access to GPs</c:v>
                </c:pt>
              </c:strCache>
            </c:strRef>
          </c:tx>
          <c:spPr>
            <a:ln w="25400"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results'!$B$480</c:f>
              <c:numCache>
                <c:formatCode>0.0%</c:formatCode>
                <c:ptCount val="1"/>
                <c:pt idx="0">
                  <c:v>0.8571428571428571</c:v>
                </c:pt>
              </c:numCache>
            </c:numRef>
          </c:xVal>
          <c:yVal>
            <c:numRef>
              <c:f>'Shrewsbury results'!$C$480</c:f>
              <c:numCache>
                <c:formatCode>0.0%</c:formatCode>
                <c:ptCount val="1"/>
                <c:pt idx="0">
                  <c:v>0.70833333333333337</c:v>
                </c:pt>
              </c:numCache>
            </c:numRef>
          </c:yVal>
          <c:smooth val="0"/>
          <c:extLst>
            <c:ext xmlns:c16="http://schemas.microsoft.com/office/drawing/2014/chart" uri="{C3380CC4-5D6E-409C-BE32-E72D297353CC}">
              <c16:uniqueId val="{00000000-EFAD-420B-A9E4-BB94BAEACA61}"/>
            </c:ext>
          </c:extLst>
        </c:ser>
        <c:ser>
          <c:idx val="5"/>
          <c:order val="1"/>
          <c:tx>
            <c:strRef>
              <c:f>'Shrewsbury results'!$A$481</c:f>
              <c:strCache>
                <c:ptCount val="1"/>
                <c:pt idx="0">
                  <c:v>Aging community</c:v>
                </c:pt>
              </c:strCache>
            </c:strRef>
          </c:tx>
          <c:spPr>
            <a:ln w="25400" cap="rnd">
              <a:no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results'!$B$481</c:f>
              <c:numCache>
                <c:formatCode>0.0%</c:formatCode>
                <c:ptCount val="1"/>
                <c:pt idx="0">
                  <c:v>0.25</c:v>
                </c:pt>
              </c:numCache>
            </c:numRef>
          </c:xVal>
          <c:yVal>
            <c:numRef>
              <c:f>'Shrewsbury results'!$C$481</c:f>
              <c:numCache>
                <c:formatCode>0.0%</c:formatCode>
                <c:ptCount val="1"/>
                <c:pt idx="0">
                  <c:v>0.10119047619047619</c:v>
                </c:pt>
              </c:numCache>
            </c:numRef>
          </c:yVal>
          <c:smooth val="0"/>
          <c:extLst>
            <c:ext xmlns:c16="http://schemas.microsoft.com/office/drawing/2014/chart" uri="{C3380CC4-5D6E-409C-BE32-E72D297353CC}">
              <c16:uniqueId val="{00000001-EFAD-420B-A9E4-BB94BAEACA61}"/>
            </c:ext>
          </c:extLst>
        </c:ser>
        <c:ser>
          <c:idx val="7"/>
          <c:order val="2"/>
          <c:tx>
            <c:strRef>
              <c:f>'Shrewsbury results'!$A$482</c:f>
              <c:strCache>
                <c:ptCount val="1"/>
                <c:pt idx="0">
                  <c:v>Communication between organisations</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2.4870639256444695E-2"/>
                  <c:y val="-9.17600144684781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FAD-420B-A9E4-BB94BAEACA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results'!$B$482</c:f>
              <c:numCache>
                <c:formatCode>0.0%</c:formatCode>
                <c:ptCount val="1"/>
                <c:pt idx="0">
                  <c:v>0.17857142857142858</c:v>
                </c:pt>
              </c:numCache>
            </c:numRef>
          </c:xVal>
          <c:yVal>
            <c:numRef>
              <c:f>'Shrewsbury results'!$C$482</c:f>
              <c:numCache>
                <c:formatCode>0.0%</c:formatCode>
                <c:ptCount val="1"/>
                <c:pt idx="0">
                  <c:v>0.125</c:v>
                </c:pt>
              </c:numCache>
            </c:numRef>
          </c:yVal>
          <c:smooth val="0"/>
          <c:extLst>
            <c:ext xmlns:c16="http://schemas.microsoft.com/office/drawing/2014/chart" uri="{C3380CC4-5D6E-409C-BE32-E72D297353CC}">
              <c16:uniqueId val="{00000003-EFAD-420B-A9E4-BB94BAEACA61}"/>
            </c:ext>
          </c:extLst>
        </c:ser>
        <c:ser>
          <c:idx val="2"/>
          <c:order val="3"/>
          <c:tx>
            <c:strRef>
              <c:f>'Shrewsbury results'!$A$483</c:f>
              <c:strCache>
                <c:ptCount val="1"/>
                <c:pt idx="0">
                  <c:v>Crime / ASB</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9.1737600659373517E-2"/>
                  <c:y val="-2.60614939886331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EFAD-420B-A9E4-BB94BAEACA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results'!$B$483</c:f>
              <c:numCache>
                <c:formatCode>0.0%</c:formatCode>
                <c:ptCount val="1"/>
                <c:pt idx="0">
                  <c:v>0.26190476190476192</c:v>
                </c:pt>
              </c:numCache>
            </c:numRef>
          </c:xVal>
          <c:yVal>
            <c:numRef>
              <c:f>'Shrewsbury results'!$C$483</c:f>
              <c:numCache>
                <c:formatCode>0.0%</c:formatCode>
                <c:ptCount val="1"/>
                <c:pt idx="0">
                  <c:v>0.10119047619047619</c:v>
                </c:pt>
              </c:numCache>
            </c:numRef>
          </c:yVal>
          <c:smooth val="0"/>
          <c:extLst>
            <c:ext xmlns:c16="http://schemas.microsoft.com/office/drawing/2014/chart" uri="{C3380CC4-5D6E-409C-BE32-E72D297353CC}">
              <c16:uniqueId val="{00000005-EFAD-420B-A9E4-BB94BAEACA61}"/>
            </c:ext>
          </c:extLst>
        </c:ser>
        <c:ser>
          <c:idx val="8"/>
          <c:order val="4"/>
          <c:tx>
            <c:strRef>
              <c:f>'Shrewsbury results'!$A$484</c:f>
              <c:strCache>
                <c:ptCount val="1"/>
                <c:pt idx="0">
                  <c:v>Education</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0"/>
              <c:layout>
                <c:manualLayout>
                  <c:x val="2.3494046695968582E-2"/>
                  <c:y val="3.144857095032505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EFAD-420B-A9E4-BB94BAEACA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results'!$B$484</c:f>
              <c:numCache>
                <c:formatCode>0.0%</c:formatCode>
                <c:ptCount val="1"/>
                <c:pt idx="0">
                  <c:v>5.9523809523809521E-2</c:v>
                </c:pt>
              </c:numCache>
            </c:numRef>
          </c:xVal>
          <c:yVal>
            <c:numRef>
              <c:f>'Shrewsbury results'!$C$484</c:f>
              <c:numCache>
                <c:formatCode>0.0%</c:formatCode>
                <c:ptCount val="1"/>
                <c:pt idx="0">
                  <c:v>8.3333333333333329E-2</c:v>
                </c:pt>
              </c:numCache>
            </c:numRef>
          </c:yVal>
          <c:smooth val="0"/>
          <c:extLst>
            <c:ext xmlns:c16="http://schemas.microsoft.com/office/drawing/2014/chart" uri="{C3380CC4-5D6E-409C-BE32-E72D297353CC}">
              <c16:uniqueId val="{00000007-EFAD-420B-A9E4-BB94BAEACA61}"/>
            </c:ext>
          </c:extLst>
        </c:ser>
        <c:ser>
          <c:idx val="10"/>
          <c:order val="5"/>
          <c:tx>
            <c:strRef>
              <c:f>'Shrewsbury results'!$A$485</c:f>
              <c:strCache>
                <c:ptCount val="1"/>
                <c:pt idx="0">
                  <c:v>Hospital services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1.488012097100911E-2"/>
                  <c:y val="-8.44741961559645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EFAD-420B-A9E4-BB94BAEACA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results'!$B$485</c:f>
              <c:numCache>
                <c:formatCode>0.0%</c:formatCode>
                <c:ptCount val="1"/>
                <c:pt idx="0">
                  <c:v>0.10714285714285714</c:v>
                </c:pt>
              </c:numCache>
            </c:numRef>
          </c:xVal>
          <c:yVal>
            <c:numRef>
              <c:f>'Shrewsbury results'!$C$485</c:f>
              <c:numCache>
                <c:formatCode>0.0%</c:formatCode>
                <c:ptCount val="1"/>
                <c:pt idx="0">
                  <c:v>0.18452380952380953</c:v>
                </c:pt>
              </c:numCache>
            </c:numRef>
          </c:yVal>
          <c:smooth val="0"/>
          <c:extLst>
            <c:ext xmlns:c16="http://schemas.microsoft.com/office/drawing/2014/chart" uri="{C3380CC4-5D6E-409C-BE32-E72D297353CC}">
              <c16:uniqueId val="{00000009-EFAD-420B-A9E4-BB94BAEACA61}"/>
            </c:ext>
          </c:extLst>
        </c:ser>
        <c:ser>
          <c:idx val="22"/>
          <c:order val="6"/>
          <c:tx>
            <c:strRef>
              <c:f>'Shrewsbury results'!$A$486</c:f>
              <c:strCache>
                <c:ptCount val="1"/>
                <c:pt idx="0">
                  <c:v>Lack of activities</c:v>
                </c:pt>
              </c:strCache>
            </c:strRef>
          </c:tx>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dLbls>
            <c:dLbl>
              <c:idx val="0"/>
              <c:layout>
                <c:manualLayout>
                  <c:x val="3.6149103851872734E-2"/>
                  <c:y val="-9.372150512252786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FAD-420B-A9E4-BB94BAEACA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results'!$B$486</c:f>
              <c:numCache>
                <c:formatCode>0.0%</c:formatCode>
                <c:ptCount val="1"/>
                <c:pt idx="0">
                  <c:v>6.5476190476190479E-2</c:v>
                </c:pt>
              </c:numCache>
            </c:numRef>
          </c:xVal>
          <c:yVal>
            <c:numRef>
              <c:f>'Shrewsbury results'!$C$486</c:f>
              <c:numCache>
                <c:formatCode>0.0%</c:formatCode>
                <c:ptCount val="1"/>
                <c:pt idx="0">
                  <c:v>2.976190476190476E-2</c:v>
                </c:pt>
              </c:numCache>
            </c:numRef>
          </c:yVal>
          <c:smooth val="0"/>
          <c:extLst>
            <c:ext xmlns:c16="http://schemas.microsoft.com/office/drawing/2014/chart" uri="{C3380CC4-5D6E-409C-BE32-E72D297353CC}">
              <c16:uniqueId val="{0000000B-EFAD-420B-A9E4-BB94BAEACA61}"/>
            </c:ext>
          </c:extLst>
        </c:ser>
        <c:ser>
          <c:idx val="13"/>
          <c:order val="7"/>
          <c:tx>
            <c:strRef>
              <c:f>'Shrewsbury results'!$A$487</c:f>
              <c:strCache>
                <c:ptCount val="1"/>
                <c:pt idx="0">
                  <c:v>Mental health issues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0.10530938453638064"/>
                  <c:y val="-9.281886789415481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EFAD-420B-A9E4-BB94BAEACA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results'!$B$487</c:f>
              <c:numCache>
                <c:formatCode>0.0%</c:formatCode>
                <c:ptCount val="1"/>
                <c:pt idx="0">
                  <c:v>0.10119047619047619</c:v>
                </c:pt>
              </c:numCache>
            </c:numRef>
          </c:xVal>
          <c:yVal>
            <c:numRef>
              <c:f>'Shrewsbury results'!$C$487</c:f>
              <c:numCache>
                <c:formatCode>0.0%</c:formatCode>
                <c:ptCount val="1"/>
                <c:pt idx="0">
                  <c:v>0.14285714285714285</c:v>
                </c:pt>
              </c:numCache>
            </c:numRef>
          </c:yVal>
          <c:smooth val="0"/>
          <c:extLst>
            <c:ext xmlns:c16="http://schemas.microsoft.com/office/drawing/2014/chart" uri="{C3380CC4-5D6E-409C-BE32-E72D297353CC}">
              <c16:uniqueId val="{0000000D-EFAD-420B-A9E4-BB94BAEACA61}"/>
            </c:ext>
          </c:extLst>
        </c:ser>
        <c:ser>
          <c:idx val="4"/>
          <c:order val="8"/>
          <c:tx>
            <c:strRef>
              <c:f>'Shrewsbury results'!$A$488</c:f>
              <c:strCache>
                <c:ptCount val="1"/>
                <c:pt idx="0">
                  <c:v>Personal health</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6.0532618010320956E-2"/>
                  <c:y val="3.23512081786981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EFAD-420B-A9E4-BB94BAEACA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results'!$B$488</c:f>
              <c:numCache>
                <c:formatCode>0.0%</c:formatCode>
                <c:ptCount val="1"/>
                <c:pt idx="0">
                  <c:v>2.976190476190476E-2</c:v>
                </c:pt>
              </c:numCache>
            </c:numRef>
          </c:xVal>
          <c:yVal>
            <c:numRef>
              <c:f>'Shrewsbury results'!$C$488</c:f>
              <c:numCache>
                <c:formatCode>0.0%</c:formatCode>
                <c:ptCount val="1"/>
                <c:pt idx="0">
                  <c:v>5.9523809523809521E-2</c:v>
                </c:pt>
              </c:numCache>
            </c:numRef>
          </c:yVal>
          <c:smooth val="0"/>
          <c:extLst>
            <c:ext xmlns:c16="http://schemas.microsoft.com/office/drawing/2014/chart" uri="{C3380CC4-5D6E-409C-BE32-E72D297353CC}">
              <c16:uniqueId val="{0000000F-EFAD-420B-A9E4-BB94BAEACA61}"/>
            </c:ext>
          </c:extLst>
        </c:ser>
        <c:ser>
          <c:idx val="6"/>
          <c:order val="9"/>
          <c:tx>
            <c:strRef>
              <c:f>'Shrewsbury results'!$A$489</c:f>
              <c:strCache>
                <c:ptCount val="1"/>
                <c:pt idx="0">
                  <c:v>Public Transport</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results'!$B$489</c:f>
              <c:numCache>
                <c:formatCode>0.0%</c:formatCode>
                <c:ptCount val="1"/>
                <c:pt idx="0">
                  <c:v>3.5714285714285712E-2</c:v>
                </c:pt>
              </c:numCache>
            </c:numRef>
          </c:xVal>
          <c:yVal>
            <c:numRef>
              <c:f>'Shrewsbury results'!$C$489</c:f>
              <c:numCache>
                <c:formatCode>0.0%</c:formatCode>
                <c:ptCount val="1"/>
                <c:pt idx="0">
                  <c:v>5.3571428571428568E-2</c:v>
                </c:pt>
              </c:numCache>
            </c:numRef>
          </c:yVal>
          <c:smooth val="0"/>
          <c:extLst>
            <c:ext xmlns:c16="http://schemas.microsoft.com/office/drawing/2014/chart" uri="{C3380CC4-5D6E-409C-BE32-E72D297353CC}">
              <c16:uniqueId val="{00000010-EFAD-420B-A9E4-BB94BAEACA61}"/>
            </c:ext>
          </c:extLst>
        </c:ser>
        <c:ser>
          <c:idx val="9"/>
          <c:order val="10"/>
          <c:tx>
            <c:strRef>
              <c:f>'Shrewsbury results'!$A$490</c:f>
              <c:strCache>
                <c:ptCount val="1"/>
                <c:pt idx="0">
                  <c:v>Rising costs or living</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0.1078921456309794"/>
                  <c:y val="-4.275083746501356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EFAD-420B-A9E4-BB94BAEACA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results'!$B$490</c:f>
              <c:numCache>
                <c:formatCode>0.0%</c:formatCode>
                <c:ptCount val="1"/>
                <c:pt idx="0">
                  <c:v>8.3333333333333329E-2</c:v>
                </c:pt>
              </c:numCache>
            </c:numRef>
          </c:xVal>
          <c:yVal>
            <c:numRef>
              <c:f>'Shrewsbury results'!$C$490</c:f>
              <c:numCache>
                <c:formatCode>0.0%</c:formatCode>
                <c:ptCount val="1"/>
                <c:pt idx="0">
                  <c:v>9.5238095238095233E-2</c:v>
                </c:pt>
              </c:numCache>
            </c:numRef>
          </c:yVal>
          <c:smooth val="0"/>
          <c:extLst>
            <c:ext xmlns:c16="http://schemas.microsoft.com/office/drawing/2014/chart" uri="{C3380CC4-5D6E-409C-BE32-E72D297353CC}">
              <c16:uniqueId val="{00000012-EFAD-420B-A9E4-BB94BAEACA61}"/>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What do you think the biggest issues are regarding health and wellbeing in your area?</a:t>
                </a:r>
                <a:endParaRPr lang="en-GB" sz="1000" b="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latin typeface="+mn-lt"/>
                  </a:rPr>
                  <a:t>What do you think the biggest health issues are that affect you and your family?</a:t>
                </a:r>
                <a:r>
                  <a:rPr lang="en-GB" sz="1000" b="0" i="0" u="none" strike="noStrike" baseline="0">
                    <a:latin typeface="+mn-lt"/>
                  </a:rPr>
                  <a:t> </a:t>
                </a:r>
                <a:endParaRPr lang="en-GB" sz="1000" b="0">
                  <a:latin typeface="+mn-lt"/>
                </a:endParaRPr>
              </a:p>
            </c:rich>
          </c:tx>
          <c:layout>
            <c:manualLayout>
              <c:xMode val="edge"/>
              <c:yMode val="edge"/>
              <c:x val="7.3518435146843154E-3"/>
              <c:y val="0.183693164449004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07194522490032"/>
          <c:y val="7.8379698077030782E-2"/>
          <c:w val="0.66561396726768518"/>
          <c:h val="0.89862171668925006"/>
        </c:manualLayout>
      </c:layout>
      <c:barChart>
        <c:barDir val="bar"/>
        <c:grouping val="clustered"/>
        <c:varyColors val="0"/>
        <c:ser>
          <c:idx val="1"/>
          <c:order val="0"/>
          <c:tx>
            <c:strRef>
              <c:f>'Shrewsbury results'!$D$520</c:f>
              <c:strCache>
                <c:ptCount val="1"/>
                <c:pt idx="0">
                  <c:v>Shrewsbury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results'!$A$521:$A$546</c:f>
              <c:strCache>
                <c:ptCount val="26"/>
                <c:pt idx="0">
                  <c:v>Access to affordable dental care</c:v>
                </c:pt>
                <c:pt idx="1">
                  <c:v>Access to GPs / no face to face / not enough GPs</c:v>
                </c:pt>
                <c:pt idx="2">
                  <c:v>Ambulance times</c:v>
                </c:pt>
                <c:pt idx="3">
                  <c:v>Communication between organisations</c:v>
                </c:pt>
                <c:pt idx="4">
                  <c:v>Covid19 and the rules</c:v>
                </c:pt>
                <c:pt idx="5">
                  <c:v>Crime, Antisocial behaviour and Vandalism</c:v>
                </c:pt>
                <c:pt idx="6">
                  <c:v>Drugs</c:v>
                </c:pt>
                <c:pt idx="7">
                  <c:v>Education at schools / education needed for adults too</c:v>
                </c:pt>
                <c:pt idx="8">
                  <c:v>Engagement / language</c:v>
                </c:pt>
                <c:pt idx="9">
                  <c:v>Few local jobs / wage levels</c:v>
                </c:pt>
                <c:pt idx="10">
                  <c:v>Hospital services - Distances / services / waiting times</c:v>
                </c:pt>
                <c:pt idx="11">
                  <c:v>Housing issues</c:v>
                </c:pt>
                <c:pt idx="12">
                  <c:v>Lack of activities / out of school / support</c:v>
                </c:pt>
                <c:pt idx="13">
                  <c:v>Mental health issues</c:v>
                </c:pt>
                <c:pt idx="14">
                  <c:v>Other health services</c:v>
                </c:pt>
                <c:pt idx="15">
                  <c:v>People's attitude / parental / personal responsibilities</c:v>
                </c:pt>
                <c:pt idx="16">
                  <c:v>Pollution from local business / traffic</c:v>
                </c:pt>
                <c:pt idx="17">
                  <c:v>Public Transport / getting to health appointments</c:v>
                </c:pt>
                <c:pt idx="18">
                  <c:v>Rising costs or living</c:v>
                </c:pt>
                <c:pt idx="19">
                  <c:v>Safe environments</c:v>
                </c:pt>
                <c:pt idx="20">
                  <c:v>Screen time / the internet / access / social media</c:v>
                </c:pt>
                <c:pt idx="21">
                  <c:v>Sports Facilities - Opening times, access, Cost</c:v>
                </c:pt>
                <c:pt idx="22">
                  <c:v>State of Local Infrastructure</c:v>
                </c:pt>
                <c:pt idx="23">
                  <c:v>Support for parents</c:v>
                </c:pt>
                <c:pt idx="24">
                  <c:v>The Future - worries / prospects </c:v>
                </c:pt>
                <c:pt idx="25">
                  <c:v>Youth clubs / workers</c:v>
                </c:pt>
              </c:strCache>
            </c:strRef>
          </c:cat>
          <c:val>
            <c:numRef>
              <c:f>'Shrewsbury results'!$D$521:$D$546</c:f>
              <c:numCache>
                <c:formatCode>0.0%</c:formatCode>
                <c:ptCount val="26"/>
                <c:pt idx="0">
                  <c:v>0</c:v>
                </c:pt>
                <c:pt idx="1">
                  <c:v>0.22241379310344828</c:v>
                </c:pt>
                <c:pt idx="2">
                  <c:v>0</c:v>
                </c:pt>
                <c:pt idx="3">
                  <c:v>0.12758620689655173</c:v>
                </c:pt>
                <c:pt idx="4">
                  <c:v>3.2758620689655175E-2</c:v>
                </c:pt>
                <c:pt idx="5">
                  <c:v>0.34310344827586209</c:v>
                </c:pt>
                <c:pt idx="6">
                  <c:v>5.1724137931034482E-3</c:v>
                </c:pt>
                <c:pt idx="7">
                  <c:v>0.38275862068965516</c:v>
                </c:pt>
                <c:pt idx="8">
                  <c:v>1.7241379310344827E-3</c:v>
                </c:pt>
                <c:pt idx="9">
                  <c:v>3.4482758620689655E-3</c:v>
                </c:pt>
                <c:pt idx="10">
                  <c:v>4.4827586206896551E-2</c:v>
                </c:pt>
                <c:pt idx="11">
                  <c:v>1.7241379310344827E-3</c:v>
                </c:pt>
                <c:pt idx="12">
                  <c:v>0.31034482758620691</c:v>
                </c:pt>
                <c:pt idx="13">
                  <c:v>0.25</c:v>
                </c:pt>
                <c:pt idx="14">
                  <c:v>2.5862068965517241E-2</c:v>
                </c:pt>
                <c:pt idx="15">
                  <c:v>0.1</c:v>
                </c:pt>
                <c:pt idx="16">
                  <c:v>3.2758620689655175E-2</c:v>
                </c:pt>
                <c:pt idx="17">
                  <c:v>8.1034482758620685E-2</c:v>
                </c:pt>
                <c:pt idx="18">
                  <c:v>0.11724137931034483</c:v>
                </c:pt>
                <c:pt idx="19">
                  <c:v>1.7241379310344827E-3</c:v>
                </c:pt>
                <c:pt idx="20">
                  <c:v>1.7241379310344827E-3</c:v>
                </c:pt>
                <c:pt idx="21">
                  <c:v>9.4827586206896547E-2</c:v>
                </c:pt>
                <c:pt idx="22">
                  <c:v>6.0344827586206899E-2</c:v>
                </c:pt>
                <c:pt idx="23">
                  <c:v>0.10689655172413794</c:v>
                </c:pt>
                <c:pt idx="24">
                  <c:v>0.15172413793103448</c:v>
                </c:pt>
                <c:pt idx="25">
                  <c:v>0.10689655172413794</c:v>
                </c:pt>
              </c:numCache>
            </c:numRef>
          </c:val>
          <c:extLst>
            <c:ext xmlns:c16="http://schemas.microsoft.com/office/drawing/2014/chart" uri="{C3380CC4-5D6E-409C-BE32-E72D297353CC}">
              <c16:uniqueId val="{00000000-FE4D-4567-8060-727D910821DD}"/>
            </c:ext>
          </c:extLst>
        </c:ser>
        <c:ser>
          <c:idx val="3"/>
          <c:order val="1"/>
          <c:tx>
            <c:strRef>
              <c:f>'Shrewsbury results'!$E$520</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results'!$A$521:$A$546</c:f>
              <c:strCache>
                <c:ptCount val="26"/>
                <c:pt idx="0">
                  <c:v>Access to affordable dental care</c:v>
                </c:pt>
                <c:pt idx="1">
                  <c:v>Access to GPs / no face to face / not enough GPs</c:v>
                </c:pt>
                <c:pt idx="2">
                  <c:v>Ambulance times</c:v>
                </c:pt>
                <c:pt idx="3">
                  <c:v>Communication between organisations</c:v>
                </c:pt>
                <c:pt idx="4">
                  <c:v>Covid19 and the rules</c:v>
                </c:pt>
                <c:pt idx="5">
                  <c:v>Crime, Antisocial behaviour and Vandalism</c:v>
                </c:pt>
                <c:pt idx="6">
                  <c:v>Drugs</c:v>
                </c:pt>
                <c:pt idx="7">
                  <c:v>Education at schools / education needed for adults too</c:v>
                </c:pt>
                <c:pt idx="8">
                  <c:v>Engagement / language</c:v>
                </c:pt>
                <c:pt idx="9">
                  <c:v>Few local jobs / wage levels</c:v>
                </c:pt>
                <c:pt idx="10">
                  <c:v>Hospital services - Distances / services / waiting times</c:v>
                </c:pt>
                <c:pt idx="11">
                  <c:v>Housing issues</c:v>
                </c:pt>
                <c:pt idx="12">
                  <c:v>Lack of activities / out of school / support</c:v>
                </c:pt>
                <c:pt idx="13">
                  <c:v>Mental health issues</c:v>
                </c:pt>
                <c:pt idx="14">
                  <c:v>Other health services</c:v>
                </c:pt>
                <c:pt idx="15">
                  <c:v>People's attitude / parental / personal responsibilities</c:v>
                </c:pt>
                <c:pt idx="16">
                  <c:v>Pollution from local business / traffic</c:v>
                </c:pt>
                <c:pt idx="17">
                  <c:v>Public Transport / getting to health appointments</c:v>
                </c:pt>
                <c:pt idx="18">
                  <c:v>Rising costs or living</c:v>
                </c:pt>
                <c:pt idx="19">
                  <c:v>Safe environments</c:v>
                </c:pt>
                <c:pt idx="20">
                  <c:v>Screen time / the internet / access / social media</c:v>
                </c:pt>
                <c:pt idx="21">
                  <c:v>Sports Facilities - Opening times, access, Cost</c:v>
                </c:pt>
                <c:pt idx="22">
                  <c:v>State of Local Infrastructure</c:v>
                </c:pt>
                <c:pt idx="23">
                  <c:v>Support for parents</c:v>
                </c:pt>
                <c:pt idx="24">
                  <c:v>The Future - worries / prospects </c:v>
                </c:pt>
                <c:pt idx="25">
                  <c:v>Youth clubs / workers</c:v>
                </c:pt>
              </c:strCache>
            </c:strRef>
          </c:cat>
          <c:val>
            <c:numRef>
              <c:f>'Shrewsbury results'!$E$521:$E$546</c:f>
              <c:numCache>
                <c:formatCode>0.0%</c:formatCode>
                <c:ptCount val="26"/>
                <c:pt idx="0">
                  <c:v>0</c:v>
                </c:pt>
                <c:pt idx="1">
                  <c:v>0.26190476190476192</c:v>
                </c:pt>
                <c:pt idx="2">
                  <c:v>0</c:v>
                </c:pt>
                <c:pt idx="3">
                  <c:v>0.17261904761904762</c:v>
                </c:pt>
                <c:pt idx="4">
                  <c:v>2.976190476190476E-2</c:v>
                </c:pt>
                <c:pt idx="5">
                  <c:v>0.42857142857142855</c:v>
                </c:pt>
                <c:pt idx="6">
                  <c:v>5.9523809523809521E-3</c:v>
                </c:pt>
                <c:pt idx="7">
                  <c:v>0.375</c:v>
                </c:pt>
                <c:pt idx="8">
                  <c:v>5.9523809523809521E-3</c:v>
                </c:pt>
                <c:pt idx="9">
                  <c:v>0</c:v>
                </c:pt>
                <c:pt idx="10">
                  <c:v>5.9523809523809521E-3</c:v>
                </c:pt>
                <c:pt idx="11">
                  <c:v>0</c:v>
                </c:pt>
                <c:pt idx="12">
                  <c:v>0.27976190476190477</c:v>
                </c:pt>
                <c:pt idx="13">
                  <c:v>0.17261904761904762</c:v>
                </c:pt>
                <c:pt idx="14">
                  <c:v>2.3809523809523808E-2</c:v>
                </c:pt>
                <c:pt idx="15">
                  <c:v>5.3571428571428568E-2</c:v>
                </c:pt>
                <c:pt idx="16">
                  <c:v>0</c:v>
                </c:pt>
                <c:pt idx="17">
                  <c:v>2.976190476190476E-2</c:v>
                </c:pt>
                <c:pt idx="18">
                  <c:v>7.1428571428571425E-2</c:v>
                </c:pt>
                <c:pt idx="19">
                  <c:v>5.9523809523809521E-3</c:v>
                </c:pt>
                <c:pt idx="20">
                  <c:v>0</c:v>
                </c:pt>
                <c:pt idx="21">
                  <c:v>5.3571428571428568E-2</c:v>
                </c:pt>
                <c:pt idx="22">
                  <c:v>1.1904761904761904E-2</c:v>
                </c:pt>
                <c:pt idx="23">
                  <c:v>5.9523809523809521E-2</c:v>
                </c:pt>
                <c:pt idx="24">
                  <c:v>7.1428571428571425E-2</c:v>
                </c:pt>
                <c:pt idx="25">
                  <c:v>4.1666666666666664E-2</c:v>
                </c:pt>
              </c:numCache>
            </c:numRef>
          </c:val>
          <c:extLst>
            <c:ext xmlns:c16="http://schemas.microsoft.com/office/drawing/2014/chart" uri="{C3380CC4-5D6E-409C-BE32-E72D297353CC}">
              <c16:uniqueId val="{00000001-FE4D-4567-8060-727D910821DD}"/>
            </c:ext>
          </c:extLst>
        </c:ser>
        <c:dLbls>
          <c:showLegendKey val="0"/>
          <c:showVal val="1"/>
          <c:showCatName val="0"/>
          <c:showSerName val="0"/>
          <c:showPercent val="0"/>
          <c:showBubbleSize val="0"/>
        </c:dLbls>
        <c:gapWidth val="25"/>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r"/>
      <c:layout>
        <c:manualLayout>
          <c:xMode val="edge"/>
          <c:yMode val="edge"/>
          <c:x val="0.80499741262041036"/>
          <c:y val="0.67973434125803422"/>
          <c:w val="0.13626353130686278"/>
          <c:h val="7.05769029696840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84668002716802"/>
          <c:y val="9.307923626429089E-2"/>
          <c:w val="0.66059527908365778"/>
          <c:h val="0.88395146267002778"/>
        </c:manualLayout>
      </c:layout>
      <c:barChart>
        <c:barDir val="bar"/>
        <c:grouping val="clustered"/>
        <c:varyColors val="0"/>
        <c:ser>
          <c:idx val="1"/>
          <c:order val="0"/>
          <c:tx>
            <c:strRef>
              <c:f>'Shrewsbury results'!$D$568</c:f>
              <c:strCache>
                <c:ptCount val="1"/>
                <c:pt idx="0">
                  <c:v>Shrewsbury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results'!$A$569:$A$594</c:f>
              <c:strCache>
                <c:ptCount val="26"/>
                <c:pt idx="0">
                  <c:v>Access to affordable dental care</c:v>
                </c:pt>
                <c:pt idx="1">
                  <c:v>Access to GPs / no face to face / not enough GPs</c:v>
                </c:pt>
                <c:pt idx="2">
                  <c:v>Ambulance times</c:v>
                </c:pt>
                <c:pt idx="3">
                  <c:v>Communication between organisations</c:v>
                </c:pt>
                <c:pt idx="4">
                  <c:v>Covid19 and the rules</c:v>
                </c:pt>
                <c:pt idx="5">
                  <c:v>Crime, Antisocial behaviour and Vandalism</c:v>
                </c:pt>
                <c:pt idx="6">
                  <c:v>Drugs</c:v>
                </c:pt>
                <c:pt idx="7">
                  <c:v>Education at schools / education needed for adults too</c:v>
                </c:pt>
                <c:pt idx="8">
                  <c:v>Engagement / language</c:v>
                </c:pt>
                <c:pt idx="9">
                  <c:v>Few local jobs / wage levels</c:v>
                </c:pt>
                <c:pt idx="10">
                  <c:v>Hospital services - Distances / services / waiting times</c:v>
                </c:pt>
                <c:pt idx="11">
                  <c:v>Housing issues</c:v>
                </c:pt>
                <c:pt idx="12">
                  <c:v>Lack of activities / out of school / support</c:v>
                </c:pt>
                <c:pt idx="13">
                  <c:v>Mental health issues</c:v>
                </c:pt>
                <c:pt idx="14">
                  <c:v>Other health services</c:v>
                </c:pt>
                <c:pt idx="15">
                  <c:v>People's attitude / parental / personal responsibilities</c:v>
                </c:pt>
                <c:pt idx="16">
                  <c:v>Pollution from local business / traffic</c:v>
                </c:pt>
                <c:pt idx="17">
                  <c:v>Public Transport / getting to health appointments</c:v>
                </c:pt>
                <c:pt idx="18">
                  <c:v>Rising costs or living</c:v>
                </c:pt>
                <c:pt idx="19">
                  <c:v>Safe environments</c:v>
                </c:pt>
                <c:pt idx="20">
                  <c:v>Screen time / the internet / access / social media</c:v>
                </c:pt>
                <c:pt idx="21">
                  <c:v>Sports Facilities - Opening times, access, Cost</c:v>
                </c:pt>
                <c:pt idx="22">
                  <c:v>State of Local Infrastructure</c:v>
                </c:pt>
                <c:pt idx="23">
                  <c:v>Support for parents</c:v>
                </c:pt>
                <c:pt idx="24">
                  <c:v>The Future - worries / prospects </c:v>
                </c:pt>
                <c:pt idx="25">
                  <c:v>Youth clubs / workers</c:v>
                </c:pt>
              </c:strCache>
            </c:strRef>
          </c:cat>
          <c:val>
            <c:numRef>
              <c:f>'Shrewsbury results'!$D$569:$D$594</c:f>
              <c:numCache>
                <c:formatCode>0.0%</c:formatCode>
                <c:ptCount val="26"/>
                <c:pt idx="0">
                  <c:v>0</c:v>
                </c:pt>
                <c:pt idx="1">
                  <c:v>0.24310344827586206</c:v>
                </c:pt>
                <c:pt idx="2">
                  <c:v>0</c:v>
                </c:pt>
                <c:pt idx="3">
                  <c:v>0.14137931034482759</c:v>
                </c:pt>
                <c:pt idx="4">
                  <c:v>1.5517241379310345E-2</c:v>
                </c:pt>
                <c:pt idx="5">
                  <c:v>0.27931034482758621</c:v>
                </c:pt>
                <c:pt idx="6">
                  <c:v>0</c:v>
                </c:pt>
                <c:pt idx="7">
                  <c:v>0.32413793103448274</c:v>
                </c:pt>
                <c:pt idx="8">
                  <c:v>1.7241379310344827E-3</c:v>
                </c:pt>
                <c:pt idx="9">
                  <c:v>0</c:v>
                </c:pt>
                <c:pt idx="10">
                  <c:v>4.4827586206896551E-2</c:v>
                </c:pt>
                <c:pt idx="11">
                  <c:v>0</c:v>
                </c:pt>
                <c:pt idx="12">
                  <c:v>0.20344827586206896</c:v>
                </c:pt>
                <c:pt idx="13">
                  <c:v>0.27931034482758621</c:v>
                </c:pt>
                <c:pt idx="14">
                  <c:v>1.896551724137931E-2</c:v>
                </c:pt>
                <c:pt idx="15">
                  <c:v>6.2068965517241378E-2</c:v>
                </c:pt>
                <c:pt idx="16">
                  <c:v>2.9310344827586206E-2</c:v>
                </c:pt>
                <c:pt idx="17">
                  <c:v>6.7241379310344823E-2</c:v>
                </c:pt>
                <c:pt idx="18">
                  <c:v>0.10517241379310345</c:v>
                </c:pt>
                <c:pt idx="19">
                  <c:v>0</c:v>
                </c:pt>
                <c:pt idx="20">
                  <c:v>0</c:v>
                </c:pt>
                <c:pt idx="21">
                  <c:v>9.3103448275862075E-2</c:v>
                </c:pt>
                <c:pt idx="22">
                  <c:v>5.1724137931034482E-2</c:v>
                </c:pt>
                <c:pt idx="23">
                  <c:v>0.10517241379310345</c:v>
                </c:pt>
                <c:pt idx="24">
                  <c:v>0.13620689655172413</c:v>
                </c:pt>
                <c:pt idx="25">
                  <c:v>0.10862068965517241</c:v>
                </c:pt>
              </c:numCache>
            </c:numRef>
          </c:val>
          <c:extLst>
            <c:ext xmlns:c16="http://schemas.microsoft.com/office/drawing/2014/chart" uri="{C3380CC4-5D6E-409C-BE32-E72D297353CC}">
              <c16:uniqueId val="{00000000-2780-4D2C-88A6-EDCF0DB395CB}"/>
            </c:ext>
          </c:extLst>
        </c:ser>
        <c:ser>
          <c:idx val="3"/>
          <c:order val="1"/>
          <c:tx>
            <c:strRef>
              <c:f>'Shrewsbury results'!$E$568</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results'!$A$569:$A$594</c:f>
              <c:strCache>
                <c:ptCount val="26"/>
                <c:pt idx="0">
                  <c:v>Access to affordable dental care</c:v>
                </c:pt>
                <c:pt idx="1">
                  <c:v>Access to GPs / no face to face / not enough GPs</c:v>
                </c:pt>
                <c:pt idx="2">
                  <c:v>Ambulance times</c:v>
                </c:pt>
                <c:pt idx="3">
                  <c:v>Communication between organisations</c:v>
                </c:pt>
                <c:pt idx="4">
                  <c:v>Covid19 and the rules</c:v>
                </c:pt>
                <c:pt idx="5">
                  <c:v>Crime, Antisocial behaviour and Vandalism</c:v>
                </c:pt>
                <c:pt idx="6">
                  <c:v>Drugs</c:v>
                </c:pt>
                <c:pt idx="7">
                  <c:v>Education at schools / education needed for adults too</c:v>
                </c:pt>
                <c:pt idx="8">
                  <c:v>Engagement / language</c:v>
                </c:pt>
                <c:pt idx="9">
                  <c:v>Few local jobs / wage levels</c:v>
                </c:pt>
                <c:pt idx="10">
                  <c:v>Hospital services - Distances / services / waiting times</c:v>
                </c:pt>
                <c:pt idx="11">
                  <c:v>Housing issues</c:v>
                </c:pt>
                <c:pt idx="12">
                  <c:v>Lack of activities / out of school / support</c:v>
                </c:pt>
                <c:pt idx="13">
                  <c:v>Mental health issues</c:v>
                </c:pt>
                <c:pt idx="14">
                  <c:v>Other health services</c:v>
                </c:pt>
                <c:pt idx="15">
                  <c:v>People's attitude / parental / personal responsibilities</c:v>
                </c:pt>
                <c:pt idx="16">
                  <c:v>Pollution from local business / traffic</c:v>
                </c:pt>
                <c:pt idx="17">
                  <c:v>Public Transport / getting to health appointments</c:v>
                </c:pt>
                <c:pt idx="18">
                  <c:v>Rising costs or living</c:v>
                </c:pt>
                <c:pt idx="19">
                  <c:v>Safe environments</c:v>
                </c:pt>
                <c:pt idx="20">
                  <c:v>Screen time / the internet / access / social media</c:v>
                </c:pt>
                <c:pt idx="21">
                  <c:v>Sports Facilities - Opening times, access, Cost</c:v>
                </c:pt>
                <c:pt idx="22">
                  <c:v>State of Local Infrastructure</c:v>
                </c:pt>
                <c:pt idx="23">
                  <c:v>Support for parents</c:v>
                </c:pt>
                <c:pt idx="24">
                  <c:v>The Future - worries / prospects </c:v>
                </c:pt>
                <c:pt idx="25">
                  <c:v>Youth clubs / workers</c:v>
                </c:pt>
              </c:strCache>
            </c:strRef>
          </c:cat>
          <c:val>
            <c:numRef>
              <c:f>'Shrewsbury results'!$E$569:$E$594</c:f>
              <c:numCache>
                <c:formatCode>0.0%</c:formatCode>
                <c:ptCount val="26"/>
                <c:pt idx="0">
                  <c:v>0</c:v>
                </c:pt>
                <c:pt idx="1">
                  <c:v>0.27380952380952384</c:v>
                </c:pt>
                <c:pt idx="2">
                  <c:v>0</c:v>
                </c:pt>
                <c:pt idx="3">
                  <c:v>0.17261904761904762</c:v>
                </c:pt>
                <c:pt idx="4">
                  <c:v>1.1904761904761904E-2</c:v>
                </c:pt>
                <c:pt idx="5">
                  <c:v>0.36309523809523808</c:v>
                </c:pt>
                <c:pt idx="6">
                  <c:v>0</c:v>
                </c:pt>
                <c:pt idx="7">
                  <c:v>0.32738095238095238</c:v>
                </c:pt>
                <c:pt idx="8">
                  <c:v>5.9523809523809521E-3</c:v>
                </c:pt>
                <c:pt idx="9">
                  <c:v>0</c:v>
                </c:pt>
                <c:pt idx="10">
                  <c:v>2.976190476190476E-2</c:v>
                </c:pt>
                <c:pt idx="11">
                  <c:v>0</c:v>
                </c:pt>
                <c:pt idx="12">
                  <c:v>0.20833333333333334</c:v>
                </c:pt>
                <c:pt idx="13">
                  <c:v>0.16666666666666666</c:v>
                </c:pt>
                <c:pt idx="14">
                  <c:v>5.9523809523809521E-3</c:v>
                </c:pt>
                <c:pt idx="15">
                  <c:v>5.9523809523809521E-2</c:v>
                </c:pt>
                <c:pt idx="16">
                  <c:v>0</c:v>
                </c:pt>
                <c:pt idx="17">
                  <c:v>1.7857142857142856E-2</c:v>
                </c:pt>
                <c:pt idx="18">
                  <c:v>8.9285714285714288E-2</c:v>
                </c:pt>
                <c:pt idx="19">
                  <c:v>0</c:v>
                </c:pt>
                <c:pt idx="20">
                  <c:v>0</c:v>
                </c:pt>
                <c:pt idx="21">
                  <c:v>5.3571428571428568E-2</c:v>
                </c:pt>
                <c:pt idx="22">
                  <c:v>1.7857142857142856E-2</c:v>
                </c:pt>
                <c:pt idx="23">
                  <c:v>4.1666666666666664E-2</c:v>
                </c:pt>
                <c:pt idx="24">
                  <c:v>7.7380952380952384E-2</c:v>
                </c:pt>
                <c:pt idx="25">
                  <c:v>6.5476190476190479E-2</c:v>
                </c:pt>
              </c:numCache>
            </c:numRef>
          </c:val>
          <c:extLst>
            <c:ext xmlns:c16="http://schemas.microsoft.com/office/drawing/2014/chart" uri="{C3380CC4-5D6E-409C-BE32-E72D297353CC}">
              <c16:uniqueId val="{00000001-2780-4D2C-88A6-EDCF0DB395CB}"/>
            </c:ext>
          </c:extLst>
        </c:ser>
        <c:dLbls>
          <c:showLegendKey val="0"/>
          <c:showVal val="1"/>
          <c:showCatName val="0"/>
          <c:showSerName val="0"/>
          <c:showPercent val="0"/>
          <c:showBubbleSize val="0"/>
        </c:dLbls>
        <c:gapWidth val="25"/>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r"/>
      <c:layout>
        <c:manualLayout>
          <c:xMode val="edge"/>
          <c:yMode val="edge"/>
          <c:x val="0.81046151085973384"/>
          <c:y val="0.67764318839887683"/>
          <c:w val="0.13626353130686278"/>
          <c:h val="7.05769029696840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1389522269E-2"/>
          <c:y val="6.3386637717236419E-2"/>
          <c:w val="0.90771541586303128"/>
          <c:h val="0.86259281362615947"/>
        </c:manualLayout>
      </c:layout>
      <c:scatterChart>
        <c:scatterStyle val="lineMarker"/>
        <c:varyColors val="0"/>
        <c:ser>
          <c:idx val="6"/>
          <c:order val="0"/>
          <c:tx>
            <c:strRef>
              <c:f>'Shrewsbury results'!$A$614</c:f>
              <c:strCache>
                <c:ptCount val="1"/>
                <c:pt idx="0">
                  <c:v>Access to GPs</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results'!$B$614</c:f>
              <c:numCache>
                <c:formatCode>0.0%</c:formatCode>
                <c:ptCount val="1"/>
                <c:pt idx="0">
                  <c:v>0.22241379310344828</c:v>
                </c:pt>
              </c:numCache>
            </c:numRef>
          </c:xVal>
          <c:yVal>
            <c:numRef>
              <c:f>'Shrewsbury results'!$C$614</c:f>
              <c:numCache>
                <c:formatCode>0.0%</c:formatCode>
                <c:ptCount val="1"/>
                <c:pt idx="0">
                  <c:v>0.24310344827586206</c:v>
                </c:pt>
              </c:numCache>
            </c:numRef>
          </c:yVal>
          <c:smooth val="0"/>
          <c:extLst>
            <c:ext xmlns:c16="http://schemas.microsoft.com/office/drawing/2014/chart" uri="{C3380CC4-5D6E-409C-BE32-E72D297353CC}">
              <c16:uniqueId val="{00000000-1F77-4995-ACDB-ABDCF71E14FB}"/>
            </c:ext>
          </c:extLst>
        </c:ser>
        <c:ser>
          <c:idx val="10"/>
          <c:order val="1"/>
          <c:tx>
            <c:strRef>
              <c:f>'Shrewsbury results'!$A$615</c:f>
              <c:strCache>
                <c:ptCount val="1"/>
                <c:pt idx="0">
                  <c:v>Communication between organisations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1.4684483141292434E-2"/>
                  <c:y val="-7.523678542101157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results'!$B$615</c:f>
              <c:numCache>
                <c:formatCode>0.0%</c:formatCode>
                <c:ptCount val="1"/>
                <c:pt idx="0">
                  <c:v>0.12758620689655173</c:v>
                </c:pt>
              </c:numCache>
            </c:numRef>
          </c:xVal>
          <c:yVal>
            <c:numRef>
              <c:f>'Shrewsbury results'!$C$615</c:f>
              <c:numCache>
                <c:formatCode>0.0%</c:formatCode>
                <c:ptCount val="1"/>
                <c:pt idx="0">
                  <c:v>0.14137931034482759</c:v>
                </c:pt>
              </c:numCache>
            </c:numRef>
          </c:yVal>
          <c:smooth val="0"/>
          <c:extLst>
            <c:ext xmlns:c16="http://schemas.microsoft.com/office/drawing/2014/chart" uri="{C3380CC4-5D6E-409C-BE32-E72D297353CC}">
              <c16:uniqueId val="{00000002-1F77-4995-ACDB-ABDCF71E14FB}"/>
            </c:ext>
          </c:extLst>
        </c:ser>
        <c:ser>
          <c:idx val="14"/>
          <c:order val="2"/>
          <c:tx>
            <c:strRef>
              <c:f>'Shrewsbury results'!$A$616</c:f>
              <c:strCache>
                <c:ptCount val="1"/>
                <c:pt idx="0">
                  <c:v>Crime / ASB</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Pt>
            <c:idx val="0"/>
            <c:marker>
              <c:symbol val="circle"/>
              <c:size val="5"/>
              <c:spPr>
                <a:solidFill>
                  <a:schemeClr val="accent3">
                    <a:lumMod val="80000"/>
                    <a:lumOff val="20000"/>
                  </a:schemeClr>
                </a:solidFill>
                <a:ln w="9525">
                  <a:solidFill>
                    <a:schemeClr val="accent3">
                      <a:lumMod val="80000"/>
                      <a:lumOff val="20000"/>
                    </a:schemeClr>
                  </a:solidFill>
                </a:ln>
                <a:effectLst/>
              </c:spPr>
            </c:marker>
            <c:bubble3D val="0"/>
            <c:extLst>
              <c:ext xmlns:c16="http://schemas.microsoft.com/office/drawing/2014/chart" uri="{C3380CC4-5D6E-409C-BE32-E72D297353CC}">
                <c16:uniqueId val="{00000003-1F77-4995-ACDB-ABDCF71E14F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results'!$B$616</c:f>
              <c:numCache>
                <c:formatCode>0.0%</c:formatCode>
                <c:ptCount val="1"/>
                <c:pt idx="0">
                  <c:v>0.34310344827586209</c:v>
                </c:pt>
              </c:numCache>
            </c:numRef>
          </c:xVal>
          <c:yVal>
            <c:numRef>
              <c:f>'Shrewsbury results'!$C$616</c:f>
              <c:numCache>
                <c:formatCode>0.0%</c:formatCode>
                <c:ptCount val="1"/>
                <c:pt idx="0">
                  <c:v>0.27931034482758621</c:v>
                </c:pt>
              </c:numCache>
            </c:numRef>
          </c:yVal>
          <c:smooth val="0"/>
          <c:extLst>
            <c:ext xmlns:c16="http://schemas.microsoft.com/office/drawing/2014/chart" uri="{C3380CC4-5D6E-409C-BE32-E72D297353CC}">
              <c16:uniqueId val="{00000004-1F77-4995-ACDB-ABDCF71E14FB}"/>
            </c:ext>
          </c:extLst>
        </c:ser>
        <c:ser>
          <c:idx val="16"/>
          <c:order val="3"/>
          <c:tx>
            <c:strRef>
              <c:f>'Shrewsbury results'!$A$617</c:f>
              <c:strCache>
                <c:ptCount val="1"/>
                <c:pt idx="0">
                  <c:v>Education</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results'!$B$617</c:f>
              <c:numCache>
                <c:formatCode>0.0%</c:formatCode>
                <c:ptCount val="1"/>
                <c:pt idx="0">
                  <c:v>0.38275862068965516</c:v>
                </c:pt>
              </c:numCache>
            </c:numRef>
          </c:xVal>
          <c:yVal>
            <c:numRef>
              <c:f>'Shrewsbury results'!$C$617</c:f>
              <c:numCache>
                <c:formatCode>0.0%</c:formatCode>
                <c:ptCount val="1"/>
                <c:pt idx="0">
                  <c:v>0.32413793103448274</c:v>
                </c:pt>
              </c:numCache>
            </c:numRef>
          </c:yVal>
          <c:smooth val="0"/>
          <c:extLst>
            <c:ext xmlns:c16="http://schemas.microsoft.com/office/drawing/2014/chart" uri="{C3380CC4-5D6E-409C-BE32-E72D297353CC}">
              <c16:uniqueId val="{00000005-1F77-4995-ACDB-ABDCF71E14FB}"/>
            </c:ext>
          </c:extLst>
        </c:ser>
        <c:ser>
          <c:idx val="4"/>
          <c:order val="4"/>
          <c:tx>
            <c:strRef>
              <c:f>'Shrewsbury results'!$A$618</c:f>
              <c:strCache>
                <c:ptCount val="1"/>
                <c:pt idx="0">
                  <c:v>Hospital services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0.10692583872005616"/>
                  <c:y val="4.81194795890076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results'!$B$618</c:f>
              <c:numCache>
                <c:formatCode>0.0%</c:formatCode>
                <c:ptCount val="1"/>
                <c:pt idx="0">
                  <c:v>4.4827586206896551E-2</c:v>
                </c:pt>
              </c:numCache>
            </c:numRef>
          </c:xVal>
          <c:yVal>
            <c:numRef>
              <c:f>'Shrewsbury results'!$C$618</c:f>
              <c:numCache>
                <c:formatCode>0.0%</c:formatCode>
                <c:ptCount val="1"/>
                <c:pt idx="0">
                  <c:v>4.4827586206896551E-2</c:v>
                </c:pt>
              </c:numCache>
            </c:numRef>
          </c:yVal>
          <c:smooth val="0"/>
          <c:extLst>
            <c:ext xmlns:c16="http://schemas.microsoft.com/office/drawing/2014/chart" uri="{C3380CC4-5D6E-409C-BE32-E72D297353CC}">
              <c16:uniqueId val="{00000007-1F77-4995-ACDB-ABDCF71E14FB}"/>
            </c:ext>
          </c:extLst>
        </c:ser>
        <c:ser>
          <c:idx val="8"/>
          <c:order val="5"/>
          <c:tx>
            <c:strRef>
              <c:f>'Shrewsbury results'!$A$619</c:f>
              <c:strCache>
                <c:ptCount val="1"/>
                <c:pt idx="0">
                  <c:v>Lack of activities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results'!$B$619</c:f>
              <c:numCache>
                <c:formatCode>0.0%</c:formatCode>
                <c:ptCount val="1"/>
                <c:pt idx="0">
                  <c:v>0.31034482758620691</c:v>
                </c:pt>
              </c:numCache>
            </c:numRef>
          </c:xVal>
          <c:yVal>
            <c:numRef>
              <c:f>'Shrewsbury results'!$C$619</c:f>
              <c:numCache>
                <c:formatCode>0.0%</c:formatCode>
                <c:ptCount val="1"/>
                <c:pt idx="0">
                  <c:v>0.20344827586206896</c:v>
                </c:pt>
              </c:numCache>
            </c:numRef>
          </c:yVal>
          <c:smooth val="0"/>
          <c:extLst>
            <c:ext xmlns:c16="http://schemas.microsoft.com/office/drawing/2014/chart" uri="{C3380CC4-5D6E-409C-BE32-E72D297353CC}">
              <c16:uniqueId val="{00000008-1F77-4995-ACDB-ABDCF71E14FB}"/>
            </c:ext>
          </c:extLst>
        </c:ser>
        <c:ser>
          <c:idx val="9"/>
          <c:order val="6"/>
          <c:tx>
            <c:strRef>
              <c:f>'Shrewsbury results'!$A$620</c:f>
              <c:strCache>
                <c:ptCount val="1"/>
                <c:pt idx="0">
                  <c:v>Mental health issues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results'!$B$620</c:f>
              <c:numCache>
                <c:formatCode>0.0%</c:formatCode>
                <c:ptCount val="1"/>
                <c:pt idx="0">
                  <c:v>0.25</c:v>
                </c:pt>
              </c:numCache>
            </c:numRef>
          </c:xVal>
          <c:yVal>
            <c:numRef>
              <c:f>'Shrewsbury results'!$C$620</c:f>
              <c:numCache>
                <c:formatCode>0.0%</c:formatCode>
                <c:ptCount val="1"/>
                <c:pt idx="0">
                  <c:v>0.27931034482758621</c:v>
                </c:pt>
              </c:numCache>
            </c:numRef>
          </c:yVal>
          <c:smooth val="0"/>
          <c:extLst>
            <c:ext xmlns:c16="http://schemas.microsoft.com/office/drawing/2014/chart" uri="{C3380CC4-5D6E-409C-BE32-E72D297353CC}">
              <c16:uniqueId val="{00000009-1F77-4995-ACDB-ABDCF71E14FB}"/>
            </c:ext>
          </c:extLst>
        </c:ser>
        <c:ser>
          <c:idx val="13"/>
          <c:order val="7"/>
          <c:tx>
            <c:strRef>
              <c:f>'Shrewsbury results'!$A$621</c:f>
              <c:strCache>
                <c:ptCount val="1"/>
                <c:pt idx="0">
                  <c:v>People's attitudes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2.2779514566948777E-2"/>
                  <c:y val="-6.240908381509170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results'!$B$621</c:f>
              <c:numCache>
                <c:formatCode>0.0%</c:formatCode>
                <c:ptCount val="1"/>
                <c:pt idx="0">
                  <c:v>0.1</c:v>
                </c:pt>
              </c:numCache>
            </c:numRef>
          </c:xVal>
          <c:yVal>
            <c:numRef>
              <c:f>'Shrewsbury results'!$C$621</c:f>
              <c:numCache>
                <c:formatCode>0.0%</c:formatCode>
                <c:ptCount val="1"/>
                <c:pt idx="0">
                  <c:v>6.2068965517241378E-2</c:v>
                </c:pt>
              </c:numCache>
            </c:numRef>
          </c:yVal>
          <c:smooth val="0"/>
          <c:extLst>
            <c:ext xmlns:c16="http://schemas.microsoft.com/office/drawing/2014/chart" uri="{C3380CC4-5D6E-409C-BE32-E72D297353CC}">
              <c16:uniqueId val="{0000000B-1F77-4995-ACDB-ABDCF71E14FB}"/>
            </c:ext>
          </c:extLst>
        </c:ser>
        <c:ser>
          <c:idx val="17"/>
          <c:order val="8"/>
          <c:tx>
            <c:strRef>
              <c:f>'Shrewsbury results'!$A$622</c:f>
              <c:strCache>
                <c:ptCount val="1"/>
                <c:pt idx="0">
                  <c:v>Public Transport</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0.15246088783285991"/>
                  <c:y val="-4.38750231303286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results'!$B$622</c:f>
              <c:numCache>
                <c:formatCode>0.0%</c:formatCode>
                <c:ptCount val="1"/>
                <c:pt idx="0">
                  <c:v>8.1034482758620685E-2</c:v>
                </c:pt>
              </c:numCache>
            </c:numRef>
          </c:xVal>
          <c:yVal>
            <c:numRef>
              <c:f>'Shrewsbury results'!$C$622</c:f>
              <c:numCache>
                <c:formatCode>0.0%</c:formatCode>
                <c:ptCount val="1"/>
                <c:pt idx="0">
                  <c:v>6.7241379310344823E-2</c:v>
                </c:pt>
              </c:numCache>
            </c:numRef>
          </c:yVal>
          <c:smooth val="0"/>
          <c:extLst>
            <c:ext xmlns:c16="http://schemas.microsoft.com/office/drawing/2014/chart" uri="{C3380CC4-5D6E-409C-BE32-E72D297353CC}">
              <c16:uniqueId val="{0000000D-1F77-4995-ACDB-ABDCF71E14FB}"/>
            </c:ext>
          </c:extLst>
        </c:ser>
        <c:ser>
          <c:idx val="0"/>
          <c:order val="9"/>
          <c:tx>
            <c:strRef>
              <c:f>'Shrewsbury results'!$A$623</c:f>
              <c:strCache>
                <c:ptCount val="1"/>
                <c:pt idx="0">
                  <c:v>Rising costs or living</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0.18478649393595797"/>
                  <c:y val="-2.61191621849254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results'!$B$623</c:f>
              <c:numCache>
                <c:formatCode>0.0%</c:formatCode>
                <c:ptCount val="1"/>
                <c:pt idx="0">
                  <c:v>0.11724137931034483</c:v>
                </c:pt>
              </c:numCache>
            </c:numRef>
          </c:xVal>
          <c:yVal>
            <c:numRef>
              <c:f>'Shrewsbury results'!$C$623</c:f>
              <c:numCache>
                <c:formatCode>0.0%</c:formatCode>
                <c:ptCount val="1"/>
                <c:pt idx="0">
                  <c:v>0.10517241379310345</c:v>
                </c:pt>
              </c:numCache>
            </c:numRef>
          </c:yVal>
          <c:smooth val="0"/>
          <c:extLst>
            <c:ext xmlns:c16="http://schemas.microsoft.com/office/drawing/2014/chart" uri="{C3380CC4-5D6E-409C-BE32-E72D297353CC}">
              <c16:uniqueId val="{0000000F-1F77-4995-ACDB-ABDCF71E14FB}"/>
            </c:ext>
          </c:extLst>
        </c:ser>
        <c:ser>
          <c:idx val="1"/>
          <c:order val="10"/>
          <c:tx>
            <c:strRef>
              <c:f>'Shrewsbury results'!$A$624</c:f>
              <c:strCache>
                <c:ptCount val="1"/>
                <c:pt idx="0">
                  <c:v>Sports Facilities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0.15442413108447334"/>
                  <c:y val="-5.43289438938895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results'!$B$624</c:f>
              <c:numCache>
                <c:formatCode>0.0%</c:formatCode>
                <c:ptCount val="1"/>
                <c:pt idx="0">
                  <c:v>9.4827586206896547E-2</c:v>
                </c:pt>
              </c:numCache>
            </c:numRef>
          </c:xVal>
          <c:yVal>
            <c:numRef>
              <c:f>'Shrewsbury results'!$C$624</c:f>
              <c:numCache>
                <c:formatCode>0.0%</c:formatCode>
                <c:ptCount val="1"/>
                <c:pt idx="0">
                  <c:v>9.3103448275862075E-2</c:v>
                </c:pt>
              </c:numCache>
            </c:numRef>
          </c:yVal>
          <c:smooth val="0"/>
          <c:extLst>
            <c:ext xmlns:c16="http://schemas.microsoft.com/office/drawing/2014/chart" uri="{C3380CC4-5D6E-409C-BE32-E72D297353CC}">
              <c16:uniqueId val="{00000011-1F77-4995-ACDB-ABDCF71E14FB}"/>
            </c:ext>
          </c:extLst>
        </c:ser>
        <c:ser>
          <c:idx val="2"/>
          <c:order val="11"/>
          <c:tx>
            <c:strRef>
              <c:f>'Shrewsbury results'!$A$625</c:f>
              <c:strCache>
                <c:ptCount val="1"/>
                <c:pt idx="0">
                  <c:v>State of Local Infrastructure</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6.6230022384218079E-4"/>
                  <c:y val="5.54214197708500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results'!$B$625</c:f>
              <c:numCache>
                <c:formatCode>0.0%</c:formatCode>
                <c:ptCount val="1"/>
                <c:pt idx="0">
                  <c:v>6.0344827586206899E-2</c:v>
                </c:pt>
              </c:numCache>
            </c:numRef>
          </c:xVal>
          <c:yVal>
            <c:numRef>
              <c:f>'Shrewsbury results'!$C$625</c:f>
              <c:numCache>
                <c:formatCode>0.0%</c:formatCode>
                <c:ptCount val="1"/>
                <c:pt idx="0">
                  <c:v>5.1724137931034482E-2</c:v>
                </c:pt>
              </c:numCache>
            </c:numRef>
          </c:yVal>
          <c:smooth val="0"/>
          <c:extLst>
            <c:ext xmlns:c16="http://schemas.microsoft.com/office/drawing/2014/chart" uri="{C3380CC4-5D6E-409C-BE32-E72D297353CC}">
              <c16:uniqueId val="{00000013-1F77-4995-ACDB-ABDCF71E14FB}"/>
            </c:ext>
          </c:extLst>
        </c:ser>
        <c:ser>
          <c:idx val="3"/>
          <c:order val="12"/>
          <c:tx>
            <c:strRef>
              <c:f>'Shrewsbury results'!$A$626</c:f>
              <c:strCache>
                <c:ptCount val="1"/>
                <c:pt idx="0">
                  <c:v>Support for parents</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8.9714850665762805E-2"/>
                  <c:y val="-0.18501875779105198"/>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results'!$B$626</c:f>
              <c:numCache>
                <c:formatCode>0.0%</c:formatCode>
                <c:ptCount val="1"/>
                <c:pt idx="0">
                  <c:v>0.10689655172413794</c:v>
                </c:pt>
              </c:numCache>
            </c:numRef>
          </c:xVal>
          <c:yVal>
            <c:numRef>
              <c:f>'Shrewsbury results'!$C$626</c:f>
              <c:numCache>
                <c:formatCode>0.0%</c:formatCode>
                <c:ptCount val="1"/>
                <c:pt idx="0">
                  <c:v>0.10517241379310345</c:v>
                </c:pt>
              </c:numCache>
            </c:numRef>
          </c:yVal>
          <c:smooth val="0"/>
          <c:extLst>
            <c:ext xmlns:c16="http://schemas.microsoft.com/office/drawing/2014/chart" uri="{C3380CC4-5D6E-409C-BE32-E72D297353CC}">
              <c16:uniqueId val="{00000015-1F77-4995-ACDB-ABDCF71E14FB}"/>
            </c:ext>
          </c:extLst>
        </c:ser>
        <c:ser>
          <c:idx val="5"/>
          <c:order val="13"/>
          <c:tx>
            <c:strRef>
              <c:f>'Shrewsbury results'!$A$627</c:f>
              <c:strCache>
                <c:ptCount val="1"/>
                <c:pt idx="0">
                  <c:v>The Future</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1.5800898293740848E-2"/>
                  <c:y val="-2.40283780322132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results'!$B$627</c:f>
              <c:numCache>
                <c:formatCode>0.0%</c:formatCode>
                <c:ptCount val="1"/>
                <c:pt idx="0">
                  <c:v>0.15172413793103448</c:v>
                </c:pt>
              </c:numCache>
            </c:numRef>
          </c:xVal>
          <c:yVal>
            <c:numRef>
              <c:f>'Shrewsbury results'!$C$627</c:f>
              <c:numCache>
                <c:formatCode>0.0%</c:formatCode>
                <c:ptCount val="1"/>
                <c:pt idx="0">
                  <c:v>0.13620689655172413</c:v>
                </c:pt>
              </c:numCache>
            </c:numRef>
          </c:yVal>
          <c:smooth val="0"/>
          <c:extLst>
            <c:ext xmlns:c16="http://schemas.microsoft.com/office/drawing/2014/chart" uri="{C3380CC4-5D6E-409C-BE32-E72D297353CC}">
              <c16:uniqueId val="{00000017-1F77-4995-ACDB-ABDCF71E14FB}"/>
            </c:ext>
          </c:extLst>
        </c:ser>
        <c:ser>
          <c:idx val="7"/>
          <c:order val="14"/>
          <c:tx>
            <c:strRef>
              <c:f>'Shrewsbury results'!$A$628</c:f>
              <c:strCache>
                <c:ptCount val="1"/>
                <c:pt idx="0">
                  <c:v>Youth clubs</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0.17028987221552166"/>
                  <c:y val="-0.1369307222786715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results'!$B$628</c:f>
              <c:numCache>
                <c:formatCode>0.0%</c:formatCode>
                <c:ptCount val="1"/>
                <c:pt idx="0">
                  <c:v>0.10689655172413794</c:v>
                </c:pt>
              </c:numCache>
            </c:numRef>
          </c:xVal>
          <c:yVal>
            <c:numRef>
              <c:f>'Shrewsbury results'!$C$628</c:f>
              <c:numCache>
                <c:formatCode>0.0%</c:formatCode>
                <c:ptCount val="1"/>
                <c:pt idx="0">
                  <c:v>0.10862068965517241</c:v>
                </c:pt>
              </c:numCache>
            </c:numRef>
          </c:yVal>
          <c:smooth val="0"/>
          <c:extLst>
            <c:ext xmlns:c16="http://schemas.microsoft.com/office/drawing/2014/chart" uri="{C3380CC4-5D6E-409C-BE32-E72D297353CC}">
              <c16:uniqueId val="{00000019-1F77-4995-ACDB-ABDCF71E14FB}"/>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What do you think are the biggest issues facing children and young people?</a:t>
                </a:r>
                <a:endParaRPr lang="en-GB" sz="1000" b="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latin typeface="+mn-lt"/>
                  </a:rPr>
                  <a:t>What needs to be done to support children and young people?</a:t>
                </a:r>
                <a:endParaRPr lang="en-GB" sz="1000" b="0">
                  <a:latin typeface="+mn-l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9493563414682E-2"/>
          <c:y val="3.4122583478610101E-2"/>
          <c:w val="0.90771541586303128"/>
          <c:h val="0.89185665946022352"/>
        </c:manualLayout>
      </c:layout>
      <c:scatterChart>
        <c:scatterStyle val="lineMarker"/>
        <c:varyColors val="0"/>
        <c:ser>
          <c:idx val="6"/>
          <c:order val="0"/>
          <c:tx>
            <c:strRef>
              <c:f>'Shrewsbury results'!$A$643</c:f>
              <c:strCache>
                <c:ptCount val="1"/>
                <c:pt idx="0">
                  <c:v>Access to GPs</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results'!$B$643</c:f>
              <c:numCache>
                <c:formatCode>0.0%</c:formatCode>
                <c:ptCount val="1"/>
                <c:pt idx="0">
                  <c:v>0.26190476190476192</c:v>
                </c:pt>
              </c:numCache>
            </c:numRef>
          </c:xVal>
          <c:yVal>
            <c:numRef>
              <c:f>'Shrewsbury results'!$C$643</c:f>
              <c:numCache>
                <c:formatCode>0.0%</c:formatCode>
                <c:ptCount val="1"/>
                <c:pt idx="0">
                  <c:v>0.27380952380952384</c:v>
                </c:pt>
              </c:numCache>
            </c:numRef>
          </c:yVal>
          <c:smooth val="0"/>
          <c:extLst>
            <c:ext xmlns:c16="http://schemas.microsoft.com/office/drawing/2014/chart" uri="{C3380CC4-5D6E-409C-BE32-E72D297353CC}">
              <c16:uniqueId val="{00000000-947C-431A-82FB-70DD5BAD74BD}"/>
            </c:ext>
          </c:extLst>
        </c:ser>
        <c:ser>
          <c:idx val="10"/>
          <c:order val="1"/>
          <c:tx>
            <c:strRef>
              <c:f>'Shrewsbury results'!$A$644</c:f>
              <c:strCache>
                <c:ptCount val="1"/>
                <c:pt idx="0">
                  <c:v>Communication between organisations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results'!$B$644</c:f>
              <c:numCache>
                <c:formatCode>0.0%</c:formatCode>
                <c:ptCount val="1"/>
                <c:pt idx="0">
                  <c:v>0.17261904761904762</c:v>
                </c:pt>
              </c:numCache>
            </c:numRef>
          </c:xVal>
          <c:yVal>
            <c:numRef>
              <c:f>'Shrewsbury results'!$C$644</c:f>
              <c:numCache>
                <c:formatCode>0.0%</c:formatCode>
                <c:ptCount val="1"/>
                <c:pt idx="0">
                  <c:v>0.17261904761904762</c:v>
                </c:pt>
              </c:numCache>
            </c:numRef>
          </c:yVal>
          <c:smooth val="0"/>
          <c:extLst>
            <c:ext xmlns:c16="http://schemas.microsoft.com/office/drawing/2014/chart" uri="{C3380CC4-5D6E-409C-BE32-E72D297353CC}">
              <c16:uniqueId val="{00000001-947C-431A-82FB-70DD5BAD74BD}"/>
            </c:ext>
          </c:extLst>
        </c:ser>
        <c:ser>
          <c:idx val="14"/>
          <c:order val="2"/>
          <c:tx>
            <c:strRef>
              <c:f>'Shrewsbury results'!$A$645</c:f>
              <c:strCache>
                <c:ptCount val="1"/>
                <c:pt idx="0">
                  <c:v>Crime / ASB</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results'!$B$645</c:f>
              <c:numCache>
                <c:formatCode>0.0%</c:formatCode>
                <c:ptCount val="1"/>
                <c:pt idx="0">
                  <c:v>0.42857142857142855</c:v>
                </c:pt>
              </c:numCache>
            </c:numRef>
          </c:xVal>
          <c:yVal>
            <c:numRef>
              <c:f>'Shrewsbury results'!$C$645</c:f>
              <c:numCache>
                <c:formatCode>0.0%</c:formatCode>
                <c:ptCount val="1"/>
                <c:pt idx="0">
                  <c:v>0.36309523809523808</c:v>
                </c:pt>
              </c:numCache>
            </c:numRef>
          </c:yVal>
          <c:smooth val="0"/>
          <c:extLst>
            <c:ext xmlns:c16="http://schemas.microsoft.com/office/drawing/2014/chart" uri="{C3380CC4-5D6E-409C-BE32-E72D297353CC}">
              <c16:uniqueId val="{00000002-947C-431A-82FB-70DD5BAD74BD}"/>
            </c:ext>
          </c:extLst>
        </c:ser>
        <c:ser>
          <c:idx val="16"/>
          <c:order val="3"/>
          <c:tx>
            <c:strRef>
              <c:f>'Shrewsbury results'!$A$646</c:f>
              <c:strCache>
                <c:ptCount val="1"/>
                <c:pt idx="0">
                  <c:v>Education</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results'!$B$646</c:f>
              <c:numCache>
                <c:formatCode>0.0%</c:formatCode>
                <c:ptCount val="1"/>
                <c:pt idx="0">
                  <c:v>0.375</c:v>
                </c:pt>
              </c:numCache>
            </c:numRef>
          </c:xVal>
          <c:yVal>
            <c:numRef>
              <c:f>'Shrewsbury results'!$C$646</c:f>
              <c:numCache>
                <c:formatCode>0.0%</c:formatCode>
                <c:ptCount val="1"/>
                <c:pt idx="0">
                  <c:v>0.32738095238095238</c:v>
                </c:pt>
              </c:numCache>
            </c:numRef>
          </c:yVal>
          <c:smooth val="0"/>
          <c:extLst>
            <c:ext xmlns:c16="http://schemas.microsoft.com/office/drawing/2014/chart" uri="{C3380CC4-5D6E-409C-BE32-E72D297353CC}">
              <c16:uniqueId val="{00000003-947C-431A-82FB-70DD5BAD74BD}"/>
            </c:ext>
          </c:extLst>
        </c:ser>
        <c:ser>
          <c:idx val="4"/>
          <c:order val="4"/>
          <c:tx>
            <c:strRef>
              <c:f>'Shrewsbury results'!$A$647</c:f>
              <c:strCache>
                <c:ptCount val="1"/>
                <c:pt idx="0">
                  <c:v>Hospital services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2.2735275237298017E-2"/>
                  <c:y val="-3.97071104694239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results'!$B$647</c:f>
              <c:numCache>
                <c:formatCode>0.0%</c:formatCode>
                <c:ptCount val="1"/>
                <c:pt idx="0">
                  <c:v>5.9523809523809521E-3</c:v>
                </c:pt>
              </c:numCache>
            </c:numRef>
          </c:xVal>
          <c:yVal>
            <c:numRef>
              <c:f>'Shrewsbury results'!$C$647</c:f>
              <c:numCache>
                <c:formatCode>0.0%</c:formatCode>
                <c:ptCount val="1"/>
                <c:pt idx="0">
                  <c:v>2.976190476190476E-2</c:v>
                </c:pt>
              </c:numCache>
            </c:numRef>
          </c:yVal>
          <c:smooth val="0"/>
          <c:extLst>
            <c:ext xmlns:c16="http://schemas.microsoft.com/office/drawing/2014/chart" uri="{C3380CC4-5D6E-409C-BE32-E72D297353CC}">
              <c16:uniqueId val="{00000005-947C-431A-82FB-70DD5BAD74BD}"/>
            </c:ext>
          </c:extLst>
        </c:ser>
        <c:ser>
          <c:idx val="8"/>
          <c:order val="5"/>
          <c:tx>
            <c:strRef>
              <c:f>'Shrewsbury results'!$A$648</c:f>
              <c:strCache>
                <c:ptCount val="1"/>
                <c:pt idx="0">
                  <c:v>Lack of activities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results'!$B$648</c:f>
              <c:numCache>
                <c:formatCode>0.0%</c:formatCode>
                <c:ptCount val="1"/>
                <c:pt idx="0">
                  <c:v>0.27976190476190477</c:v>
                </c:pt>
              </c:numCache>
            </c:numRef>
          </c:xVal>
          <c:yVal>
            <c:numRef>
              <c:f>'Shrewsbury results'!$C$648</c:f>
              <c:numCache>
                <c:formatCode>0.0%</c:formatCode>
                <c:ptCount val="1"/>
                <c:pt idx="0">
                  <c:v>0.20833333333333334</c:v>
                </c:pt>
              </c:numCache>
            </c:numRef>
          </c:yVal>
          <c:smooth val="0"/>
          <c:extLst>
            <c:ext xmlns:c16="http://schemas.microsoft.com/office/drawing/2014/chart" uri="{C3380CC4-5D6E-409C-BE32-E72D297353CC}">
              <c16:uniqueId val="{00000006-947C-431A-82FB-70DD5BAD74BD}"/>
            </c:ext>
          </c:extLst>
        </c:ser>
        <c:ser>
          <c:idx val="9"/>
          <c:order val="6"/>
          <c:tx>
            <c:strRef>
              <c:f>'Shrewsbury results'!$A$649</c:f>
              <c:strCache>
                <c:ptCount val="1"/>
                <c:pt idx="0">
                  <c:v>Mental health issues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2.4230749493915103E-2"/>
                  <c:y val="4.079996218825268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results'!$B$649</c:f>
              <c:numCache>
                <c:formatCode>0.0%</c:formatCode>
                <c:ptCount val="1"/>
                <c:pt idx="0">
                  <c:v>0.17261904761904762</c:v>
                </c:pt>
              </c:numCache>
            </c:numRef>
          </c:xVal>
          <c:yVal>
            <c:numRef>
              <c:f>'Shrewsbury results'!$C$649</c:f>
              <c:numCache>
                <c:formatCode>0.0%</c:formatCode>
                <c:ptCount val="1"/>
                <c:pt idx="0">
                  <c:v>0.16666666666666666</c:v>
                </c:pt>
              </c:numCache>
            </c:numRef>
          </c:yVal>
          <c:smooth val="0"/>
          <c:extLst>
            <c:ext xmlns:c16="http://schemas.microsoft.com/office/drawing/2014/chart" uri="{C3380CC4-5D6E-409C-BE32-E72D297353CC}">
              <c16:uniqueId val="{00000008-947C-431A-82FB-70DD5BAD74BD}"/>
            </c:ext>
          </c:extLst>
        </c:ser>
        <c:ser>
          <c:idx val="13"/>
          <c:order val="7"/>
          <c:tx>
            <c:strRef>
              <c:f>'Shrewsbury results'!$A$650</c:f>
              <c:strCache>
                <c:ptCount val="1"/>
                <c:pt idx="0">
                  <c:v>People's attitudes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9.6076125567338369E-2"/>
                  <c:y val="-0.11918424119678807"/>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results'!$B$650</c:f>
              <c:numCache>
                <c:formatCode>0.0%</c:formatCode>
                <c:ptCount val="1"/>
                <c:pt idx="0">
                  <c:v>5.3571428571428568E-2</c:v>
                </c:pt>
              </c:numCache>
            </c:numRef>
          </c:xVal>
          <c:yVal>
            <c:numRef>
              <c:f>'Shrewsbury results'!$C$650</c:f>
              <c:numCache>
                <c:formatCode>0.0%</c:formatCode>
                <c:ptCount val="1"/>
                <c:pt idx="0">
                  <c:v>5.9523809523809521E-2</c:v>
                </c:pt>
              </c:numCache>
            </c:numRef>
          </c:yVal>
          <c:smooth val="0"/>
          <c:extLst>
            <c:ext xmlns:c16="http://schemas.microsoft.com/office/drawing/2014/chart" uri="{C3380CC4-5D6E-409C-BE32-E72D297353CC}">
              <c16:uniqueId val="{0000000A-947C-431A-82FB-70DD5BAD74BD}"/>
            </c:ext>
          </c:extLst>
        </c:ser>
        <c:ser>
          <c:idx val="17"/>
          <c:order val="8"/>
          <c:tx>
            <c:strRef>
              <c:f>'Shrewsbury results'!$A$651</c:f>
              <c:strCache>
                <c:ptCount val="1"/>
                <c:pt idx="0">
                  <c:v>Public Transport</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4.0117137773510878E-2"/>
                  <c:y val="-4.151551986129544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results'!$B$651</c:f>
              <c:numCache>
                <c:formatCode>0.0%</c:formatCode>
                <c:ptCount val="1"/>
                <c:pt idx="0">
                  <c:v>2.976190476190476E-2</c:v>
                </c:pt>
              </c:numCache>
            </c:numRef>
          </c:xVal>
          <c:yVal>
            <c:numRef>
              <c:f>'Shrewsbury results'!$C$651</c:f>
              <c:numCache>
                <c:formatCode>0.0%</c:formatCode>
                <c:ptCount val="1"/>
                <c:pt idx="0">
                  <c:v>1.7857142857142856E-2</c:v>
                </c:pt>
              </c:numCache>
            </c:numRef>
          </c:yVal>
          <c:smooth val="0"/>
          <c:extLst>
            <c:ext xmlns:c16="http://schemas.microsoft.com/office/drawing/2014/chart" uri="{C3380CC4-5D6E-409C-BE32-E72D297353CC}">
              <c16:uniqueId val="{0000000C-947C-431A-82FB-70DD5BAD74BD}"/>
            </c:ext>
          </c:extLst>
        </c:ser>
        <c:ser>
          <c:idx val="0"/>
          <c:order val="9"/>
          <c:tx>
            <c:strRef>
              <c:f>'Shrewsbury results'!$A$652</c:f>
              <c:strCache>
                <c:ptCount val="1"/>
                <c:pt idx="0">
                  <c:v>Rising costs or living</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1.5247576241915447E-2"/>
                  <c:y val="-7.84157339027932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results'!$B$652</c:f>
              <c:numCache>
                <c:formatCode>0.0%</c:formatCode>
                <c:ptCount val="1"/>
                <c:pt idx="0">
                  <c:v>7.1428571428571425E-2</c:v>
                </c:pt>
              </c:numCache>
            </c:numRef>
          </c:xVal>
          <c:yVal>
            <c:numRef>
              <c:f>'Shrewsbury results'!$C$652</c:f>
              <c:numCache>
                <c:formatCode>0.0%</c:formatCode>
                <c:ptCount val="1"/>
                <c:pt idx="0">
                  <c:v>8.9285714285714288E-2</c:v>
                </c:pt>
              </c:numCache>
            </c:numRef>
          </c:yVal>
          <c:smooth val="0"/>
          <c:extLst>
            <c:ext xmlns:c16="http://schemas.microsoft.com/office/drawing/2014/chart" uri="{C3380CC4-5D6E-409C-BE32-E72D297353CC}">
              <c16:uniqueId val="{0000000E-947C-431A-82FB-70DD5BAD74BD}"/>
            </c:ext>
          </c:extLst>
        </c:ser>
        <c:ser>
          <c:idx val="1"/>
          <c:order val="10"/>
          <c:tx>
            <c:strRef>
              <c:f>'Shrewsbury results'!$A$653</c:f>
              <c:strCache>
                <c:ptCount val="1"/>
                <c:pt idx="0">
                  <c:v>Sports Facilities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5.4548286842311597E-2"/>
                  <c:y val="-1.87920760674860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results'!$B$653</c:f>
              <c:numCache>
                <c:formatCode>0.0%</c:formatCode>
                <c:ptCount val="1"/>
                <c:pt idx="0">
                  <c:v>5.3571428571428568E-2</c:v>
                </c:pt>
              </c:numCache>
            </c:numRef>
          </c:xVal>
          <c:yVal>
            <c:numRef>
              <c:f>'Shrewsbury results'!$C$653</c:f>
              <c:numCache>
                <c:formatCode>0.0%</c:formatCode>
                <c:ptCount val="1"/>
                <c:pt idx="0">
                  <c:v>5.3571428571428568E-2</c:v>
                </c:pt>
              </c:numCache>
            </c:numRef>
          </c:yVal>
          <c:smooth val="0"/>
          <c:extLst>
            <c:ext xmlns:c16="http://schemas.microsoft.com/office/drawing/2014/chart" uri="{C3380CC4-5D6E-409C-BE32-E72D297353CC}">
              <c16:uniqueId val="{00000010-947C-431A-82FB-70DD5BAD74BD}"/>
            </c:ext>
          </c:extLst>
        </c:ser>
        <c:ser>
          <c:idx val="2"/>
          <c:order val="11"/>
          <c:tx>
            <c:strRef>
              <c:f>'Shrewsbury results'!$A$654</c:f>
              <c:strCache>
                <c:ptCount val="1"/>
                <c:pt idx="0">
                  <c:v>Local Infrastructure</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3.6226710067443199E-2"/>
                  <c:y val="2.19764312265086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results'!$B$654</c:f>
              <c:numCache>
                <c:formatCode>0.0%</c:formatCode>
                <c:ptCount val="1"/>
                <c:pt idx="0">
                  <c:v>1.1904761904761904E-2</c:v>
                </c:pt>
              </c:numCache>
            </c:numRef>
          </c:xVal>
          <c:yVal>
            <c:numRef>
              <c:f>'Shrewsbury results'!$C$654</c:f>
              <c:numCache>
                <c:formatCode>0.0%</c:formatCode>
                <c:ptCount val="1"/>
                <c:pt idx="0">
                  <c:v>1.7857142857142856E-2</c:v>
                </c:pt>
              </c:numCache>
            </c:numRef>
          </c:yVal>
          <c:smooth val="0"/>
          <c:extLst>
            <c:ext xmlns:c16="http://schemas.microsoft.com/office/drawing/2014/chart" uri="{C3380CC4-5D6E-409C-BE32-E72D297353CC}">
              <c16:uniqueId val="{00000012-947C-431A-82FB-70DD5BAD74BD}"/>
            </c:ext>
          </c:extLst>
        </c:ser>
        <c:ser>
          <c:idx val="3"/>
          <c:order val="12"/>
          <c:tx>
            <c:strRef>
              <c:f>'Shrewsbury results'!$A$655</c:f>
              <c:strCache>
                <c:ptCount val="1"/>
                <c:pt idx="0">
                  <c:v>Support for parents</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2.6761792068940873E-2"/>
                  <c:y val="3.152900264764573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results'!$B$655</c:f>
              <c:numCache>
                <c:formatCode>0.0%</c:formatCode>
                <c:ptCount val="1"/>
                <c:pt idx="0">
                  <c:v>5.9523809523809521E-2</c:v>
                </c:pt>
              </c:numCache>
            </c:numRef>
          </c:xVal>
          <c:yVal>
            <c:numRef>
              <c:f>'Shrewsbury results'!$C$655</c:f>
              <c:numCache>
                <c:formatCode>0.0%</c:formatCode>
                <c:ptCount val="1"/>
                <c:pt idx="0">
                  <c:v>4.1666666666666664E-2</c:v>
                </c:pt>
              </c:numCache>
            </c:numRef>
          </c:yVal>
          <c:smooth val="0"/>
          <c:extLst>
            <c:ext xmlns:c16="http://schemas.microsoft.com/office/drawing/2014/chart" uri="{C3380CC4-5D6E-409C-BE32-E72D297353CC}">
              <c16:uniqueId val="{00000014-947C-431A-82FB-70DD5BAD74BD}"/>
            </c:ext>
          </c:extLst>
        </c:ser>
        <c:ser>
          <c:idx val="5"/>
          <c:order val="13"/>
          <c:tx>
            <c:strRef>
              <c:f>'Shrewsbury results'!$A$656</c:f>
              <c:strCache>
                <c:ptCount val="1"/>
                <c:pt idx="0">
                  <c:v>The Future</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1.580774705367043E-2"/>
                  <c:y val="-3.240265821852983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results'!$B$656</c:f>
              <c:numCache>
                <c:formatCode>0.0%</c:formatCode>
                <c:ptCount val="1"/>
                <c:pt idx="0">
                  <c:v>7.1428571428571425E-2</c:v>
                </c:pt>
              </c:numCache>
            </c:numRef>
          </c:xVal>
          <c:yVal>
            <c:numRef>
              <c:f>'Shrewsbury results'!$C$656</c:f>
              <c:numCache>
                <c:formatCode>0.0%</c:formatCode>
                <c:ptCount val="1"/>
                <c:pt idx="0">
                  <c:v>7.7380952380952384E-2</c:v>
                </c:pt>
              </c:numCache>
            </c:numRef>
          </c:yVal>
          <c:smooth val="0"/>
          <c:extLst>
            <c:ext xmlns:c16="http://schemas.microsoft.com/office/drawing/2014/chart" uri="{C3380CC4-5D6E-409C-BE32-E72D297353CC}">
              <c16:uniqueId val="{00000016-947C-431A-82FB-70DD5BAD74BD}"/>
            </c:ext>
          </c:extLst>
        </c:ser>
        <c:ser>
          <c:idx val="7"/>
          <c:order val="14"/>
          <c:tx>
            <c:strRef>
              <c:f>'Shrewsbury results'!$A$657</c:f>
              <c:strCache>
                <c:ptCount val="1"/>
                <c:pt idx="0">
                  <c:v>Youth clubs</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9.3377795569174749E-2"/>
                  <c:y val="-4.49516788596925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947C-431A-82FB-70DD5BAD7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results'!$B$657</c:f>
              <c:numCache>
                <c:formatCode>0.0%</c:formatCode>
                <c:ptCount val="1"/>
                <c:pt idx="0">
                  <c:v>4.1666666666666664E-2</c:v>
                </c:pt>
              </c:numCache>
            </c:numRef>
          </c:xVal>
          <c:yVal>
            <c:numRef>
              <c:f>'Shrewsbury results'!$C$657</c:f>
              <c:numCache>
                <c:formatCode>0.0%</c:formatCode>
                <c:ptCount val="1"/>
                <c:pt idx="0">
                  <c:v>6.5476190476190479E-2</c:v>
                </c:pt>
              </c:numCache>
            </c:numRef>
          </c:yVal>
          <c:smooth val="0"/>
          <c:extLst>
            <c:ext xmlns:c16="http://schemas.microsoft.com/office/drawing/2014/chart" uri="{C3380CC4-5D6E-409C-BE32-E72D297353CC}">
              <c16:uniqueId val="{00000018-947C-431A-82FB-70DD5BAD74BD}"/>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What do you think are the biggest issues facing children and young people?</a:t>
                </a:r>
                <a:endParaRPr lang="en-GB" sz="1000" b="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latin typeface="+mn-lt"/>
                  </a:rPr>
                  <a:t>What needs to be done to support children and young people?</a:t>
                </a:r>
                <a:endParaRPr lang="en-GB" sz="1000" b="0">
                  <a:latin typeface="+mn-l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1" i="0" baseline="0">
                <a:effectLst/>
              </a:rPr>
              <a:t>Are there challenges for you and your family in eating healthy food?</a:t>
            </a:r>
            <a:endParaRPr lang="en-GB" sz="1100">
              <a:effectLst/>
            </a:endParaRPr>
          </a:p>
        </c:rich>
      </c:tx>
      <c:layout>
        <c:manualLayout>
          <c:xMode val="edge"/>
          <c:yMode val="edge"/>
          <c:x val="0.12716164388533102"/>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32307088795333"/>
          <c:y val="0.12670519431854679"/>
          <c:w val="0.82316693755901749"/>
          <c:h val="0.71675187062084389"/>
        </c:manualLayout>
      </c:layout>
      <c:barChart>
        <c:barDir val="col"/>
        <c:grouping val="clustered"/>
        <c:varyColors val="0"/>
        <c:ser>
          <c:idx val="1"/>
          <c:order val="0"/>
          <c:tx>
            <c:strRef>
              <c:f>'Shrewsbury results'!$D$680</c:f>
              <c:strCache>
                <c:ptCount val="1"/>
                <c:pt idx="0">
                  <c:v>Shrewsbury</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results'!$A$681:$A$683</c:f>
              <c:strCache>
                <c:ptCount val="3"/>
                <c:pt idx="0">
                  <c:v>Yes</c:v>
                </c:pt>
                <c:pt idx="1">
                  <c:v>No</c:v>
                </c:pt>
                <c:pt idx="2">
                  <c:v>N/a / blank</c:v>
                </c:pt>
              </c:strCache>
            </c:strRef>
          </c:cat>
          <c:val>
            <c:numRef>
              <c:f>'Shrewsbury results'!$D$681:$D$683</c:f>
              <c:numCache>
                <c:formatCode>0.0%</c:formatCode>
                <c:ptCount val="3"/>
                <c:pt idx="0">
                  <c:v>0.23793103448275862</c:v>
                </c:pt>
                <c:pt idx="1">
                  <c:v>0.75344827586206897</c:v>
                </c:pt>
                <c:pt idx="2">
                  <c:v>8.6206896551724137E-3</c:v>
                </c:pt>
              </c:numCache>
            </c:numRef>
          </c:val>
          <c:extLst>
            <c:ext xmlns:c16="http://schemas.microsoft.com/office/drawing/2014/chart" uri="{C3380CC4-5D6E-409C-BE32-E72D297353CC}">
              <c16:uniqueId val="{00000000-E060-4758-B95D-2961F9678EF8}"/>
            </c:ext>
          </c:extLst>
        </c:ser>
        <c:ser>
          <c:idx val="3"/>
          <c:order val="1"/>
          <c:tx>
            <c:strRef>
              <c:f>'Shrewsbury results'!$E$680</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results'!$A$681:$A$683</c:f>
              <c:strCache>
                <c:ptCount val="3"/>
                <c:pt idx="0">
                  <c:v>Yes</c:v>
                </c:pt>
                <c:pt idx="1">
                  <c:v>No</c:v>
                </c:pt>
                <c:pt idx="2">
                  <c:v>N/a / blank</c:v>
                </c:pt>
              </c:strCache>
            </c:strRef>
          </c:cat>
          <c:val>
            <c:numRef>
              <c:f>'Shrewsbury results'!$E$681:$E$683</c:f>
              <c:numCache>
                <c:formatCode>0.0%</c:formatCode>
                <c:ptCount val="3"/>
                <c:pt idx="0">
                  <c:v>0.3392857142857143</c:v>
                </c:pt>
                <c:pt idx="1">
                  <c:v>0.6607142857142857</c:v>
                </c:pt>
                <c:pt idx="2">
                  <c:v>0</c:v>
                </c:pt>
              </c:numCache>
            </c:numRef>
          </c:val>
          <c:extLst>
            <c:ext xmlns:c16="http://schemas.microsoft.com/office/drawing/2014/chart" uri="{C3380CC4-5D6E-409C-BE32-E72D297353CC}">
              <c16:uniqueId val="{00000001-E060-4758-B95D-2961F9678EF8}"/>
            </c:ext>
          </c:extLst>
        </c:ser>
        <c:dLbls>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layout>
        <c:manualLayout>
          <c:xMode val="edge"/>
          <c:yMode val="edge"/>
          <c:x val="0.28118317408525167"/>
          <c:y val="0.90616635737482598"/>
          <c:w val="0.41411796597214467"/>
          <c:h val="7.96701580957139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Gender</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26099385691693"/>
          <c:y val="0.11386853852984501"/>
          <c:w val="0.78569216410931719"/>
          <c:h val="0.74999713536844159"/>
        </c:manualLayout>
      </c:layout>
      <c:barChart>
        <c:barDir val="col"/>
        <c:grouping val="clustered"/>
        <c:varyColors val="0"/>
        <c:ser>
          <c:idx val="2"/>
          <c:order val="0"/>
          <c:tx>
            <c:strRef>
              <c:f>'Shrewsbury results'!$D$714</c:f>
              <c:strCache>
                <c:ptCount val="1"/>
                <c:pt idx="0">
                  <c:v>Shrewsbury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results'!$A$715:$A$718</c:f>
              <c:strCache>
                <c:ptCount val="4"/>
                <c:pt idx="0">
                  <c:v>Female</c:v>
                </c:pt>
                <c:pt idx="1">
                  <c:v>Male</c:v>
                </c:pt>
                <c:pt idx="2">
                  <c:v>Other</c:v>
                </c:pt>
                <c:pt idx="3">
                  <c:v>(blank)</c:v>
                </c:pt>
              </c:strCache>
            </c:strRef>
          </c:cat>
          <c:val>
            <c:numRef>
              <c:f>'Shrewsbury results'!$D$715:$D$718</c:f>
              <c:numCache>
                <c:formatCode>0.0%</c:formatCode>
                <c:ptCount val="4"/>
                <c:pt idx="0">
                  <c:v>0.67413793103448272</c:v>
                </c:pt>
                <c:pt idx="1">
                  <c:v>0.25344827586206897</c:v>
                </c:pt>
                <c:pt idx="2">
                  <c:v>6.8965517241379309E-3</c:v>
                </c:pt>
                <c:pt idx="3">
                  <c:v>6.5517241379310351E-2</c:v>
                </c:pt>
              </c:numCache>
            </c:numRef>
          </c:val>
          <c:extLst>
            <c:ext xmlns:c16="http://schemas.microsoft.com/office/drawing/2014/chart" uri="{C3380CC4-5D6E-409C-BE32-E72D297353CC}">
              <c16:uniqueId val="{00000000-32CB-4D8E-A7C6-DE4CE260931C}"/>
            </c:ext>
          </c:extLst>
        </c:ser>
        <c:ser>
          <c:idx val="3"/>
          <c:order val="1"/>
          <c:tx>
            <c:strRef>
              <c:f>'Shrewsbury results'!$E$714</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results'!$A$715:$A$718</c:f>
              <c:strCache>
                <c:ptCount val="4"/>
                <c:pt idx="0">
                  <c:v>Female</c:v>
                </c:pt>
                <c:pt idx="1">
                  <c:v>Male</c:v>
                </c:pt>
                <c:pt idx="2">
                  <c:v>Other</c:v>
                </c:pt>
                <c:pt idx="3">
                  <c:v>(blank)</c:v>
                </c:pt>
              </c:strCache>
            </c:strRef>
          </c:cat>
          <c:val>
            <c:numRef>
              <c:f>'Shrewsbury results'!$E$715:$E$718</c:f>
              <c:numCache>
                <c:formatCode>0.0%</c:formatCode>
                <c:ptCount val="4"/>
                <c:pt idx="0">
                  <c:v>0.72023809523809523</c:v>
                </c:pt>
                <c:pt idx="1">
                  <c:v>0.25</c:v>
                </c:pt>
                <c:pt idx="2">
                  <c:v>1.7857142857142856E-2</c:v>
                </c:pt>
                <c:pt idx="3">
                  <c:v>1.1904761904761904E-2</c:v>
                </c:pt>
              </c:numCache>
            </c:numRef>
          </c:val>
          <c:extLst>
            <c:ext xmlns:c16="http://schemas.microsoft.com/office/drawing/2014/chart" uri="{C3380CC4-5D6E-409C-BE32-E72D297353CC}">
              <c16:uniqueId val="{00000001-32CB-4D8E-A7C6-DE4CE260931C}"/>
            </c:ext>
          </c:extLst>
        </c:ser>
        <c:dLbls>
          <c:dLblPos val="ctr"/>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Gender</a:t>
                </a:r>
              </a:p>
            </c:rich>
          </c:tx>
          <c:layout>
            <c:manualLayout>
              <c:xMode val="edge"/>
              <c:yMode val="edge"/>
              <c:x val="0.47165538890224001"/>
              <c:y val="0.86410028549343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layout>
        <c:manualLayout>
          <c:xMode val="edge"/>
          <c:yMode val="edge"/>
          <c:x val="0.21587592731339461"/>
          <c:y val="0.93564747428592177"/>
          <c:w val="0.59122991377353529"/>
          <c:h val="6.43525911896986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What are there challenges for you and your family in eating healthy food?</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85773373961009"/>
          <c:y val="0.19563479600392109"/>
          <c:w val="0.70564835955148975"/>
          <c:h val="0.76672868171847508"/>
        </c:manualLayout>
      </c:layout>
      <c:barChart>
        <c:barDir val="bar"/>
        <c:grouping val="clustered"/>
        <c:varyColors val="0"/>
        <c:ser>
          <c:idx val="1"/>
          <c:order val="0"/>
          <c:tx>
            <c:strRef>
              <c:f>'Shrewsbury results'!$D$686</c:f>
              <c:strCache>
                <c:ptCount val="1"/>
                <c:pt idx="0">
                  <c:v>Shrewsbury</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results'!$A$687:$A$692</c:f>
              <c:strCache>
                <c:ptCount val="6"/>
                <c:pt idx="0">
                  <c:v>Cost of healthy food &amp; rising costs of living</c:v>
                </c:pt>
                <c:pt idx="1">
                  <c:v>Health/Diet issues</c:v>
                </c:pt>
                <c:pt idx="2">
                  <c:v>Knowing how to eat healthily/prepare</c:v>
                </c:pt>
                <c:pt idx="3">
                  <c:v>Lack of time</c:v>
                </c:pt>
                <c:pt idx="4">
                  <c:v>Motivation to cook and eat healthy food</c:v>
                </c:pt>
                <c:pt idx="5">
                  <c:v>Lack of access to local supermarket/choice</c:v>
                </c:pt>
              </c:strCache>
            </c:strRef>
          </c:cat>
          <c:val>
            <c:numRef>
              <c:f>'Shrewsbury results'!$D$687:$D$692</c:f>
              <c:numCache>
                <c:formatCode>0.0%</c:formatCode>
                <c:ptCount val="6"/>
                <c:pt idx="0">
                  <c:v>0.20862068965517241</c:v>
                </c:pt>
                <c:pt idx="1">
                  <c:v>7.2413793103448282E-2</c:v>
                </c:pt>
                <c:pt idx="2">
                  <c:v>2.4137931034482758E-2</c:v>
                </c:pt>
                <c:pt idx="3">
                  <c:v>5.6896551724137934E-2</c:v>
                </c:pt>
                <c:pt idx="4">
                  <c:v>2.2413793103448276E-2</c:v>
                </c:pt>
                <c:pt idx="5">
                  <c:v>5.1724137931034482E-3</c:v>
                </c:pt>
              </c:numCache>
            </c:numRef>
          </c:val>
          <c:extLst>
            <c:ext xmlns:c16="http://schemas.microsoft.com/office/drawing/2014/chart" uri="{C3380CC4-5D6E-409C-BE32-E72D297353CC}">
              <c16:uniqueId val="{00000000-90D2-4BC9-82AE-1B0078D4E8D6}"/>
            </c:ext>
          </c:extLst>
        </c:ser>
        <c:ser>
          <c:idx val="3"/>
          <c:order val="1"/>
          <c:tx>
            <c:strRef>
              <c:f>'Shrewsbury results'!$E$686</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results'!$A$687:$A$692</c:f>
              <c:strCache>
                <c:ptCount val="6"/>
                <c:pt idx="0">
                  <c:v>Cost of healthy food &amp; rising costs of living</c:v>
                </c:pt>
                <c:pt idx="1">
                  <c:v>Health/Diet issues</c:v>
                </c:pt>
                <c:pt idx="2">
                  <c:v>Knowing how to eat healthily/prepare</c:v>
                </c:pt>
                <c:pt idx="3">
                  <c:v>Lack of time</c:v>
                </c:pt>
                <c:pt idx="4">
                  <c:v>Motivation to cook and eat healthy food</c:v>
                </c:pt>
                <c:pt idx="5">
                  <c:v>Lack of access to local supermarket/choice</c:v>
                </c:pt>
              </c:strCache>
            </c:strRef>
          </c:cat>
          <c:val>
            <c:numRef>
              <c:f>'Shrewsbury results'!$E$687:$E$692</c:f>
              <c:numCache>
                <c:formatCode>0.0%</c:formatCode>
                <c:ptCount val="6"/>
                <c:pt idx="0">
                  <c:v>0.30952380952380953</c:v>
                </c:pt>
                <c:pt idx="1">
                  <c:v>0.1130952380952381</c:v>
                </c:pt>
                <c:pt idx="2">
                  <c:v>2.976190476190476E-2</c:v>
                </c:pt>
                <c:pt idx="3">
                  <c:v>6.5476190476190479E-2</c:v>
                </c:pt>
                <c:pt idx="4">
                  <c:v>4.1666666666666664E-2</c:v>
                </c:pt>
                <c:pt idx="5">
                  <c:v>0</c:v>
                </c:pt>
              </c:numCache>
            </c:numRef>
          </c:val>
          <c:extLst>
            <c:ext xmlns:c16="http://schemas.microsoft.com/office/drawing/2014/chart" uri="{C3380CC4-5D6E-409C-BE32-E72D297353CC}">
              <c16:uniqueId val="{00000001-90D2-4BC9-82AE-1B0078D4E8D6}"/>
            </c:ext>
          </c:extLst>
        </c:ser>
        <c:dLbls>
          <c:showLegendKey val="0"/>
          <c:showVal val="1"/>
          <c:showCatName val="0"/>
          <c:showSerName val="0"/>
          <c:showPercent val="0"/>
          <c:showBubbleSize val="0"/>
        </c:dLbls>
        <c:gapWidth val="59"/>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97086762008492E-2"/>
          <c:y val="0.13161566180571152"/>
          <c:w val="0.8641780720165857"/>
          <c:h val="0.70457826968268311"/>
        </c:manualLayout>
      </c:layout>
      <c:barChart>
        <c:barDir val="col"/>
        <c:grouping val="clustered"/>
        <c:varyColors val="0"/>
        <c:ser>
          <c:idx val="1"/>
          <c:order val="0"/>
          <c:tx>
            <c:strRef>
              <c:f>'Shrewsbury results'!$D$699</c:f>
              <c:strCache>
                <c:ptCount val="1"/>
                <c:pt idx="0">
                  <c:v>Shrewsbury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results'!$A$700:$A$702</c:f>
              <c:strCache>
                <c:ptCount val="3"/>
                <c:pt idx="0">
                  <c:v>Yes</c:v>
                </c:pt>
                <c:pt idx="1">
                  <c:v>No</c:v>
                </c:pt>
                <c:pt idx="2">
                  <c:v>N/A / blank</c:v>
                </c:pt>
              </c:strCache>
            </c:strRef>
          </c:cat>
          <c:val>
            <c:numRef>
              <c:f>'Shrewsbury results'!$D$700:$D$702</c:f>
              <c:numCache>
                <c:formatCode>0.0%</c:formatCode>
                <c:ptCount val="3"/>
                <c:pt idx="0">
                  <c:v>0.31896551724137934</c:v>
                </c:pt>
                <c:pt idx="1">
                  <c:v>0.66551724137931034</c:v>
                </c:pt>
                <c:pt idx="2">
                  <c:v>1.5517241379310345E-2</c:v>
                </c:pt>
              </c:numCache>
            </c:numRef>
          </c:val>
          <c:extLst>
            <c:ext xmlns:c16="http://schemas.microsoft.com/office/drawing/2014/chart" uri="{C3380CC4-5D6E-409C-BE32-E72D297353CC}">
              <c16:uniqueId val="{00000000-68E8-4F0B-BA35-A9470C682AD5}"/>
            </c:ext>
          </c:extLst>
        </c:ser>
        <c:ser>
          <c:idx val="3"/>
          <c:order val="1"/>
          <c:tx>
            <c:strRef>
              <c:f>'Shrewsbury results'!$E$699</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results'!$A$700:$A$702</c:f>
              <c:strCache>
                <c:ptCount val="3"/>
                <c:pt idx="0">
                  <c:v>Yes</c:v>
                </c:pt>
                <c:pt idx="1">
                  <c:v>No</c:v>
                </c:pt>
                <c:pt idx="2">
                  <c:v>N/A / blank</c:v>
                </c:pt>
              </c:strCache>
            </c:strRef>
          </c:cat>
          <c:val>
            <c:numRef>
              <c:f>'Shrewsbury results'!$E$700:$E$702</c:f>
              <c:numCache>
                <c:formatCode>0.0%</c:formatCode>
                <c:ptCount val="3"/>
                <c:pt idx="0">
                  <c:v>0.44047619047619047</c:v>
                </c:pt>
                <c:pt idx="1">
                  <c:v>0.55952380952380953</c:v>
                </c:pt>
                <c:pt idx="2">
                  <c:v>0</c:v>
                </c:pt>
              </c:numCache>
            </c:numRef>
          </c:val>
          <c:extLst>
            <c:ext xmlns:c16="http://schemas.microsoft.com/office/drawing/2014/chart" uri="{C3380CC4-5D6E-409C-BE32-E72D297353CC}">
              <c16:uniqueId val="{00000001-68E8-4F0B-BA35-A9470C682AD5}"/>
            </c:ext>
          </c:extLst>
        </c:ser>
        <c:dLbls>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What are there challenges for you and your family in being active?</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160209067881229"/>
          <c:y val="0.2055854121577167"/>
          <c:w val="0.6404199432921952"/>
          <c:h val="0.72122837642357285"/>
        </c:manualLayout>
      </c:layout>
      <c:barChart>
        <c:barDir val="bar"/>
        <c:grouping val="clustered"/>
        <c:varyColors val="0"/>
        <c:ser>
          <c:idx val="1"/>
          <c:order val="0"/>
          <c:tx>
            <c:strRef>
              <c:f>'Shrewsbury results'!$D$708</c:f>
              <c:strCache>
                <c:ptCount val="1"/>
                <c:pt idx="0">
                  <c:v>Shrewsbury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results'!$A$709:$A$719</c:f>
              <c:strCache>
                <c:ptCount val="11"/>
                <c:pt idx="0">
                  <c:v>Cost of facilities</c:v>
                </c:pt>
                <c:pt idx="1">
                  <c:v>Lack of a proper cycle network</c:v>
                </c:pt>
                <c:pt idx="2">
                  <c:v>Lack of adequate local facilities in area</c:v>
                </c:pt>
                <c:pt idx="3">
                  <c:v>Lack of childcare facilities / parent child classes</c:v>
                </c:pt>
                <c:pt idx="4">
                  <c:v>Looking after family / friends;</c:v>
                </c:pt>
                <c:pt idx="5">
                  <c:v>Mobility issues</c:v>
                </c:pt>
                <c:pt idx="6">
                  <c:v>Motivation</c:v>
                </c:pt>
                <c:pt idx="7">
                  <c:v>Poor public transport</c:v>
                </c:pt>
                <c:pt idx="8">
                  <c:v>Safety when exercising outdoors, especially in winter evenings</c:v>
                </c:pt>
                <c:pt idx="9">
                  <c:v>Time / work life balance</c:v>
                </c:pt>
                <c:pt idx="10">
                  <c:v>Underlying health issues</c:v>
                </c:pt>
              </c:strCache>
            </c:strRef>
          </c:cat>
          <c:val>
            <c:numRef>
              <c:f>'Shrewsbury results'!$D$709:$D$719</c:f>
              <c:numCache>
                <c:formatCode>0.0%</c:formatCode>
                <c:ptCount val="11"/>
                <c:pt idx="0">
                  <c:v>0.13448275862068965</c:v>
                </c:pt>
                <c:pt idx="1">
                  <c:v>3.4482758620689655E-3</c:v>
                </c:pt>
                <c:pt idx="2">
                  <c:v>0.10172413793103448</c:v>
                </c:pt>
                <c:pt idx="3">
                  <c:v>3.4482758620689655E-3</c:v>
                </c:pt>
                <c:pt idx="4">
                  <c:v>5.6896551724137934E-2</c:v>
                </c:pt>
                <c:pt idx="5">
                  <c:v>0.1</c:v>
                </c:pt>
                <c:pt idx="6">
                  <c:v>7.586206896551724E-2</c:v>
                </c:pt>
                <c:pt idx="7">
                  <c:v>3.4482758620689655E-3</c:v>
                </c:pt>
                <c:pt idx="8">
                  <c:v>7.7586206896551727E-2</c:v>
                </c:pt>
                <c:pt idx="9">
                  <c:v>0.15</c:v>
                </c:pt>
                <c:pt idx="10">
                  <c:v>0.11724137931034483</c:v>
                </c:pt>
              </c:numCache>
            </c:numRef>
          </c:val>
          <c:extLst>
            <c:ext xmlns:c16="http://schemas.microsoft.com/office/drawing/2014/chart" uri="{C3380CC4-5D6E-409C-BE32-E72D297353CC}">
              <c16:uniqueId val="{00000000-4A18-4004-ADF4-53912B56058B}"/>
            </c:ext>
          </c:extLst>
        </c:ser>
        <c:ser>
          <c:idx val="3"/>
          <c:order val="1"/>
          <c:tx>
            <c:strRef>
              <c:f>'Shrewsbury results'!$E$708</c:f>
              <c:strCache>
                <c:ptCount val="1"/>
                <c:pt idx="0">
                  <c:v>North East Shrewsbury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results'!$A$709:$A$719</c:f>
              <c:strCache>
                <c:ptCount val="11"/>
                <c:pt idx="0">
                  <c:v>Cost of facilities</c:v>
                </c:pt>
                <c:pt idx="1">
                  <c:v>Lack of a proper cycle network</c:v>
                </c:pt>
                <c:pt idx="2">
                  <c:v>Lack of adequate local facilities in area</c:v>
                </c:pt>
                <c:pt idx="3">
                  <c:v>Lack of childcare facilities / parent child classes</c:v>
                </c:pt>
                <c:pt idx="4">
                  <c:v>Looking after family / friends;</c:v>
                </c:pt>
                <c:pt idx="5">
                  <c:v>Mobility issues</c:v>
                </c:pt>
                <c:pt idx="6">
                  <c:v>Motivation</c:v>
                </c:pt>
                <c:pt idx="7">
                  <c:v>Poor public transport</c:v>
                </c:pt>
                <c:pt idx="8">
                  <c:v>Safety when exercising outdoors, especially in winter evenings</c:v>
                </c:pt>
                <c:pt idx="9">
                  <c:v>Time / work life balance</c:v>
                </c:pt>
                <c:pt idx="10">
                  <c:v>Underlying health issues</c:v>
                </c:pt>
              </c:strCache>
            </c:strRef>
          </c:cat>
          <c:val>
            <c:numRef>
              <c:f>'Shrewsbury results'!$E$709:$E$719</c:f>
              <c:numCache>
                <c:formatCode>0.0%</c:formatCode>
                <c:ptCount val="11"/>
                <c:pt idx="0">
                  <c:v>0.23214285714285715</c:v>
                </c:pt>
                <c:pt idx="1">
                  <c:v>0</c:v>
                </c:pt>
                <c:pt idx="2">
                  <c:v>0.10119047619047619</c:v>
                </c:pt>
                <c:pt idx="3">
                  <c:v>0</c:v>
                </c:pt>
                <c:pt idx="4">
                  <c:v>7.7380952380952384E-2</c:v>
                </c:pt>
                <c:pt idx="5">
                  <c:v>0.18452380952380953</c:v>
                </c:pt>
                <c:pt idx="6">
                  <c:v>0.1130952380952381</c:v>
                </c:pt>
                <c:pt idx="7">
                  <c:v>1.1904761904761904E-2</c:v>
                </c:pt>
                <c:pt idx="8">
                  <c:v>0.11904761904761904</c:v>
                </c:pt>
                <c:pt idx="9">
                  <c:v>0.22023809523809523</c:v>
                </c:pt>
                <c:pt idx="10">
                  <c:v>0.20238095238095238</c:v>
                </c:pt>
              </c:numCache>
            </c:numRef>
          </c:val>
          <c:extLst>
            <c:ext xmlns:c16="http://schemas.microsoft.com/office/drawing/2014/chart" uri="{C3380CC4-5D6E-409C-BE32-E72D297353CC}">
              <c16:uniqueId val="{00000001-4A18-4004-ADF4-53912B56058B}"/>
            </c:ext>
          </c:extLst>
        </c:ser>
        <c:dLbls>
          <c:showLegendKey val="0"/>
          <c:showVal val="1"/>
          <c:showCatName val="0"/>
          <c:showSerName val="0"/>
          <c:showPercent val="0"/>
          <c:showBubbleSize val="0"/>
        </c:dLbls>
        <c:gapWidth val="59"/>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Housing Situation</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438313524128259"/>
          <c:y val="0.14146534024726182"/>
          <c:w val="0.63395401857518907"/>
          <c:h val="0.71787001948391904"/>
        </c:manualLayout>
      </c:layout>
      <c:barChart>
        <c:barDir val="bar"/>
        <c:grouping val="clustered"/>
        <c:varyColors val="0"/>
        <c:ser>
          <c:idx val="3"/>
          <c:order val="0"/>
          <c:tx>
            <c:strRef>
              <c:f>'Shrewsbury results'!$D$749</c:f>
              <c:strCache>
                <c:ptCount val="1"/>
                <c:pt idx="0">
                  <c:v>Shrewsbury</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results'!$A$750:$A$758</c:f>
              <c:strCache>
                <c:ptCount val="9"/>
                <c:pt idx="0">
                  <c:v>Buying on mortgage</c:v>
                </c:pt>
                <c:pt idx="1">
                  <c:v>Live with family</c:v>
                </c:pt>
                <c:pt idx="2">
                  <c:v>Owned outright</c:v>
                </c:pt>
                <c:pt idx="3">
                  <c:v>Renting from council</c:v>
                </c:pt>
                <c:pt idx="4">
                  <c:v>Renting from Housing Association/Trust</c:v>
                </c:pt>
                <c:pt idx="5">
                  <c:v>Renting from private landlord</c:v>
                </c:pt>
                <c:pt idx="6">
                  <c:v>Shared Ownership</c:v>
                </c:pt>
                <c:pt idx="7">
                  <c:v>Other</c:v>
                </c:pt>
                <c:pt idx="8">
                  <c:v>N/A / blank</c:v>
                </c:pt>
              </c:strCache>
            </c:strRef>
          </c:cat>
          <c:val>
            <c:numRef>
              <c:f>'Shrewsbury results'!$D$750:$D$758</c:f>
              <c:numCache>
                <c:formatCode>0.0%</c:formatCode>
                <c:ptCount val="9"/>
                <c:pt idx="0">
                  <c:v>0.35517241379310344</c:v>
                </c:pt>
                <c:pt idx="1">
                  <c:v>2.5862068965517241E-2</c:v>
                </c:pt>
                <c:pt idx="2">
                  <c:v>0.32586206896551723</c:v>
                </c:pt>
                <c:pt idx="3">
                  <c:v>2.7586206896551724E-2</c:v>
                </c:pt>
                <c:pt idx="4">
                  <c:v>9.1379310344827588E-2</c:v>
                </c:pt>
                <c:pt idx="5">
                  <c:v>0.1</c:v>
                </c:pt>
                <c:pt idx="6">
                  <c:v>1.0344827586206896E-2</c:v>
                </c:pt>
                <c:pt idx="7">
                  <c:v>3.4482758620689655E-3</c:v>
                </c:pt>
                <c:pt idx="8">
                  <c:v>6.0344827586206899E-2</c:v>
                </c:pt>
              </c:numCache>
            </c:numRef>
          </c:val>
          <c:extLst>
            <c:ext xmlns:c16="http://schemas.microsoft.com/office/drawing/2014/chart" uri="{C3380CC4-5D6E-409C-BE32-E72D297353CC}">
              <c16:uniqueId val="{00000000-B49B-4BE7-9318-7278C0EEB740}"/>
            </c:ext>
          </c:extLst>
        </c:ser>
        <c:ser>
          <c:idx val="4"/>
          <c:order val="1"/>
          <c:tx>
            <c:strRef>
              <c:f>'Shrewsbury results'!$E$749</c:f>
              <c:strCache>
                <c:ptCount val="1"/>
                <c:pt idx="0">
                  <c:v>North East Shrewsbury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results'!$A$750:$A$758</c:f>
              <c:strCache>
                <c:ptCount val="9"/>
                <c:pt idx="0">
                  <c:v>Buying on mortgage</c:v>
                </c:pt>
                <c:pt idx="1">
                  <c:v>Live with family</c:v>
                </c:pt>
                <c:pt idx="2">
                  <c:v>Owned outright</c:v>
                </c:pt>
                <c:pt idx="3">
                  <c:v>Renting from council</c:v>
                </c:pt>
                <c:pt idx="4">
                  <c:v>Renting from Housing Association/Trust</c:v>
                </c:pt>
                <c:pt idx="5">
                  <c:v>Renting from private landlord</c:v>
                </c:pt>
                <c:pt idx="6">
                  <c:v>Shared Ownership</c:v>
                </c:pt>
                <c:pt idx="7">
                  <c:v>Other</c:v>
                </c:pt>
                <c:pt idx="8">
                  <c:v>N/A / blank</c:v>
                </c:pt>
              </c:strCache>
            </c:strRef>
          </c:cat>
          <c:val>
            <c:numRef>
              <c:f>'Shrewsbury results'!$E$750:$E$758</c:f>
              <c:numCache>
                <c:formatCode>0.0%</c:formatCode>
                <c:ptCount val="9"/>
                <c:pt idx="0">
                  <c:v>0.41666666666666669</c:v>
                </c:pt>
                <c:pt idx="1">
                  <c:v>3.5714285714285712E-2</c:v>
                </c:pt>
                <c:pt idx="2">
                  <c:v>0.24404761904761904</c:v>
                </c:pt>
                <c:pt idx="3">
                  <c:v>5.3571428571428568E-2</c:v>
                </c:pt>
                <c:pt idx="4">
                  <c:v>0.11904761904761904</c:v>
                </c:pt>
                <c:pt idx="5">
                  <c:v>0.10119047619047619</c:v>
                </c:pt>
                <c:pt idx="6">
                  <c:v>1.1904761904761904E-2</c:v>
                </c:pt>
                <c:pt idx="7">
                  <c:v>0</c:v>
                </c:pt>
                <c:pt idx="8">
                  <c:v>1.7857142857142856E-2</c:v>
                </c:pt>
              </c:numCache>
            </c:numRef>
          </c:val>
          <c:extLst>
            <c:ext xmlns:c16="http://schemas.microsoft.com/office/drawing/2014/chart" uri="{C3380CC4-5D6E-409C-BE32-E72D297353CC}">
              <c16:uniqueId val="{00000001-B49B-4BE7-9318-7278C0EEB740}"/>
            </c:ext>
          </c:extLst>
        </c:ser>
        <c:dLbls>
          <c:dLblPos val="ctr"/>
          <c:showLegendKey val="0"/>
          <c:showVal val="1"/>
          <c:showCatName val="0"/>
          <c:showSerName val="0"/>
          <c:showPercent val="0"/>
          <c:showBubbleSize val="0"/>
        </c:dLbls>
        <c:gapWidth val="59"/>
        <c:axId val="665518960"/>
        <c:axId val="665522240"/>
        <c:extLst/>
      </c:barChart>
      <c:catAx>
        <c:axId val="665518960"/>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Housing</a:t>
                </a:r>
                <a:r>
                  <a:rPr lang="en-GB" baseline="0"/>
                  <a:t> situation</a:t>
                </a:r>
                <a:endParaRPr lang="en-GB"/>
              </a:p>
            </c:rich>
          </c:tx>
          <c:layout>
            <c:manualLayout>
              <c:xMode val="edge"/>
              <c:yMode val="edge"/>
              <c:x val="2.0246019961700789E-2"/>
              <c:y val="0.3854370463245331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GB" sz="1050" b="1" i="0" baseline="0">
                <a:effectLst/>
              </a:rPr>
              <a:t>If yes, does this illness or disability limit your activities in any way?</a:t>
            </a:r>
            <a:endParaRPr lang="en-GB" sz="1050">
              <a:effectLst/>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'Shrewsbury results'!$A$824</c:f>
              <c:strCache>
                <c:ptCount val="1"/>
                <c:pt idx="0">
                  <c:v>No</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results'!$D$823:$E$823</c:f>
              <c:strCache>
                <c:ptCount val="2"/>
                <c:pt idx="0">
                  <c:v>Shrewsbury</c:v>
                </c:pt>
                <c:pt idx="1">
                  <c:v>North East Shrewsbury</c:v>
                </c:pt>
              </c:strCache>
            </c:strRef>
          </c:cat>
          <c:val>
            <c:numRef>
              <c:f>'Shrewsbury results'!$D$824:$E$824</c:f>
              <c:numCache>
                <c:formatCode>0.0%</c:formatCode>
                <c:ptCount val="2"/>
                <c:pt idx="0">
                  <c:v>0.25471698113207547</c:v>
                </c:pt>
                <c:pt idx="1">
                  <c:v>0.20833333333333334</c:v>
                </c:pt>
              </c:numCache>
            </c:numRef>
          </c:val>
          <c:extLst>
            <c:ext xmlns:c16="http://schemas.microsoft.com/office/drawing/2014/chart" uri="{C3380CC4-5D6E-409C-BE32-E72D297353CC}">
              <c16:uniqueId val="{00000000-F3C5-4638-8B65-C05EFAD7A9C2}"/>
            </c:ext>
          </c:extLst>
        </c:ser>
        <c:ser>
          <c:idx val="1"/>
          <c:order val="1"/>
          <c:tx>
            <c:strRef>
              <c:f>'Shrewsbury results'!$A$825</c:f>
              <c:strCache>
                <c:ptCount val="1"/>
                <c:pt idx="0">
                  <c:v>Yes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results'!$D$823:$E$823</c:f>
              <c:strCache>
                <c:ptCount val="2"/>
                <c:pt idx="0">
                  <c:v>Shrewsbury</c:v>
                </c:pt>
                <c:pt idx="1">
                  <c:v>North East Shrewsbury</c:v>
                </c:pt>
              </c:strCache>
            </c:strRef>
          </c:cat>
          <c:val>
            <c:numRef>
              <c:f>'Shrewsbury results'!$D$825:$E$825</c:f>
              <c:numCache>
                <c:formatCode>0.0%</c:formatCode>
                <c:ptCount val="2"/>
                <c:pt idx="0">
                  <c:v>0.74056603773584906</c:v>
                </c:pt>
                <c:pt idx="1">
                  <c:v>0.79166666666666663</c:v>
                </c:pt>
              </c:numCache>
            </c:numRef>
          </c:val>
          <c:extLst>
            <c:ext xmlns:c16="http://schemas.microsoft.com/office/drawing/2014/chart" uri="{C3380CC4-5D6E-409C-BE32-E72D297353CC}">
              <c16:uniqueId val="{00000001-F3C5-4638-8B65-C05EFAD7A9C2}"/>
            </c:ext>
          </c:extLst>
        </c:ser>
        <c:dLbls>
          <c:dLblPos val="inEnd"/>
          <c:showLegendKey val="0"/>
          <c:showVal val="1"/>
          <c:showCatName val="0"/>
          <c:showSerName val="0"/>
          <c:showPercent val="0"/>
          <c:showBubbleSize val="0"/>
        </c:dLbls>
        <c:gapWidth val="100"/>
        <c:overlap val="100"/>
        <c:axId val="716660632"/>
        <c:axId val="716657680"/>
      </c:barChart>
      <c:catAx>
        <c:axId val="716660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657680"/>
        <c:crosses val="autoZero"/>
        <c:auto val="1"/>
        <c:lblAlgn val="ctr"/>
        <c:lblOffset val="100"/>
        <c:noMultiLvlLbl val="0"/>
      </c:catAx>
      <c:valAx>
        <c:axId val="71665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660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GB" sz="1050" b="1" i="0" baseline="0">
                <a:effectLst/>
              </a:rPr>
              <a:t>Do you have any long-standing illness and/or disability? (long-standing means anything that has troubled you over a period of time or that is likely to affect you over a period of time)</a:t>
            </a:r>
            <a:endParaRPr lang="en-GB" sz="1050">
              <a:effectLst/>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91847531199133"/>
          <c:y val="0.25598844255498149"/>
          <c:w val="0.84105119310965759"/>
          <c:h val="0.65028936711610374"/>
        </c:manualLayout>
      </c:layout>
      <c:barChart>
        <c:barDir val="col"/>
        <c:grouping val="percentStacked"/>
        <c:varyColors val="0"/>
        <c:ser>
          <c:idx val="1"/>
          <c:order val="0"/>
          <c:tx>
            <c:strRef>
              <c:f>'Shrewsbury results'!$A$818</c:f>
              <c:strCache>
                <c:ptCount val="1"/>
                <c:pt idx="0">
                  <c:v>No</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results'!$D$817:$E$817</c:f>
              <c:strCache>
                <c:ptCount val="2"/>
                <c:pt idx="0">
                  <c:v>Shrewsbury</c:v>
                </c:pt>
                <c:pt idx="1">
                  <c:v>North East Shrewsbury</c:v>
                </c:pt>
              </c:strCache>
            </c:strRef>
          </c:cat>
          <c:val>
            <c:numRef>
              <c:f>'Shrewsbury results'!$D$818:$E$818</c:f>
              <c:numCache>
                <c:formatCode>0.0%</c:formatCode>
                <c:ptCount val="2"/>
                <c:pt idx="0">
                  <c:v>0.58448275862068966</c:v>
                </c:pt>
                <c:pt idx="1">
                  <c:v>0.5714285714285714</c:v>
                </c:pt>
              </c:numCache>
            </c:numRef>
          </c:val>
          <c:extLst>
            <c:ext xmlns:c16="http://schemas.microsoft.com/office/drawing/2014/chart" uri="{C3380CC4-5D6E-409C-BE32-E72D297353CC}">
              <c16:uniqueId val="{00000000-9247-49E3-AB51-7DF898F83D81}"/>
            </c:ext>
          </c:extLst>
        </c:ser>
        <c:ser>
          <c:idx val="2"/>
          <c:order val="1"/>
          <c:tx>
            <c:strRef>
              <c:f>'Shrewsbury results'!$A$819</c:f>
              <c:strCache>
                <c:ptCount val="1"/>
                <c:pt idx="0">
                  <c:v>Yes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results'!$D$817:$E$817</c:f>
              <c:strCache>
                <c:ptCount val="2"/>
                <c:pt idx="0">
                  <c:v>Shrewsbury</c:v>
                </c:pt>
                <c:pt idx="1">
                  <c:v>North East Shrewsbury</c:v>
                </c:pt>
              </c:strCache>
            </c:strRef>
          </c:cat>
          <c:val>
            <c:numRef>
              <c:f>'Shrewsbury results'!$D$819:$E$819</c:f>
              <c:numCache>
                <c:formatCode>0.0%</c:formatCode>
                <c:ptCount val="2"/>
                <c:pt idx="0">
                  <c:v>0.36551724137931035</c:v>
                </c:pt>
                <c:pt idx="1">
                  <c:v>0.42857142857142855</c:v>
                </c:pt>
              </c:numCache>
            </c:numRef>
          </c:val>
          <c:extLst>
            <c:ext xmlns:c16="http://schemas.microsoft.com/office/drawing/2014/chart" uri="{C3380CC4-5D6E-409C-BE32-E72D297353CC}">
              <c16:uniqueId val="{00000001-9247-49E3-AB51-7DF898F83D81}"/>
            </c:ext>
          </c:extLst>
        </c:ser>
        <c:ser>
          <c:idx val="0"/>
          <c:order val="2"/>
          <c:tx>
            <c:strRef>
              <c:f>'Shrewsbury results'!$A$820</c:f>
              <c:strCache>
                <c:ptCount val="1"/>
                <c:pt idx="0">
                  <c:v>(blank)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'Shrewsbury results'!$D$817:$E$817</c:f>
              <c:strCache>
                <c:ptCount val="2"/>
                <c:pt idx="0">
                  <c:v>Shrewsbury</c:v>
                </c:pt>
                <c:pt idx="1">
                  <c:v>North East Shrewsbury</c:v>
                </c:pt>
              </c:strCache>
            </c:strRef>
          </c:cat>
          <c:val>
            <c:numRef>
              <c:f>'Shrewsbury results'!$D$820:$E$820</c:f>
              <c:numCache>
                <c:formatCode>0.0%</c:formatCode>
                <c:ptCount val="2"/>
                <c:pt idx="0">
                  <c:v>0.05</c:v>
                </c:pt>
                <c:pt idx="1">
                  <c:v>0</c:v>
                </c:pt>
              </c:numCache>
            </c:numRef>
          </c:val>
          <c:extLst>
            <c:ext xmlns:c16="http://schemas.microsoft.com/office/drawing/2014/chart" uri="{C3380CC4-5D6E-409C-BE32-E72D297353CC}">
              <c16:uniqueId val="{00000002-9247-49E3-AB51-7DF898F83D81}"/>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Response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Overall, how satisfied are you with your life nowadays on a scale</a:t>
            </a:r>
            <a:r>
              <a:rPr lang="en-GB" sz="1100" baseline="0"/>
              <a:t> of 0-10</a:t>
            </a:r>
            <a:r>
              <a:rPr lang="en-GB" sz="1100"/>
              <a:t>?</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231716748048024E-2"/>
          <c:y val="0.16281127190062614"/>
          <c:w val="0.87961801125067296"/>
          <c:h val="0.54369272704403282"/>
        </c:manualLayout>
      </c:layout>
      <c:barChart>
        <c:barDir val="col"/>
        <c:grouping val="clustered"/>
        <c:varyColors val="0"/>
        <c:ser>
          <c:idx val="2"/>
          <c:order val="0"/>
          <c:tx>
            <c:strRef>
              <c:f>'Shrewsbury results'!$A$23</c:f>
              <c:strCache>
                <c:ptCount val="1"/>
                <c:pt idx="0">
                  <c:v>Shrewsbury PPA</c:v>
                </c:pt>
              </c:strCache>
            </c:strRef>
          </c:tx>
          <c:spPr>
            <a:solidFill>
              <a:schemeClr val="accent3"/>
            </a:solidFill>
            <a:ln>
              <a:noFill/>
            </a:ln>
            <a:effectLst/>
          </c:spPr>
          <c:invertIfNegative val="0"/>
          <c:cat>
            <c:strRef>
              <c:f>'Shrewsbury results'!$B$22:$M$22</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results'!$B$23:$M$23</c:f>
              <c:numCache>
                <c:formatCode>0.00%</c:formatCode>
                <c:ptCount val="12"/>
                <c:pt idx="0">
                  <c:v>6.8965517241379309E-3</c:v>
                </c:pt>
                <c:pt idx="1">
                  <c:v>1.5517241379310345E-2</c:v>
                </c:pt>
                <c:pt idx="2">
                  <c:v>3.6206896551724141E-2</c:v>
                </c:pt>
                <c:pt idx="3">
                  <c:v>3.793103448275862E-2</c:v>
                </c:pt>
                <c:pt idx="4">
                  <c:v>7.7586206896551727E-2</c:v>
                </c:pt>
                <c:pt idx="5">
                  <c:v>0.11206896551724138</c:v>
                </c:pt>
                <c:pt idx="6">
                  <c:v>0.12586206896551724</c:v>
                </c:pt>
                <c:pt idx="7">
                  <c:v>0.20862068965517241</c:v>
                </c:pt>
                <c:pt idx="8">
                  <c:v>0.20689655172413793</c:v>
                </c:pt>
                <c:pt idx="9">
                  <c:v>0.10517241379310345</c:v>
                </c:pt>
                <c:pt idx="10">
                  <c:v>6.7241379310344823E-2</c:v>
                </c:pt>
                <c:pt idx="11">
                  <c:v>0</c:v>
                </c:pt>
              </c:numCache>
            </c:numRef>
          </c:val>
          <c:extLst xmlns:c15="http://schemas.microsoft.com/office/drawing/2012/chart">
            <c:ext xmlns:c16="http://schemas.microsoft.com/office/drawing/2014/chart" uri="{C3380CC4-5D6E-409C-BE32-E72D297353CC}">
              <c16:uniqueId val="{00000000-0106-4B02-B169-07655DE340F0}"/>
            </c:ext>
          </c:extLst>
        </c:ser>
        <c:ser>
          <c:idx val="0"/>
          <c:order val="1"/>
          <c:tx>
            <c:strRef>
              <c:f>'Shrewsbury results'!$A$24</c:f>
              <c:strCache>
                <c:ptCount val="1"/>
                <c:pt idx="0">
                  <c:v>North East Shrewsbury Area</c:v>
                </c:pt>
              </c:strCache>
            </c:strRef>
          </c:tx>
          <c:spPr>
            <a:solidFill>
              <a:schemeClr val="accent1"/>
            </a:solidFill>
            <a:ln>
              <a:noFill/>
            </a:ln>
            <a:effectLst/>
          </c:spPr>
          <c:invertIfNegative val="0"/>
          <c:cat>
            <c:strRef>
              <c:f>'Shrewsbury results'!$B$22:$M$22</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results'!$B$24:$M$24</c:f>
              <c:numCache>
                <c:formatCode>0.00%</c:formatCode>
                <c:ptCount val="12"/>
                <c:pt idx="0">
                  <c:v>5.9523809523809521E-3</c:v>
                </c:pt>
                <c:pt idx="1">
                  <c:v>1.7857142857142856E-2</c:v>
                </c:pt>
                <c:pt idx="2">
                  <c:v>2.3809523809523808E-2</c:v>
                </c:pt>
                <c:pt idx="3">
                  <c:v>5.9523809523809521E-2</c:v>
                </c:pt>
                <c:pt idx="4">
                  <c:v>0.10714285714285714</c:v>
                </c:pt>
                <c:pt idx="5">
                  <c:v>0.15476190476190477</c:v>
                </c:pt>
                <c:pt idx="6">
                  <c:v>0.125</c:v>
                </c:pt>
                <c:pt idx="7">
                  <c:v>0.20238095238095238</c:v>
                </c:pt>
                <c:pt idx="8">
                  <c:v>0.18452380952380953</c:v>
                </c:pt>
                <c:pt idx="9">
                  <c:v>6.5476190476190479E-2</c:v>
                </c:pt>
                <c:pt idx="10">
                  <c:v>5.3571428571428568E-2</c:v>
                </c:pt>
                <c:pt idx="11">
                  <c:v>0</c:v>
                </c:pt>
              </c:numCache>
            </c:numRef>
          </c:val>
          <c:extLst>
            <c:ext xmlns:c16="http://schemas.microsoft.com/office/drawing/2014/chart" uri="{C3380CC4-5D6E-409C-BE32-E72D297353CC}">
              <c16:uniqueId val="{00000001-0106-4B02-B169-07655DE340F0}"/>
            </c:ext>
          </c:extLst>
        </c:ser>
        <c:ser>
          <c:idx val="1"/>
          <c:order val="2"/>
          <c:tx>
            <c:strRef>
              <c:f>'Shrewsbury results'!$A$25</c:f>
              <c:strCache>
                <c:ptCount val="1"/>
                <c:pt idx="0">
                  <c:v>England, Year Ending March 22</c:v>
                </c:pt>
              </c:strCache>
            </c:strRef>
          </c:tx>
          <c:spPr>
            <a:solidFill>
              <a:schemeClr val="accent2"/>
            </a:solidFill>
            <a:ln>
              <a:noFill/>
            </a:ln>
            <a:effectLst/>
          </c:spPr>
          <c:invertIfNegative val="0"/>
          <c:cat>
            <c:strRef>
              <c:f>'Shrewsbury results'!$B$22:$M$22</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results'!$B$25:$M$25</c:f>
              <c:numCache>
                <c:formatCode>0.00%</c:formatCode>
                <c:ptCount val="12"/>
                <c:pt idx="0">
                  <c:v>4.7999999999999996E-3</c:v>
                </c:pt>
                <c:pt idx="1">
                  <c:v>3.0999999999999999E-3</c:v>
                </c:pt>
                <c:pt idx="2">
                  <c:v>7.4999999999999997E-3</c:v>
                </c:pt>
                <c:pt idx="3">
                  <c:v>1.2500000000000001E-2</c:v>
                </c:pt>
                <c:pt idx="4">
                  <c:v>2.1899999999999999E-2</c:v>
                </c:pt>
                <c:pt idx="5">
                  <c:v>6.8099999999999994E-2</c:v>
                </c:pt>
                <c:pt idx="6">
                  <c:v>8.2299999999999998E-2</c:v>
                </c:pt>
                <c:pt idx="7">
                  <c:v>0.2112</c:v>
                </c:pt>
                <c:pt idx="8">
                  <c:v>0.32840000000000003</c:v>
                </c:pt>
                <c:pt idx="9">
                  <c:v>0.1381</c:v>
                </c:pt>
                <c:pt idx="10">
                  <c:v>0.122</c:v>
                </c:pt>
              </c:numCache>
            </c:numRef>
          </c:val>
          <c:extLst>
            <c:ext xmlns:c16="http://schemas.microsoft.com/office/drawing/2014/chart" uri="{C3380CC4-5D6E-409C-BE32-E72D297353CC}">
              <c16:uniqueId val="{00000002-0106-4B02-B169-07655DE340F0}"/>
            </c:ext>
          </c:extLst>
        </c:ser>
        <c:ser>
          <c:idx val="3"/>
          <c:order val="3"/>
          <c:tx>
            <c:strRef>
              <c:f>'Shrewsbury results'!$A$26</c:f>
              <c:strCache>
                <c:ptCount val="1"/>
                <c:pt idx="0">
                  <c:v>West Midlands, Year Ending March 22</c:v>
                </c:pt>
              </c:strCache>
            </c:strRef>
          </c:tx>
          <c:spPr>
            <a:solidFill>
              <a:schemeClr val="accent4"/>
            </a:solidFill>
            <a:ln>
              <a:noFill/>
            </a:ln>
            <a:effectLst/>
          </c:spPr>
          <c:invertIfNegative val="0"/>
          <c:cat>
            <c:strRef>
              <c:f>'Shrewsbury results'!$B$22:$M$22</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results'!$B$26:$M$26</c:f>
              <c:numCache>
                <c:formatCode>0.00%</c:formatCode>
                <c:ptCount val="12"/>
                <c:pt idx="0">
                  <c:v>5.4000000000000003E-3</c:v>
                </c:pt>
                <c:pt idx="1">
                  <c:v>3.3999999999999998E-3</c:v>
                </c:pt>
                <c:pt idx="2">
                  <c:v>8.8999999999999999E-3</c:v>
                </c:pt>
                <c:pt idx="3">
                  <c:v>1.14E-2</c:v>
                </c:pt>
                <c:pt idx="4">
                  <c:v>2.29E-2</c:v>
                </c:pt>
                <c:pt idx="5">
                  <c:v>7.4200000000000002E-2</c:v>
                </c:pt>
                <c:pt idx="6">
                  <c:v>8.5800000000000001E-2</c:v>
                </c:pt>
                <c:pt idx="7">
                  <c:v>0.20300000000000001</c:v>
                </c:pt>
                <c:pt idx="8">
                  <c:v>0.33179999999999998</c:v>
                </c:pt>
                <c:pt idx="9">
                  <c:v>0.12609999999999999</c:v>
                </c:pt>
                <c:pt idx="10">
                  <c:v>0.127</c:v>
                </c:pt>
              </c:numCache>
            </c:numRef>
          </c:val>
          <c:extLst>
            <c:ext xmlns:c16="http://schemas.microsoft.com/office/drawing/2014/chart" uri="{C3380CC4-5D6E-409C-BE32-E72D297353CC}">
              <c16:uniqueId val="{00000003-0106-4B02-B169-07655DE340F0}"/>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layout>
        <c:manualLayout>
          <c:xMode val="edge"/>
          <c:yMode val="edge"/>
          <c:x val="4.8077278279442782E-2"/>
          <c:y val="0.90320391089731611"/>
          <c:w val="0.89999993944088186"/>
          <c:h val="8.21854454980810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1" i="0" baseline="0">
                <a:effectLst/>
              </a:rPr>
              <a:t>On a scale of 0-10, with 0 being lowest and 10 being highest, overall, to what extent do you feel that the things you do in your life are worthwhile?</a:t>
            </a:r>
            <a:endParaRPr lang="en-GB" sz="1100">
              <a:effectLst/>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950033022387916E-2"/>
          <c:y val="0.19533978708717492"/>
          <c:w val="0.88238601359501756"/>
          <c:h val="0.53677264385631318"/>
        </c:manualLayout>
      </c:layout>
      <c:barChart>
        <c:barDir val="col"/>
        <c:grouping val="clustered"/>
        <c:varyColors val="0"/>
        <c:ser>
          <c:idx val="2"/>
          <c:order val="0"/>
          <c:tx>
            <c:strRef>
              <c:f>'Shrewsbury results'!$A$29</c:f>
              <c:strCache>
                <c:ptCount val="1"/>
                <c:pt idx="0">
                  <c:v>Shrewsbury PPA</c:v>
                </c:pt>
              </c:strCache>
            </c:strRef>
          </c:tx>
          <c:spPr>
            <a:solidFill>
              <a:schemeClr val="accent3"/>
            </a:solidFill>
            <a:ln>
              <a:noFill/>
            </a:ln>
            <a:effectLst/>
          </c:spPr>
          <c:invertIfNegative val="0"/>
          <c:cat>
            <c:strRef>
              <c:f>'Shrewsbury results'!$B$28:$M$28</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results'!$B$29:$M$29</c:f>
              <c:numCache>
                <c:formatCode>0.00%</c:formatCode>
                <c:ptCount val="12"/>
                <c:pt idx="0">
                  <c:v>3.4482758620689655E-3</c:v>
                </c:pt>
                <c:pt idx="1">
                  <c:v>1.3793103448275862E-2</c:v>
                </c:pt>
                <c:pt idx="2">
                  <c:v>2.7586206896551724E-2</c:v>
                </c:pt>
                <c:pt idx="3">
                  <c:v>4.3103448275862072E-2</c:v>
                </c:pt>
                <c:pt idx="4">
                  <c:v>4.6551724137931037E-2</c:v>
                </c:pt>
                <c:pt idx="5">
                  <c:v>8.9655172413793102E-2</c:v>
                </c:pt>
                <c:pt idx="6">
                  <c:v>0.12241379310344827</c:v>
                </c:pt>
                <c:pt idx="7">
                  <c:v>0.16551724137931034</c:v>
                </c:pt>
                <c:pt idx="8">
                  <c:v>0.22758620689655173</c:v>
                </c:pt>
                <c:pt idx="9">
                  <c:v>0.14482758620689656</c:v>
                </c:pt>
                <c:pt idx="10">
                  <c:v>0.11379310344827587</c:v>
                </c:pt>
                <c:pt idx="11">
                  <c:v>1.7241379310344827E-3</c:v>
                </c:pt>
              </c:numCache>
            </c:numRef>
          </c:val>
          <c:extLst>
            <c:ext xmlns:c16="http://schemas.microsoft.com/office/drawing/2014/chart" uri="{C3380CC4-5D6E-409C-BE32-E72D297353CC}">
              <c16:uniqueId val="{00000000-39FE-431D-8FD1-9E11CEC30A6B}"/>
            </c:ext>
          </c:extLst>
        </c:ser>
        <c:ser>
          <c:idx val="0"/>
          <c:order val="1"/>
          <c:tx>
            <c:strRef>
              <c:f>'Shrewsbury results'!$A$30</c:f>
              <c:strCache>
                <c:ptCount val="1"/>
                <c:pt idx="0">
                  <c:v>North East Shrewsbury Area</c:v>
                </c:pt>
              </c:strCache>
            </c:strRef>
          </c:tx>
          <c:spPr>
            <a:solidFill>
              <a:schemeClr val="accent1"/>
            </a:solidFill>
            <a:ln>
              <a:noFill/>
            </a:ln>
            <a:effectLst/>
          </c:spPr>
          <c:invertIfNegative val="0"/>
          <c:cat>
            <c:strRef>
              <c:f>'Shrewsbury results'!$B$28:$M$28</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results'!$B$30:$M$30</c:f>
              <c:numCache>
                <c:formatCode>0.00%</c:formatCode>
                <c:ptCount val="12"/>
                <c:pt idx="0">
                  <c:v>0</c:v>
                </c:pt>
                <c:pt idx="1">
                  <c:v>1.7857142857142856E-2</c:v>
                </c:pt>
                <c:pt idx="2">
                  <c:v>1.1904761904761904E-2</c:v>
                </c:pt>
                <c:pt idx="3">
                  <c:v>4.7619047619047616E-2</c:v>
                </c:pt>
                <c:pt idx="4">
                  <c:v>7.7380952380952384E-2</c:v>
                </c:pt>
                <c:pt idx="5">
                  <c:v>0.13690476190476192</c:v>
                </c:pt>
                <c:pt idx="6">
                  <c:v>7.7380952380952384E-2</c:v>
                </c:pt>
                <c:pt idx="7">
                  <c:v>0.20833333333333334</c:v>
                </c:pt>
                <c:pt idx="8">
                  <c:v>0.21428571428571427</c:v>
                </c:pt>
                <c:pt idx="9">
                  <c:v>9.5238095238095233E-2</c:v>
                </c:pt>
                <c:pt idx="10">
                  <c:v>0.10714285714285714</c:v>
                </c:pt>
                <c:pt idx="11">
                  <c:v>0</c:v>
                </c:pt>
              </c:numCache>
            </c:numRef>
          </c:val>
          <c:extLst>
            <c:ext xmlns:c16="http://schemas.microsoft.com/office/drawing/2014/chart" uri="{C3380CC4-5D6E-409C-BE32-E72D297353CC}">
              <c16:uniqueId val="{00000001-39FE-431D-8FD1-9E11CEC30A6B}"/>
            </c:ext>
          </c:extLst>
        </c:ser>
        <c:ser>
          <c:idx val="1"/>
          <c:order val="2"/>
          <c:tx>
            <c:strRef>
              <c:f>'Shrewsbury results'!$A$31</c:f>
              <c:strCache>
                <c:ptCount val="1"/>
                <c:pt idx="0">
                  <c:v>England, Year Ending March 22</c:v>
                </c:pt>
              </c:strCache>
            </c:strRef>
          </c:tx>
          <c:spPr>
            <a:solidFill>
              <a:schemeClr val="accent2"/>
            </a:solidFill>
            <a:ln>
              <a:noFill/>
            </a:ln>
            <a:effectLst/>
          </c:spPr>
          <c:invertIfNegative val="0"/>
          <c:cat>
            <c:strRef>
              <c:f>'Shrewsbury results'!$B$28:$M$28</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results'!$B$31:$M$31</c:f>
              <c:numCache>
                <c:formatCode>0.00%</c:formatCode>
                <c:ptCount val="12"/>
                <c:pt idx="0">
                  <c:v>3.8E-3</c:v>
                </c:pt>
                <c:pt idx="1">
                  <c:v>2E-3</c:v>
                </c:pt>
                <c:pt idx="2">
                  <c:v>6.6E-3</c:v>
                </c:pt>
                <c:pt idx="3">
                  <c:v>9.5999999999999992E-3</c:v>
                </c:pt>
                <c:pt idx="4">
                  <c:v>1.77E-2</c:v>
                </c:pt>
                <c:pt idx="5">
                  <c:v>5.7500000000000002E-2</c:v>
                </c:pt>
                <c:pt idx="6">
                  <c:v>7.3599999999999999E-2</c:v>
                </c:pt>
                <c:pt idx="7">
                  <c:v>0.18770000000000001</c:v>
                </c:pt>
                <c:pt idx="8">
                  <c:v>0.3155</c:v>
                </c:pt>
                <c:pt idx="9">
                  <c:v>0.16439999999999999</c:v>
                </c:pt>
                <c:pt idx="10">
                  <c:v>0.1618</c:v>
                </c:pt>
              </c:numCache>
            </c:numRef>
          </c:val>
          <c:extLst>
            <c:ext xmlns:c16="http://schemas.microsoft.com/office/drawing/2014/chart" uri="{C3380CC4-5D6E-409C-BE32-E72D297353CC}">
              <c16:uniqueId val="{00000002-39FE-431D-8FD1-9E11CEC30A6B}"/>
            </c:ext>
          </c:extLst>
        </c:ser>
        <c:ser>
          <c:idx val="3"/>
          <c:order val="3"/>
          <c:tx>
            <c:strRef>
              <c:f>'Shrewsbury results'!$A$32</c:f>
              <c:strCache>
                <c:ptCount val="1"/>
                <c:pt idx="0">
                  <c:v>West Midlands, Year Ending March 22</c:v>
                </c:pt>
              </c:strCache>
            </c:strRef>
          </c:tx>
          <c:spPr>
            <a:solidFill>
              <a:schemeClr val="accent4"/>
            </a:solidFill>
            <a:ln>
              <a:noFill/>
            </a:ln>
            <a:effectLst/>
          </c:spPr>
          <c:invertIfNegative val="0"/>
          <c:cat>
            <c:strRef>
              <c:f>'Shrewsbury results'!$B$28:$M$28</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results'!$B$32:$M$32</c:f>
              <c:numCache>
                <c:formatCode>0.00%</c:formatCode>
                <c:ptCount val="12"/>
                <c:pt idx="0">
                  <c:v>3.5999999999999999E-3</c:v>
                </c:pt>
                <c:pt idx="1">
                  <c:v>2E-3</c:v>
                </c:pt>
                <c:pt idx="2">
                  <c:v>7.0000000000000001E-3</c:v>
                </c:pt>
                <c:pt idx="3">
                  <c:v>8.8000000000000005E-3</c:v>
                </c:pt>
                <c:pt idx="4">
                  <c:v>2.0799999999999999E-2</c:v>
                </c:pt>
                <c:pt idx="5">
                  <c:v>6.0299999999999999E-2</c:v>
                </c:pt>
                <c:pt idx="6">
                  <c:v>7.0000000000000007E-2</c:v>
                </c:pt>
                <c:pt idx="7">
                  <c:v>0.192</c:v>
                </c:pt>
                <c:pt idx="8">
                  <c:v>0.31859999999999999</c:v>
                </c:pt>
                <c:pt idx="9">
                  <c:v>0.1636</c:v>
                </c:pt>
                <c:pt idx="10">
                  <c:v>0.1532</c:v>
                </c:pt>
              </c:numCache>
            </c:numRef>
          </c:val>
          <c:extLst>
            <c:ext xmlns:c16="http://schemas.microsoft.com/office/drawing/2014/chart" uri="{C3380CC4-5D6E-409C-BE32-E72D297353CC}">
              <c16:uniqueId val="{00000003-39FE-431D-8FD1-9E11CEC30A6B}"/>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layout>
        <c:manualLayout>
          <c:xMode val="edge"/>
          <c:yMode val="edge"/>
          <c:x val="4.9999963020842184E-2"/>
          <c:y val="0.91714892573653439"/>
          <c:w val="0.89999992604168444"/>
          <c:h val="7.03453260504582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of 0-10, with 0 being lowest and 10 being highest, overall, how happy did you feel yesterday?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34935006269616"/>
          <c:y val="0.19802045957344525"/>
          <c:w val="0.87098332385751487"/>
          <c:h val="0.51824962956754683"/>
        </c:manualLayout>
      </c:layout>
      <c:barChart>
        <c:barDir val="col"/>
        <c:grouping val="clustered"/>
        <c:varyColors val="0"/>
        <c:ser>
          <c:idx val="2"/>
          <c:order val="0"/>
          <c:tx>
            <c:strRef>
              <c:f>'Shrewsbury results'!$A$35</c:f>
              <c:strCache>
                <c:ptCount val="1"/>
                <c:pt idx="0">
                  <c:v>Shrewsbury PPA</c:v>
                </c:pt>
              </c:strCache>
            </c:strRef>
          </c:tx>
          <c:spPr>
            <a:solidFill>
              <a:schemeClr val="accent3"/>
            </a:solidFill>
            <a:ln>
              <a:noFill/>
            </a:ln>
            <a:effectLst/>
          </c:spPr>
          <c:invertIfNegative val="0"/>
          <c:cat>
            <c:strRef>
              <c:f>'Shrewsbury results'!$B$34:$M$34</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results'!$B$35:$M$35</c:f>
              <c:numCache>
                <c:formatCode>0.00%</c:formatCode>
                <c:ptCount val="12"/>
                <c:pt idx="0">
                  <c:v>1.2068965517241379E-2</c:v>
                </c:pt>
                <c:pt idx="1">
                  <c:v>1.5517241379310345E-2</c:v>
                </c:pt>
                <c:pt idx="2">
                  <c:v>2.2413793103448276E-2</c:v>
                </c:pt>
                <c:pt idx="3">
                  <c:v>6.0344827586206899E-2</c:v>
                </c:pt>
                <c:pt idx="4">
                  <c:v>5.3448275862068968E-2</c:v>
                </c:pt>
                <c:pt idx="5">
                  <c:v>0.1103448275862069</c:v>
                </c:pt>
                <c:pt idx="6">
                  <c:v>0.13275862068965516</c:v>
                </c:pt>
                <c:pt idx="7">
                  <c:v>0.15689655172413794</c:v>
                </c:pt>
                <c:pt idx="8">
                  <c:v>0.19827586206896552</c:v>
                </c:pt>
                <c:pt idx="9">
                  <c:v>0.14310344827586208</c:v>
                </c:pt>
                <c:pt idx="10">
                  <c:v>9.4827586206896547E-2</c:v>
                </c:pt>
                <c:pt idx="11">
                  <c:v>0</c:v>
                </c:pt>
              </c:numCache>
            </c:numRef>
          </c:val>
          <c:extLst>
            <c:ext xmlns:c16="http://schemas.microsoft.com/office/drawing/2014/chart" uri="{C3380CC4-5D6E-409C-BE32-E72D297353CC}">
              <c16:uniqueId val="{00000000-F6A3-4A86-AEDA-DF737EFD27D1}"/>
            </c:ext>
          </c:extLst>
        </c:ser>
        <c:ser>
          <c:idx val="0"/>
          <c:order val="1"/>
          <c:tx>
            <c:strRef>
              <c:f>'Shrewsbury results'!$A$36</c:f>
              <c:strCache>
                <c:ptCount val="1"/>
                <c:pt idx="0">
                  <c:v>North East Shrewsbury Area</c:v>
                </c:pt>
              </c:strCache>
            </c:strRef>
          </c:tx>
          <c:spPr>
            <a:solidFill>
              <a:schemeClr val="accent1"/>
            </a:solidFill>
            <a:ln>
              <a:noFill/>
            </a:ln>
            <a:effectLst/>
          </c:spPr>
          <c:invertIfNegative val="0"/>
          <c:cat>
            <c:strRef>
              <c:f>'Shrewsbury results'!$B$34:$M$34</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results'!$B$36:$M$36</c:f>
              <c:numCache>
                <c:formatCode>0.00%</c:formatCode>
                <c:ptCount val="12"/>
                <c:pt idx="0">
                  <c:v>1.1904761904761904E-2</c:v>
                </c:pt>
                <c:pt idx="1">
                  <c:v>5.9523809523809521E-3</c:v>
                </c:pt>
                <c:pt idx="2">
                  <c:v>1.1904761904761904E-2</c:v>
                </c:pt>
                <c:pt idx="3">
                  <c:v>6.5476190476190479E-2</c:v>
                </c:pt>
                <c:pt idx="4">
                  <c:v>8.9285714285714288E-2</c:v>
                </c:pt>
                <c:pt idx="5">
                  <c:v>0.14285714285714285</c:v>
                </c:pt>
                <c:pt idx="6">
                  <c:v>0.125</c:v>
                </c:pt>
                <c:pt idx="7">
                  <c:v>0.20833333333333334</c:v>
                </c:pt>
                <c:pt idx="8">
                  <c:v>0.15476190476190477</c:v>
                </c:pt>
                <c:pt idx="9">
                  <c:v>0.11904761904761904</c:v>
                </c:pt>
                <c:pt idx="10">
                  <c:v>6.5476190476190479E-2</c:v>
                </c:pt>
                <c:pt idx="11">
                  <c:v>0</c:v>
                </c:pt>
              </c:numCache>
            </c:numRef>
          </c:val>
          <c:extLst>
            <c:ext xmlns:c16="http://schemas.microsoft.com/office/drawing/2014/chart" uri="{C3380CC4-5D6E-409C-BE32-E72D297353CC}">
              <c16:uniqueId val="{00000001-F6A3-4A86-AEDA-DF737EFD27D1}"/>
            </c:ext>
          </c:extLst>
        </c:ser>
        <c:ser>
          <c:idx val="1"/>
          <c:order val="2"/>
          <c:tx>
            <c:strRef>
              <c:f>'Shrewsbury results'!$A$37</c:f>
              <c:strCache>
                <c:ptCount val="1"/>
                <c:pt idx="0">
                  <c:v>England, Year Ending March 22</c:v>
                </c:pt>
              </c:strCache>
            </c:strRef>
          </c:tx>
          <c:spPr>
            <a:solidFill>
              <a:schemeClr val="accent2"/>
            </a:solidFill>
            <a:ln>
              <a:noFill/>
            </a:ln>
            <a:effectLst/>
          </c:spPr>
          <c:invertIfNegative val="0"/>
          <c:cat>
            <c:strRef>
              <c:f>'Shrewsbury results'!$B$34:$M$34</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results'!$B$37:$M$37</c:f>
              <c:numCache>
                <c:formatCode>0.00%</c:formatCode>
                <c:ptCount val="12"/>
                <c:pt idx="0">
                  <c:v>7.6E-3</c:v>
                </c:pt>
                <c:pt idx="1">
                  <c:v>6.1999999999999998E-3</c:v>
                </c:pt>
                <c:pt idx="2">
                  <c:v>1.4999999999999999E-2</c:v>
                </c:pt>
                <c:pt idx="3">
                  <c:v>2.2200000000000001E-2</c:v>
                </c:pt>
                <c:pt idx="4">
                  <c:v>3.3099999999999997E-2</c:v>
                </c:pt>
                <c:pt idx="5">
                  <c:v>7.9100000000000004E-2</c:v>
                </c:pt>
                <c:pt idx="6">
                  <c:v>8.8800000000000004E-2</c:v>
                </c:pt>
                <c:pt idx="7">
                  <c:v>0.1774</c:v>
                </c:pt>
                <c:pt idx="8">
                  <c:v>0.2472</c:v>
                </c:pt>
                <c:pt idx="9">
                  <c:v>0.16400000000000001</c:v>
                </c:pt>
                <c:pt idx="10">
                  <c:v>0.1595</c:v>
                </c:pt>
              </c:numCache>
            </c:numRef>
          </c:val>
          <c:extLst>
            <c:ext xmlns:c16="http://schemas.microsoft.com/office/drawing/2014/chart" uri="{C3380CC4-5D6E-409C-BE32-E72D297353CC}">
              <c16:uniqueId val="{00000002-F6A3-4A86-AEDA-DF737EFD27D1}"/>
            </c:ext>
          </c:extLst>
        </c:ser>
        <c:ser>
          <c:idx val="3"/>
          <c:order val="3"/>
          <c:tx>
            <c:strRef>
              <c:f>'Shrewsbury results'!$A$38</c:f>
              <c:strCache>
                <c:ptCount val="1"/>
                <c:pt idx="0">
                  <c:v>West Midlands, Year Ending March 22</c:v>
                </c:pt>
              </c:strCache>
            </c:strRef>
          </c:tx>
          <c:spPr>
            <a:solidFill>
              <a:schemeClr val="accent4"/>
            </a:solidFill>
            <a:ln>
              <a:noFill/>
            </a:ln>
            <a:effectLst/>
          </c:spPr>
          <c:invertIfNegative val="0"/>
          <c:cat>
            <c:strRef>
              <c:f>'Shrewsbury results'!$B$34:$M$34</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'Shrewsbury results'!$B$38:$M$38</c:f>
              <c:numCache>
                <c:formatCode>0.00%</c:formatCode>
                <c:ptCount val="12"/>
                <c:pt idx="0">
                  <c:v>9.1000000000000004E-3</c:v>
                </c:pt>
                <c:pt idx="1">
                  <c:v>7.4000000000000003E-3</c:v>
                </c:pt>
                <c:pt idx="2">
                  <c:v>1.3100000000000001E-2</c:v>
                </c:pt>
                <c:pt idx="3">
                  <c:v>2.41E-2</c:v>
                </c:pt>
                <c:pt idx="4">
                  <c:v>3.04E-2</c:v>
                </c:pt>
                <c:pt idx="5">
                  <c:v>8.0199999999999994E-2</c:v>
                </c:pt>
                <c:pt idx="6">
                  <c:v>8.9099999999999999E-2</c:v>
                </c:pt>
                <c:pt idx="7">
                  <c:v>0.17910000000000001</c:v>
                </c:pt>
                <c:pt idx="8">
                  <c:v>0.25330000000000003</c:v>
                </c:pt>
                <c:pt idx="9">
                  <c:v>0.16289999999999999</c:v>
                </c:pt>
                <c:pt idx="10">
                  <c:v>0.15140000000000001</c:v>
                </c:pt>
              </c:numCache>
            </c:numRef>
          </c:val>
          <c:extLst>
            <c:ext xmlns:c16="http://schemas.microsoft.com/office/drawing/2014/chart" uri="{C3380CC4-5D6E-409C-BE32-E72D297353CC}">
              <c16:uniqueId val="{00000003-F6A3-4A86-AEDA-DF737EFD27D1}"/>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layout>
        <c:manualLayout>
          <c:xMode val="edge"/>
          <c:yMode val="edge"/>
          <c:x val="7.1459678445238758E-3"/>
          <c:y val="0.84636248772473033"/>
          <c:w val="0.99285403215547607"/>
          <c:h val="0.129537659183166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C77AE-CE72-4BE8-B3EE-F2C1E6671D16}" type="doc">
      <dgm:prSet loTypeId="urn:microsoft.com/office/officeart/2018/2/layout/IconCircleList" loCatId="icon" qsTypeId="urn:microsoft.com/office/officeart/2005/8/quickstyle/simple2" qsCatId="simple" csTypeId="urn:microsoft.com/office/officeart/2005/8/colors/accent5_1" csCatId="accent5" phldr="1"/>
      <dgm:spPr/>
      <dgm:t>
        <a:bodyPr/>
        <a:lstStyle/>
        <a:p>
          <a:endParaRPr lang="en-US"/>
        </a:p>
      </dgm:t>
    </dgm:pt>
    <dgm:pt modelId="{E95A0110-E7FD-4371-B21E-DC7BF99B0FE4}">
      <dgm:prSet/>
      <dgm:spPr/>
      <dgm:t>
        <a:bodyPr/>
        <a:lstStyle/>
        <a:p>
          <a:pPr>
            <a:lnSpc>
              <a:spcPct val="100000"/>
            </a:lnSpc>
          </a:pPr>
          <a:r>
            <a:rPr lang="en-GB"/>
            <a:t>We want to work</a:t>
          </a:r>
          <a:r>
            <a:rPr lang="en-GB" b="1"/>
            <a:t> </a:t>
          </a:r>
          <a:r>
            <a:rPr lang="en-GB" b="1" i="1"/>
            <a:t>collaboratively</a:t>
          </a:r>
          <a:r>
            <a:rPr lang="en-GB" b="1"/>
            <a:t> </a:t>
          </a:r>
          <a:r>
            <a:rPr lang="en-GB"/>
            <a:t>with partners to create the conditions for an active county. </a:t>
          </a:r>
          <a:endParaRPr lang="en-US"/>
        </a:p>
      </dgm:t>
    </dgm:pt>
    <dgm:pt modelId="{2806F0A7-F126-4FB1-8F5E-4EF1174CABDB}" type="parTrans" cxnId="{8B9913B5-1773-4F17-85B1-27E69E9CC7E8}">
      <dgm:prSet/>
      <dgm:spPr/>
      <dgm:t>
        <a:bodyPr/>
        <a:lstStyle/>
        <a:p>
          <a:endParaRPr lang="en-US"/>
        </a:p>
      </dgm:t>
    </dgm:pt>
    <dgm:pt modelId="{4F53BB44-3A21-46C1-86CB-E70070CEA004}" type="sibTrans" cxnId="{8B9913B5-1773-4F17-85B1-27E69E9CC7E8}">
      <dgm:prSet/>
      <dgm:spPr/>
      <dgm:t>
        <a:bodyPr/>
        <a:lstStyle/>
        <a:p>
          <a:pPr>
            <a:lnSpc>
              <a:spcPct val="100000"/>
            </a:lnSpc>
          </a:pPr>
          <a:endParaRPr lang="en-US"/>
        </a:p>
      </dgm:t>
    </dgm:pt>
    <dgm:pt modelId="{B5866BF5-31F1-4DCA-8DCF-9D08C8B35913}">
      <dgm:prSet/>
      <dgm:spPr/>
      <dgm:t>
        <a:bodyPr/>
        <a:lstStyle/>
        <a:p>
          <a:pPr>
            <a:lnSpc>
              <a:spcPct val="100000"/>
            </a:lnSpc>
          </a:pPr>
          <a:r>
            <a:rPr lang="en-GB"/>
            <a:t>We will work with those experiencing </a:t>
          </a:r>
          <a:r>
            <a:rPr lang="en-GB" b="1" i="1"/>
            <a:t>health inequalities</a:t>
          </a:r>
          <a:r>
            <a:rPr lang="en-GB" i="1"/>
            <a:t> </a:t>
          </a:r>
          <a:r>
            <a:rPr lang="en-GB"/>
            <a:t>as we know that people experiencing health inequalities are less likely to be active as they face more barriers in  achieving an active lifestyle.</a:t>
          </a:r>
          <a:endParaRPr lang="en-US"/>
        </a:p>
      </dgm:t>
    </dgm:pt>
    <dgm:pt modelId="{947F7A08-0ECD-406C-AA1B-FED499A02482}" type="parTrans" cxnId="{939AC010-59F6-457D-9853-FDAC9BBBB6C8}">
      <dgm:prSet/>
      <dgm:spPr/>
      <dgm:t>
        <a:bodyPr/>
        <a:lstStyle/>
        <a:p>
          <a:endParaRPr lang="en-US"/>
        </a:p>
      </dgm:t>
    </dgm:pt>
    <dgm:pt modelId="{42A3DF1F-5A4D-4893-A617-4B2B3524924B}" type="sibTrans" cxnId="{939AC010-59F6-457D-9853-FDAC9BBBB6C8}">
      <dgm:prSet/>
      <dgm:spPr/>
      <dgm:t>
        <a:bodyPr/>
        <a:lstStyle/>
        <a:p>
          <a:pPr>
            <a:lnSpc>
              <a:spcPct val="100000"/>
            </a:lnSpc>
          </a:pPr>
          <a:endParaRPr lang="en-US"/>
        </a:p>
      </dgm:t>
    </dgm:pt>
    <dgm:pt modelId="{AC0F61E7-682E-4D64-A25B-B517355C2C46}">
      <dgm:prSet/>
      <dgm:spPr/>
      <dgm:t>
        <a:bodyPr/>
        <a:lstStyle/>
        <a:p>
          <a:pPr>
            <a:lnSpc>
              <a:spcPct val="100000"/>
            </a:lnSpc>
          </a:pPr>
          <a:r>
            <a:rPr lang="en-GB"/>
            <a:t>Over the next </a:t>
          </a:r>
          <a:r>
            <a:rPr lang="en-GB" b="1" i="1"/>
            <a:t>5 years </a:t>
          </a:r>
          <a:r>
            <a:rPr lang="en-GB"/>
            <a:t>we’re committed to </a:t>
          </a:r>
          <a:r>
            <a:rPr lang="en-GB" b="1" i="1"/>
            <a:t>co-creating</a:t>
          </a:r>
          <a:r>
            <a:rPr lang="en-GB" i="1"/>
            <a:t> </a:t>
          </a:r>
          <a:r>
            <a:rPr lang="en-GB" b="1" i="1"/>
            <a:t>place based </a:t>
          </a:r>
          <a:r>
            <a:rPr lang="en-GB"/>
            <a:t>projects based on </a:t>
          </a:r>
          <a:r>
            <a:rPr lang="en-GB" b="1" i="1"/>
            <a:t>insight</a:t>
          </a:r>
          <a:r>
            <a:rPr lang="en-GB"/>
            <a:t>, providing support to communities most in need to increase movement and activity and reduce inequalities.</a:t>
          </a:r>
          <a:endParaRPr lang="en-US"/>
        </a:p>
      </dgm:t>
    </dgm:pt>
    <dgm:pt modelId="{87BC7E2A-2F68-4BB7-B6FA-49FE0044DD1D}" type="parTrans" cxnId="{03DD3345-20CC-46C8-80FB-D2F748666EA0}">
      <dgm:prSet/>
      <dgm:spPr/>
      <dgm:t>
        <a:bodyPr/>
        <a:lstStyle/>
        <a:p>
          <a:endParaRPr lang="en-US"/>
        </a:p>
      </dgm:t>
    </dgm:pt>
    <dgm:pt modelId="{0837D381-0613-42F4-A261-7F40AF751E70}" type="sibTrans" cxnId="{03DD3345-20CC-46C8-80FB-D2F748666EA0}">
      <dgm:prSet/>
      <dgm:spPr/>
      <dgm:t>
        <a:bodyPr/>
        <a:lstStyle/>
        <a:p>
          <a:endParaRPr lang="en-US"/>
        </a:p>
      </dgm:t>
    </dgm:pt>
    <dgm:pt modelId="{6B7C60EB-81E0-46AC-9724-E2803C58D377}">
      <dgm:prSet/>
      <dgm:spPr/>
      <dgm:t>
        <a:bodyPr/>
        <a:lstStyle/>
        <a:p>
          <a:pPr>
            <a:lnSpc>
              <a:spcPct val="100000"/>
            </a:lnSpc>
          </a:pPr>
          <a:r>
            <a:rPr lang="en-GB"/>
            <a:t>The highest positive impact of being active is gained by those who are the least active - we will focus on the </a:t>
          </a:r>
          <a:r>
            <a:rPr lang="en-GB" b="1"/>
            <a:t>25.2% (68,800) of Shropshire residents </a:t>
          </a:r>
          <a:r>
            <a:rPr lang="en-GB"/>
            <a:t>who are </a:t>
          </a:r>
          <a:r>
            <a:rPr lang="en-GB" b="1"/>
            <a:t>completely inactive</a:t>
          </a:r>
          <a:r>
            <a:rPr lang="en-GB"/>
            <a:t> (less than 30 minutes of activity a week) (Sport England, 2022). </a:t>
          </a:r>
          <a:endParaRPr lang="en-US"/>
        </a:p>
      </dgm:t>
    </dgm:pt>
    <dgm:pt modelId="{2CF37CCF-9661-42A2-B20F-8726E57206CE}" type="sibTrans" cxnId="{B421DF1D-957D-4FBA-B83C-BAF231D102E9}">
      <dgm:prSet/>
      <dgm:spPr/>
      <dgm:t>
        <a:bodyPr/>
        <a:lstStyle/>
        <a:p>
          <a:pPr>
            <a:lnSpc>
              <a:spcPct val="100000"/>
            </a:lnSpc>
          </a:pPr>
          <a:endParaRPr lang="en-US"/>
        </a:p>
      </dgm:t>
    </dgm:pt>
    <dgm:pt modelId="{CCF79A1D-E7A1-46DF-AAE5-3105E889AFED}" type="parTrans" cxnId="{B421DF1D-957D-4FBA-B83C-BAF231D102E9}">
      <dgm:prSet/>
      <dgm:spPr/>
      <dgm:t>
        <a:bodyPr/>
        <a:lstStyle/>
        <a:p>
          <a:endParaRPr lang="en-US"/>
        </a:p>
      </dgm:t>
    </dgm:pt>
    <dgm:pt modelId="{8A792AD0-C9C9-42AF-B6B1-2F0ABEA24F45}" type="pres">
      <dgm:prSet presAssocID="{59CC77AE-CE72-4BE8-B3EE-F2C1E6671D16}" presName="root" presStyleCnt="0">
        <dgm:presLayoutVars>
          <dgm:dir/>
          <dgm:resizeHandles val="exact"/>
        </dgm:presLayoutVars>
      </dgm:prSet>
      <dgm:spPr/>
    </dgm:pt>
    <dgm:pt modelId="{ECF3B83B-7DFD-44EF-A674-FB55EC936DAB}" type="pres">
      <dgm:prSet presAssocID="{59CC77AE-CE72-4BE8-B3EE-F2C1E6671D16}" presName="container" presStyleCnt="0">
        <dgm:presLayoutVars>
          <dgm:dir/>
          <dgm:resizeHandles val="exact"/>
        </dgm:presLayoutVars>
      </dgm:prSet>
      <dgm:spPr/>
    </dgm:pt>
    <dgm:pt modelId="{DF16FC49-7FE0-4A90-8220-3619D937EFDD}" type="pres">
      <dgm:prSet presAssocID="{E95A0110-E7FD-4371-B21E-DC7BF99B0FE4}" presName="compNode" presStyleCnt="0"/>
      <dgm:spPr/>
    </dgm:pt>
    <dgm:pt modelId="{794860C6-F218-4A31-AE07-AEC37DBA44A5}" type="pres">
      <dgm:prSet presAssocID="{E95A0110-E7FD-4371-B21E-DC7BF99B0FE4}" presName="iconBgRect" presStyleLbl="bgShp" presStyleIdx="0" presStyleCnt="4"/>
      <dgm:spPr>
        <a:solidFill>
          <a:srgbClr val="D44F96">
            <a:alpha val="45882"/>
          </a:srgbClr>
        </a:solidFill>
        <a:ln>
          <a:solidFill>
            <a:srgbClr val="D44F96"/>
          </a:solidFill>
        </a:ln>
      </dgm:spPr>
    </dgm:pt>
    <dgm:pt modelId="{53D6A717-B02D-4D6C-B7D9-C5EA8562DF75}" type="pres">
      <dgm:prSet presAssocID="{E95A0110-E7FD-4371-B21E-DC7BF99B0FE4}"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D44F96"/>
          </a:solidFill>
        </a:ln>
      </dgm:spPr>
    </dgm:pt>
    <dgm:pt modelId="{26ACED5A-0C0B-4F4E-ACA2-73B9F9516166}" type="pres">
      <dgm:prSet presAssocID="{E95A0110-E7FD-4371-B21E-DC7BF99B0FE4}" presName="spaceRect" presStyleCnt="0"/>
      <dgm:spPr/>
    </dgm:pt>
    <dgm:pt modelId="{362F32C0-5ACA-4B0A-8B7F-2AD960EBD493}" type="pres">
      <dgm:prSet presAssocID="{E95A0110-E7FD-4371-B21E-DC7BF99B0FE4}" presName="textRect" presStyleLbl="revTx" presStyleIdx="0" presStyleCnt="4">
        <dgm:presLayoutVars>
          <dgm:chMax val="1"/>
          <dgm:chPref val="1"/>
        </dgm:presLayoutVars>
      </dgm:prSet>
      <dgm:spPr/>
    </dgm:pt>
    <dgm:pt modelId="{05BA6058-AF57-4C08-B31C-05B2FED02358}" type="pres">
      <dgm:prSet presAssocID="{4F53BB44-3A21-46C1-86CB-E70070CEA004}" presName="sibTrans" presStyleLbl="sibTrans2D1" presStyleIdx="0" presStyleCnt="0"/>
      <dgm:spPr/>
    </dgm:pt>
    <dgm:pt modelId="{EE473859-9C65-4A3D-8C19-1E26B2CE7DE5}" type="pres">
      <dgm:prSet presAssocID="{6B7C60EB-81E0-46AC-9724-E2803C58D377}" presName="compNode" presStyleCnt="0"/>
      <dgm:spPr/>
    </dgm:pt>
    <dgm:pt modelId="{ED982AAC-9F26-4836-A51D-336F2600CB7E}" type="pres">
      <dgm:prSet presAssocID="{6B7C60EB-81E0-46AC-9724-E2803C58D377}" presName="iconBgRect" presStyleLbl="bgShp" presStyleIdx="1" presStyleCnt="4"/>
      <dgm:spPr>
        <a:solidFill>
          <a:srgbClr val="D6C92E">
            <a:alpha val="45098"/>
          </a:srgbClr>
        </a:solidFill>
        <a:ln>
          <a:solidFill>
            <a:srgbClr val="D6C92E"/>
          </a:solidFill>
        </a:ln>
      </dgm:spPr>
    </dgm:pt>
    <dgm:pt modelId="{86A94F99-C54E-4028-9972-066A9CCE562B}" type="pres">
      <dgm:prSet presAssocID="{6B7C60EB-81E0-46AC-9724-E2803C58D377}"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D6C92E"/>
          </a:solidFill>
        </a:ln>
      </dgm:spPr>
    </dgm:pt>
    <dgm:pt modelId="{25BFBF69-F27D-4E4A-856D-4719043437AF}" type="pres">
      <dgm:prSet presAssocID="{6B7C60EB-81E0-46AC-9724-E2803C58D377}" presName="spaceRect" presStyleCnt="0"/>
      <dgm:spPr/>
    </dgm:pt>
    <dgm:pt modelId="{352B06D4-F34F-479D-9C5B-98B1505E2036}" type="pres">
      <dgm:prSet presAssocID="{6B7C60EB-81E0-46AC-9724-E2803C58D377}" presName="textRect" presStyleLbl="revTx" presStyleIdx="1" presStyleCnt="4">
        <dgm:presLayoutVars>
          <dgm:chMax val="1"/>
          <dgm:chPref val="1"/>
        </dgm:presLayoutVars>
      </dgm:prSet>
      <dgm:spPr/>
    </dgm:pt>
    <dgm:pt modelId="{D1AC0F83-5FC3-429B-9D34-A642D5FC8CEC}" type="pres">
      <dgm:prSet presAssocID="{2CF37CCF-9661-42A2-B20F-8726E57206CE}" presName="sibTrans" presStyleLbl="sibTrans2D1" presStyleIdx="0" presStyleCnt="0"/>
      <dgm:spPr/>
    </dgm:pt>
    <dgm:pt modelId="{C3BEEE9F-F63C-4586-83B5-E9D725EA07F5}" type="pres">
      <dgm:prSet presAssocID="{B5866BF5-31F1-4DCA-8DCF-9D08C8B35913}" presName="compNode" presStyleCnt="0"/>
      <dgm:spPr/>
    </dgm:pt>
    <dgm:pt modelId="{1C9B8CA7-A19C-4455-9BAA-FC83D12535CF}" type="pres">
      <dgm:prSet presAssocID="{B5866BF5-31F1-4DCA-8DCF-9D08C8B35913}" presName="iconBgRect" presStyleLbl="bgShp" presStyleIdx="2" presStyleCnt="4"/>
      <dgm:spPr>
        <a:solidFill>
          <a:srgbClr val="78AB21">
            <a:alpha val="45098"/>
          </a:srgbClr>
        </a:solidFill>
        <a:ln>
          <a:solidFill>
            <a:srgbClr val="78AB21"/>
          </a:solidFill>
        </a:ln>
      </dgm:spPr>
    </dgm:pt>
    <dgm:pt modelId="{F9E52381-CC60-4DBA-B904-950B9EE798C8}" type="pres">
      <dgm:prSet presAssocID="{B5866BF5-31F1-4DCA-8DCF-9D08C8B359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78AB21"/>
          </a:solidFill>
        </a:ln>
      </dgm:spPr>
      <dgm:extLst>
        <a:ext uri="{E40237B7-FDA0-4F09-8148-C483321AD2D9}">
          <dgm14:cNvPr xmlns:dgm14="http://schemas.microsoft.com/office/drawing/2010/diagram" id="0" name="" descr="Person in wheelchair outline"/>
        </a:ext>
      </dgm:extLst>
    </dgm:pt>
    <dgm:pt modelId="{839F4161-D681-4FE1-A9C1-24A3AF34A6E4}" type="pres">
      <dgm:prSet presAssocID="{B5866BF5-31F1-4DCA-8DCF-9D08C8B35913}" presName="spaceRect" presStyleCnt="0"/>
      <dgm:spPr/>
    </dgm:pt>
    <dgm:pt modelId="{71134D8F-C432-4606-B256-3438C7488FBD}" type="pres">
      <dgm:prSet presAssocID="{B5866BF5-31F1-4DCA-8DCF-9D08C8B35913}" presName="textRect" presStyleLbl="revTx" presStyleIdx="2" presStyleCnt="4">
        <dgm:presLayoutVars>
          <dgm:chMax val="1"/>
          <dgm:chPref val="1"/>
        </dgm:presLayoutVars>
      </dgm:prSet>
      <dgm:spPr/>
    </dgm:pt>
    <dgm:pt modelId="{7977798E-3754-466B-9129-3B0C9F8AF66A}" type="pres">
      <dgm:prSet presAssocID="{42A3DF1F-5A4D-4893-A617-4B2B3524924B}" presName="sibTrans" presStyleLbl="sibTrans2D1" presStyleIdx="0" presStyleCnt="0"/>
      <dgm:spPr/>
    </dgm:pt>
    <dgm:pt modelId="{130CC2D0-AE98-485A-BF24-AA3BA37629FE}" type="pres">
      <dgm:prSet presAssocID="{AC0F61E7-682E-4D64-A25B-B517355C2C46}" presName="compNode" presStyleCnt="0"/>
      <dgm:spPr/>
    </dgm:pt>
    <dgm:pt modelId="{9E501171-2F51-4308-8F02-7D64D14182DA}" type="pres">
      <dgm:prSet presAssocID="{AC0F61E7-682E-4D64-A25B-B517355C2C46}" presName="iconBgRect" presStyleLbl="bgShp" presStyleIdx="3" presStyleCnt="4"/>
      <dgm:spPr>
        <a:solidFill>
          <a:srgbClr val="176BA6">
            <a:alpha val="45098"/>
          </a:srgbClr>
        </a:solidFill>
        <a:ln>
          <a:solidFill>
            <a:srgbClr val="176BA6"/>
          </a:solidFill>
        </a:ln>
      </dgm:spPr>
    </dgm:pt>
    <dgm:pt modelId="{F0857550-C638-4AC8-9085-B729EF093762}" type="pres">
      <dgm:prSet presAssocID="{AC0F61E7-682E-4D64-A25B-B517355C2C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rgbClr val="176BA6"/>
          </a:solidFill>
        </a:ln>
      </dgm:spPr>
      <dgm:extLst>
        <a:ext uri="{E40237B7-FDA0-4F09-8148-C483321AD2D9}">
          <dgm14:cNvPr xmlns:dgm14="http://schemas.microsoft.com/office/drawing/2010/diagram" id="0" name="" descr="Badge 5 outline"/>
        </a:ext>
      </dgm:extLst>
    </dgm:pt>
    <dgm:pt modelId="{38F0776B-075F-4776-9549-9776DFD60728}" type="pres">
      <dgm:prSet presAssocID="{AC0F61E7-682E-4D64-A25B-B517355C2C46}" presName="spaceRect" presStyleCnt="0"/>
      <dgm:spPr/>
    </dgm:pt>
    <dgm:pt modelId="{2713FCC5-311D-45BB-A10E-B43286B017B8}" type="pres">
      <dgm:prSet presAssocID="{AC0F61E7-682E-4D64-A25B-B517355C2C46}" presName="textRect" presStyleLbl="revTx" presStyleIdx="3" presStyleCnt="4">
        <dgm:presLayoutVars>
          <dgm:chMax val="1"/>
          <dgm:chPref val="1"/>
        </dgm:presLayoutVars>
      </dgm:prSet>
      <dgm:spPr/>
    </dgm:pt>
  </dgm:ptLst>
  <dgm:cxnLst>
    <dgm:cxn modelId="{939AC010-59F6-457D-9853-FDAC9BBBB6C8}" srcId="{59CC77AE-CE72-4BE8-B3EE-F2C1E6671D16}" destId="{B5866BF5-31F1-4DCA-8DCF-9D08C8B35913}" srcOrd="2" destOrd="0" parTransId="{947F7A08-0ECD-406C-AA1B-FED499A02482}" sibTransId="{42A3DF1F-5A4D-4893-A617-4B2B3524924B}"/>
    <dgm:cxn modelId="{D084C813-0575-4AB6-A107-C3B16D14A352}" type="presOf" srcId="{B5866BF5-31F1-4DCA-8DCF-9D08C8B35913}" destId="{71134D8F-C432-4606-B256-3438C7488FBD}" srcOrd="0" destOrd="0" presId="urn:microsoft.com/office/officeart/2018/2/layout/IconCircleList"/>
    <dgm:cxn modelId="{B421DF1D-957D-4FBA-B83C-BAF231D102E9}" srcId="{59CC77AE-CE72-4BE8-B3EE-F2C1E6671D16}" destId="{6B7C60EB-81E0-46AC-9724-E2803C58D377}" srcOrd="1" destOrd="0" parTransId="{CCF79A1D-E7A1-46DF-AAE5-3105E889AFED}" sibTransId="{2CF37CCF-9661-42A2-B20F-8726E57206CE}"/>
    <dgm:cxn modelId="{F900A963-887E-4E88-A8A1-765A53820F70}" type="presOf" srcId="{59CC77AE-CE72-4BE8-B3EE-F2C1E6671D16}" destId="{8A792AD0-C9C9-42AF-B6B1-2F0ABEA24F45}" srcOrd="0" destOrd="0" presId="urn:microsoft.com/office/officeart/2018/2/layout/IconCircleList"/>
    <dgm:cxn modelId="{03DD3345-20CC-46C8-80FB-D2F748666EA0}" srcId="{59CC77AE-CE72-4BE8-B3EE-F2C1E6671D16}" destId="{AC0F61E7-682E-4D64-A25B-B517355C2C46}" srcOrd="3" destOrd="0" parTransId="{87BC7E2A-2F68-4BB7-B6FA-49FE0044DD1D}" sibTransId="{0837D381-0613-42F4-A261-7F40AF751E70}"/>
    <dgm:cxn modelId="{3293B167-B7D6-47ED-B5B3-55E7FFFC96F9}" type="presOf" srcId="{AC0F61E7-682E-4D64-A25B-B517355C2C46}" destId="{2713FCC5-311D-45BB-A10E-B43286B017B8}" srcOrd="0" destOrd="0" presId="urn:microsoft.com/office/officeart/2018/2/layout/IconCircleList"/>
    <dgm:cxn modelId="{0DD93D7A-9793-4150-B8FA-E025681D345C}" type="presOf" srcId="{6B7C60EB-81E0-46AC-9724-E2803C58D377}" destId="{352B06D4-F34F-479D-9C5B-98B1505E2036}" srcOrd="0" destOrd="0" presId="urn:microsoft.com/office/officeart/2018/2/layout/IconCircleList"/>
    <dgm:cxn modelId="{7AB4257C-4995-4C2E-81CA-F8EDDA115A29}" type="presOf" srcId="{2CF37CCF-9661-42A2-B20F-8726E57206CE}" destId="{D1AC0F83-5FC3-429B-9D34-A642D5FC8CEC}" srcOrd="0" destOrd="0" presId="urn:microsoft.com/office/officeart/2018/2/layout/IconCircleList"/>
    <dgm:cxn modelId="{7D641396-5745-4EE4-A741-C94AF0C32641}" type="presOf" srcId="{4F53BB44-3A21-46C1-86CB-E70070CEA004}" destId="{05BA6058-AF57-4C08-B31C-05B2FED02358}" srcOrd="0" destOrd="0" presId="urn:microsoft.com/office/officeart/2018/2/layout/IconCircleList"/>
    <dgm:cxn modelId="{8B9913B5-1773-4F17-85B1-27E69E9CC7E8}" srcId="{59CC77AE-CE72-4BE8-B3EE-F2C1E6671D16}" destId="{E95A0110-E7FD-4371-B21E-DC7BF99B0FE4}" srcOrd="0" destOrd="0" parTransId="{2806F0A7-F126-4FB1-8F5E-4EF1174CABDB}" sibTransId="{4F53BB44-3A21-46C1-86CB-E70070CEA004}"/>
    <dgm:cxn modelId="{AE3B10BF-E5AE-445E-957B-041AE57DD432}" type="presOf" srcId="{E95A0110-E7FD-4371-B21E-DC7BF99B0FE4}" destId="{362F32C0-5ACA-4B0A-8B7F-2AD960EBD493}" srcOrd="0" destOrd="0" presId="urn:microsoft.com/office/officeart/2018/2/layout/IconCircleList"/>
    <dgm:cxn modelId="{4D8E5CE0-52FA-4CCA-B8B3-E5478B3E8AB5}" type="presOf" srcId="{42A3DF1F-5A4D-4893-A617-4B2B3524924B}" destId="{7977798E-3754-466B-9129-3B0C9F8AF66A}" srcOrd="0" destOrd="0" presId="urn:microsoft.com/office/officeart/2018/2/layout/IconCircleList"/>
    <dgm:cxn modelId="{7B9F750F-8BEC-411C-B83B-116D73DF8F54}" type="presParOf" srcId="{8A792AD0-C9C9-42AF-B6B1-2F0ABEA24F45}" destId="{ECF3B83B-7DFD-44EF-A674-FB55EC936DAB}" srcOrd="0" destOrd="0" presId="urn:microsoft.com/office/officeart/2018/2/layout/IconCircleList"/>
    <dgm:cxn modelId="{B0A0A17E-FF5B-4DAF-86B8-F55FD43AD097}" type="presParOf" srcId="{ECF3B83B-7DFD-44EF-A674-FB55EC936DAB}" destId="{DF16FC49-7FE0-4A90-8220-3619D937EFDD}" srcOrd="0" destOrd="0" presId="urn:microsoft.com/office/officeart/2018/2/layout/IconCircleList"/>
    <dgm:cxn modelId="{370F823E-D6E8-451F-89F7-AB00F2C6D062}" type="presParOf" srcId="{DF16FC49-7FE0-4A90-8220-3619D937EFDD}" destId="{794860C6-F218-4A31-AE07-AEC37DBA44A5}" srcOrd="0" destOrd="0" presId="urn:microsoft.com/office/officeart/2018/2/layout/IconCircleList"/>
    <dgm:cxn modelId="{F1378F48-8C97-4BFB-A880-791C9F7F24DC}" type="presParOf" srcId="{DF16FC49-7FE0-4A90-8220-3619D937EFDD}" destId="{53D6A717-B02D-4D6C-B7D9-C5EA8562DF75}" srcOrd="1" destOrd="0" presId="urn:microsoft.com/office/officeart/2018/2/layout/IconCircleList"/>
    <dgm:cxn modelId="{4A164A0B-3770-4C5C-8733-A537BB3A01F4}" type="presParOf" srcId="{DF16FC49-7FE0-4A90-8220-3619D937EFDD}" destId="{26ACED5A-0C0B-4F4E-ACA2-73B9F9516166}" srcOrd="2" destOrd="0" presId="urn:microsoft.com/office/officeart/2018/2/layout/IconCircleList"/>
    <dgm:cxn modelId="{9B2D5BD1-9D38-4295-8D23-84385E6B54A2}" type="presParOf" srcId="{DF16FC49-7FE0-4A90-8220-3619D937EFDD}" destId="{362F32C0-5ACA-4B0A-8B7F-2AD960EBD493}" srcOrd="3" destOrd="0" presId="urn:microsoft.com/office/officeart/2018/2/layout/IconCircleList"/>
    <dgm:cxn modelId="{65773FCE-A72C-4705-87FC-01F2B8EB284C}" type="presParOf" srcId="{ECF3B83B-7DFD-44EF-A674-FB55EC936DAB}" destId="{05BA6058-AF57-4C08-B31C-05B2FED02358}" srcOrd="1" destOrd="0" presId="urn:microsoft.com/office/officeart/2018/2/layout/IconCircleList"/>
    <dgm:cxn modelId="{10A51E96-E58B-4AD3-B52F-23F27696C94D}" type="presParOf" srcId="{ECF3B83B-7DFD-44EF-A674-FB55EC936DAB}" destId="{EE473859-9C65-4A3D-8C19-1E26B2CE7DE5}" srcOrd="2" destOrd="0" presId="urn:microsoft.com/office/officeart/2018/2/layout/IconCircleList"/>
    <dgm:cxn modelId="{5BFFF9C2-FCC2-43B1-9046-A6F96E3920CE}" type="presParOf" srcId="{EE473859-9C65-4A3D-8C19-1E26B2CE7DE5}" destId="{ED982AAC-9F26-4836-A51D-336F2600CB7E}" srcOrd="0" destOrd="0" presId="urn:microsoft.com/office/officeart/2018/2/layout/IconCircleList"/>
    <dgm:cxn modelId="{7BA51A49-798C-4E44-99AB-9A3DFCB15696}" type="presParOf" srcId="{EE473859-9C65-4A3D-8C19-1E26B2CE7DE5}" destId="{86A94F99-C54E-4028-9972-066A9CCE562B}" srcOrd="1" destOrd="0" presId="urn:microsoft.com/office/officeart/2018/2/layout/IconCircleList"/>
    <dgm:cxn modelId="{EA2D6618-4D2B-4D59-8C30-474DE9F4E8AC}" type="presParOf" srcId="{EE473859-9C65-4A3D-8C19-1E26B2CE7DE5}" destId="{25BFBF69-F27D-4E4A-856D-4719043437AF}" srcOrd="2" destOrd="0" presId="urn:microsoft.com/office/officeart/2018/2/layout/IconCircleList"/>
    <dgm:cxn modelId="{51B6DF1E-7C77-4813-9A18-44DCBFBB67E1}" type="presParOf" srcId="{EE473859-9C65-4A3D-8C19-1E26B2CE7DE5}" destId="{352B06D4-F34F-479D-9C5B-98B1505E2036}" srcOrd="3" destOrd="0" presId="urn:microsoft.com/office/officeart/2018/2/layout/IconCircleList"/>
    <dgm:cxn modelId="{2EF12AEC-93AC-4ACB-AEE0-1C992BCE1441}" type="presParOf" srcId="{ECF3B83B-7DFD-44EF-A674-FB55EC936DAB}" destId="{D1AC0F83-5FC3-429B-9D34-A642D5FC8CEC}" srcOrd="3" destOrd="0" presId="urn:microsoft.com/office/officeart/2018/2/layout/IconCircleList"/>
    <dgm:cxn modelId="{D9115A80-700E-4BC1-B719-EECDF100B521}" type="presParOf" srcId="{ECF3B83B-7DFD-44EF-A674-FB55EC936DAB}" destId="{C3BEEE9F-F63C-4586-83B5-E9D725EA07F5}" srcOrd="4" destOrd="0" presId="urn:microsoft.com/office/officeart/2018/2/layout/IconCircleList"/>
    <dgm:cxn modelId="{695C1F31-EF85-43B4-9827-76C6D8BBD52D}" type="presParOf" srcId="{C3BEEE9F-F63C-4586-83B5-E9D725EA07F5}" destId="{1C9B8CA7-A19C-4455-9BAA-FC83D12535CF}" srcOrd="0" destOrd="0" presId="urn:microsoft.com/office/officeart/2018/2/layout/IconCircleList"/>
    <dgm:cxn modelId="{202E516A-52CF-4D61-B5AC-C36215D4B57B}" type="presParOf" srcId="{C3BEEE9F-F63C-4586-83B5-E9D725EA07F5}" destId="{F9E52381-CC60-4DBA-B904-950B9EE798C8}" srcOrd="1" destOrd="0" presId="urn:microsoft.com/office/officeart/2018/2/layout/IconCircleList"/>
    <dgm:cxn modelId="{08204825-B6CA-4006-8E74-B73D569BF881}" type="presParOf" srcId="{C3BEEE9F-F63C-4586-83B5-E9D725EA07F5}" destId="{839F4161-D681-4FE1-A9C1-24A3AF34A6E4}" srcOrd="2" destOrd="0" presId="urn:microsoft.com/office/officeart/2018/2/layout/IconCircleList"/>
    <dgm:cxn modelId="{D986BB4E-273D-4978-9DCD-B14347A3ABFA}" type="presParOf" srcId="{C3BEEE9F-F63C-4586-83B5-E9D725EA07F5}" destId="{71134D8F-C432-4606-B256-3438C7488FBD}" srcOrd="3" destOrd="0" presId="urn:microsoft.com/office/officeart/2018/2/layout/IconCircleList"/>
    <dgm:cxn modelId="{020AD7E2-EFDB-4A49-9096-F476BA5FB744}" type="presParOf" srcId="{ECF3B83B-7DFD-44EF-A674-FB55EC936DAB}" destId="{7977798E-3754-466B-9129-3B0C9F8AF66A}" srcOrd="5" destOrd="0" presId="urn:microsoft.com/office/officeart/2018/2/layout/IconCircleList"/>
    <dgm:cxn modelId="{8DC9658F-A6DF-46EC-BF7C-E78E80F9F286}" type="presParOf" srcId="{ECF3B83B-7DFD-44EF-A674-FB55EC936DAB}" destId="{130CC2D0-AE98-485A-BF24-AA3BA37629FE}" srcOrd="6" destOrd="0" presId="urn:microsoft.com/office/officeart/2018/2/layout/IconCircleList"/>
    <dgm:cxn modelId="{5D889151-4AB4-4164-8C47-5330C3E86D07}" type="presParOf" srcId="{130CC2D0-AE98-485A-BF24-AA3BA37629FE}" destId="{9E501171-2F51-4308-8F02-7D64D14182DA}" srcOrd="0" destOrd="0" presId="urn:microsoft.com/office/officeart/2018/2/layout/IconCircleList"/>
    <dgm:cxn modelId="{8E953F42-B7EE-4F5A-8245-DB317A72366B}" type="presParOf" srcId="{130CC2D0-AE98-485A-BF24-AA3BA37629FE}" destId="{F0857550-C638-4AC8-9085-B729EF093762}" srcOrd="1" destOrd="0" presId="urn:microsoft.com/office/officeart/2018/2/layout/IconCircleList"/>
    <dgm:cxn modelId="{3DD8303D-B8E1-40EF-B644-392EDF9EE9AB}" type="presParOf" srcId="{130CC2D0-AE98-485A-BF24-AA3BA37629FE}" destId="{38F0776B-075F-4776-9549-9776DFD60728}" srcOrd="2" destOrd="0" presId="urn:microsoft.com/office/officeart/2018/2/layout/IconCircleList"/>
    <dgm:cxn modelId="{EBAC5FA3-A715-4945-BF9B-303772BA6A37}" type="presParOf" srcId="{130CC2D0-AE98-485A-BF24-AA3BA37629FE}" destId="{2713FCC5-311D-45BB-A10E-B43286B017B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860C6-F218-4A31-AE07-AEC37DBA44A5}">
      <dsp:nvSpPr>
        <dsp:cNvPr id="0" name=""/>
        <dsp:cNvSpPr/>
      </dsp:nvSpPr>
      <dsp:spPr>
        <a:xfrm>
          <a:off x="40804" y="140050"/>
          <a:ext cx="1088781" cy="1088781"/>
        </a:xfrm>
        <a:prstGeom prst="ellipse">
          <a:avLst/>
        </a:prstGeom>
        <a:solidFill>
          <a:srgbClr val="D44F96">
            <a:alpha val="45882"/>
          </a:srgbClr>
        </a:solidFill>
        <a:ln>
          <a:solidFill>
            <a:srgbClr val="D44F96"/>
          </a:solidFill>
        </a:ln>
        <a:effectLst/>
      </dsp:spPr>
      <dsp:style>
        <a:lnRef idx="0">
          <a:scrgbClr r="0" g="0" b="0"/>
        </a:lnRef>
        <a:fillRef idx="1">
          <a:scrgbClr r="0" g="0" b="0"/>
        </a:fillRef>
        <a:effectRef idx="0">
          <a:scrgbClr r="0" g="0" b="0"/>
        </a:effectRef>
        <a:fontRef idx="minor"/>
      </dsp:style>
    </dsp:sp>
    <dsp:sp modelId="{53D6A717-B02D-4D6C-B7D9-C5EA8562DF75}">
      <dsp:nvSpPr>
        <dsp:cNvPr id="0" name=""/>
        <dsp:cNvSpPr/>
      </dsp:nvSpPr>
      <dsp:spPr>
        <a:xfrm>
          <a:off x="269448" y="368694"/>
          <a:ext cx="631493" cy="63149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rgbClr val="D44F96"/>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62F32C0-5ACA-4B0A-8B7F-2AD960EBD493}">
      <dsp:nvSpPr>
        <dsp:cNvPr id="0" name=""/>
        <dsp:cNvSpPr/>
      </dsp:nvSpPr>
      <dsp:spPr>
        <a:xfrm>
          <a:off x="1362896" y="140050"/>
          <a:ext cx="2566414" cy="108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We want to work</a:t>
          </a:r>
          <a:r>
            <a:rPr lang="en-GB" sz="1100" b="1" kern="1200"/>
            <a:t> </a:t>
          </a:r>
          <a:r>
            <a:rPr lang="en-GB" sz="1100" b="1" i="1" kern="1200"/>
            <a:t>collaboratively</a:t>
          </a:r>
          <a:r>
            <a:rPr lang="en-GB" sz="1100" b="1" kern="1200"/>
            <a:t> </a:t>
          </a:r>
          <a:r>
            <a:rPr lang="en-GB" sz="1100" kern="1200"/>
            <a:t>with partners to create the conditions for an active county. </a:t>
          </a:r>
          <a:endParaRPr lang="en-US" sz="1100" kern="1200"/>
        </a:p>
      </dsp:txBody>
      <dsp:txXfrm>
        <a:off x="1362896" y="140050"/>
        <a:ext cx="2566414" cy="1088781"/>
      </dsp:txXfrm>
    </dsp:sp>
    <dsp:sp modelId="{ED982AAC-9F26-4836-A51D-336F2600CB7E}">
      <dsp:nvSpPr>
        <dsp:cNvPr id="0" name=""/>
        <dsp:cNvSpPr/>
      </dsp:nvSpPr>
      <dsp:spPr>
        <a:xfrm>
          <a:off x="4376489" y="140050"/>
          <a:ext cx="1088781" cy="1088781"/>
        </a:xfrm>
        <a:prstGeom prst="ellipse">
          <a:avLst/>
        </a:prstGeom>
        <a:solidFill>
          <a:srgbClr val="D6C92E">
            <a:alpha val="45098"/>
          </a:srgbClr>
        </a:solidFill>
        <a:ln>
          <a:solidFill>
            <a:srgbClr val="D6C92E"/>
          </a:solidFill>
        </a:ln>
        <a:effectLst/>
      </dsp:spPr>
      <dsp:style>
        <a:lnRef idx="0">
          <a:scrgbClr r="0" g="0" b="0"/>
        </a:lnRef>
        <a:fillRef idx="1">
          <a:scrgbClr r="0" g="0" b="0"/>
        </a:fillRef>
        <a:effectRef idx="0">
          <a:scrgbClr r="0" g="0" b="0"/>
        </a:effectRef>
        <a:fontRef idx="minor"/>
      </dsp:style>
    </dsp:sp>
    <dsp:sp modelId="{86A94F99-C54E-4028-9972-066A9CCE562B}">
      <dsp:nvSpPr>
        <dsp:cNvPr id="0" name=""/>
        <dsp:cNvSpPr/>
      </dsp:nvSpPr>
      <dsp:spPr>
        <a:xfrm>
          <a:off x="4605133" y="368694"/>
          <a:ext cx="631493" cy="63149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rgbClr val="D6C92E"/>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52B06D4-F34F-479D-9C5B-98B1505E2036}">
      <dsp:nvSpPr>
        <dsp:cNvPr id="0" name=""/>
        <dsp:cNvSpPr/>
      </dsp:nvSpPr>
      <dsp:spPr>
        <a:xfrm>
          <a:off x="5698581" y="140050"/>
          <a:ext cx="2566414" cy="108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The highest positive impact of being active is gained by those who are the least active - we will focus on the </a:t>
          </a:r>
          <a:r>
            <a:rPr lang="en-GB" sz="1100" b="1" kern="1200"/>
            <a:t>25.2% (68,800) of Shropshire residents </a:t>
          </a:r>
          <a:r>
            <a:rPr lang="en-GB" sz="1100" kern="1200"/>
            <a:t>who are </a:t>
          </a:r>
          <a:r>
            <a:rPr lang="en-GB" sz="1100" b="1" kern="1200"/>
            <a:t>completely inactive</a:t>
          </a:r>
          <a:r>
            <a:rPr lang="en-GB" sz="1100" kern="1200"/>
            <a:t> (less than 30 minutes of activity a week) (Sport England, 2022). </a:t>
          </a:r>
          <a:endParaRPr lang="en-US" sz="1100" kern="1200"/>
        </a:p>
      </dsp:txBody>
      <dsp:txXfrm>
        <a:off x="5698581" y="140050"/>
        <a:ext cx="2566414" cy="1088781"/>
      </dsp:txXfrm>
    </dsp:sp>
    <dsp:sp modelId="{1C9B8CA7-A19C-4455-9BAA-FC83D12535CF}">
      <dsp:nvSpPr>
        <dsp:cNvPr id="0" name=""/>
        <dsp:cNvSpPr/>
      </dsp:nvSpPr>
      <dsp:spPr>
        <a:xfrm>
          <a:off x="40804" y="1732208"/>
          <a:ext cx="1088781" cy="1088781"/>
        </a:xfrm>
        <a:prstGeom prst="ellipse">
          <a:avLst/>
        </a:prstGeom>
        <a:solidFill>
          <a:srgbClr val="78AB21">
            <a:alpha val="45098"/>
          </a:srgbClr>
        </a:solidFill>
        <a:ln>
          <a:solidFill>
            <a:srgbClr val="78AB21"/>
          </a:solidFill>
        </a:ln>
        <a:effectLst/>
      </dsp:spPr>
      <dsp:style>
        <a:lnRef idx="0">
          <a:scrgbClr r="0" g="0" b="0"/>
        </a:lnRef>
        <a:fillRef idx="1">
          <a:scrgbClr r="0" g="0" b="0"/>
        </a:fillRef>
        <a:effectRef idx="0">
          <a:scrgbClr r="0" g="0" b="0"/>
        </a:effectRef>
        <a:fontRef idx="minor"/>
      </dsp:style>
    </dsp:sp>
    <dsp:sp modelId="{F9E52381-CC60-4DBA-B904-950B9EE798C8}">
      <dsp:nvSpPr>
        <dsp:cNvPr id="0" name=""/>
        <dsp:cNvSpPr/>
      </dsp:nvSpPr>
      <dsp:spPr>
        <a:xfrm>
          <a:off x="269448" y="1960853"/>
          <a:ext cx="631493" cy="6314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rgbClr val="78AB21"/>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1134D8F-C432-4606-B256-3438C7488FBD}">
      <dsp:nvSpPr>
        <dsp:cNvPr id="0" name=""/>
        <dsp:cNvSpPr/>
      </dsp:nvSpPr>
      <dsp:spPr>
        <a:xfrm>
          <a:off x="1362896" y="1732208"/>
          <a:ext cx="2566414" cy="108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We will work with those experiencing </a:t>
          </a:r>
          <a:r>
            <a:rPr lang="en-GB" sz="1100" b="1" i="1" kern="1200"/>
            <a:t>health inequalities</a:t>
          </a:r>
          <a:r>
            <a:rPr lang="en-GB" sz="1100" i="1" kern="1200"/>
            <a:t> </a:t>
          </a:r>
          <a:r>
            <a:rPr lang="en-GB" sz="1100" kern="1200"/>
            <a:t>as we know that people experiencing health inequalities are less likely to be active as they face more barriers in  achieving an active lifestyle.</a:t>
          </a:r>
          <a:endParaRPr lang="en-US" sz="1100" kern="1200"/>
        </a:p>
      </dsp:txBody>
      <dsp:txXfrm>
        <a:off x="1362896" y="1732208"/>
        <a:ext cx="2566414" cy="1088781"/>
      </dsp:txXfrm>
    </dsp:sp>
    <dsp:sp modelId="{9E501171-2F51-4308-8F02-7D64D14182DA}">
      <dsp:nvSpPr>
        <dsp:cNvPr id="0" name=""/>
        <dsp:cNvSpPr/>
      </dsp:nvSpPr>
      <dsp:spPr>
        <a:xfrm>
          <a:off x="4376489" y="1732208"/>
          <a:ext cx="1088781" cy="1088781"/>
        </a:xfrm>
        <a:prstGeom prst="ellipse">
          <a:avLst/>
        </a:prstGeom>
        <a:solidFill>
          <a:srgbClr val="176BA6">
            <a:alpha val="45098"/>
          </a:srgbClr>
        </a:solidFill>
        <a:ln>
          <a:solidFill>
            <a:srgbClr val="176BA6"/>
          </a:solidFill>
        </a:ln>
        <a:effectLst/>
      </dsp:spPr>
      <dsp:style>
        <a:lnRef idx="0">
          <a:scrgbClr r="0" g="0" b="0"/>
        </a:lnRef>
        <a:fillRef idx="1">
          <a:scrgbClr r="0" g="0" b="0"/>
        </a:fillRef>
        <a:effectRef idx="0">
          <a:scrgbClr r="0" g="0" b="0"/>
        </a:effectRef>
        <a:fontRef idx="minor"/>
      </dsp:style>
    </dsp:sp>
    <dsp:sp modelId="{F0857550-C638-4AC8-9085-B729EF093762}">
      <dsp:nvSpPr>
        <dsp:cNvPr id="0" name=""/>
        <dsp:cNvSpPr/>
      </dsp:nvSpPr>
      <dsp:spPr>
        <a:xfrm>
          <a:off x="4605133" y="1960853"/>
          <a:ext cx="631493" cy="6314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rgbClr val="176BA6"/>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713FCC5-311D-45BB-A10E-B43286B017B8}">
      <dsp:nvSpPr>
        <dsp:cNvPr id="0" name=""/>
        <dsp:cNvSpPr/>
      </dsp:nvSpPr>
      <dsp:spPr>
        <a:xfrm>
          <a:off x="5698581" y="1732208"/>
          <a:ext cx="2566414" cy="108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a:t>Over the next </a:t>
          </a:r>
          <a:r>
            <a:rPr lang="en-GB" sz="1100" b="1" i="1" kern="1200"/>
            <a:t>5 years </a:t>
          </a:r>
          <a:r>
            <a:rPr lang="en-GB" sz="1100" kern="1200"/>
            <a:t>we’re committed to </a:t>
          </a:r>
          <a:r>
            <a:rPr lang="en-GB" sz="1100" b="1" i="1" kern="1200"/>
            <a:t>co-creating</a:t>
          </a:r>
          <a:r>
            <a:rPr lang="en-GB" sz="1100" i="1" kern="1200"/>
            <a:t> </a:t>
          </a:r>
          <a:r>
            <a:rPr lang="en-GB" sz="1100" b="1" i="1" kern="1200"/>
            <a:t>place based </a:t>
          </a:r>
          <a:r>
            <a:rPr lang="en-GB" sz="1100" kern="1200"/>
            <a:t>projects based on </a:t>
          </a:r>
          <a:r>
            <a:rPr lang="en-GB" sz="1100" b="1" i="1" kern="1200"/>
            <a:t>insight</a:t>
          </a:r>
          <a:r>
            <a:rPr lang="en-GB" sz="1100" kern="1200"/>
            <a:t>, providing support to communities most in need to increase movement and activity and reduce inequalities.</a:t>
          </a:r>
          <a:endParaRPr lang="en-US" sz="1100" kern="1200"/>
        </a:p>
      </dsp:txBody>
      <dsp:txXfrm>
        <a:off x="5698581" y="1732208"/>
        <a:ext cx="2566414" cy="108878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0.81001</cdr:x>
      <cdr:y>0.11365</cdr:y>
    </cdr:from>
    <cdr:to>
      <cdr:x>0.9707</cdr:x>
      <cdr:y>0.91208</cdr:y>
    </cdr:to>
    <cdr:sp macro="" textlink="">
      <cdr:nvSpPr>
        <cdr:cNvPr id="2" name="TextBox 1">
          <a:extLst xmlns:a="http://schemas.openxmlformats.org/drawingml/2006/main">
            <a:ext uri="{FF2B5EF4-FFF2-40B4-BE49-F238E27FC236}">
              <a16:creationId xmlns:a16="http://schemas.microsoft.com/office/drawing/2014/main" id="{2C13FBEE-E254-222D-BB3C-EE83037B9B40}"/>
            </a:ext>
          </a:extLst>
        </cdr:cNvPr>
        <cdr:cNvSpPr txBox="1"/>
      </cdr:nvSpPr>
      <cdr:spPr>
        <a:xfrm xmlns:a="http://schemas.openxmlformats.org/drawingml/2006/main">
          <a:off x="7532615" y="690344"/>
          <a:ext cx="1494289" cy="48498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0.8212</cdr:x>
      <cdr:y>0.15818</cdr:y>
    </cdr:from>
    <cdr:to>
      <cdr:x>0.97934</cdr:x>
      <cdr:y>0.9271</cdr:y>
    </cdr:to>
    <cdr:sp macro="" textlink="">
      <cdr:nvSpPr>
        <cdr:cNvPr id="2" name="TextBox 1">
          <a:extLst xmlns:a="http://schemas.openxmlformats.org/drawingml/2006/main">
            <a:ext uri="{FF2B5EF4-FFF2-40B4-BE49-F238E27FC236}">
              <a16:creationId xmlns:a16="http://schemas.microsoft.com/office/drawing/2014/main" id="{76B5DD11-A978-46BF-BE2A-17C891DFFFAC}"/>
            </a:ext>
          </a:extLst>
        </cdr:cNvPr>
        <cdr:cNvSpPr txBox="1"/>
      </cdr:nvSpPr>
      <cdr:spPr>
        <a:xfrm xmlns:a="http://schemas.openxmlformats.org/drawingml/2006/main">
          <a:off x="7636711" y="960855"/>
          <a:ext cx="1470526" cy="4670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3.xml><?xml version="1.0" encoding="utf-8"?>
<c:userShapes xmlns:c="http://schemas.openxmlformats.org/drawingml/2006/chart">
  <cdr:relSizeAnchor xmlns:cdr="http://schemas.openxmlformats.org/drawingml/2006/chartDrawing">
    <cdr:from>
      <cdr:x>0.86253</cdr:x>
      <cdr:y>0.19395</cdr:y>
    </cdr:from>
    <cdr:to>
      <cdr:x>0.98293</cdr:x>
      <cdr:y>0.96836</cdr:y>
    </cdr:to>
    <cdr:sp macro="" textlink="">
      <cdr:nvSpPr>
        <cdr:cNvPr id="2" name="TextBox 1">
          <a:extLst xmlns:a="http://schemas.openxmlformats.org/drawingml/2006/main">
            <a:ext uri="{FF2B5EF4-FFF2-40B4-BE49-F238E27FC236}">
              <a16:creationId xmlns:a16="http://schemas.microsoft.com/office/drawing/2014/main" id="{E9F2CFDB-1DAE-4FC5-AF26-FD6ED5111D22}"/>
            </a:ext>
          </a:extLst>
        </cdr:cNvPr>
        <cdr:cNvSpPr txBox="1"/>
      </cdr:nvSpPr>
      <cdr:spPr>
        <a:xfrm xmlns:a="http://schemas.openxmlformats.org/drawingml/2006/main">
          <a:off x="8021053" y="1178092"/>
          <a:ext cx="1119605" cy="4704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0.16644</cdr:y>
    </cdr:from>
    <cdr:to>
      <cdr:x>0.98023</cdr:x>
      <cdr:y>0.91059</cdr:y>
    </cdr:to>
    <cdr:sp macro="" textlink="">
      <cdr:nvSpPr>
        <cdr:cNvPr id="3" name="TextBox 2">
          <a:extLst xmlns:a="http://schemas.openxmlformats.org/drawingml/2006/main">
            <a:ext uri="{FF2B5EF4-FFF2-40B4-BE49-F238E27FC236}">
              <a16:creationId xmlns:a16="http://schemas.microsoft.com/office/drawing/2014/main" id="{EC25CCA4-93A2-467B-BCA0-A945D23D2DA6}"/>
            </a:ext>
          </a:extLst>
        </cdr:cNvPr>
        <cdr:cNvSpPr txBox="1"/>
      </cdr:nvSpPr>
      <cdr:spPr>
        <a:xfrm xmlns:a="http://schemas.openxmlformats.org/drawingml/2006/main">
          <a:off x="7895724" y="1010987"/>
          <a:ext cx="1219868" cy="4520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0.18432</cdr:y>
    </cdr:from>
    <cdr:to>
      <cdr:x>0.97574</cdr:x>
      <cdr:y>0.92297</cdr:y>
    </cdr:to>
    <cdr:sp macro="" textlink="">
      <cdr:nvSpPr>
        <cdr:cNvPr id="4" name="TextBox 3">
          <a:extLst xmlns:a="http://schemas.openxmlformats.org/drawingml/2006/main">
            <a:ext uri="{FF2B5EF4-FFF2-40B4-BE49-F238E27FC236}">
              <a16:creationId xmlns:a16="http://schemas.microsoft.com/office/drawing/2014/main" id="{14A53349-B091-466A-A6E6-F4552D3701DC}"/>
            </a:ext>
          </a:extLst>
        </cdr:cNvPr>
        <cdr:cNvSpPr txBox="1"/>
      </cdr:nvSpPr>
      <cdr:spPr>
        <a:xfrm xmlns:a="http://schemas.openxmlformats.org/drawingml/2006/main">
          <a:off x="7895724" y="1119605"/>
          <a:ext cx="1178092" cy="4486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4.xml><?xml version="1.0" encoding="utf-8"?>
<c:userShapes xmlns:c="http://schemas.openxmlformats.org/drawingml/2006/chart">
  <cdr:relSizeAnchor xmlns:cdr="http://schemas.openxmlformats.org/drawingml/2006/chartDrawing">
    <cdr:from>
      <cdr:x>0.86253</cdr:x>
      <cdr:y>0.19395</cdr:y>
    </cdr:from>
    <cdr:to>
      <cdr:x>0.98293</cdr:x>
      <cdr:y>0.96836</cdr:y>
    </cdr:to>
    <cdr:sp macro="" textlink="">
      <cdr:nvSpPr>
        <cdr:cNvPr id="2" name="TextBox 1">
          <a:extLst xmlns:a="http://schemas.openxmlformats.org/drawingml/2006/main">
            <a:ext uri="{FF2B5EF4-FFF2-40B4-BE49-F238E27FC236}">
              <a16:creationId xmlns:a16="http://schemas.microsoft.com/office/drawing/2014/main" id="{E9F2CFDB-1DAE-4FC5-AF26-FD6ED5111D22}"/>
            </a:ext>
          </a:extLst>
        </cdr:cNvPr>
        <cdr:cNvSpPr txBox="1"/>
      </cdr:nvSpPr>
      <cdr:spPr>
        <a:xfrm xmlns:a="http://schemas.openxmlformats.org/drawingml/2006/main">
          <a:off x="8021053" y="1178092"/>
          <a:ext cx="1119605" cy="4704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0.16644</cdr:y>
    </cdr:from>
    <cdr:to>
      <cdr:x>0.98023</cdr:x>
      <cdr:y>0.91059</cdr:y>
    </cdr:to>
    <cdr:sp macro="" textlink="">
      <cdr:nvSpPr>
        <cdr:cNvPr id="3" name="TextBox 2">
          <a:extLst xmlns:a="http://schemas.openxmlformats.org/drawingml/2006/main">
            <a:ext uri="{FF2B5EF4-FFF2-40B4-BE49-F238E27FC236}">
              <a16:creationId xmlns:a16="http://schemas.microsoft.com/office/drawing/2014/main" id="{EC25CCA4-93A2-467B-BCA0-A945D23D2DA6}"/>
            </a:ext>
          </a:extLst>
        </cdr:cNvPr>
        <cdr:cNvSpPr txBox="1"/>
      </cdr:nvSpPr>
      <cdr:spPr>
        <a:xfrm xmlns:a="http://schemas.openxmlformats.org/drawingml/2006/main">
          <a:off x="7895724" y="1010987"/>
          <a:ext cx="1219868" cy="4520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0.18432</cdr:y>
    </cdr:from>
    <cdr:to>
      <cdr:x>0.97574</cdr:x>
      <cdr:y>0.92297</cdr:y>
    </cdr:to>
    <cdr:sp macro="" textlink="">
      <cdr:nvSpPr>
        <cdr:cNvPr id="4" name="TextBox 3">
          <a:extLst xmlns:a="http://schemas.openxmlformats.org/drawingml/2006/main">
            <a:ext uri="{FF2B5EF4-FFF2-40B4-BE49-F238E27FC236}">
              <a16:creationId xmlns:a16="http://schemas.microsoft.com/office/drawing/2014/main" id="{14A53349-B091-466A-A6E6-F4552D3701DC}"/>
            </a:ext>
          </a:extLst>
        </cdr:cNvPr>
        <cdr:cNvSpPr txBox="1"/>
      </cdr:nvSpPr>
      <cdr:spPr>
        <a:xfrm xmlns:a="http://schemas.openxmlformats.org/drawingml/2006/main">
          <a:off x="7895724" y="1119605"/>
          <a:ext cx="1178092" cy="4486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5.xml><?xml version="1.0" encoding="utf-8"?>
<c:userShapes xmlns:c="http://schemas.openxmlformats.org/drawingml/2006/chart">
  <cdr:relSizeAnchor xmlns:cdr="http://schemas.openxmlformats.org/drawingml/2006/chartDrawing">
    <cdr:from>
      <cdr:x>0.86253</cdr:x>
      <cdr:y>0.19395</cdr:y>
    </cdr:from>
    <cdr:to>
      <cdr:x>0.98293</cdr:x>
      <cdr:y>0.96836</cdr:y>
    </cdr:to>
    <cdr:sp macro="" textlink="">
      <cdr:nvSpPr>
        <cdr:cNvPr id="2" name="TextBox 1">
          <a:extLst xmlns:a="http://schemas.openxmlformats.org/drawingml/2006/main">
            <a:ext uri="{FF2B5EF4-FFF2-40B4-BE49-F238E27FC236}">
              <a16:creationId xmlns:a16="http://schemas.microsoft.com/office/drawing/2014/main" id="{E9F2CFDB-1DAE-4FC5-AF26-FD6ED5111D22}"/>
            </a:ext>
          </a:extLst>
        </cdr:cNvPr>
        <cdr:cNvSpPr txBox="1"/>
      </cdr:nvSpPr>
      <cdr:spPr>
        <a:xfrm xmlns:a="http://schemas.openxmlformats.org/drawingml/2006/main">
          <a:off x="8021053" y="1178092"/>
          <a:ext cx="1119605" cy="4704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0.16644</cdr:y>
    </cdr:from>
    <cdr:to>
      <cdr:x>0.98023</cdr:x>
      <cdr:y>0.91059</cdr:y>
    </cdr:to>
    <cdr:sp macro="" textlink="">
      <cdr:nvSpPr>
        <cdr:cNvPr id="3" name="TextBox 2">
          <a:extLst xmlns:a="http://schemas.openxmlformats.org/drawingml/2006/main">
            <a:ext uri="{FF2B5EF4-FFF2-40B4-BE49-F238E27FC236}">
              <a16:creationId xmlns:a16="http://schemas.microsoft.com/office/drawing/2014/main" id="{EC25CCA4-93A2-467B-BCA0-A945D23D2DA6}"/>
            </a:ext>
          </a:extLst>
        </cdr:cNvPr>
        <cdr:cNvSpPr txBox="1"/>
      </cdr:nvSpPr>
      <cdr:spPr>
        <a:xfrm xmlns:a="http://schemas.openxmlformats.org/drawingml/2006/main">
          <a:off x="7895724" y="1010987"/>
          <a:ext cx="1219868" cy="4520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0.18432</cdr:y>
    </cdr:from>
    <cdr:to>
      <cdr:x>0.97574</cdr:x>
      <cdr:y>0.92297</cdr:y>
    </cdr:to>
    <cdr:sp macro="" textlink="">
      <cdr:nvSpPr>
        <cdr:cNvPr id="4" name="TextBox 3">
          <a:extLst xmlns:a="http://schemas.openxmlformats.org/drawingml/2006/main">
            <a:ext uri="{FF2B5EF4-FFF2-40B4-BE49-F238E27FC236}">
              <a16:creationId xmlns:a16="http://schemas.microsoft.com/office/drawing/2014/main" id="{14A53349-B091-466A-A6E6-F4552D3701DC}"/>
            </a:ext>
          </a:extLst>
        </cdr:cNvPr>
        <cdr:cNvSpPr txBox="1"/>
      </cdr:nvSpPr>
      <cdr:spPr>
        <a:xfrm xmlns:a="http://schemas.openxmlformats.org/drawingml/2006/main">
          <a:off x="7895724" y="1119605"/>
          <a:ext cx="1178092" cy="4486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A34312-7E6F-4AE4-82B9-42097236ACA5}" type="datetimeFigureOut">
              <a:rPr lang="en-GB" smtClean="0"/>
              <a:t>18/08/2023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7D6E33F-457E-4754-966F-2F2A944A46AC}" type="slidenum">
              <a:rPr lang="en-GB" smtClean="0"/>
              <a:t>‹#›</a:t>
            </a:fld>
            <a:endParaRPr lang="en-GB"/>
          </a:p>
        </p:txBody>
      </p:sp>
    </p:spTree>
    <p:extLst>
      <p:ext uri="{BB962C8B-B14F-4D97-AF65-F5344CB8AC3E}">
        <p14:creationId xmlns:p14="http://schemas.microsoft.com/office/powerpoint/2010/main" val="293287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1043"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44378" y="10057155"/>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714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1043"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44378" y="10057155"/>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379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13</a:t>
            </a:fld>
            <a:endParaRPr lang="en-GB" altLang="en-US" sz="1200"/>
          </a:p>
        </p:txBody>
      </p:sp>
    </p:spTree>
    <p:extLst>
      <p:ext uri="{BB962C8B-B14F-4D97-AF65-F5344CB8AC3E}">
        <p14:creationId xmlns:p14="http://schemas.microsoft.com/office/powerpoint/2010/main" val="258159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15</a:t>
            </a:fld>
            <a:endParaRPr lang="en-GB"/>
          </a:p>
        </p:txBody>
      </p:sp>
    </p:spTree>
    <p:extLst>
      <p:ext uri="{BB962C8B-B14F-4D97-AF65-F5344CB8AC3E}">
        <p14:creationId xmlns:p14="http://schemas.microsoft.com/office/powerpoint/2010/main" val="410253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097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509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5821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20</a:t>
            </a:fld>
            <a:endParaRPr lang="en-GB" altLang="en-US" sz="1200"/>
          </a:p>
        </p:txBody>
      </p:sp>
    </p:spTree>
    <p:extLst>
      <p:ext uri="{BB962C8B-B14F-4D97-AF65-F5344CB8AC3E}">
        <p14:creationId xmlns:p14="http://schemas.microsoft.com/office/powerpoint/2010/main" val="3554484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2331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808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There are 18 place-based areas through Shropshire, the assets and needs are different in each area and the JSNA process is a way to dig deeper into these needs.  </a:t>
            </a:r>
          </a:p>
          <a:p>
            <a:r>
              <a:rPr lang="en-GB"/>
              <a:t>Looking at health data as well as what is on the ground – what agencies say about an area and what people say about area are very different.  </a:t>
            </a:r>
          </a:p>
          <a:p>
            <a:r>
              <a:rPr lang="en-GB"/>
              <a:t>We have been working with the Highley area and are formulating an action plan to work with key areas that have arisen i.e. access to services - the Highley GP gave notice on the contract for the current surgery and that has opened an opportunity to work with the PCN to relocate the surgery.  </a:t>
            </a:r>
          </a:p>
          <a:p>
            <a:endParaRPr lang="en-GB" altLang="en-US">
              <a:cs typeface="Calibri"/>
            </a:endParaRPr>
          </a:p>
          <a:p>
            <a:endParaRPr lang="en-GB" altLang="en-US">
              <a:cs typeface="Calibri"/>
            </a:endParaRP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2</a:t>
            </a:fld>
            <a:endParaRPr lang="en-GB" altLang="en-US" sz="1200"/>
          </a:p>
        </p:txBody>
      </p:sp>
    </p:spTree>
    <p:extLst>
      <p:ext uri="{BB962C8B-B14F-4D97-AF65-F5344CB8AC3E}">
        <p14:creationId xmlns:p14="http://schemas.microsoft.com/office/powerpoint/2010/main" val="78880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838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215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553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470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4346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628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2303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6531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3430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9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661041" y="5029497"/>
            <a:ext cx="5288270" cy="47646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40fd753846_1_564: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5548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0520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4663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890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2960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8885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175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6745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186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25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fd753846_1_345: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40fd753846_1_345:notes"/>
          <p:cNvSpPr txBox="1">
            <a:spLocks noGrp="1"/>
          </p:cNvSpPr>
          <p:nvPr>
            <p:ph type="body" idx="1"/>
          </p:nvPr>
        </p:nvSpPr>
        <p:spPr>
          <a:xfrm>
            <a:off x="661041"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66" name="Google Shape;166;g40fd753846_1_345:notes"/>
          <p:cNvSpPr txBox="1">
            <a:spLocks noGrp="1"/>
          </p:cNvSpPr>
          <p:nvPr>
            <p:ph type="sldNum" idx="12"/>
          </p:nvPr>
        </p:nvSpPr>
        <p:spPr>
          <a:xfrm>
            <a:off x="3744370" y="10057156"/>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7871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6578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662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149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7933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6950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383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983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13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0fd753846_1_258: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40fd753846_1_258:notes"/>
          <p:cNvSpPr txBox="1">
            <a:spLocks noGrp="1"/>
          </p:cNvSpPr>
          <p:nvPr>
            <p:ph type="body" idx="1"/>
          </p:nvPr>
        </p:nvSpPr>
        <p:spPr>
          <a:xfrm>
            <a:off x="661041"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56" name="Google Shape;156;g40fd753846_1_258:notes"/>
          <p:cNvSpPr txBox="1">
            <a:spLocks noGrp="1"/>
          </p:cNvSpPr>
          <p:nvPr>
            <p:ph type="sldNum" idx="12"/>
          </p:nvPr>
        </p:nvSpPr>
        <p:spPr>
          <a:xfrm>
            <a:off x="3744370" y="10057156"/>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7</a:t>
            </a:fld>
            <a:endParaRPr lang="en-GB"/>
          </a:p>
        </p:txBody>
      </p:sp>
    </p:spTree>
    <p:extLst>
      <p:ext uri="{BB962C8B-B14F-4D97-AF65-F5344CB8AC3E}">
        <p14:creationId xmlns:p14="http://schemas.microsoft.com/office/powerpoint/2010/main" val="33920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1043"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44378" y="10057155"/>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1043"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44378" y="10057155"/>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28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1043"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44378" y="10057155"/>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245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15830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90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336955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D50F-FB5D-7DB9-C96E-17FFA07236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CE7BFC0-EA03-C0F0-C9E9-FE17D5249C3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F1F7D3-7BD8-100C-BCD0-1BCE50DD726A}"/>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5" name="Footer Placeholder 4">
            <a:extLst>
              <a:ext uri="{FF2B5EF4-FFF2-40B4-BE49-F238E27FC236}">
                <a16:creationId xmlns:a16="http://schemas.microsoft.com/office/drawing/2014/main" id="{7F75E578-6354-98D9-4AB7-2C95DE0A20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8D9D26-FEE7-61B3-403B-BD03C6910B93}"/>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285165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D9D4-C043-0DE9-03B3-909B23F8FC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D86C04-D10D-8C53-BC98-402715C0C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783E5C-56A3-67FC-1A5F-991D51956726}"/>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5" name="Footer Placeholder 4">
            <a:extLst>
              <a:ext uri="{FF2B5EF4-FFF2-40B4-BE49-F238E27FC236}">
                <a16:creationId xmlns:a16="http://schemas.microsoft.com/office/drawing/2014/main" id="{AC948F30-D7F1-D7C5-BE35-DDD48115B9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ABDC0D-82CC-474F-288D-FA5F162B2B8A}"/>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3819137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3DDA-03F3-EC87-9609-D38F456EB8C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0C8E61-D1D5-F47A-CD25-5FB074CC9A3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910F28-3312-8219-A210-66F8FF501C9A}"/>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5" name="Footer Placeholder 4">
            <a:extLst>
              <a:ext uri="{FF2B5EF4-FFF2-40B4-BE49-F238E27FC236}">
                <a16:creationId xmlns:a16="http://schemas.microsoft.com/office/drawing/2014/main" id="{3AC07E0C-51B5-CD12-71DB-59AB85E422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B81564-5756-1A70-21D1-826C628BB9D8}"/>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186955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6B67-C1BB-8325-4E6B-EA405539C0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192412-926C-2C08-6F04-8D7CDBCC937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87DF4E-C0FE-1E42-B75A-738888CFC27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8875B0-6911-DDEE-7403-3F699BA5BA9B}"/>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6" name="Footer Placeholder 5">
            <a:extLst>
              <a:ext uri="{FF2B5EF4-FFF2-40B4-BE49-F238E27FC236}">
                <a16:creationId xmlns:a16="http://schemas.microsoft.com/office/drawing/2014/main" id="{41B95233-F2C7-652A-411E-5E25DE79B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A697D7-4B08-C307-E2F0-FA7FAA6621DC}"/>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131242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87C6-786F-F039-BEEF-A550E8C7503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034897-7ADF-74DF-4F6B-4477D685F84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963E165-4EB2-A9BD-4D5D-C51E942113F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8D8C5E-5389-E666-35DF-81F05ED8DF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78C3B-BA61-6395-1E25-829B5AE8A85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B69001-5DD7-4D7F-470A-71B61153C733}"/>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8" name="Footer Placeholder 7">
            <a:extLst>
              <a:ext uri="{FF2B5EF4-FFF2-40B4-BE49-F238E27FC236}">
                <a16:creationId xmlns:a16="http://schemas.microsoft.com/office/drawing/2014/main" id="{EA458FBD-ACD6-9F44-4272-B439C5A088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C6DEA5-75E7-81BE-3C01-0271186C450F}"/>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977221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7020-173D-51F6-6BC0-820481F96B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A2C51C-94A6-4DC9-1810-63FA5E14A96F}"/>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4" name="Footer Placeholder 3">
            <a:extLst>
              <a:ext uri="{FF2B5EF4-FFF2-40B4-BE49-F238E27FC236}">
                <a16:creationId xmlns:a16="http://schemas.microsoft.com/office/drawing/2014/main" id="{71C4667B-04F2-8E7F-FA65-D720AC6489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8079DD-A9F9-5ADA-7816-041AB8AF80C4}"/>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899167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DBAC36-6930-461D-67CF-244609A7A417}"/>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3" name="Footer Placeholder 2">
            <a:extLst>
              <a:ext uri="{FF2B5EF4-FFF2-40B4-BE49-F238E27FC236}">
                <a16:creationId xmlns:a16="http://schemas.microsoft.com/office/drawing/2014/main" id="{DCBCD72D-3015-9295-B72E-060685437C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10839-E22D-60F1-3CD1-B7B8001E7D42}"/>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261761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0DFF-3C2C-6C7D-D764-DA226F27847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7A259D-7912-B079-6280-3A36B4B905C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6925EE-0246-DD7F-7534-76C2B978E1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65401E2-EB80-3B25-25F5-111A8D3403D8}"/>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6" name="Footer Placeholder 5">
            <a:extLst>
              <a:ext uri="{FF2B5EF4-FFF2-40B4-BE49-F238E27FC236}">
                <a16:creationId xmlns:a16="http://schemas.microsoft.com/office/drawing/2014/main" id="{6ED3AD74-6CCC-B604-746D-E3BCDE4870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976FA9-A677-0C01-3474-62E8C5822D67}"/>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220392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39721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254C-4734-F202-BA0A-0C77F9EE28D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70C355-5405-D790-D97B-B90334E512A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1FD41D8-AC1F-CF78-36F2-6F96016EDC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EB5038-85C2-E5AA-D2B5-C92D635652EA}"/>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6" name="Footer Placeholder 5">
            <a:extLst>
              <a:ext uri="{FF2B5EF4-FFF2-40B4-BE49-F238E27FC236}">
                <a16:creationId xmlns:a16="http://schemas.microsoft.com/office/drawing/2014/main" id="{1264D1C0-700E-F3B5-650E-7937583279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34531D-4D4A-A403-8F71-52BB24F787A6}"/>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3790006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C912-5D9C-7349-E24F-614FCB71B6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8FDA1E-1F1F-97D1-B05C-279E10CA6E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BCD752-A0BB-2AB1-743F-52D8E344A7D6}"/>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5" name="Footer Placeholder 4">
            <a:extLst>
              <a:ext uri="{FF2B5EF4-FFF2-40B4-BE49-F238E27FC236}">
                <a16:creationId xmlns:a16="http://schemas.microsoft.com/office/drawing/2014/main" id="{D8463DAF-E3E6-43E4-4029-8C2AC6BE61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7CEE6E-1109-6FC8-E79A-AB9A24E84A14}"/>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2690493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DEB68-8DFE-C718-33E0-4A5A512FB4A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C4069E-42E7-ACA8-5A21-BA1EEAE5930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18FE85-89B8-49B5-0120-1D8D61B43655}"/>
              </a:ext>
            </a:extLst>
          </p:cNvPr>
          <p:cNvSpPr>
            <a:spLocks noGrp="1"/>
          </p:cNvSpPr>
          <p:nvPr>
            <p:ph type="dt" sz="half" idx="10"/>
          </p:nvPr>
        </p:nvSpPr>
        <p:spPr/>
        <p:txBody>
          <a:bodyPr/>
          <a:lstStyle/>
          <a:p>
            <a:fld id="{407130AD-FF67-45F0-9522-827B2EAC24B7}" type="datetimeFigureOut">
              <a:rPr lang="en-GB" smtClean="0"/>
              <a:t>18/08/2023</a:t>
            </a:fld>
            <a:endParaRPr lang="en-GB"/>
          </a:p>
        </p:txBody>
      </p:sp>
      <p:sp>
        <p:nvSpPr>
          <p:cNvPr id="5" name="Footer Placeholder 4">
            <a:extLst>
              <a:ext uri="{FF2B5EF4-FFF2-40B4-BE49-F238E27FC236}">
                <a16:creationId xmlns:a16="http://schemas.microsoft.com/office/drawing/2014/main" id="{39B6E256-627D-52F2-1739-A58F798788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B5568-D912-F175-FE9F-087FC2B3421E}"/>
              </a:ext>
            </a:extLst>
          </p:cNvPr>
          <p:cNvSpPr>
            <a:spLocks noGrp="1"/>
          </p:cNvSpPr>
          <p:nvPr>
            <p:ph type="sldNum" sz="quarter" idx="12"/>
          </p:nvPr>
        </p:nvSpPr>
        <p:spPr/>
        <p:txBody>
          <a:bodyPr/>
          <a:lstStyle/>
          <a:p>
            <a:fld id="{D7762EF9-3C13-4583-B3BA-AA887F6D5C3C}" type="slidenum">
              <a:rPr lang="en-GB" smtClean="0"/>
              <a:t>‹#›</a:t>
            </a:fld>
            <a:endParaRPr lang="en-GB"/>
          </a:p>
        </p:txBody>
      </p:sp>
    </p:spTree>
    <p:extLst>
      <p:ext uri="{BB962C8B-B14F-4D97-AF65-F5344CB8AC3E}">
        <p14:creationId xmlns:p14="http://schemas.microsoft.com/office/powerpoint/2010/main" val="120136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888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3C940-8499-4886-B02D-852C2DF416B6}"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787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3C940-8499-4886-B02D-852C2DF416B6}" type="datetimeFigureOut">
              <a:rPr lang="en-GB" smtClean="0"/>
              <a:t>18/08/2023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89143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3C940-8499-4886-B02D-852C2DF416B6}"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4637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3C940-8499-4886-B02D-852C2DF416B6}"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8947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18549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7321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3C940-8499-4886-B02D-852C2DF416B6}" type="datetimeFigureOut">
              <a:rPr lang="en-GB" smtClean="0"/>
              <a:t>18/08/2023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E24B-5D2E-4616-964E-6FB0F004D8DB}" type="slidenum">
              <a:rPr lang="en-GB" smtClean="0"/>
              <a:t>‹#›</a:t>
            </a:fld>
            <a:endParaRPr lang="en-GB"/>
          </a:p>
        </p:txBody>
      </p:sp>
    </p:spTree>
    <p:extLst>
      <p:ext uri="{BB962C8B-B14F-4D97-AF65-F5344CB8AC3E}">
        <p14:creationId xmlns:p14="http://schemas.microsoft.com/office/powerpoint/2010/main" val="3437739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8728C-0D54-B020-79EE-5B4A568BB14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12E48E-D8A6-A8F5-A625-C527D3C520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6FC3AF-4737-A511-2947-F8711E7219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7130AD-FF67-45F0-9522-827B2EAC24B7}" type="datetimeFigureOut">
              <a:rPr lang="en-GB" smtClean="0"/>
              <a:t>18/08/2023</a:t>
            </a:fld>
            <a:endParaRPr lang="en-GB"/>
          </a:p>
        </p:txBody>
      </p:sp>
      <p:sp>
        <p:nvSpPr>
          <p:cNvPr id="5" name="Footer Placeholder 4">
            <a:extLst>
              <a:ext uri="{FF2B5EF4-FFF2-40B4-BE49-F238E27FC236}">
                <a16:creationId xmlns:a16="http://schemas.microsoft.com/office/drawing/2014/main" id="{9027522E-9F79-1AA9-CBD3-B8F77C5C3C5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14A2DD-1B07-8879-55FC-421572FE175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762EF9-3C13-4583-B3BA-AA887F6D5C3C}" type="slidenum">
              <a:rPr lang="en-GB" smtClean="0"/>
              <a:t>‹#›</a:t>
            </a:fld>
            <a:endParaRPr lang="en-GB"/>
          </a:p>
        </p:txBody>
      </p:sp>
    </p:spTree>
    <p:extLst>
      <p:ext uri="{BB962C8B-B14F-4D97-AF65-F5344CB8AC3E}">
        <p14:creationId xmlns:p14="http://schemas.microsoft.com/office/powerpoint/2010/main" val="366741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package" Target="../embeddings/Microsoft_Word_Document.docx"/></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hart" Target="../charts/chart32.xml"/><Relationship Id="rId4" Type="http://schemas.openxmlformats.org/officeDocument/2006/relationships/chart" Target="../charts/chart3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www.shropshire.gov.uk/public-health/jsna-data-be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ctrTitle"/>
          </p:nvPr>
        </p:nvSpPr>
        <p:spPr>
          <a:xfrm>
            <a:off x="113122" y="933254"/>
            <a:ext cx="8766927" cy="2218647"/>
          </a:xfrm>
        </p:spPr>
        <p:txBody>
          <a:bodyPr>
            <a:normAutofit fontScale="90000"/>
          </a:bodyPr>
          <a:lstStyle/>
          <a:p>
            <a:pPr algn="l"/>
            <a:br>
              <a:rPr lang="en-GB" sz="5300" b="1">
                <a:solidFill>
                  <a:schemeClr val="bg1"/>
                </a:solidFill>
                <a:latin typeface="Arial" panose="020B0604020202020204" pitchFamily="34" charset="0"/>
                <a:ea typeface="+mj-lt"/>
                <a:cs typeface="Arial" panose="020B0604020202020204" pitchFamily="34" charset="0"/>
              </a:rPr>
            </a:br>
            <a:r>
              <a:rPr lang="en-GB" sz="5300" b="1">
                <a:solidFill>
                  <a:schemeClr val="bg1"/>
                </a:solidFill>
                <a:latin typeface="Arial" panose="020B0604020202020204" pitchFamily="34" charset="0"/>
                <a:ea typeface="+mj-lt"/>
                <a:cs typeface="Arial" panose="020B0604020202020204" pitchFamily="34" charset="0"/>
              </a:rPr>
              <a:t>Joint Strategic Needs </a:t>
            </a:r>
            <a:br>
              <a:rPr lang="en-GB" sz="5300" b="1">
                <a:solidFill>
                  <a:schemeClr val="bg1"/>
                </a:solidFill>
                <a:latin typeface="Arial" panose="020B0604020202020204" pitchFamily="34" charset="0"/>
                <a:ea typeface="+mj-lt"/>
                <a:cs typeface="Arial" panose="020B0604020202020204" pitchFamily="34" charset="0"/>
              </a:rPr>
            </a:br>
            <a:r>
              <a:rPr lang="en-GB" sz="5300" b="1">
                <a:solidFill>
                  <a:schemeClr val="bg1"/>
                </a:solidFill>
                <a:latin typeface="Arial" panose="020B0604020202020204" pitchFamily="34" charset="0"/>
                <a:ea typeface="+mj-lt"/>
                <a:cs typeface="Arial" panose="020B0604020202020204" pitchFamily="34" charset="0"/>
              </a:rPr>
              <a:t>Assessment (JSNA): </a:t>
            </a:r>
            <a:br>
              <a:rPr lang="en-GB" sz="5300" b="1">
                <a:solidFill>
                  <a:schemeClr val="bg1"/>
                </a:solidFill>
                <a:latin typeface="Arial" panose="020B0604020202020204" pitchFamily="34" charset="0"/>
                <a:ea typeface="+mj-lt"/>
                <a:cs typeface="Arial" panose="020B0604020202020204" pitchFamily="34" charset="0"/>
              </a:rPr>
            </a:br>
            <a:r>
              <a:rPr lang="en-GB" sz="5300" b="1">
                <a:solidFill>
                  <a:schemeClr val="bg1"/>
                </a:solidFill>
                <a:latin typeface="Arial" panose="020B0604020202020204" pitchFamily="34" charset="0"/>
                <a:ea typeface="+mj-lt"/>
                <a:cs typeface="Arial" panose="020B0604020202020204" pitchFamily="34" charset="0"/>
              </a:rPr>
              <a:t>Place-based approach</a:t>
            </a:r>
            <a:r>
              <a:rPr lang="en-GB" altLang="en-US" sz="5300">
                <a:solidFill>
                  <a:schemeClr val="bg1"/>
                </a:solidFill>
                <a:latin typeface="Arial" panose="020B0604020202020204" pitchFamily="34" charset="0"/>
                <a:cs typeface="Arial" panose="020B0604020202020204" pitchFamily="34" charset="0"/>
              </a:rPr>
              <a:t> </a:t>
            </a:r>
            <a:br>
              <a:rPr lang="en-GB" altLang="en-US" sz="6450">
                <a:solidFill>
                  <a:schemeClr val="bg1"/>
                </a:solidFill>
              </a:rPr>
            </a:br>
            <a:endParaRPr lang="en-GB" sz="1800">
              <a:solidFill>
                <a:schemeClr val="bg1"/>
              </a:solidFill>
              <a:cs typeface="Calibri Light"/>
            </a:endParaRPr>
          </a:p>
        </p:txBody>
      </p:sp>
      <p:sp>
        <p:nvSpPr>
          <p:cNvPr id="5" name="TextBox 4">
            <a:extLst>
              <a:ext uri="{FF2B5EF4-FFF2-40B4-BE49-F238E27FC236}">
                <a16:creationId xmlns:a16="http://schemas.microsoft.com/office/drawing/2014/main" id="{902DCEC3-91A2-45AA-8C21-69C86016A7D6}"/>
              </a:ext>
            </a:extLst>
          </p:cNvPr>
          <p:cNvSpPr txBox="1"/>
          <p:nvPr/>
        </p:nvSpPr>
        <p:spPr>
          <a:xfrm>
            <a:off x="404951" y="3475267"/>
            <a:ext cx="6906638" cy="1569660"/>
          </a:xfrm>
          <a:prstGeom prst="rect">
            <a:avLst/>
          </a:prstGeom>
          <a:noFill/>
        </p:spPr>
        <p:txBody>
          <a:bodyPr wrap="square" lIns="91440" tIns="45720" rIns="91440" bIns="45720" rtlCol="0" anchor="t">
            <a:spAutoFit/>
          </a:bodyPr>
          <a:lstStyle/>
          <a:p>
            <a:r>
              <a:rPr lang="en-GB" sz="4800">
                <a:solidFill>
                  <a:schemeClr val="bg1"/>
                </a:solidFill>
                <a:latin typeface="Arial" panose="020B0604020202020204" pitchFamily="34" charset="0"/>
                <a:cs typeface="Arial" panose="020B0604020202020204" pitchFamily="34" charset="0"/>
              </a:rPr>
              <a:t>Stakeholder Event – Shrewsbury North East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38"/>
          <p:cNvSpPr txBox="1"/>
          <p:nvPr/>
        </p:nvSpPr>
        <p:spPr>
          <a:xfrm>
            <a:off x="2000250" y="2201402"/>
            <a:ext cx="5143500" cy="388631"/>
          </a:xfrm>
          <a:prstGeom prst="rect">
            <a:avLst/>
          </a:prstGeom>
          <a:noFill/>
          <a:ln>
            <a:noFill/>
          </a:ln>
        </p:spPr>
        <p:txBody>
          <a:bodyPr spcFirstLastPara="1" wrap="square" lIns="51427" tIns="51427" rIns="51427" bIns="51427" anchor="ctr" anchorCtr="0">
            <a:noAutofit/>
          </a:bodyPr>
          <a:lstStyle/>
          <a:p>
            <a:pPr algn="ctr">
              <a:buClr>
                <a:srgbClr val="666666"/>
              </a:buClr>
              <a:buSzPts val="2800"/>
            </a:pPr>
            <a:endParaRPr sz="1013"/>
          </a:p>
        </p:txBody>
      </p:sp>
      <p:graphicFrame>
        <p:nvGraphicFramePr>
          <p:cNvPr id="275" name="Content Placeholder 1">
            <a:extLst>
              <a:ext uri="{FF2B5EF4-FFF2-40B4-BE49-F238E27FC236}">
                <a16:creationId xmlns:a16="http://schemas.microsoft.com/office/drawing/2014/main" id="{CE8DDF2E-2515-7CD7-833D-D06371795F33}"/>
              </a:ext>
            </a:extLst>
          </p:cNvPr>
          <p:cNvGraphicFramePr>
            <a:graphicFrameLocks noGrp="1"/>
          </p:cNvGraphicFramePr>
          <p:nvPr>
            <p:ph idx="1"/>
            <p:extLst>
              <p:ext uri="{D42A27DB-BD31-4B8C-83A1-F6EECF244321}">
                <p14:modId xmlns:p14="http://schemas.microsoft.com/office/powerpoint/2010/main" val="853449090"/>
              </p:ext>
            </p:extLst>
          </p:nvPr>
        </p:nvGraphicFramePr>
        <p:xfrm>
          <a:off x="419100" y="2788510"/>
          <a:ext cx="8305800" cy="2961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5AECAC4-FA5E-3150-106B-83A79B15E556}"/>
              </a:ext>
            </a:extLst>
          </p:cNvPr>
          <p:cNvSpPr txBox="1"/>
          <p:nvPr/>
        </p:nvSpPr>
        <p:spPr>
          <a:xfrm>
            <a:off x="419100" y="904956"/>
            <a:ext cx="8305800" cy="1685077"/>
          </a:xfrm>
          <a:prstGeom prst="rect">
            <a:avLst/>
          </a:prstGeom>
          <a:noFill/>
        </p:spPr>
        <p:txBody>
          <a:bodyPr wrap="square" rtlCol="0">
            <a:spAutoFit/>
          </a:bodyPr>
          <a:lstStyle/>
          <a:p>
            <a:r>
              <a:rPr lang="en-GB" sz="3000" b="1">
                <a:latin typeface="Arial" panose="020B0604020202020204" pitchFamily="34" charset="0"/>
                <a:cs typeface="Arial" panose="020B0604020202020204" pitchFamily="34" charset="0"/>
              </a:rPr>
              <a:t>Energize STW </a:t>
            </a:r>
            <a:endParaRPr lang="en-GB" b="1">
              <a:latin typeface="Arial" panose="020B0604020202020204" pitchFamily="34" charset="0"/>
              <a:cs typeface="Arial" panose="020B0604020202020204" pitchFamily="34" charset="0"/>
            </a:endParaRPr>
          </a:p>
          <a:p>
            <a:r>
              <a:rPr lang="en-GB" i="1">
                <a:solidFill>
                  <a:srgbClr val="000000"/>
                </a:solidFill>
                <a:latin typeface="Arial" panose="020B0604020202020204" pitchFamily="34" charset="0"/>
                <a:cs typeface="Arial" panose="020B0604020202020204" pitchFamily="34" charset="0"/>
              </a:rPr>
              <a:t>We believe </a:t>
            </a:r>
            <a:r>
              <a:rPr lang="en-GB" b="1" i="1">
                <a:solidFill>
                  <a:srgbClr val="C8102E"/>
                </a:solidFill>
                <a:latin typeface="Arial" panose="020B0604020202020204" pitchFamily="34" charset="0"/>
                <a:cs typeface="Arial" panose="020B0604020202020204" pitchFamily="34" charset="0"/>
              </a:rPr>
              <a:t>activity</a:t>
            </a:r>
            <a:r>
              <a:rPr lang="en-GB" i="1">
                <a:solidFill>
                  <a:srgbClr val="000000"/>
                </a:solidFill>
                <a:latin typeface="Arial" panose="020B0604020202020204" pitchFamily="34" charset="0"/>
                <a:cs typeface="Arial" panose="020B0604020202020204" pitchFamily="34" charset="0"/>
              </a:rPr>
              <a:t> improves lives</a:t>
            </a:r>
          </a:p>
          <a:p>
            <a:endParaRPr lang="en-GB" sz="1500" i="1">
              <a:solidFill>
                <a:srgbClr val="000000"/>
              </a:solidFill>
              <a:latin typeface="Arial" panose="020B0604020202020204" pitchFamily="34" charset="0"/>
              <a:cs typeface="Arial" panose="020B0604020202020204" pitchFamily="34" charset="0"/>
            </a:endParaRPr>
          </a:p>
          <a:p>
            <a:r>
              <a:rPr lang="en-GB" sz="1350">
                <a:latin typeface="Arial" panose="020B0604020202020204" pitchFamily="34" charset="0"/>
                <a:cs typeface="Arial" panose="020B0604020202020204" pitchFamily="34" charset="0"/>
              </a:rPr>
              <a:t>Our overall purpose as an organisation is to </a:t>
            </a:r>
            <a:r>
              <a:rPr lang="en-GB" sz="1350" b="1" i="1">
                <a:latin typeface="Arial" panose="020B0604020202020204" pitchFamily="34" charset="0"/>
                <a:cs typeface="Arial" panose="020B0604020202020204" pitchFamily="34" charset="0"/>
              </a:rPr>
              <a:t>improve quality of life through the benefits of physical activity </a:t>
            </a:r>
            <a:r>
              <a:rPr lang="en-GB" sz="1350">
                <a:latin typeface="Arial" panose="020B0604020202020204" pitchFamily="34" charset="0"/>
                <a:cs typeface="Arial" panose="020B0604020202020204" pitchFamily="34" charset="0"/>
              </a:rPr>
              <a:t>with our overall ambition to </a:t>
            </a:r>
            <a:r>
              <a:rPr lang="en-GB" sz="1350" b="1" i="1">
                <a:latin typeface="Arial" panose="020B0604020202020204" pitchFamily="34" charset="0"/>
                <a:cs typeface="Arial" panose="020B0604020202020204" pitchFamily="34" charset="0"/>
              </a:rPr>
              <a:t>eliminate inactivity</a:t>
            </a:r>
            <a:r>
              <a:rPr lang="en-GB" sz="1350">
                <a:latin typeface="Arial" panose="020B0604020202020204" pitchFamily="34" charset="0"/>
                <a:cs typeface="Arial" panose="020B0604020202020204" pitchFamily="34" charset="0"/>
              </a:rPr>
              <a:t>. </a:t>
            </a:r>
          </a:p>
          <a:p>
            <a:endParaRPr lang="en-GB" sz="1350"/>
          </a:p>
        </p:txBody>
      </p:sp>
      <p:sp>
        <p:nvSpPr>
          <p:cNvPr id="7" name="TextBox 6">
            <a:extLst>
              <a:ext uri="{FF2B5EF4-FFF2-40B4-BE49-F238E27FC236}">
                <a16:creationId xmlns:a16="http://schemas.microsoft.com/office/drawing/2014/main" id="{86E69F1B-CC02-F18F-6052-CCFDED7D21BB}"/>
              </a:ext>
            </a:extLst>
          </p:cNvPr>
          <p:cNvSpPr txBox="1"/>
          <p:nvPr/>
        </p:nvSpPr>
        <p:spPr>
          <a:xfrm>
            <a:off x="4935416" y="8367347"/>
            <a:ext cx="184731" cy="300082"/>
          </a:xfrm>
          <a:prstGeom prst="rect">
            <a:avLst/>
          </a:prstGeom>
          <a:noFill/>
        </p:spPr>
        <p:txBody>
          <a:bodyPr wrap="none" rtlCol="0">
            <a:spAutoFit/>
          </a:bodyPr>
          <a:lstStyle/>
          <a:p>
            <a:endParaRPr lang="en-GB" sz="1350"/>
          </a:p>
        </p:txBody>
      </p:sp>
      <p:pic>
        <p:nvPicPr>
          <p:cNvPr id="10" name="Picture 9">
            <a:extLst>
              <a:ext uri="{FF2B5EF4-FFF2-40B4-BE49-F238E27FC236}">
                <a16:creationId xmlns:a16="http://schemas.microsoft.com/office/drawing/2014/main" id="{ED18D5FF-ACBA-D73D-7BD5-E8DCB1800BD5}"/>
              </a:ext>
            </a:extLst>
          </p:cNvPr>
          <p:cNvPicPr>
            <a:picLocks noChangeAspect="1"/>
          </p:cNvPicPr>
          <p:nvPr/>
        </p:nvPicPr>
        <p:blipFill>
          <a:blip r:embed="rId8"/>
          <a:stretch>
            <a:fillRect/>
          </a:stretch>
        </p:blipFill>
        <p:spPr>
          <a:xfrm>
            <a:off x="6658173" y="807341"/>
            <a:ext cx="2251495" cy="940153"/>
          </a:xfrm>
          <a:prstGeom prst="rect">
            <a:avLst/>
          </a:prstGeom>
        </p:spPr>
      </p:pic>
    </p:spTree>
    <p:extLst>
      <p:ext uri="{BB962C8B-B14F-4D97-AF65-F5344CB8AC3E}">
        <p14:creationId xmlns:p14="http://schemas.microsoft.com/office/powerpoint/2010/main" val="134749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38"/>
          <p:cNvSpPr txBox="1"/>
          <p:nvPr/>
        </p:nvSpPr>
        <p:spPr>
          <a:xfrm>
            <a:off x="2000250" y="2201402"/>
            <a:ext cx="5143500" cy="388631"/>
          </a:xfrm>
          <a:prstGeom prst="rect">
            <a:avLst/>
          </a:prstGeom>
          <a:noFill/>
          <a:ln>
            <a:noFill/>
          </a:ln>
        </p:spPr>
        <p:txBody>
          <a:bodyPr spcFirstLastPara="1" wrap="square" lIns="51427" tIns="51427" rIns="51427" bIns="51427" anchor="ctr" anchorCtr="0">
            <a:noAutofit/>
          </a:bodyPr>
          <a:lstStyle/>
          <a:p>
            <a:pPr algn="ctr">
              <a:buClr>
                <a:srgbClr val="666666"/>
              </a:buClr>
              <a:buSzPts val="2800"/>
            </a:pPr>
            <a:endParaRPr sz="1013"/>
          </a:p>
        </p:txBody>
      </p:sp>
      <p:sp>
        <p:nvSpPr>
          <p:cNvPr id="2" name="Content Placeholder 1">
            <a:extLst>
              <a:ext uri="{FF2B5EF4-FFF2-40B4-BE49-F238E27FC236}">
                <a16:creationId xmlns:a16="http://schemas.microsoft.com/office/drawing/2014/main" id="{B83F5183-D220-4513-A157-9DFD04EC9613}"/>
              </a:ext>
            </a:extLst>
          </p:cNvPr>
          <p:cNvSpPr>
            <a:spLocks noGrp="1"/>
          </p:cNvSpPr>
          <p:nvPr>
            <p:ph idx="1"/>
          </p:nvPr>
        </p:nvSpPr>
        <p:spPr>
          <a:xfrm>
            <a:off x="468923" y="2516065"/>
            <a:ext cx="8170985" cy="2842847"/>
          </a:xfrm>
        </p:spPr>
        <p:txBody>
          <a:bodyPr vert="horz" lIns="68580" tIns="34290" rIns="68580" bIns="34290" rtlCol="0" anchor="t">
            <a:normAutofit/>
          </a:bodyPr>
          <a:lstStyle/>
          <a:p>
            <a:pPr marL="0" indent="0">
              <a:buNone/>
            </a:pPr>
            <a:r>
              <a:rPr lang="en-GB" sz="1350">
                <a:latin typeface="Arial"/>
                <a:ea typeface="Calibri"/>
                <a:cs typeface="Arial"/>
              </a:rPr>
              <a:t>We know that being more active is great for people’s health, but we also know that moving more and being more active is much more than the physical benefits, it enables people to: </a:t>
            </a:r>
            <a:endParaRPr lang="en-GB" sz="1350">
              <a:latin typeface="Arial" panose="020B0604020202020204" pitchFamily="34" charset="0"/>
              <a:ea typeface="Calibri"/>
              <a:cs typeface="Arial" panose="020B0604020202020204" pitchFamily="34" charset="0"/>
            </a:endParaRPr>
          </a:p>
          <a:p>
            <a:r>
              <a:rPr lang="en-GB" sz="1350">
                <a:latin typeface="Arial"/>
                <a:ea typeface="Calibri"/>
                <a:cs typeface="Arial"/>
              </a:rPr>
              <a:t>access services </a:t>
            </a:r>
            <a:endParaRPr lang="en-GB" sz="1350">
              <a:latin typeface="Arial" panose="020B0604020202020204" pitchFamily="34" charset="0"/>
              <a:ea typeface="Calibri"/>
              <a:cs typeface="Arial" panose="020B0604020202020204" pitchFamily="34" charset="0"/>
            </a:endParaRPr>
          </a:p>
          <a:p>
            <a:r>
              <a:rPr lang="en-GB" sz="1350">
                <a:latin typeface="Arial"/>
                <a:ea typeface="Calibri"/>
                <a:cs typeface="Arial"/>
              </a:rPr>
              <a:t>meet up with friends and family </a:t>
            </a:r>
            <a:endParaRPr lang="en-GB" sz="1350">
              <a:latin typeface="Arial" panose="020B0604020202020204" pitchFamily="34" charset="0"/>
              <a:ea typeface="Calibri"/>
              <a:cs typeface="Arial" panose="020B0604020202020204" pitchFamily="34" charset="0"/>
            </a:endParaRPr>
          </a:p>
          <a:p>
            <a:r>
              <a:rPr lang="en-GB" sz="1350">
                <a:latin typeface="Arial"/>
                <a:ea typeface="Calibri"/>
                <a:cs typeface="Arial"/>
              </a:rPr>
              <a:t>connect and be part of the community </a:t>
            </a:r>
            <a:endParaRPr lang="en-GB" sz="1350">
              <a:latin typeface="Arial" panose="020B0604020202020204" pitchFamily="34" charset="0"/>
              <a:ea typeface="Calibri"/>
              <a:cs typeface="Arial" panose="020B0604020202020204" pitchFamily="34" charset="0"/>
            </a:endParaRPr>
          </a:p>
          <a:p>
            <a:r>
              <a:rPr lang="en-GB" sz="1350">
                <a:latin typeface="Arial"/>
                <a:ea typeface="Calibri"/>
                <a:cs typeface="Arial"/>
              </a:rPr>
              <a:t>access green space and nature </a:t>
            </a:r>
            <a:endParaRPr lang="en-GB" sz="1350">
              <a:latin typeface="Arial" panose="020B0604020202020204" pitchFamily="34" charset="0"/>
              <a:ea typeface="Calibri"/>
              <a:cs typeface="Arial" panose="020B0604020202020204" pitchFamily="34" charset="0"/>
            </a:endParaRPr>
          </a:p>
          <a:p>
            <a:r>
              <a:rPr lang="en-GB" sz="1350">
                <a:latin typeface="Arial"/>
                <a:ea typeface="Calibri"/>
                <a:cs typeface="Arial"/>
              </a:rPr>
              <a:t>find out what is available and going on in our communities</a:t>
            </a:r>
          </a:p>
          <a:p>
            <a:r>
              <a:rPr lang="en-GB" sz="1350">
                <a:latin typeface="Arial"/>
                <a:ea typeface="Calibri"/>
                <a:cs typeface="Arial"/>
              </a:rPr>
              <a:t>Seek support</a:t>
            </a:r>
          </a:p>
          <a:p>
            <a:endParaRPr lang="en-GB" sz="1350">
              <a:latin typeface="Arial"/>
              <a:ea typeface="Calibri"/>
              <a:cs typeface="Arial"/>
            </a:endParaRPr>
          </a:p>
          <a:p>
            <a:pPr marL="0" indent="0">
              <a:buNone/>
            </a:pPr>
            <a:r>
              <a:rPr lang="en-GB" sz="1350">
                <a:latin typeface="Arial"/>
                <a:ea typeface="Calibri"/>
                <a:cs typeface="Arial"/>
              </a:rPr>
              <a:t>All of which are crucial for better health and wellbeing </a:t>
            </a:r>
            <a:endParaRPr lang="en-GB" sz="1350">
              <a:latin typeface="Arial" panose="020B0604020202020204" pitchFamily="34" charset="0"/>
              <a:ea typeface="Calibri"/>
              <a:cs typeface="Arial" panose="020B0604020202020204" pitchFamily="34" charset="0"/>
            </a:endParaRPr>
          </a:p>
          <a:p>
            <a:pPr marL="0" indent="0">
              <a:buNone/>
            </a:pPr>
            <a:endParaRPr lang="en-GB" b="1" u="sng">
              <a:latin typeface="Arial" panose="020B0604020202020204" pitchFamily="34" charset="0"/>
              <a:ea typeface="Calibri"/>
              <a:cs typeface="Arial" panose="020B0604020202020204" pitchFamily="34" charset="0"/>
            </a:endParaRPr>
          </a:p>
        </p:txBody>
      </p:sp>
      <p:pic>
        <p:nvPicPr>
          <p:cNvPr id="6" name="Picture 5">
            <a:extLst>
              <a:ext uri="{FF2B5EF4-FFF2-40B4-BE49-F238E27FC236}">
                <a16:creationId xmlns:a16="http://schemas.microsoft.com/office/drawing/2014/main" id="{4724136E-8F90-AA84-EFB8-EBC513BCA04C}"/>
              </a:ext>
            </a:extLst>
          </p:cNvPr>
          <p:cNvPicPr>
            <a:picLocks noChangeAspect="1"/>
          </p:cNvPicPr>
          <p:nvPr/>
        </p:nvPicPr>
        <p:blipFill>
          <a:blip r:embed="rId3"/>
          <a:stretch>
            <a:fillRect/>
          </a:stretch>
        </p:blipFill>
        <p:spPr>
          <a:xfrm>
            <a:off x="6777045" y="986573"/>
            <a:ext cx="2251495" cy="940153"/>
          </a:xfrm>
          <a:prstGeom prst="rect">
            <a:avLst/>
          </a:prstGeom>
        </p:spPr>
      </p:pic>
      <p:sp>
        <p:nvSpPr>
          <p:cNvPr id="7" name="Content Placeholder 1">
            <a:extLst>
              <a:ext uri="{FF2B5EF4-FFF2-40B4-BE49-F238E27FC236}">
                <a16:creationId xmlns:a16="http://schemas.microsoft.com/office/drawing/2014/main" id="{6FC61AA6-B784-74D8-B638-C47EAC82259E}"/>
              </a:ext>
            </a:extLst>
          </p:cNvPr>
          <p:cNvSpPr txBox="1">
            <a:spLocks/>
          </p:cNvSpPr>
          <p:nvPr/>
        </p:nvSpPr>
        <p:spPr>
          <a:xfrm>
            <a:off x="427891" y="1264026"/>
            <a:ext cx="6201509" cy="114067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600"/>
              </a:spcAft>
              <a:buNone/>
            </a:pPr>
            <a:r>
              <a:rPr lang="en-GB" sz="3000">
                <a:latin typeface="Arial" panose="020B0604020202020204" pitchFamily="34" charset="0"/>
                <a:ea typeface="Calibri"/>
                <a:cs typeface="Arial" panose="020B0604020202020204" pitchFamily="34" charset="0"/>
              </a:rPr>
              <a:t>Supporting Better Health &amp; Wellbeing</a:t>
            </a:r>
          </a:p>
        </p:txBody>
      </p:sp>
    </p:spTree>
    <p:extLst>
      <p:ext uri="{BB962C8B-B14F-4D97-AF65-F5344CB8AC3E}">
        <p14:creationId xmlns:p14="http://schemas.microsoft.com/office/powerpoint/2010/main" val="105132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6" name="Picture 5">
            <a:extLst>
              <a:ext uri="{FF2B5EF4-FFF2-40B4-BE49-F238E27FC236}">
                <a16:creationId xmlns:a16="http://schemas.microsoft.com/office/drawing/2014/main" id="{9E1E7AF1-0B3A-FFDD-DD38-F2294F7E1BC2}"/>
              </a:ext>
            </a:extLst>
          </p:cNvPr>
          <p:cNvPicPr>
            <a:picLocks noChangeAspect="1"/>
          </p:cNvPicPr>
          <p:nvPr/>
        </p:nvPicPr>
        <p:blipFill>
          <a:blip r:embed="rId3"/>
          <a:stretch>
            <a:fillRect/>
          </a:stretch>
        </p:blipFill>
        <p:spPr>
          <a:xfrm>
            <a:off x="6412021" y="2719783"/>
            <a:ext cx="2669272" cy="2829260"/>
          </a:xfrm>
          <a:prstGeom prst="ellipse">
            <a:avLst/>
          </a:prstGeom>
          <a:ln>
            <a:noFill/>
          </a:ln>
          <a:effectLst>
            <a:softEdge rad="112500"/>
          </a:effectLst>
        </p:spPr>
      </p:pic>
      <p:sp>
        <p:nvSpPr>
          <p:cNvPr id="273" name="Google Shape;273;p38"/>
          <p:cNvSpPr txBox="1"/>
          <p:nvPr/>
        </p:nvSpPr>
        <p:spPr>
          <a:xfrm>
            <a:off x="2000250" y="2201402"/>
            <a:ext cx="5143500" cy="388631"/>
          </a:xfrm>
          <a:prstGeom prst="rect">
            <a:avLst/>
          </a:prstGeom>
          <a:noFill/>
          <a:ln>
            <a:noFill/>
          </a:ln>
        </p:spPr>
        <p:txBody>
          <a:bodyPr spcFirstLastPara="1" wrap="square" lIns="51427" tIns="51427" rIns="51427" bIns="51427" anchor="ctr" anchorCtr="0">
            <a:noAutofit/>
          </a:bodyPr>
          <a:lstStyle/>
          <a:p>
            <a:pPr algn="ctr">
              <a:buClr>
                <a:srgbClr val="666666"/>
              </a:buClr>
              <a:buSzPts val="2800"/>
            </a:pPr>
            <a:endParaRPr sz="1013"/>
          </a:p>
        </p:txBody>
      </p:sp>
      <p:sp>
        <p:nvSpPr>
          <p:cNvPr id="2" name="Content Placeholder 1">
            <a:extLst>
              <a:ext uri="{FF2B5EF4-FFF2-40B4-BE49-F238E27FC236}">
                <a16:creationId xmlns:a16="http://schemas.microsoft.com/office/drawing/2014/main" id="{B83F5183-D220-4513-A157-9DFD04EC9613}"/>
              </a:ext>
            </a:extLst>
          </p:cNvPr>
          <p:cNvSpPr>
            <a:spLocks noGrp="1"/>
          </p:cNvSpPr>
          <p:nvPr>
            <p:ph idx="1"/>
          </p:nvPr>
        </p:nvSpPr>
        <p:spPr>
          <a:xfrm>
            <a:off x="381000" y="2061737"/>
            <a:ext cx="8382000" cy="667960"/>
          </a:xfrm>
        </p:spPr>
        <p:txBody>
          <a:bodyPr vert="horz" lIns="68580" tIns="34290" rIns="68580" bIns="34290" rtlCol="0" anchor="t">
            <a:normAutofit/>
          </a:bodyPr>
          <a:lstStyle/>
          <a:p>
            <a:pPr marL="0" indent="0">
              <a:lnSpc>
                <a:spcPct val="107000"/>
              </a:lnSpc>
              <a:spcAft>
                <a:spcPts val="600"/>
              </a:spcAft>
              <a:buNone/>
            </a:pPr>
            <a:r>
              <a:rPr lang="en-GB" sz="1350">
                <a:latin typeface="Arial" panose="020B0604020202020204" pitchFamily="34" charset="0"/>
                <a:ea typeface="Calibri" panose="020F0502020204030204" pitchFamily="34" charset="0"/>
                <a:cs typeface="Times New Roman" panose="02020603050405020304" pitchFamily="18" charset="0"/>
              </a:rPr>
              <a:t>One of our goals is to </a:t>
            </a:r>
            <a:r>
              <a:rPr lang="en-GB" sz="1350" b="1" i="1">
                <a:latin typeface="Arial" panose="020B0604020202020204" pitchFamily="34" charset="0"/>
                <a:ea typeface="Calibri" panose="020F0502020204030204" pitchFamily="34" charset="0"/>
                <a:cs typeface="Times New Roman" panose="02020603050405020304" pitchFamily="18" charset="0"/>
              </a:rPr>
              <a:t>create and learn from local projects and programmes </a:t>
            </a:r>
            <a:r>
              <a:rPr lang="en-GB" sz="1350">
                <a:latin typeface="Arial" panose="020B0604020202020204" pitchFamily="34" charset="0"/>
                <a:ea typeface="Calibri" panose="020F0502020204030204" pitchFamily="34" charset="0"/>
                <a:cs typeface="Times New Roman" panose="02020603050405020304" pitchFamily="18" charset="0"/>
              </a:rPr>
              <a:t>where we can have the greatest impact and be able to share learning to </a:t>
            </a:r>
            <a:r>
              <a:rPr lang="en-GB" sz="1350" b="1" i="1">
                <a:latin typeface="Arial" panose="020B0604020202020204" pitchFamily="34" charset="0"/>
                <a:ea typeface="Calibri" panose="020F0502020204030204" pitchFamily="34" charset="0"/>
                <a:cs typeface="Times New Roman" panose="02020603050405020304" pitchFamily="18" charset="0"/>
              </a:rPr>
              <a:t>influence system change</a:t>
            </a:r>
            <a:r>
              <a:rPr lang="en-GB" sz="1350">
                <a:latin typeface="Arial" panose="020B0604020202020204" pitchFamily="34" charset="0"/>
                <a:ea typeface="Calibri" panose="020F0502020204030204" pitchFamily="34" charset="0"/>
                <a:cs typeface="Times New Roman" panose="02020603050405020304" pitchFamily="18" charset="0"/>
              </a:rPr>
              <a:t>. </a:t>
            </a:r>
            <a:endParaRPr lang="en-GB" sz="135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5">
            <a:extLst>
              <a:ext uri="{FF2B5EF4-FFF2-40B4-BE49-F238E27FC236}">
                <a16:creationId xmlns:a16="http://schemas.microsoft.com/office/drawing/2014/main" id="{C4153844-CB14-5B4A-8F61-C15D85406AFD}"/>
              </a:ext>
            </a:extLst>
          </p:cNvPr>
          <p:cNvPicPr>
            <a:picLocks noChangeAspect="1"/>
          </p:cNvPicPr>
          <p:nvPr/>
        </p:nvPicPr>
        <p:blipFill>
          <a:blip r:embed="rId4"/>
          <a:stretch>
            <a:fillRect/>
          </a:stretch>
        </p:blipFill>
        <p:spPr>
          <a:xfrm>
            <a:off x="6777045" y="986573"/>
            <a:ext cx="2251495" cy="940153"/>
          </a:xfrm>
          <a:prstGeom prst="rect">
            <a:avLst/>
          </a:prstGeom>
        </p:spPr>
      </p:pic>
      <p:sp>
        <p:nvSpPr>
          <p:cNvPr id="7" name="Content Placeholder 1">
            <a:extLst>
              <a:ext uri="{FF2B5EF4-FFF2-40B4-BE49-F238E27FC236}">
                <a16:creationId xmlns:a16="http://schemas.microsoft.com/office/drawing/2014/main" id="{0131E885-72EC-5BF2-B4E7-2E83CAEF8491}"/>
              </a:ext>
            </a:extLst>
          </p:cNvPr>
          <p:cNvSpPr txBox="1">
            <a:spLocks/>
          </p:cNvSpPr>
          <p:nvPr/>
        </p:nvSpPr>
        <p:spPr>
          <a:xfrm>
            <a:off x="427892" y="1264026"/>
            <a:ext cx="4015155" cy="66796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600"/>
              </a:spcAft>
              <a:buNone/>
            </a:pPr>
            <a:r>
              <a:rPr lang="en-GB" sz="3000">
                <a:latin typeface="Arial" panose="020B0604020202020204" pitchFamily="34" charset="0"/>
                <a:ea typeface="Calibri" panose="020F0502020204030204" pitchFamily="34" charset="0"/>
                <a:cs typeface="Times New Roman" panose="02020603050405020304" pitchFamily="18" charset="0"/>
              </a:rPr>
              <a:t>Targeted Working</a:t>
            </a:r>
            <a:endParaRPr lang="en-GB" sz="4050" u="sng">
              <a:latin typeface="Arial" panose="020B0604020202020204" pitchFamily="34" charset="0"/>
              <a:ea typeface="Calibri"/>
              <a:cs typeface="Arial" panose="020B0604020202020204" pitchFamily="34" charset="0"/>
            </a:endParaRPr>
          </a:p>
        </p:txBody>
      </p:sp>
      <p:sp>
        <p:nvSpPr>
          <p:cNvPr id="8" name="TextBox 7">
            <a:extLst>
              <a:ext uri="{FF2B5EF4-FFF2-40B4-BE49-F238E27FC236}">
                <a16:creationId xmlns:a16="http://schemas.microsoft.com/office/drawing/2014/main" id="{23DDC7E0-F449-4317-EFFA-1088AFA0ED99}"/>
              </a:ext>
            </a:extLst>
          </p:cNvPr>
          <p:cNvSpPr txBox="1"/>
          <p:nvPr/>
        </p:nvSpPr>
        <p:spPr>
          <a:xfrm>
            <a:off x="381001" y="2719784"/>
            <a:ext cx="5838092" cy="2735492"/>
          </a:xfrm>
          <a:prstGeom prst="rect">
            <a:avLst/>
          </a:prstGeom>
          <a:noFill/>
        </p:spPr>
        <p:txBody>
          <a:bodyPr wrap="square" rtlCol="0">
            <a:spAutoFit/>
          </a:bodyPr>
          <a:lstStyle/>
          <a:p>
            <a:pPr algn="just">
              <a:lnSpc>
                <a:spcPct val="107000"/>
              </a:lnSpc>
              <a:spcAft>
                <a:spcPts val="600"/>
              </a:spcAft>
            </a:pPr>
            <a:r>
              <a:rPr lang="en-GB" sz="1350">
                <a:latin typeface="Arial" panose="020B0604020202020204" pitchFamily="34" charset="0"/>
                <a:ea typeface="Calibri" panose="020F0502020204030204" pitchFamily="34" charset="0"/>
                <a:cs typeface="Times New Roman" panose="02020603050405020304" pitchFamily="18" charset="0"/>
              </a:rPr>
              <a:t>We are currently exploring how aspects of an </a:t>
            </a:r>
            <a:r>
              <a:rPr lang="en-GB" sz="1350" b="1" i="1">
                <a:latin typeface="Arial" panose="020B0604020202020204" pitchFamily="34" charset="0"/>
                <a:ea typeface="Calibri" panose="020F0502020204030204" pitchFamily="34" charset="0"/>
                <a:cs typeface="Times New Roman" panose="02020603050405020304" pitchFamily="18" charset="0"/>
              </a:rPr>
              <a:t>asset-based community development approach</a:t>
            </a:r>
            <a:r>
              <a:rPr lang="en-GB" sz="1350">
                <a:latin typeface="Arial" panose="020B0604020202020204" pitchFamily="34" charset="0"/>
                <a:ea typeface="Calibri" panose="020F0502020204030204" pitchFamily="34" charset="0"/>
                <a:cs typeface="Times New Roman" panose="02020603050405020304" pitchFamily="18" charset="0"/>
              </a:rPr>
              <a:t> and </a:t>
            </a:r>
            <a:r>
              <a:rPr lang="en-GB" sz="1350" b="1" i="1">
                <a:latin typeface="Arial" panose="020B0604020202020204" pitchFamily="34" charset="0"/>
                <a:ea typeface="Calibri" panose="020F0502020204030204" pitchFamily="34" charset="0"/>
                <a:cs typeface="Times New Roman" panose="02020603050405020304" pitchFamily="18" charset="0"/>
              </a:rPr>
              <a:t>place-based approach</a:t>
            </a:r>
            <a:r>
              <a:rPr lang="en-GB" sz="1350">
                <a:latin typeface="Arial" panose="020B0604020202020204" pitchFamily="34" charset="0"/>
                <a:ea typeface="Calibri" panose="020F0502020204030204" pitchFamily="34" charset="0"/>
                <a:cs typeface="Times New Roman" panose="02020603050405020304" pitchFamily="18" charset="0"/>
              </a:rPr>
              <a:t>, can support us to provide </a:t>
            </a:r>
            <a:r>
              <a:rPr lang="en-GB" sz="1350" b="1">
                <a:latin typeface="Arial" panose="020B0604020202020204" pitchFamily="34" charset="0"/>
                <a:ea typeface="Calibri" panose="020F0502020204030204" pitchFamily="34" charset="0"/>
                <a:cs typeface="Times New Roman" panose="02020603050405020304" pitchFamily="18" charset="0"/>
              </a:rPr>
              <a:t>targeted support </a:t>
            </a:r>
            <a:r>
              <a:rPr lang="en-GB" sz="1350">
                <a:latin typeface="Arial" panose="020B0604020202020204" pitchFamily="34" charset="0"/>
                <a:ea typeface="Calibri" panose="020F0502020204030204" pitchFamily="34" charset="0"/>
                <a:cs typeface="Times New Roman" panose="02020603050405020304" pitchFamily="18" charset="0"/>
              </a:rPr>
              <a:t>to the most in need communities.</a:t>
            </a:r>
          </a:p>
          <a:p>
            <a:pPr algn="just">
              <a:lnSpc>
                <a:spcPct val="107000"/>
              </a:lnSpc>
              <a:spcAft>
                <a:spcPts val="600"/>
              </a:spcAft>
            </a:pPr>
            <a:endParaRPr lang="en-GB" sz="375">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GB" sz="1350">
                <a:latin typeface="Arial" panose="020B0604020202020204" pitchFamily="34" charset="0"/>
                <a:ea typeface="Calibri" panose="020F0502020204030204" pitchFamily="34" charset="0"/>
                <a:cs typeface="Times New Roman" panose="02020603050405020304" pitchFamily="18" charset="0"/>
              </a:rPr>
              <a:t>Data including </a:t>
            </a:r>
            <a:r>
              <a:rPr lang="en-GB" sz="1350" b="1" i="1">
                <a:latin typeface="Arial" panose="020B0604020202020204" pitchFamily="34" charset="0"/>
                <a:ea typeface="Calibri" panose="020F0502020204030204" pitchFamily="34" charset="0"/>
                <a:cs typeface="Times New Roman" panose="02020603050405020304" pitchFamily="18" charset="0"/>
              </a:rPr>
              <a:t>information health inequalities </a:t>
            </a:r>
            <a:r>
              <a:rPr lang="en-GB" sz="1350">
                <a:latin typeface="Arial" panose="020B0604020202020204" pitchFamily="34" charset="0"/>
                <a:ea typeface="Calibri" panose="020F0502020204030204" pitchFamily="34" charset="0"/>
                <a:cs typeface="Times New Roman" panose="02020603050405020304" pitchFamily="18" charset="0"/>
              </a:rPr>
              <a:t>and </a:t>
            </a:r>
            <a:r>
              <a:rPr lang="en-GB" sz="1350" b="1" i="1">
                <a:latin typeface="Arial" panose="020B0604020202020204" pitchFamily="34" charset="0"/>
                <a:ea typeface="Calibri" panose="020F0502020204030204" pitchFamily="34" charset="0"/>
                <a:cs typeface="Times New Roman" panose="02020603050405020304" pitchFamily="18" charset="0"/>
              </a:rPr>
              <a:t>IMD</a:t>
            </a:r>
            <a:r>
              <a:rPr lang="en-GB" sz="1350">
                <a:latin typeface="Arial" panose="020B0604020202020204" pitchFamily="34" charset="0"/>
                <a:ea typeface="Calibri" panose="020F0502020204030204" pitchFamily="34" charset="0"/>
                <a:cs typeface="Times New Roman" panose="02020603050405020304" pitchFamily="18" charset="0"/>
              </a:rPr>
              <a:t> identifies that </a:t>
            </a:r>
            <a:r>
              <a:rPr lang="en-GB" sz="1350" b="1" i="1">
                <a:latin typeface="Arial" panose="020B0604020202020204" pitchFamily="34" charset="0"/>
                <a:ea typeface="Calibri" panose="020F0502020204030204" pitchFamily="34" charset="0"/>
                <a:cs typeface="Times New Roman" panose="02020603050405020304" pitchFamily="18" charset="0"/>
              </a:rPr>
              <a:t>North East of Shrewsbury </a:t>
            </a:r>
            <a:r>
              <a:rPr lang="en-GB" sz="1350">
                <a:latin typeface="Arial" panose="020B0604020202020204" pitchFamily="34" charset="0"/>
                <a:ea typeface="Calibri" panose="020F0502020204030204" pitchFamily="34" charset="0"/>
                <a:cs typeface="Times New Roman" panose="02020603050405020304" pitchFamily="18" charset="0"/>
              </a:rPr>
              <a:t>could benefit from our support and be one of these pilot areas. </a:t>
            </a:r>
          </a:p>
          <a:p>
            <a:pPr algn="just">
              <a:lnSpc>
                <a:spcPct val="107000"/>
              </a:lnSpc>
              <a:spcAft>
                <a:spcPts val="600"/>
              </a:spcAft>
            </a:pPr>
            <a:endParaRPr lang="en-GB" sz="375">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GB" sz="1350">
                <a:latin typeface="Arial" panose="020B0604020202020204" pitchFamily="34" charset="0"/>
                <a:ea typeface="Calibri" panose="020F0502020204030204" pitchFamily="34" charset="0"/>
                <a:cs typeface="Times New Roman" panose="02020603050405020304" pitchFamily="18" charset="0"/>
              </a:rPr>
              <a:t>We are keen to build on this data and understand further from a </a:t>
            </a:r>
            <a:r>
              <a:rPr lang="en-GB" sz="1350" b="1" i="1">
                <a:latin typeface="Arial" panose="020B0604020202020204" pitchFamily="34" charset="0"/>
                <a:ea typeface="Calibri" panose="020F0502020204030204" pitchFamily="34" charset="0"/>
                <a:cs typeface="Times New Roman" panose="02020603050405020304" pitchFamily="18" charset="0"/>
              </a:rPr>
              <a:t>whole systems </a:t>
            </a:r>
            <a:r>
              <a:rPr lang="en-GB" sz="1350">
                <a:latin typeface="Arial" panose="020B0604020202020204" pitchFamily="34" charset="0"/>
                <a:ea typeface="Calibri" panose="020F0502020204030204" pitchFamily="34" charset="0"/>
                <a:cs typeface="Times New Roman" panose="02020603050405020304" pitchFamily="18" charset="0"/>
              </a:rPr>
              <a:t>perspective the </a:t>
            </a:r>
            <a:r>
              <a:rPr lang="en-GB" sz="1350" b="1" i="1">
                <a:latin typeface="Arial" panose="020B0604020202020204" pitchFamily="34" charset="0"/>
                <a:ea typeface="Calibri" panose="020F0502020204030204" pitchFamily="34" charset="0"/>
                <a:cs typeface="Times New Roman" panose="02020603050405020304" pitchFamily="18" charset="0"/>
              </a:rPr>
              <a:t>strengths, opportunities, challenges and barriers </a:t>
            </a:r>
            <a:r>
              <a:rPr lang="en-GB" sz="1350">
                <a:latin typeface="Arial" panose="020B0604020202020204" pitchFamily="34" charset="0"/>
                <a:ea typeface="Calibri" panose="020F0502020204030204" pitchFamily="34" charset="0"/>
                <a:cs typeface="Times New Roman" panose="02020603050405020304" pitchFamily="18" charset="0"/>
              </a:rPr>
              <a:t>in the area and how physical activity can be embedded to </a:t>
            </a:r>
            <a:r>
              <a:rPr lang="en-GB" sz="1350" b="1" i="1">
                <a:latin typeface="Arial" panose="020B0604020202020204" pitchFamily="34" charset="0"/>
                <a:ea typeface="Calibri" panose="020F0502020204030204" pitchFamily="34" charset="0"/>
                <a:cs typeface="Times New Roman" panose="02020603050405020304" pitchFamily="18" charset="0"/>
              </a:rPr>
              <a:t>encourage better health outcomes</a:t>
            </a:r>
            <a:r>
              <a:rPr lang="en-GB" sz="1350">
                <a:latin typeface="Arial" panose="020B0604020202020204" pitchFamily="34" charset="0"/>
                <a:ea typeface="Calibri" panose="020F0502020204030204" pitchFamily="34" charset="0"/>
                <a:cs typeface="Times New Roman" panose="02020603050405020304" pitchFamily="18" charset="0"/>
              </a:rPr>
              <a:t>. </a:t>
            </a:r>
            <a:endParaRPr lang="en-GB" sz="135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35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a:xfrm>
            <a:off x="262647" y="1809344"/>
            <a:ext cx="8579796" cy="2743199"/>
          </a:xfrm>
        </p:spPr>
        <p:txBody>
          <a:bodyPr>
            <a:noAutofit/>
          </a:bodyPr>
          <a:lstStyle/>
          <a:p>
            <a:pPr>
              <a:lnSpc>
                <a:spcPct val="100000"/>
              </a:lnSpc>
            </a:pPr>
            <a:r>
              <a:rPr lang="en-GB" sz="4400" b="1">
                <a:solidFill>
                  <a:srgbClr val="0070C0"/>
                </a:solidFill>
                <a:latin typeface="Arial"/>
                <a:cs typeface="Arial"/>
              </a:rPr>
              <a:t>Shrewsbury Place Plan</a:t>
            </a:r>
            <a:br>
              <a:rPr lang="en-GB" sz="4400" b="1">
                <a:latin typeface="Arial" panose="020B0604020202020204" pitchFamily="34" charset="0"/>
                <a:cs typeface="Arial" panose="020B0604020202020204" pitchFamily="34" charset="0"/>
              </a:rPr>
            </a:br>
            <a:r>
              <a:rPr lang="en-GB" sz="4400" b="1">
                <a:solidFill>
                  <a:srgbClr val="0070C0"/>
                </a:solidFill>
                <a:latin typeface="Arial"/>
                <a:cs typeface="Arial"/>
              </a:rPr>
              <a:t> Examples of Key Health and Wellbeing Data</a:t>
            </a:r>
          </a:p>
        </p:txBody>
      </p:sp>
      <p:pic>
        <p:nvPicPr>
          <p:cNvPr id="4" name="Picture 3" descr="A picture containing text, clipart&#10;&#10;Description automatically generated">
            <a:extLst>
              <a:ext uri="{FF2B5EF4-FFF2-40B4-BE49-F238E27FC236}">
                <a16:creationId xmlns:a16="http://schemas.microsoft.com/office/drawing/2014/main" id="{5FF3D6E1-B27B-4436-AF7D-8879AF19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564221"/>
            <a:ext cx="6119133" cy="1293779"/>
          </a:xfrm>
          <a:prstGeom prst="rect">
            <a:avLst/>
          </a:prstGeom>
        </p:spPr>
      </p:pic>
    </p:spTree>
    <p:extLst>
      <p:ext uri="{BB962C8B-B14F-4D97-AF65-F5344CB8AC3E}">
        <p14:creationId xmlns:p14="http://schemas.microsoft.com/office/powerpoint/2010/main" val="386419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37CFB5-4D13-47D6-8C4D-A609DAA1486D}"/>
              </a:ext>
            </a:extLst>
          </p:cNvPr>
          <p:cNvPicPr>
            <a:picLocks noGrp="1" noChangeAspect="1"/>
          </p:cNvPicPr>
          <p:nvPr>
            <p:ph idx="1"/>
          </p:nvPr>
        </p:nvPicPr>
        <p:blipFill>
          <a:blip r:embed="rId3"/>
          <a:stretch>
            <a:fillRect/>
          </a:stretch>
        </p:blipFill>
        <p:spPr>
          <a:xfrm>
            <a:off x="0" y="1610909"/>
            <a:ext cx="4494179" cy="5247092"/>
          </a:xfrm>
          <a:prstGeom prst="rect">
            <a:avLst/>
          </a:prstGeom>
        </p:spPr>
      </p:pic>
      <p:pic>
        <p:nvPicPr>
          <p:cNvPr id="7" name="Picture 6" descr="Map&#10;&#10;Description automatically generated">
            <a:extLst>
              <a:ext uri="{FF2B5EF4-FFF2-40B4-BE49-F238E27FC236}">
                <a16:creationId xmlns:a16="http://schemas.microsoft.com/office/drawing/2014/main" id="{EFA1619B-C0FD-4A67-86E6-A0E03BE8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823" y="1611260"/>
            <a:ext cx="4494178" cy="5242381"/>
          </a:xfrm>
          <a:prstGeom prst="rect">
            <a:avLst/>
          </a:prstGeom>
        </p:spPr>
      </p:pic>
      <p:sp>
        <p:nvSpPr>
          <p:cNvPr id="8" name="TextBox 7">
            <a:extLst>
              <a:ext uri="{FF2B5EF4-FFF2-40B4-BE49-F238E27FC236}">
                <a16:creationId xmlns:a16="http://schemas.microsoft.com/office/drawing/2014/main" id="{1BD287FE-501C-48FC-8A97-746078C7FB74}"/>
              </a:ext>
            </a:extLst>
          </p:cNvPr>
          <p:cNvSpPr txBox="1"/>
          <p:nvPr/>
        </p:nvSpPr>
        <p:spPr>
          <a:xfrm>
            <a:off x="408561" y="1087689"/>
            <a:ext cx="9474740"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Early Years and School Age Population </a:t>
            </a:r>
          </a:p>
        </p:txBody>
      </p:sp>
    </p:spTree>
    <p:extLst>
      <p:ext uri="{BB962C8B-B14F-4D97-AF65-F5344CB8AC3E}">
        <p14:creationId xmlns:p14="http://schemas.microsoft.com/office/powerpoint/2010/main" val="47637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a:xfrm>
            <a:off x="182999" y="926963"/>
            <a:ext cx="8777997" cy="1325563"/>
          </a:xfrm>
        </p:spPr>
        <p:txBody>
          <a:bodyPr>
            <a:normAutofit/>
          </a:bodyPr>
          <a:lstStyle/>
          <a:p>
            <a:r>
              <a:rPr lang="en-GB" sz="2400" b="1">
                <a:solidFill>
                  <a:srgbClr val="0070C0"/>
                </a:solidFill>
                <a:latin typeface="Arial" panose="020B0604020202020204" pitchFamily="34" charset="0"/>
                <a:cs typeface="Arial" panose="020B0604020202020204" pitchFamily="34" charset="0"/>
              </a:rPr>
              <a:t>Quality &amp; Outcomes Framework (QOF) Indicators 2020/21</a:t>
            </a:r>
          </a:p>
        </p:txBody>
      </p:sp>
      <p:graphicFrame>
        <p:nvGraphicFramePr>
          <p:cNvPr id="4" name="Table 4">
            <a:extLst>
              <a:ext uri="{FF2B5EF4-FFF2-40B4-BE49-F238E27FC236}">
                <a16:creationId xmlns:a16="http://schemas.microsoft.com/office/drawing/2014/main" id="{B31B4500-700E-4865-9FEF-26A66CFDDDBF}"/>
              </a:ext>
            </a:extLst>
          </p:cNvPr>
          <p:cNvGraphicFramePr>
            <a:graphicFrameLocks noGrp="1"/>
          </p:cNvGraphicFramePr>
          <p:nvPr>
            <p:ph idx="1"/>
            <p:extLst>
              <p:ext uri="{D42A27DB-BD31-4B8C-83A1-F6EECF244321}">
                <p14:modId xmlns:p14="http://schemas.microsoft.com/office/powerpoint/2010/main" val="419831058"/>
              </p:ext>
            </p:extLst>
          </p:nvPr>
        </p:nvGraphicFramePr>
        <p:xfrm>
          <a:off x="0" y="1894788"/>
          <a:ext cx="9144000" cy="4963208"/>
        </p:xfrm>
        <a:graphic>
          <a:graphicData uri="http://schemas.openxmlformats.org/drawingml/2006/table">
            <a:tbl>
              <a:tblPr firstRow="1" bandRow="1">
                <a:tableStyleId>{5C22544A-7EE6-4342-B048-85BDC9FD1C3A}</a:tableStyleId>
              </a:tblPr>
              <a:tblGrid>
                <a:gridCol w="2295730">
                  <a:extLst>
                    <a:ext uri="{9D8B030D-6E8A-4147-A177-3AD203B41FA5}">
                      <a16:colId xmlns:a16="http://schemas.microsoft.com/office/drawing/2014/main" val="1899019200"/>
                    </a:ext>
                  </a:extLst>
                </a:gridCol>
                <a:gridCol w="2589092">
                  <a:extLst>
                    <a:ext uri="{9D8B030D-6E8A-4147-A177-3AD203B41FA5}">
                      <a16:colId xmlns:a16="http://schemas.microsoft.com/office/drawing/2014/main" val="861141754"/>
                    </a:ext>
                  </a:extLst>
                </a:gridCol>
                <a:gridCol w="2479017">
                  <a:extLst>
                    <a:ext uri="{9D8B030D-6E8A-4147-A177-3AD203B41FA5}">
                      <a16:colId xmlns:a16="http://schemas.microsoft.com/office/drawing/2014/main" val="2641488769"/>
                    </a:ext>
                  </a:extLst>
                </a:gridCol>
                <a:gridCol w="1780161">
                  <a:extLst>
                    <a:ext uri="{9D8B030D-6E8A-4147-A177-3AD203B41FA5}">
                      <a16:colId xmlns:a16="http://schemas.microsoft.com/office/drawing/2014/main" val="2531108933"/>
                    </a:ext>
                  </a:extLst>
                </a:gridCol>
              </a:tblGrid>
              <a:tr h="758660">
                <a:tc>
                  <a:txBody>
                    <a:bodyPr/>
                    <a:lstStyle/>
                    <a:p>
                      <a:pPr algn="l"/>
                      <a:r>
                        <a:rPr lang="en-GB" sz="1200" b="1">
                          <a:solidFill>
                            <a:schemeClr val="tx1"/>
                          </a:solidFill>
                          <a:latin typeface="Arial" panose="020B0604020202020204" pitchFamily="34" charset="0"/>
                          <a:cs typeface="Arial" panose="020B0604020202020204" pitchFamily="34" charset="0"/>
                        </a:rPr>
                        <a:t>Indicator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solidFill>
                            <a:schemeClr val="tx1"/>
                          </a:solidFill>
                          <a:latin typeface="Arial" panose="020B0604020202020204" pitchFamily="34" charset="0"/>
                          <a:cs typeface="Arial" panose="020B0604020202020204" pitchFamily="34" charset="0"/>
                        </a:rPr>
                        <a:t>Shrewsbury Place Plan Area Eligible population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a:solidFill>
                            <a:schemeClr val="tx1"/>
                          </a:solidFill>
                          <a:latin typeface="Arial" panose="020B0604020202020204" pitchFamily="34" charset="0"/>
                          <a:cs typeface="Arial" panose="020B0604020202020204" pitchFamily="34" charset="0"/>
                        </a:rPr>
                        <a:t>Shrewsbury Place Plan Area Prevalence for indicator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chemeClr val="tx1"/>
                          </a:solidFill>
                          <a:effectLst/>
                          <a:latin typeface="Arial" panose="020B0604020202020204" pitchFamily="34" charset="0"/>
                          <a:cs typeface="Arial" panose="020B0604020202020204" pitchFamily="34" charset="0"/>
                        </a:rPr>
                        <a:t>NHS Shropshire, Telford and Wrekin CCG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827912"/>
                  </a:ext>
                </a:extLst>
              </a:tr>
              <a:tr h="467172">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AF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105,541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296565"/>
                  </a:ext>
                </a:extLst>
              </a:tr>
              <a:tr h="467172">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CHD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105,541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3.4%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latin typeface="Arial" panose="020B0604020202020204" pitchFamily="34" charset="0"/>
                          <a:cs typeface="Arial" panose="020B0604020202020204" pitchFamily="34" charset="0"/>
                        </a:rPr>
                        <a:t>3.5%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1984922"/>
                  </a:ext>
                </a:extLst>
              </a:tr>
              <a:tr h="467172">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Heart failure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105,541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0.8%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200">
                          <a:latin typeface="Arial" panose="020B0604020202020204" pitchFamily="34" charset="0"/>
                          <a:cs typeface="Arial" panose="020B0604020202020204" pitchFamily="34" charset="0"/>
                        </a:rPr>
                        <a:t>0.9%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33686"/>
                  </a:ext>
                </a:extLst>
              </a:tr>
              <a:tr h="467172">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Hypertension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cs typeface="Arial" panose="020B0604020202020204" pitchFamily="34" charset="0"/>
                        </a:rPr>
                        <a:t>105,541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15.0%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200">
                          <a:latin typeface="Arial" panose="020B0604020202020204" pitchFamily="34" charset="0"/>
                          <a:cs typeface="Arial" panose="020B0604020202020204" pitchFamily="34" charset="0"/>
                        </a:rPr>
                        <a:t>15.6%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738888"/>
                  </a:ext>
                </a:extLst>
              </a:tr>
              <a:tr h="467172">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Peripheral arterial disease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cs typeface="Arial" panose="020B0604020202020204" pitchFamily="34" charset="0"/>
                        </a:rPr>
                        <a:t>105,541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0.8%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latin typeface="Arial" panose="020B0604020202020204" pitchFamily="34" charset="0"/>
                          <a:cs typeface="Arial" panose="020B0604020202020204" pitchFamily="34" charset="0"/>
                        </a:rPr>
                        <a:t>0.8%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673464"/>
                  </a:ext>
                </a:extLst>
              </a:tr>
              <a:tr h="467172">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Stroke and transient ischaemic attack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cs typeface="Arial" panose="020B0604020202020204" pitchFamily="34" charset="0"/>
                        </a:rPr>
                        <a:t>105,541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2.4%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a:latin typeface="Arial" panose="020B0604020202020204" pitchFamily="34" charset="0"/>
                          <a:cs typeface="Arial" panose="020B0604020202020204" pitchFamily="34" charset="0"/>
                        </a:rPr>
                        <a:t>2.4%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639377"/>
                  </a:ext>
                </a:extLst>
              </a:tr>
              <a:tr h="467172">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COPD Prevalence</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cs typeface="Arial" panose="020B0604020202020204" pitchFamily="34" charset="0"/>
                        </a:rPr>
                        <a:t>105,541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1.7%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200">
                          <a:latin typeface="Arial" panose="020B0604020202020204" pitchFamily="34" charset="0"/>
                          <a:cs typeface="Arial" panose="020B0604020202020204" pitchFamily="34" charset="0"/>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1361771"/>
                  </a:ext>
                </a:extLst>
              </a:tr>
              <a:tr h="467172">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Asthma Prevalence (6+)</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99,525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7.7%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a:latin typeface="Arial" panose="020B0604020202020204" pitchFamily="34" charset="0"/>
                          <a:cs typeface="Arial" panose="020B0604020202020204" pitchFamily="34" charset="0"/>
                        </a:rPr>
                        <a:t>7.1%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52011"/>
                  </a:ext>
                </a:extLst>
              </a:tr>
              <a:tr h="467172">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Obesity Prevalence (18+)</a:t>
                      </a:r>
                    </a:p>
                  </a:txBody>
                  <a:tcPr marL="675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85,414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Arial" panose="020B0604020202020204" pitchFamily="34" charset="0"/>
                          <a:cs typeface="Arial" panose="020B0604020202020204" pitchFamily="34" charset="0"/>
                        </a:rPr>
                        <a:t>6.9%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200">
                          <a:latin typeface="Arial" panose="020B0604020202020204" pitchFamily="34" charset="0"/>
                          <a:cs typeface="Arial" panose="020B0604020202020204" pitchFamily="34" charset="0"/>
                        </a:rPr>
                        <a:t>7.3%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985099"/>
                  </a:ext>
                </a:extLst>
              </a:tr>
            </a:tbl>
          </a:graphicData>
        </a:graphic>
      </p:graphicFrame>
      <p:graphicFrame>
        <p:nvGraphicFramePr>
          <p:cNvPr id="3" name="Table 4">
            <a:extLst>
              <a:ext uri="{FF2B5EF4-FFF2-40B4-BE49-F238E27FC236}">
                <a16:creationId xmlns:a16="http://schemas.microsoft.com/office/drawing/2014/main" id="{03408C5F-BE5C-4A75-AF52-75D6C98554A6}"/>
              </a:ext>
            </a:extLst>
          </p:cNvPr>
          <p:cNvGraphicFramePr>
            <a:graphicFrameLocks noGrp="1"/>
          </p:cNvGraphicFramePr>
          <p:nvPr>
            <p:extLst>
              <p:ext uri="{D42A27DB-BD31-4B8C-83A1-F6EECF244321}">
                <p14:modId xmlns:p14="http://schemas.microsoft.com/office/powerpoint/2010/main" val="3608114654"/>
              </p:ext>
            </p:extLst>
          </p:nvPr>
        </p:nvGraphicFramePr>
        <p:xfrm>
          <a:off x="4221802" y="0"/>
          <a:ext cx="4922195" cy="1120140"/>
        </p:xfrm>
        <a:graphic>
          <a:graphicData uri="http://schemas.openxmlformats.org/drawingml/2006/table">
            <a:tbl>
              <a:tblPr firstRow="1" bandRow="1">
                <a:tableStyleId>{5C22544A-7EE6-4342-B048-85BDC9FD1C3A}</a:tableStyleId>
              </a:tblPr>
              <a:tblGrid>
                <a:gridCol w="4289898">
                  <a:extLst>
                    <a:ext uri="{9D8B030D-6E8A-4147-A177-3AD203B41FA5}">
                      <a16:colId xmlns:a16="http://schemas.microsoft.com/office/drawing/2014/main" val="2920821076"/>
                    </a:ext>
                  </a:extLst>
                </a:gridCol>
                <a:gridCol w="632297">
                  <a:extLst>
                    <a:ext uri="{9D8B030D-6E8A-4147-A177-3AD203B41FA5}">
                      <a16:colId xmlns:a16="http://schemas.microsoft.com/office/drawing/2014/main" val="2013297878"/>
                    </a:ext>
                  </a:extLst>
                </a:gridCol>
              </a:tblGrid>
              <a:tr h="282969">
                <a:tc>
                  <a:txBody>
                    <a:bodyPr/>
                    <a:lstStyle/>
                    <a:p>
                      <a:pPr algn="l"/>
                      <a:r>
                        <a:rPr lang="en-GB" sz="1200">
                          <a:solidFill>
                            <a:schemeClr val="tx1"/>
                          </a:solidFill>
                          <a:latin typeface="Arial" panose="020B0604020202020204" pitchFamily="34" charset="0"/>
                          <a:cs typeface="Arial" panose="020B0604020202020204" pitchFamily="34" charset="0"/>
                        </a:rPr>
                        <a:t>Key to colour codes on table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9146114"/>
                  </a:ext>
                </a:extLst>
              </a:tr>
              <a:tr h="241702">
                <a:tc>
                  <a:txBody>
                    <a:bodyPr/>
                    <a:lstStyle/>
                    <a:p>
                      <a:pPr algn="l"/>
                      <a:r>
                        <a:rPr lang="en-GB" sz="1200">
                          <a:solidFill>
                            <a:schemeClr val="tx1"/>
                          </a:solidFill>
                          <a:latin typeface="Arial" panose="020B0604020202020204" pitchFamily="34" charset="0"/>
                          <a:cs typeface="Arial" panose="020B0604020202020204" pitchFamily="34" charset="0"/>
                        </a:rPr>
                        <a:t>Area is statistically higher for this indicator than Shropshire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25849843"/>
                  </a:ext>
                </a:extLst>
              </a:tr>
              <a:tr h="241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Area is statistically similar for this indicator to Shropshire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17789999"/>
                  </a:ext>
                </a:extLst>
              </a:tr>
              <a:tr h="241702">
                <a:tc>
                  <a:txBody>
                    <a:bodyPr/>
                    <a:lstStyle/>
                    <a:p>
                      <a:pPr algn="l"/>
                      <a:r>
                        <a:rPr lang="en-GB" sz="1200">
                          <a:solidFill>
                            <a:schemeClr val="tx1"/>
                          </a:solidFill>
                          <a:latin typeface="Arial" panose="020B0604020202020204" pitchFamily="34" charset="0"/>
                          <a:cs typeface="Arial" panose="020B0604020202020204" pitchFamily="34" charset="0"/>
                        </a:rPr>
                        <a:t>Area is statistically lower for this indicator than Shropshire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80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65693248"/>
                  </a:ext>
                </a:extLst>
              </a:tr>
            </a:tbl>
          </a:graphicData>
        </a:graphic>
      </p:graphicFrame>
    </p:spTree>
    <p:extLst>
      <p:ext uri="{BB962C8B-B14F-4D97-AF65-F5344CB8AC3E}">
        <p14:creationId xmlns:p14="http://schemas.microsoft.com/office/powerpoint/2010/main" val="423931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7200-469F-41A3-A3BF-EAF1ED802CFC}"/>
              </a:ext>
            </a:extLst>
          </p:cNvPr>
          <p:cNvSpPr>
            <a:spLocks noGrp="1"/>
          </p:cNvSpPr>
          <p:nvPr>
            <p:ph type="title"/>
          </p:nvPr>
        </p:nvSpPr>
        <p:spPr>
          <a:xfrm>
            <a:off x="3690712" y="361371"/>
            <a:ext cx="4707330" cy="496841"/>
          </a:xfrm>
        </p:spPr>
        <p:txBody>
          <a:bodyPr>
            <a:noAutofit/>
          </a:bodyPr>
          <a:lstStyle/>
          <a:p>
            <a:r>
              <a:rPr lang="en-GB" sz="2800" b="1">
                <a:solidFill>
                  <a:srgbClr val="0070C0"/>
                </a:solidFill>
                <a:latin typeface="Arial" panose="020B0604020202020204" pitchFamily="34" charset="0"/>
                <a:cs typeface="Arial" panose="020B0604020202020204" pitchFamily="34" charset="0"/>
              </a:rPr>
              <a:t>Smoking in Pregnancy</a:t>
            </a:r>
          </a:p>
        </p:txBody>
      </p:sp>
      <p:graphicFrame>
        <p:nvGraphicFramePr>
          <p:cNvPr id="4" name="Table 4">
            <a:extLst>
              <a:ext uri="{FF2B5EF4-FFF2-40B4-BE49-F238E27FC236}">
                <a16:creationId xmlns:a16="http://schemas.microsoft.com/office/drawing/2014/main" id="{7F61C692-5BD1-463F-B856-FAF69B1572A6}"/>
              </a:ext>
            </a:extLst>
          </p:cNvPr>
          <p:cNvGraphicFramePr>
            <a:graphicFrameLocks noGrp="1"/>
          </p:cNvGraphicFramePr>
          <p:nvPr>
            <p:ph idx="1"/>
            <p:extLst>
              <p:ext uri="{D42A27DB-BD31-4B8C-83A1-F6EECF244321}">
                <p14:modId xmlns:p14="http://schemas.microsoft.com/office/powerpoint/2010/main" val="358073923"/>
              </p:ext>
            </p:extLst>
          </p:nvPr>
        </p:nvGraphicFramePr>
        <p:xfrm>
          <a:off x="40096" y="4555850"/>
          <a:ext cx="9103902" cy="2391706"/>
        </p:xfrm>
        <a:graphic>
          <a:graphicData uri="http://schemas.openxmlformats.org/drawingml/2006/table">
            <a:tbl>
              <a:tblPr firstRow="1" bandRow="1">
                <a:tableStyleId>{5C22544A-7EE6-4342-B048-85BDC9FD1C3A}</a:tableStyleId>
              </a:tblPr>
              <a:tblGrid>
                <a:gridCol w="2265966">
                  <a:extLst>
                    <a:ext uri="{9D8B030D-6E8A-4147-A177-3AD203B41FA5}">
                      <a16:colId xmlns:a16="http://schemas.microsoft.com/office/drawing/2014/main" val="415279419"/>
                    </a:ext>
                  </a:extLst>
                </a:gridCol>
                <a:gridCol w="1323160">
                  <a:extLst>
                    <a:ext uri="{9D8B030D-6E8A-4147-A177-3AD203B41FA5}">
                      <a16:colId xmlns:a16="http://schemas.microsoft.com/office/drawing/2014/main" val="1315095057"/>
                    </a:ext>
                  </a:extLst>
                </a:gridCol>
                <a:gridCol w="2865423">
                  <a:extLst>
                    <a:ext uri="{9D8B030D-6E8A-4147-A177-3AD203B41FA5}">
                      <a16:colId xmlns:a16="http://schemas.microsoft.com/office/drawing/2014/main" val="2878079360"/>
                    </a:ext>
                  </a:extLst>
                </a:gridCol>
                <a:gridCol w="2649353">
                  <a:extLst>
                    <a:ext uri="{9D8B030D-6E8A-4147-A177-3AD203B41FA5}">
                      <a16:colId xmlns:a16="http://schemas.microsoft.com/office/drawing/2014/main" val="380714245"/>
                    </a:ext>
                  </a:extLst>
                </a:gridCol>
              </a:tblGrid>
              <a:tr h="426083">
                <a:tc>
                  <a:txBody>
                    <a:bodyPr/>
                    <a:lstStyle/>
                    <a:p>
                      <a:r>
                        <a:rPr lang="en-GB" sz="1100">
                          <a:solidFill>
                            <a:schemeClr val="bg1"/>
                          </a:solidFill>
                          <a:latin typeface="Arial" panose="020B0604020202020204" pitchFamily="34" charset="0"/>
                          <a:cs typeface="Arial" panose="020B0604020202020204" pitchFamily="34" charset="0"/>
                        </a:rPr>
                        <a:t>Indicator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cs typeface="Arial" panose="020B0604020202020204" pitchFamily="34" charset="0"/>
                        </a:rPr>
                        <a:t>Number of deliveries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cs typeface="Arial" panose="020B0604020202020204" pitchFamily="34" charset="0"/>
                        </a:rPr>
                        <a:t>Percentage of mothers who were known to be smoking at time of delivery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a:solidFill>
                            <a:schemeClr val="bg1"/>
                          </a:solidFill>
                          <a:latin typeface="Arial" panose="020B0604020202020204" pitchFamily="34" charset="0"/>
                          <a:cs typeface="Arial" panose="020B0604020202020204" pitchFamily="34" charset="0"/>
                        </a:rPr>
                        <a:t>Statistical comparison against Shropshire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455794"/>
                  </a:ext>
                </a:extLst>
              </a:tr>
              <a:tr h="334497">
                <a:tc>
                  <a:txBody>
                    <a:bodyPr/>
                    <a:lstStyle/>
                    <a:p>
                      <a:pPr algn="l" fontAlgn="b"/>
                      <a:r>
                        <a:rPr lang="en-GB" sz="1050" b="1" i="0" u="none" strike="noStrike">
                          <a:solidFill>
                            <a:srgbClr val="000000"/>
                          </a:solidFill>
                          <a:effectLst/>
                          <a:latin typeface="Arial" panose="020B0604020202020204" pitchFamily="34" charset="0"/>
                        </a:rPr>
                        <a:t>Shrewsbury Place Plan Overall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1" i="0" u="none" strike="noStrike">
                          <a:solidFill>
                            <a:srgbClr val="000000"/>
                          </a:solidFill>
                          <a:effectLst/>
                          <a:latin typeface="Arial" panose="020B0604020202020204" pitchFamily="34" charset="0"/>
                        </a:rPr>
                        <a:t>4213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1" i="0" u="none" strike="noStrike">
                          <a:solidFill>
                            <a:srgbClr val="000000"/>
                          </a:solidFill>
                          <a:effectLst/>
                          <a:latin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1" i="0" u="none" strike="noStrike">
                          <a:solidFill>
                            <a:srgbClr val="000000"/>
                          </a:solidFill>
                          <a:effectLst/>
                          <a:latin typeface="Arial" panose="020B0604020202020204" pitchFamily="34" charset="0"/>
                        </a:rPr>
                        <a:t>Similar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105885"/>
                  </a:ext>
                </a:extLst>
              </a:tr>
              <a:tr h="337348">
                <a:tc>
                  <a:txBody>
                    <a:bodyPr/>
                    <a:lstStyle/>
                    <a:p>
                      <a:pPr algn="l" fontAlgn="b"/>
                      <a:r>
                        <a:rPr lang="en-GB" sz="1050" b="0" i="1" u="none" strike="noStrike">
                          <a:solidFill>
                            <a:srgbClr val="000000"/>
                          </a:solidFill>
                          <a:effectLst/>
                          <a:latin typeface="Arial" panose="020B0604020202020204" pitchFamily="34" charset="0"/>
                        </a:rPr>
                        <a:t>Shrewsbury North East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1739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Higher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946916"/>
                  </a:ext>
                </a:extLst>
              </a:tr>
              <a:tr h="337348">
                <a:tc>
                  <a:txBody>
                    <a:bodyPr/>
                    <a:lstStyle/>
                    <a:p>
                      <a:pPr algn="l" fontAlgn="b"/>
                      <a:r>
                        <a:rPr lang="en-GB" sz="1050" b="0" i="1" u="none" strike="noStrike">
                          <a:solidFill>
                            <a:srgbClr val="000000"/>
                          </a:solidFill>
                          <a:effectLst/>
                          <a:latin typeface="Arial" panose="020B0604020202020204" pitchFamily="34" charset="0"/>
                        </a:rPr>
                        <a:t>Shrewsbury Rural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Similar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787699"/>
                  </a:ext>
                </a:extLst>
              </a:tr>
              <a:tr h="337348">
                <a:tc>
                  <a:txBody>
                    <a:bodyPr/>
                    <a:lstStyle/>
                    <a:p>
                      <a:pPr algn="l" fontAlgn="b"/>
                      <a:r>
                        <a:rPr lang="en-GB" sz="1050" b="0" i="1" u="none" strike="noStrike">
                          <a:solidFill>
                            <a:srgbClr val="000000"/>
                          </a:solidFill>
                          <a:effectLst/>
                          <a:latin typeface="Arial" panose="020B0604020202020204" pitchFamily="34" charset="0"/>
                        </a:rPr>
                        <a:t>Shrewsbury South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923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Lower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280886"/>
                  </a:ext>
                </a:extLst>
              </a:tr>
              <a:tr h="281734">
                <a:tc>
                  <a:txBody>
                    <a:bodyPr/>
                    <a:lstStyle/>
                    <a:p>
                      <a:pPr algn="l" fontAlgn="b"/>
                      <a:r>
                        <a:rPr lang="en-GB" sz="1050" b="0" i="1" u="none" strike="noStrike">
                          <a:solidFill>
                            <a:srgbClr val="000000"/>
                          </a:solidFill>
                          <a:effectLst/>
                          <a:latin typeface="Arial" panose="020B0604020202020204" pitchFamily="34" charset="0"/>
                        </a:rPr>
                        <a:t>Shrewsbury West and Central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838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0" i="1" u="none" strike="noStrike">
                          <a:solidFill>
                            <a:srgbClr val="000000"/>
                          </a:solidFill>
                          <a:effectLst/>
                          <a:latin typeface="Arial" panose="020B0604020202020204" pitchFamily="34" charset="0"/>
                        </a:rPr>
                        <a:t>Lower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027890"/>
                  </a:ext>
                </a:extLst>
              </a:tr>
              <a:tr h="337348">
                <a:tc>
                  <a:txBody>
                    <a:bodyPr/>
                    <a:lstStyle/>
                    <a:p>
                      <a:pPr algn="l" fontAlgn="b"/>
                      <a:r>
                        <a:rPr lang="en-GB" sz="1050" b="0" i="0" u="none" strike="noStrike">
                          <a:solidFill>
                            <a:srgbClr val="000000"/>
                          </a:solidFill>
                          <a:effectLst/>
                          <a:latin typeface="Arial" panose="020B0604020202020204" pitchFamily="34" charset="0"/>
                        </a:rPr>
                        <a:t>Shropshire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1" i="0" u="none" strike="noStrike">
                          <a:solidFill>
                            <a:srgbClr val="000000"/>
                          </a:solidFill>
                          <a:effectLst/>
                          <a:latin typeface="Arial" panose="020B0604020202020204" pitchFamily="34" charset="0"/>
                        </a:rPr>
                        <a:t>9626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50" b="1" i="0" u="none" strike="noStrike">
                          <a:solidFill>
                            <a:srgbClr val="000000"/>
                          </a:solidFill>
                          <a:effectLst/>
                          <a:latin typeface="Arial" panose="020B060402020202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479826"/>
                  </a:ext>
                </a:extLst>
              </a:tr>
            </a:tbl>
          </a:graphicData>
        </a:graphic>
      </p:graphicFrame>
      <p:sp>
        <p:nvSpPr>
          <p:cNvPr id="5" name="TextBox 4">
            <a:extLst>
              <a:ext uri="{FF2B5EF4-FFF2-40B4-BE49-F238E27FC236}">
                <a16:creationId xmlns:a16="http://schemas.microsoft.com/office/drawing/2014/main" id="{5CE6A715-C4BA-4D74-941D-1871A763FF4C}"/>
              </a:ext>
            </a:extLst>
          </p:cNvPr>
          <p:cNvSpPr txBox="1"/>
          <p:nvPr/>
        </p:nvSpPr>
        <p:spPr>
          <a:xfrm>
            <a:off x="261922" y="1075095"/>
            <a:ext cx="8727158" cy="3016210"/>
          </a:xfrm>
          <a:prstGeom prst="rect">
            <a:avLst/>
          </a:prstGeom>
          <a:noFill/>
        </p:spPr>
        <p:txBody>
          <a:bodyPr wrap="square" rtlCol="0">
            <a:spAutoFit/>
          </a:bodyPr>
          <a:lstStyle/>
          <a:p>
            <a:r>
              <a:rPr lang="en-GB" sz="1000" b="1">
                <a:latin typeface="Arial" panose="020B0604020202020204" pitchFamily="34" charset="0"/>
                <a:cs typeface="Arial" panose="020B0604020202020204" pitchFamily="34" charset="0"/>
              </a:rPr>
              <a:t>Background</a:t>
            </a:r>
          </a:p>
          <a:p>
            <a:r>
              <a:rPr lang="en-GB" sz="1000">
                <a:latin typeface="Arial" panose="020B0604020202020204" pitchFamily="34" charset="0"/>
                <a:cs typeface="Arial" panose="020B0604020202020204" pitchFamily="34" charset="0"/>
              </a:rPr>
              <a:t>Smoking in pregnancy has long been recognised as having significantly negative health impacts for the growth and development of the baby and the health of the mother including complications in labour, miscarriage, still birth, premature birth and low birth weight. Reduced smoking in pregnancy will have health benefits for both mother and child and reduced costs to the NHS.</a:t>
            </a:r>
          </a:p>
          <a:p>
            <a:endParaRPr lang="en-GB" sz="1000">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Methodology</a:t>
            </a:r>
          </a:p>
          <a:p>
            <a:r>
              <a:rPr lang="en-GB" sz="1000">
                <a:latin typeface="Arial" panose="020B0604020202020204" pitchFamily="34" charset="0"/>
                <a:cs typeface="Arial" panose="020B0604020202020204" pitchFamily="34" charset="0"/>
              </a:rPr>
              <a:t>Smoking at time of delivery is the number of mothers known to be smokers at time of delivery as a percentage of all maternities (live or still birth). The Place Plan area figures are based on those mothers who lived in that place plan area who delivered a child at Shrewsbury and Telford Hospitals Trust (SATH). Because there are very few deliveries in some of the place plan areas in one year, these figures are the combination of the last 5 years – 2017/18 to 2021/22. The statistical comparison against Shropshire is a statistical comparison of the two areas to take into account the different number of children in those areas, based on a 95% confidence interval using the Wilson scoring method.</a:t>
            </a:r>
          </a:p>
          <a:p>
            <a:endParaRPr lang="en-GB" sz="1000">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Caveats</a:t>
            </a:r>
          </a:p>
          <a:p>
            <a:r>
              <a:rPr lang="en-GB" sz="1000">
                <a:latin typeface="Arial" panose="020B0604020202020204" pitchFamily="34" charset="0"/>
                <a:cs typeface="Arial" panose="020B0604020202020204" pitchFamily="34" charset="0"/>
              </a:rPr>
              <a:t>The data shown here concerns mothers who delivered a child at SATH only, not mothers from the area who delivered in other hospital providers.</a:t>
            </a:r>
          </a:p>
          <a:p>
            <a:endParaRPr lang="en-GB" sz="1000">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Results</a:t>
            </a:r>
          </a:p>
          <a:p>
            <a:r>
              <a:rPr lang="en-GB" sz="1000">
                <a:latin typeface="Arial" panose="020B0604020202020204" pitchFamily="34" charset="0"/>
                <a:cs typeface="Arial" panose="020B0604020202020204" pitchFamily="34" charset="0"/>
              </a:rPr>
              <a:t>Shrewsbury had 4,213 deliveries in this 5 year period, which is the highest of all place plan areas. The 5 year percentage for smoking at delivery for Shrewsbury (10%) is statistically similar to Shropshire’s (10.7%) – however, digging deeper reveals that the Shrewsbury North East figure was statistically higher than this and Shropshire overall</a:t>
            </a:r>
          </a:p>
        </p:txBody>
      </p:sp>
      <p:sp>
        <p:nvSpPr>
          <p:cNvPr id="8" name="TextBox 7">
            <a:extLst>
              <a:ext uri="{FF2B5EF4-FFF2-40B4-BE49-F238E27FC236}">
                <a16:creationId xmlns:a16="http://schemas.microsoft.com/office/drawing/2014/main" id="{80EC9C6C-F03C-4295-89EC-753EC8AA60F6}"/>
              </a:ext>
            </a:extLst>
          </p:cNvPr>
          <p:cNvSpPr txBox="1"/>
          <p:nvPr/>
        </p:nvSpPr>
        <p:spPr>
          <a:xfrm>
            <a:off x="247118" y="4185078"/>
            <a:ext cx="903699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5 year Smoking at Delivery data for Shropshire and Shrewsbury Place Plan Area, 2017/18 to 2021/22</a:t>
            </a:r>
          </a:p>
        </p:txBody>
      </p:sp>
      <p:sp>
        <p:nvSpPr>
          <p:cNvPr id="10" name="TextBox 9">
            <a:extLst>
              <a:ext uri="{FF2B5EF4-FFF2-40B4-BE49-F238E27FC236}">
                <a16:creationId xmlns:a16="http://schemas.microsoft.com/office/drawing/2014/main" id="{0DC2331A-5775-4688-8764-9B4E02E6D293}"/>
              </a:ext>
            </a:extLst>
          </p:cNvPr>
          <p:cNvSpPr txBox="1"/>
          <p:nvPr/>
        </p:nvSpPr>
        <p:spPr>
          <a:xfrm>
            <a:off x="5039544" y="125877"/>
            <a:ext cx="4104456" cy="207749"/>
          </a:xfrm>
          <a:prstGeom prst="rect">
            <a:avLst/>
          </a:prstGeom>
          <a:solidFill>
            <a:schemeClr val="bg1"/>
          </a:solidFill>
        </p:spPr>
        <p:txBody>
          <a:bodyPr wrap="square" rtlCol="0">
            <a:spAutoFit/>
          </a:bodyPr>
          <a:lstStyle/>
          <a:p>
            <a:r>
              <a:rPr lang="en-GB" sz="750" b="1" i="1"/>
              <a:t>Source: SATH Maternity Dataset for 2017/18,  2018/19, 2019/20, 2020/21 and 2021/22</a:t>
            </a:r>
          </a:p>
        </p:txBody>
      </p:sp>
    </p:spTree>
    <p:extLst>
      <p:ext uri="{BB962C8B-B14F-4D97-AF65-F5344CB8AC3E}">
        <p14:creationId xmlns:p14="http://schemas.microsoft.com/office/powerpoint/2010/main" val="233627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17</a:t>
            </a:fld>
            <a:endParaRPr>
              <a:solidFill>
                <a:srgbClr val="888888"/>
              </a:solidFill>
              <a:latin typeface="Calibri"/>
              <a:ea typeface="Calibri"/>
              <a:cs typeface="Calibri"/>
              <a:sym typeface="Calibri"/>
            </a:endParaRPr>
          </a:p>
        </p:txBody>
      </p:sp>
      <p:sp>
        <p:nvSpPr>
          <p:cNvPr id="9" name="Text Box 2">
            <a:extLst>
              <a:ext uri="{FF2B5EF4-FFF2-40B4-BE49-F238E27FC236}">
                <a16:creationId xmlns:a16="http://schemas.microsoft.com/office/drawing/2014/main" id="{0A62A222-23DB-477D-89BF-29BF0B49C42C}"/>
              </a:ext>
            </a:extLst>
          </p:cNvPr>
          <p:cNvSpPr>
            <a:spLocks noChangeArrowheads="1"/>
          </p:cNvSpPr>
          <p:nvPr/>
        </p:nvSpPr>
        <p:spPr bwMode="auto">
          <a:xfrm>
            <a:off x="6395541" y="1342722"/>
            <a:ext cx="2531643" cy="4860115"/>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marL="171446">
              <a:lnSpc>
                <a:spcPct val="107000"/>
              </a:lnSpc>
              <a:spcAft>
                <a:spcPts val="600"/>
              </a:spcAft>
            </a:pPr>
            <a:r>
              <a:rPr lang="en-GB" sz="2000">
                <a:solidFill>
                  <a:srgbClr val="2886C6"/>
                </a:solidFill>
                <a:latin typeface="Arial" panose="020B0604020202020204" pitchFamily="34" charset="0"/>
                <a:ea typeface="Calibri" panose="020F0502020204030204" pitchFamily="34" charset="0"/>
                <a:cs typeface="Arial" panose="020B0604020202020204" pitchFamily="34" charset="0"/>
              </a:rPr>
              <a:t>Compared to Shropshire average: </a:t>
            </a:r>
            <a:endParaRPr lang="en-GB" sz="2000" b="1">
              <a:solidFill>
                <a:srgbClr val="00B050"/>
              </a:solidFill>
              <a:latin typeface="Arial" panose="020B0604020202020204" pitchFamily="34" charset="0"/>
              <a:ea typeface="Calibri" panose="020F0502020204030204" pitchFamily="34" charset="0"/>
              <a:cs typeface="Arial" panose="020B0604020202020204" pitchFamily="34" charset="0"/>
            </a:endParaRPr>
          </a:p>
          <a:p>
            <a:pPr marL="171446">
              <a:lnSpc>
                <a:spcPct val="107000"/>
              </a:lnSpc>
              <a:spcAft>
                <a:spcPts val="600"/>
              </a:spcAft>
            </a:pPr>
            <a:r>
              <a:rPr lang="en-GB" sz="2000" b="1">
                <a:solidFill>
                  <a:srgbClr val="00B050"/>
                </a:solidFill>
                <a:latin typeface="Arial" panose="020B0604020202020204" pitchFamily="34" charset="0"/>
                <a:ea typeface="Calibri" panose="020F0502020204030204" pitchFamily="34" charset="0"/>
                <a:cs typeface="Arial" panose="020B0604020202020204" pitchFamily="34" charset="0"/>
              </a:rPr>
              <a:t>Better</a:t>
            </a:r>
            <a:r>
              <a:rPr lang="en-GB" sz="2000" b="1">
                <a:solidFill>
                  <a:srgbClr val="2886C6"/>
                </a:solidFill>
                <a:latin typeface="Arial" panose="020B0604020202020204" pitchFamily="34" charset="0"/>
                <a:ea typeface="Calibri" panose="020F0502020204030204" pitchFamily="34" charset="0"/>
                <a:cs typeface="Arial" panose="020B0604020202020204" pitchFamily="34" charset="0"/>
              </a:rPr>
              <a:t>:</a:t>
            </a:r>
          </a:p>
          <a:p>
            <a:pPr marL="171446">
              <a:lnSpc>
                <a:spcPct val="107000"/>
              </a:lnSpc>
              <a:spcAft>
                <a:spcPts val="600"/>
              </a:spcAft>
            </a:pPr>
            <a:r>
              <a:rPr lang="en-GB" sz="2000">
                <a:solidFill>
                  <a:srgbClr val="2886C6"/>
                </a:solidFill>
                <a:latin typeface="Arial" panose="020B0604020202020204" pitchFamily="34" charset="0"/>
                <a:ea typeface="Calibri" panose="020F0502020204030204" pitchFamily="34" charset="0"/>
                <a:cs typeface="Arial" panose="020B0604020202020204" pitchFamily="34" charset="0"/>
              </a:rPr>
              <a:t>Healthy Economy</a:t>
            </a:r>
            <a:endParaRPr lang="en-GB" sz="2000">
              <a:latin typeface="Arial" panose="020B0604020202020204" pitchFamily="34" charset="0"/>
              <a:ea typeface="Calibri" panose="020F0502020204030204" pitchFamily="34" charset="0"/>
              <a:cs typeface="Arial" panose="020B0604020202020204" pitchFamily="34" charset="0"/>
            </a:endParaRPr>
          </a:p>
          <a:p>
            <a:pPr marL="171446">
              <a:lnSpc>
                <a:spcPct val="107000"/>
              </a:lnSpc>
              <a:spcAft>
                <a:spcPts val="600"/>
              </a:spcAft>
            </a:pPr>
            <a:r>
              <a:rPr lang="en-GB" sz="2000">
                <a:solidFill>
                  <a:srgbClr val="2886C6"/>
                </a:solidFill>
                <a:latin typeface="Arial" panose="020B0604020202020204" pitchFamily="34" charset="0"/>
                <a:ea typeface="Calibri" panose="020F0502020204030204" pitchFamily="34" charset="0"/>
                <a:cs typeface="Arial" panose="020B0604020202020204" pitchFamily="34" charset="0"/>
              </a:rPr>
              <a:t> </a:t>
            </a:r>
            <a:endParaRPr lang="en-GB" sz="200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GB" sz="2000" b="1">
                <a:solidFill>
                  <a:srgbClr val="FF0000"/>
                </a:solidFill>
                <a:latin typeface="Arial" panose="020B0604020202020204" pitchFamily="34" charset="0"/>
                <a:ea typeface="Calibri" panose="020F0502020204030204" pitchFamily="34" charset="0"/>
                <a:cs typeface="Arial" panose="020B0604020202020204" pitchFamily="34" charset="0"/>
              </a:rPr>
              <a:t>Worse:</a:t>
            </a:r>
            <a:r>
              <a:rPr lang="en-GB" sz="2000">
                <a:solidFill>
                  <a:srgbClr val="2886C6"/>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600"/>
              </a:spcAft>
            </a:pPr>
            <a:r>
              <a:rPr lang="en-GB" sz="2000">
                <a:solidFill>
                  <a:srgbClr val="2886C6"/>
                </a:solidFill>
                <a:latin typeface="Arial" panose="020B0604020202020204" pitchFamily="34" charset="0"/>
                <a:ea typeface="Calibri" panose="020F0502020204030204" pitchFamily="34" charset="0"/>
                <a:cs typeface="Arial" panose="020B0604020202020204" pitchFamily="34" charset="0"/>
              </a:rPr>
              <a:t>Healthy People     </a:t>
            </a:r>
          </a:p>
          <a:p>
            <a:pPr>
              <a:lnSpc>
                <a:spcPct val="107000"/>
              </a:lnSpc>
              <a:spcAft>
                <a:spcPts val="600"/>
              </a:spcAft>
            </a:pPr>
            <a:r>
              <a:rPr lang="en-GB" sz="2000">
                <a:solidFill>
                  <a:srgbClr val="2886C6"/>
                </a:solidFill>
                <a:latin typeface="Arial" panose="020B0604020202020204" pitchFamily="34" charset="0"/>
                <a:ea typeface="Calibri" panose="020F0502020204030204" pitchFamily="34" charset="0"/>
                <a:cs typeface="Arial" panose="020B0604020202020204" pitchFamily="34" charset="0"/>
              </a:rPr>
              <a:t>Healthy Environment</a:t>
            </a:r>
            <a:endParaRPr lang="en-GB" sz="2000">
              <a:latin typeface="Arial" panose="020B0604020202020204" pitchFamily="34" charset="0"/>
              <a:ea typeface="Calibri" panose="020F050202020403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143074" y="136524"/>
            <a:ext cx="5859098"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Shrewsbury Health and Wellbeing Index Overview </a:t>
            </a:r>
            <a:endParaRPr lang="en-GB" altLang="en-US" sz="1600" b="1">
              <a:latin typeface="Arial" panose="020B0604020202020204" pitchFamily="34" charset="0"/>
            </a:endParaRPr>
          </a:p>
        </p:txBody>
      </p:sp>
      <p:pic>
        <p:nvPicPr>
          <p:cNvPr id="2" name="Picture 1">
            <a:extLst>
              <a:ext uri="{FF2B5EF4-FFF2-40B4-BE49-F238E27FC236}">
                <a16:creationId xmlns:a16="http://schemas.microsoft.com/office/drawing/2014/main" id="{3EF999D7-AFF2-4C59-99F8-90736DC9C4E0}"/>
              </a:ext>
            </a:extLst>
          </p:cNvPr>
          <p:cNvPicPr>
            <a:picLocks noChangeAspect="1"/>
          </p:cNvPicPr>
          <p:nvPr/>
        </p:nvPicPr>
        <p:blipFill>
          <a:blip r:embed="rId4"/>
          <a:stretch>
            <a:fillRect/>
          </a:stretch>
        </p:blipFill>
        <p:spPr>
          <a:xfrm>
            <a:off x="0" y="5339964"/>
            <a:ext cx="5962405" cy="1518036"/>
          </a:xfrm>
          <a:prstGeom prst="rect">
            <a:avLst/>
          </a:prstGeom>
        </p:spPr>
      </p:pic>
      <p:pic>
        <p:nvPicPr>
          <p:cNvPr id="3" name="Picture 2">
            <a:extLst>
              <a:ext uri="{FF2B5EF4-FFF2-40B4-BE49-F238E27FC236}">
                <a16:creationId xmlns:a16="http://schemas.microsoft.com/office/drawing/2014/main" id="{3FEBD055-E012-7A38-9C0B-957A5D04EDE8}"/>
              </a:ext>
            </a:extLst>
          </p:cNvPr>
          <p:cNvPicPr>
            <a:picLocks noChangeAspect="1"/>
          </p:cNvPicPr>
          <p:nvPr/>
        </p:nvPicPr>
        <p:blipFill rotWithShape="1">
          <a:blip r:embed="rId5"/>
          <a:srcRect l="2305" t="8254" r="4950" b="9464"/>
          <a:stretch/>
        </p:blipFill>
        <p:spPr>
          <a:xfrm>
            <a:off x="433136" y="1523196"/>
            <a:ext cx="5687930" cy="4191804"/>
          </a:xfrm>
          <a:prstGeom prst="rect">
            <a:avLst/>
          </a:prstGeom>
        </p:spPr>
      </p:pic>
    </p:spTree>
    <p:extLst>
      <p:ext uri="{BB962C8B-B14F-4D97-AF65-F5344CB8AC3E}">
        <p14:creationId xmlns:p14="http://schemas.microsoft.com/office/powerpoint/2010/main" val="139617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18</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393648" y="262627"/>
            <a:ext cx="5684363" cy="94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Shrewsbury Health &amp; Wellbeing Index Overview </a:t>
            </a:r>
            <a:endParaRPr lang="en-GB" altLang="en-US" sz="2800" b="1">
              <a:latin typeface="Arial" panose="020B0604020202020204" pitchFamily="34" charset="0"/>
            </a:endParaRPr>
          </a:p>
        </p:txBody>
      </p:sp>
      <p:sp>
        <p:nvSpPr>
          <p:cNvPr id="7" name="Text Box 2">
            <a:extLst>
              <a:ext uri="{FF2B5EF4-FFF2-40B4-BE49-F238E27FC236}">
                <a16:creationId xmlns:a16="http://schemas.microsoft.com/office/drawing/2014/main" id="{22286D9B-CC76-4A13-A9B8-FC73A81D8D1B}"/>
              </a:ext>
            </a:extLst>
          </p:cNvPr>
          <p:cNvSpPr>
            <a:spLocks noChangeArrowheads="1"/>
          </p:cNvSpPr>
          <p:nvPr/>
        </p:nvSpPr>
        <p:spPr bwMode="auto">
          <a:xfrm>
            <a:off x="141402" y="1201918"/>
            <a:ext cx="2743200" cy="5519557"/>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a:lnSpc>
                <a:spcPct val="107000"/>
              </a:lnSpc>
              <a:spcAft>
                <a:spcPts val="600"/>
              </a:spcAft>
            </a:pPr>
            <a:r>
              <a:rPr lang="en-GB" sz="1500">
                <a:solidFill>
                  <a:srgbClr val="0070C0"/>
                </a:solidFill>
                <a:latin typeface="Arial" panose="020B0604020202020204" pitchFamily="34" charset="0"/>
                <a:ea typeface="Calibri" panose="020F0502020204030204" pitchFamily="34" charset="0"/>
              </a:rPr>
              <a:t>Identifies where Shrewsbury is </a:t>
            </a:r>
            <a:r>
              <a:rPr lang="en-GB" sz="1500">
                <a:solidFill>
                  <a:srgbClr val="00B050"/>
                </a:solidFill>
                <a:latin typeface="Arial" panose="020B0604020202020204" pitchFamily="34" charset="0"/>
                <a:ea typeface="Calibri" panose="020F0502020204030204" pitchFamily="34" charset="0"/>
              </a:rPr>
              <a:t>stronger</a:t>
            </a:r>
            <a:r>
              <a:rPr lang="en-GB" sz="1500">
                <a:solidFill>
                  <a:srgbClr val="0070C0"/>
                </a:solidFill>
                <a:latin typeface="Arial" panose="020B0604020202020204" pitchFamily="34" charset="0"/>
                <a:ea typeface="Calibri" panose="020F0502020204030204" pitchFamily="34" charset="0"/>
              </a:rPr>
              <a:t> or </a:t>
            </a:r>
            <a:r>
              <a:rPr lang="en-GB" sz="1500">
                <a:solidFill>
                  <a:srgbClr val="FF0000"/>
                </a:solidFill>
                <a:latin typeface="Arial" panose="020B0604020202020204" pitchFamily="34" charset="0"/>
                <a:ea typeface="Calibri" panose="020F0502020204030204" pitchFamily="34" charset="0"/>
              </a:rPr>
              <a:t>weaker</a:t>
            </a:r>
            <a:r>
              <a:rPr lang="en-GB" sz="1500">
                <a:solidFill>
                  <a:srgbClr val="0070C0"/>
                </a:solidFill>
                <a:latin typeface="Arial" panose="020B0604020202020204" pitchFamily="34" charset="0"/>
                <a:ea typeface="Calibri" panose="020F0502020204030204" pitchFamily="34" charset="0"/>
              </a:rPr>
              <a:t> for the specific themes. </a:t>
            </a:r>
            <a:endParaRPr lang="en-GB" sz="1500">
              <a:latin typeface="Arial" panose="020B0604020202020204" pitchFamily="34" charset="0"/>
              <a:ea typeface="Calibri" panose="020F0502020204030204" pitchFamily="34" charset="0"/>
            </a:endParaRPr>
          </a:p>
          <a:p>
            <a:pPr>
              <a:lnSpc>
                <a:spcPct val="107000"/>
              </a:lnSpc>
              <a:spcAft>
                <a:spcPts val="600"/>
              </a:spcAft>
            </a:pPr>
            <a:r>
              <a:rPr lang="en-GB" sz="1500" b="1">
                <a:solidFill>
                  <a:srgbClr val="00B050"/>
                </a:solidFill>
                <a:latin typeface="Arial" panose="020B0604020202020204" pitchFamily="34" charset="0"/>
                <a:ea typeface="Calibri" panose="020F0502020204030204" pitchFamily="34" charset="0"/>
              </a:rPr>
              <a:t>Stronger:</a:t>
            </a:r>
            <a:endParaRPr lang="en-GB" sz="1500" b="1">
              <a:solidFill>
                <a:srgbClr val="0070C0"/>
              </a:solidFill>
              <a:latin typeface="Arial" panose="020B0604020202020204" pitchFamily="34" charset="0"/>
              <a:ea typeface="Calibri" panose="020F0502020204030204" pitchFamily="34" charset="0"/>
            </a:endParaRPr>
          </a:p>
          <a:p>
            <a:pPr>
              <a:lnSpc>
                <a:spcPct val="107000"/>
              </a:lnSpc>
              <a:spcAft>
                <a:spcPts val="600"/>
              </a:spcAft>
            </a:pPr>
            <a:r>
              <a:rPr lang="en-GB" sz="1500" b="1">
                <a:solidFill>
                  <a:srgbClr val="0070C0"/>
                </a:solidFill>
                <a:latin typeface="Arial" panose="020B0604020202020204" pitchFamily="34" charset="0"/>
                <a:ea typeface="Calibri" panose="020F0502020204030204" pitchFamily="34" charset="0"/>
              </a:rPr>
              <a:t>Education and learning access </a:t>
            </a:r>
          </a:p>
          <a:p>
            <a:pPr>
              <a:lnSpc>
                <a:spcPct val="107000"/>
              </a:lnSpc>
              <a:spcAft>
                <a:spcPts val="600"/>
              </a:spcAft>
            </a:pPr>
            <a:r>
              <a:rPr lang="en-GB" sz="1500" b="1">
                <a:solidFill>
                  <a:srgbClr val="0070C0"/>
                </a:solidFill>
                <a:latin typeface="Arial" panose="020B0604020202020204" pitchFamily="34" charset="0"/>
                <a:ea typeface="Calibri" panose="020F0502020204030204" pitchFamily="34" charset="0"/>
              </a:rPr>
              <a:t>Economy, Work and Employment</a:t>
            </a:r>
            <a:endParaRPr lang="en-GB" sz="1500">
              <a:solidFill>
                <a:srgbClr val="0070C0"/>
              </a:solidFill>
              <a:latin typeface="Arial" panose="020B0604020202020204" pitchFamily="34" charset="0"/>
              <a:ea typeface="Calibri" panose="020F0502020204030204" pitchFamily="34" charset="0"/>
            </a:endParaRPr>
          </a:p>
          <a:p>
            <a:pPr>
              <a:lnSpc>
                <a:spcPct val="107000"/>
              </a:lnSpc>
              <a:spcAft>
                <a:spcPts val="600"/>
              </a:spcAft>
            </a:pPr>
            <a:r>
              <a:rPr lang="en-GB" sz="1500" b="1">
                <a:solidFill>
                  <a:srgbClr val="0070C0"/>
                </a:solidFill>
                <a:latin typeface="Arial" panose="020B0604020202020204" pitchFamily="34" charset="0"/>
                <a:ea typeface="Calibri" panose="020F0502020204030204" pitchFamily="34" charset="0"/>
              </a:rPr>
              <a:t>Cost of living vulnerability</a:t>
            </a:r>
          </a:p>
          <a:p>
            <a:pPr>
              <a:lnSpc>
                <a:spcPct val="107000"/>
              </a:lnSpc>
              <a:spcAft>
                <a:spcPts val="600"/>
              </a:spcAft>
            </a:pPr>
            <a:r>
              <a:rPr lang="en-GB" sz="1500" b="1">
                <a:solidFill>
                  <a:srgbClr val="0070C0"/>
                </a:solidFill>
                <a:latin typeface="Arial" panose="020B0604020202020204" pitchFamily="34" charset="0"/>
                <a:ea typeface="Calibri" panose="020F0502020204030204" pitchFamily="34" charset="0"/>
              </a:rPr>
              <a:t>Transport, Mobility and Connectivity </a:t>
            </a:r>
          </a:p>
          <a:p>
            <a:pPr>
              <a:lnSpc>
                <a:spcPct val="107000"/>
              </a:lnSpc>
              <a:spcAft>
                <a:spcPts val="600"/>
              </a:spcAft>
            </a:pPr>
            <a:r>
              <a:rPr lang="en-GB" sz="1500" b="1">
                <a:solidFill>
                  <a:srgbClr val="FF0000"/>
                </a:solidFill>
                <a:latin typeface="Arial" panose="020B0604020202020204" pitchFamily="34" charset="0"/>
                <a:ea typeface="Calibri" panose="020F0502020204030204" pitchFamily="34" charset="0"/>
              </a:rPr>
              <a:t>Weaker:</a:t>
            </a:r>
          </a:p>
          <a:p>
            <a:pPr>
              <a:lnSpc>
                <a:spcPct val="107000"/>
              </a:lnSpc>
              <a:spcAft>
                <a:spcPts val="600"/>
              </a:spcAft>
            </a:pPr>
            <a:r>
              <a:rPr lang="en-GB" sz="1500" b="1">
                <a:solidFill>
                  <a:srgbClr val="0070C0"/>
                </a:solidFill>
                <a:latin typeface="Arial" panose="020B0604020202020204" pitchFamily="34" charset="0"/>
                <a:ea typeface="Calibri" panose="020F0502020204030204" pitchFamily="34" charset="0"/>
              </a:rPr>
              <a:t>Housing and occupancy</a:t>
            </a:r>
          </a:p>
          <a:p>
            <a:pPr>
              <a:lnSpc>
                <a:spcPct val="107000"/>
              </a:lnSpc>
              <a:spcAft>
                <a:spcPts val="600"/>
              </a:spcAft>
            </a:pPr>
            <a:r>
              <a:rPr lang="en-GB" sz="1500" b="1">
                <a:solidFill>
                  <a:srgbClr val="0070C0"/>
                </a:solidFill>
                <a:latin typeface="Arial" panose="020B0604020202020204" pitchFamily="34" charset="0"/>
                <a:ea typeface="Calibri" panose="020F0502020204030204" pitchFamily="34" charset="0"/>
              </a:rPr>
              <a:t>Environment </a:t>
            </a:r>
          </a:p>
          <a:p>
            <a:pPr>
              <a:lnSpc>
                <a:spcPct val="107000"/>
              </a:lnSpc>
              <a:spcAft>
                <a:spcPts val="600"/>
              </a:spcAft>
            </a:pPr>
            <a:r>
              <a:rPr lang="en-GB" sz="1500" b="1">
                <a:solidFill>
                  <a:srgbClr val="0070C0"/>
                </a:solidFill>
                <a:latin typeface="Arial" panose="020B0604020202020204" pitchFamily="34" charset="0"/>
                <a:ea typeface="Calibri" panose="020F0502020204030204" pitchFamily="34" charset="0"/>
              </a:rPr>
              <a:t>Relationships and trust </a:t>
            </a:r>
          </a:p>
          <a:p>
            <a:pPr>
              <a:lnSpc>
                <a:spcPct val="107000"/>
              </a:lnSpc>
              <a:spcAft>
                <a:spcPts val="600"/>
              </a:spcAft>
            </a:pPr>
            <a:r>
              <a:rPr lang="en-GB" sz="1500" b="1">
                <a:solidFill>
                  <a:srgbClr val="0070C0"/>
                </a:solidFill>
                <a:latin typeface="Arial" panose="020B0604020202020204" pitchFamily="34" charset="0"/>
                <a:ea typeface="Calibri" panose="020F0502020204030204" pitchFamily="34" charset="0"/>
              </a:rPr>
              <a:t>Equality</a:t>
            </a:r>
            <a:endParaRPr lang="en-GB" sz="1500" b="1">
              <a:latin typeface="Arial" panose="020B060402020202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7C2FFC08-735C-FDAA-5FA4-8D2CC3D4D9E9}"/>
              </a:ext>
            </a:extLst>
          </p:cNvPr>
          <p:cNvPicPr>
            <a:picLocks noChangeAspect="1"/>
          </p:cNvPicPr>
          <p:nvPr/>
        </p:nvPicPr>
        <p:blipFill rotWithShape="1">
          <a:blip r:embed="rId4"/>
          <a:srcRect l="20349" t="3977" r="27558" b="1939"/>
          <a:stretch/>
        </p:blipFill>
        <p:spPr>
          <a:xfrm>
            <a:off x="2962656" y="1698518"/>
            <a:ext cx="6189281" cy="3978112"/>
          </a:xfrm>
          <a:prstGeom prst="rect">
            <a:avLst/>
          </a:prstGeom>
        </p:spPr>
      </p:pic>
    </p:spTree>
    <p:extLst>
      <p:ext uri="{BB962C8B-B14F-4D97-AF65-F5344CB8AC3E}">
        <p14:creationId xmlns:p14="http://schemas.microsoft.com/office/powerpoint/2010/main" val="122254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19</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893443" y="136524"/>
            <a:ext cx="4796077"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Shrewsbury Health and Wellbeing Index Overview </a:t>
            </a:r>
            <a:endParaRPr lang="en-GB" altLang="en-US" sz="1600" b="1">
              <a:latin typeface="Arial" panose="020B0604020202020204" pitchFamily="34" charset="0"/>
            </a:endParaRPr>
          </a:p>
        </p:txBody>
      </p:sp>
      <p:pic>
        <p:nvPicPr>
          <p:cNvPr id="15" name="Picture 14">
            <a:extLst>
              <a:ext uri="{FF2B5EF4-FFF2-40B4-BE49-F238E27FC236}">
                <a16:creationId xmlns:a16="http://schemas.microsoft.com/office/drawing/2014/main" id="{6F36E9C2-D550-73FF-30E4-EB6ADAE726B9}"/>
              </a:ext>
            </a:extLst>
          </p:cNvPr>
          <p:cNvPicPr>
            <a:picLocks noChangeAspect="1"/>
          </p:cNvPicPr>
          <p:nvPr/>
        </p:nvPicPr>
        <p:blipFill>
          <a:blip r:embed="rId4"/>
          <a:stretch>
            <a:fillRect/>
          </a:stretch>
        </p:blipFill>
        <p:spPr>
          <a:xfrm>
            <a:off x="0" y="1235743"/>
            <a:ext cx="9006840" cy="4952413"/>
          </a:xfrm>
          <a:prstGeom prst="rect">
            <a:avLst/>
          </a:prstGeom>
        </p:spPr>
      </p:pic>
    </p:spTree>
    <p:extLst>
      <p:ext uri="{BB962C8B-B14F-4D97-AF65-F5344CB8AC3E}">
        <p14:creationId xmlns:p14="http://schemas.microsoft.com/office/powerpoint/2010/main" val="324576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title"/>
          </p:nvPr>
        </p:nvSpPr>
        <p:spPr>
          <a:xfrm>
            <a:off x="317365" y="812598"/>
            <a:ext cx="7886700" cy="1325563"/>
          </a:xfrm>
        </p:spPr>
        <p:txBody>
          <a:bodyPr>
            <a:normAutofit/>
          </a:bodyPr>
          <a:lstStyle/>
          <a:p>
            <a:pPr algn="l"/>
            <a:r>
              <a:rPr lang="en-GB" altLang="en-US" sz="3800" b="1">
                <a:solidFill>
                  <a:srgbClr val="0070C0"/>
                </a:solidFill>
                <a:latin typeface="Arial" panose="020B0604020202020204" pitchFamily="34" charset="0"/>
                <a:ea typeface="+mj-lt"/>
                <a:cs typeface="Arial" panose="020B0604020202020204" pitchFamily="34" charset="0"/>
              </a:rPr>
              <a:t>Overview</a:t>
            </a:r>
            <a:endParaRPr lang="en-GB" altLang="en-US" sz="3800" b="1">
              <a:solidFill>
                <a:srgbClr val="0070C0"/>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95C27F17-C675-4014-B369-83F46AE64169}"/>
              </a:ext>
            </a:extLst>
          </p:cNvPr>
          <p:cNvSpPr>
            <a:spLocks noGrp="1"/>
          </p:cNvSpPr>
          <p:nvPr>
            <p:ph idx="1"/>
          </p:nvPr>
        </p:nvSpPr>
        <p:spPr>
          <a:xfrm>
            <a:off x="855032" y="2033381"/>
            <a:ext cx="7886700" cy="3263504"/>
          </a:xfrm>
        </p:spPr>
        <p:txBody>
          <a:bodyPr/>
          <a:lstStyle/>
          <a:p>
            <a:pPr algn="l"/>
            <a:r>
              <a:rPr lang="en-GB">
                <a:ea typeface="+mj-lt"/>
                <a:cs typeface="+mj-lt"/>
              </a:rPr>
              <a:t>What is a JSNA</a:t>
            </a:r>
            <a:endParaRPr lang="en-US">
              <a:cs typeface="Calibri Light"/>
            </a:endParaRPr>
          </a:p>
          <a:p>
            <a:pPr algn="l"/>
            <a:r>
              <a:rPr lang="en-GB">
                <a:ea typeface="+mj-lt"/>
                <a:cs typeface="+mj-lt"/>
              </a:rPr>
              <a:t>Why and what is a needs assessment?</a:t>
            </a:r>
            <a:endParaRPr lang="en-GB">
              <a:cs typeface="Calibri Light"/>
            </a:endParaRPr>
          </a:p>
          <a:p>
            <a:pPr algn="l"/>
            <a:r>
              <a:rPr lang="en-GB">
                <a:ea typeface="+mj-lt"/>
                <a:cs typeface="+mj-lt"/>
              </a:rPr>
              <a:t>Initial work to date</a:t>
            </a:r>
          </a:p>
          <a:p>
            <a:pPr algn="l"/>
            <a:r>
              <a:rPr lang="en-GB">
                <a:ea typeface="+mj-lt"/>
                <a:cs typeface="+mj-lt"/>
              </a:rPr>
              <a:t>Next Steps</a:t>
            </a:r>
            <a:endParaRPr lang="en-GB"/>
          </a:p>
        </p:txBody>
      </p:sp>
      <p:pic>
        <p:nvPicPr>
          <p:cNvPr id="1026" name="Picture 2">
            <a:extLst>
              <a:ext uri="{FF2B5EF4-FFF2-40B4-BE49-F238E27FC236}">
                <a16:creationId xmlns:a16="http://schemas.microsoft.com/office/drawing/2014/main" id="{173E64F4-81AC-4AAC-BCAA-122837B96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7913"/>
            <a:ext cx="9144000" cy="197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8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a:xfrm>
            <a:off x="2988296" y="0"/>
            <a:ext cx="6155703" cy="2658359"/>
          </a:xfrm>
        </p:spPr>
        <p:txBody>
          <a:bodyPr>
            <a:normAutofit fontScale="90000"/>
          </a:bodyPr>
          <a:lstStyle/>
          <a:p>
            <a:pPr>
              <a:lnSpc>
                <a:spcPct val="100000"/>
              </a:lnSpc>
            </a:pPr>
            <a:r>
              <a:rPr lang="en-GB" sz="3800" b="1">
                <a:solidFill>
                  <a:srgbClr val="0070C0"/>
                </a:solidFill>
                <a:latin typeface="Arial"/>
                <a:cs typeface="Arial"/>
              </a:rPr>
              <a:t>  </a:t>
            </a:r>
            <a:r>
              <a:rPr lang="en-GB" sz="4000" b="1">
                <a:solidFill>
                  <a:srgbClr val="0070C0"/>
                </a:solidFill>
                <a:latin typeface="Arial"/>
                <a:cs typeface="Arial"/>
              </a:rPr>
              <a:t>Shrewsbury North East Place Plan Area</a:t>
            </a:r>
            <a:br>
              <a:rPr lang="en-GB" sz="4000" b="1">
                <a:solidFill>
                  <a:srgbClr val="0070C0"/>
                </a:solidFill>
                <a:latin typeface="Arial"/>
                <a:cs typeface="Arial"/>
              </a:rPr>
            </a:br>
            <a:r>
              <a:rPr lang="en-GB" sz="1600">
                <a:solidFill>
                  <a:srgbClr val="0070C0"/>
                </a:solidFill>
                <a:latin typeface="Arial"/>
                <a:cs typeface="Arial"/>
              </a:rPr>
              <a:t>https://shropshire.maps.arcgis.com/apps/webappviewer/index.html?id=fa75f921e771451382533a854cce6a1e</a:t>
            </a:r>
            <a:br>
              <a:rPr lang="en-GB" sz="3800" b="1">
                <a:latin typeface="Arial" panose="020B0604020202020204" pitchFamily="34" charset="0"/>
                <a:cs typeface="Arial" panose="020B0604020202020204" pitchFamily="34" charset="0"/>
              </a:rPr>
            </a:br>
            <a:br>
              <a:rPr lang="en-GB" sz="3800" b="1">
                <a:latin typeface="Arial" panose="020B0604020202020204" pitchFamily="34" charset="0"/>
                <a:cs typeface="Arial" panose="020B0604020202020204" pitchFamily="34" charset="0"/>
              </a:rPr>
            </a:br>
            <a:endParaRPr lang="en-GB" sz="3800" b="1">
              <a:solidFill>
                <a:srgbClr val="0070C0"/>
              </a:solidFill>
              <a:latin typeface="Arial"/>
              <a:cs typeface="Arial"/>
            </a:endParaRPr>
          </a:p>
        </p:txBody>
      </p:sp>
      <p:pic>
        <p:nvPicPr>
          <p:cNvPr id="5" name="Picture 4">
            <a:extLst>
              <a:ext uri="{FF2B5EF4-FFF2-40B4-BE49-F238E27FC236}">
                <a16:creationId xmlns:a16="http://schemas.microsoft.com/office/drawing/2014/main" id="{5462E73A-4DC9-DF4F-3834-C9E2F35C4E49}"/>
              </a:ext>
            </a:extLst>
          </p:cNvPr>
          <p:cNvPicPr>
            <a:picLocks noChangeAspect="1"/>
          </p:cNvPicPr>
          <p:nvPr/>
        </p:nvPicPr>
        <p:blipFill>
          <a:blip r:embed="rId4"/>
          <a:stretch>
            <a:fillRect/>
          </a:stretch>
        </p:blipFill>
        <p:spPr>
          <a:xfrm>
            <a:off x="84841" y="1624561"/>
            <a:ext cx="6406325" cy="5233440"/>
          </a:xfrm>
          <a:prstGeom prst="rect">
            <a:avLst/>
          </a:prstGeom>
        </p:spPr>
      </p:pic>
      <p:sp>
        <p:nvSpPr>
          <p:cNvPr id="6" name="Oval 5">
            <a:extLst>
              <a:ext uri="{FF2B5EF4-FFF2-40B4-BE49-F238E27FC236}">
                <a16:creationId xmlns:a16="http://schemas.microsoft.com/office/drawing/2014/main" id="{8855583A-DA8A-36C3-9AFC-5C830EC09989}"/>
              </a:ext>
            </a:extLst>
          </p:cNvPr>
          <p:cNvSpPr/>
          <p:nvPr/>
        </p:nvSpPr>
        <p:spPr>
          <a:xfrm>
            <a:off x="355107" y="1793289"/>
            <a:ext cx="5805996" cy="50647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581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FA2-EB73-4FA0-A095-4834EDC739DD}"/>
              </a:ext>
            </a:extLst>
          </p:cNvPr>
          <p:cNvSpPr>
            <a:spLocks noGrp="1"/>
          </p:cNvSpPr>
          <p:nvPr>
            <p:ph type="title"/>
          </p:nvPr>
        </p:nvSpPr>
        <p:spPr>
          <a:xfrm>
            <a:off x="288182" y="861237"/>
            <a:ext cx="8746280" cy="758013"/>
          </a:xfrm>
        </p:spPr>
        <p:txBody>
          <a:bodyPr>
            <a:normAutofit/>
          </a:bodyPr>
          <a:lstStyle/>
          <a:p>
            <a:r>
              <a:rPr lang="en-GB" sz="1800" b="1">
                <a:solidFill>
                  <a:srgbClr val="0070C0"/>
                </a:solidFill>
                <a:latin typeface="Arial" panose="020B0604020202020204" pitchFamily="34" charset="0"/>
                <a:cs typeface="Arial" panose="020B0604020202020204" pitchFamily="34" charset="0"/>
              </a:rPr>
              <a:t>Ranking of Wards in North East Shrewsbury Place Plan Area in metrics</a:t>
            </a:r>
          </a:p>
        </p:txBody>
      </p:sp>
      <p:graphicFrame>
        <p:nvGraphicFramePr>
          <p:cNvPr id="5" name="Table 4">
            <a:extLst>
              <a:ext uri="{FF2B5EF4-FFF2-40B4-BE49-F238E27FC236}">
                <a16:creationId xmlns:a16="http://schemas.microsoft.com/office/drawing/2014/main" id="{253E85CD-9071-4E7A-8577-6960B767530B}"/>
              </a:ext>
            </a:extLst>
          </p:cNvPr>
          <p:cNvGraphicFramePr>
            <a:graphicFrameLocks noGrp="1"/>
          </p:cNvGraphicFramePr>
          <p:nvPr>
            <p:extLst>
              <p:ext uri="{D42A27DB-BD31-4B8C-83A1-F6EECF244321}">
                <p14:modId xmlns:p14="http://schemas.microsoft.com/office/powerpoint/2010/main" val="118081183"/>
              </p:ext>
            </p:extLst>
          </p:nvPr>
        </p:nvGraphicFramePr>
        <p:xfrm>
          <a:off x="53525" y="1476421"/>
          <a:ext cx="9063712" cy="5381576"/>
        </p:xfrm>
        <a:graphic>
          <a:graphicData uri="http://schemas.openxmlformats.org/drawingml/2006/table">
            <a:tbl>
              <a:tblPr>
                <a:tableStyleId>{5C22544A-7EE6-4342-B048-85BDC9FD1C3A}</a:tableStyleId>
              </a:tblPr>
              <a:tblGrid>
                <a:gridCol w="3311741">
                  <a:extLst>
                    <a:ext uri="{9D8B030D-6E8A-4147-A177-3AD203B41FA5}">
                      <a16:colId xmlns:a16="http://schemas.microsoft.com/office/drawing/2014/main" val="576146357"/>
                    </a:ext>
                  </a:extLst>
                </a:gridCol>
                <a:gridCol w="1402718">
                  <a:extLst>
                    <a:ext uri="{9D8B030D-6E8A-4147-A177-3AD203B41FA5}">
                      <a16:colId xmlns:a16="http://schemas.microsoft.com/office/drawing/2014/main" val="2486601542"/>
                    </a:ext>
                  </a:extLst>
                </a:gridCol>
                <a:gridCol w="1826023">
                  <a:extLst>
                    <a:ext uri="{9D8B030D-6E8A-4147-A177-3AD203B41FA5}">
                      <a16:colId xmlns:a16="http://schemas.microsoft.com/office/drawing/2014/main" val="1903006763"/>
                    </a:ext>
                  </a:extLst>
                </a:gridCol>
                <a:gridCol w="1261615">
                  <a:extLst>
                    <a:ext uri="{9D8B030D-6E8A-4147-A177-3AD203B41FA5}">
                      <a16:colId xmlns:a16="http://schemas.microsoft.com/office/drawing/2014/main" val="3326731041"/>
                    </a:ext>
                  </a:extLst>
                </a:gridCol>
                <a:gridCol w="1261615">
                  <a:extLst>
                    <a:ext uri="{9D8B030D-6E8A-4147-A177-3AD203B41FA5}">
                      <a16:colId xmlns:a16="http://schemas.microsoft.com/office/drawing/2014/main" val="3003701099"/>
                    </a:ext>
                  </a:extLst>
                </a:gridCol>
              </a:tblGrid>
              <a:tr h="388428">
                <a:tc>
                  <a:txBody>
                    <a:bodyPr/>
                    <a:lstStyle/>
                    <a:p>
                      <a:pPr algn="l" rtl="0" fontAlgn="b"/>
                      <a:r>
                        <a:rPr lang="en-GB" sz="600" b="1" i="0" u="none" strike="noStrike">
                          <a:solidFill>
                            <a:srgbClr val="000000"/>
                          </a:solidFill>
                          <a:effectLst/>
                          <a:latin typeface="Arial" panose="020B0604020202020204" pitchFamily="34" charset="0"/>
                        </a:rPr>
                        <a:t> </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rtl="0" fontAlgn="b"/>
                      <a:r>
                        <a:rPr lang="en-GB" sz="900" b="1" i="0" u="none" strike="noStrike">
                          <a:solidFill>
                            <a:srgbClr val="FF0000"/>
                          </a:solidFill>
                          <a:effectLst/>
                          <a:latin typeface="Arial" panose="020B0604020202020204" pitchFamily="34" charset="0"/>
                          <a:cs typeface="Arial" panose="020B0604020202020204" pitchFamily="34" charset="0"/>
                        </a:rPr>
                        <a:t>Ranking of Ward in Indicator out of 62 wards in Shropshire – lowest number is worse</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b"/>
                      <a:endParaRPr lang="en-GB" sz="900" b="1" i="0" u="none" strike="noStrike">
                        <a:solidFill>
                          <a:srgbClr val="FF0000"/>
                        </a:solidFill>
                        <a:effectLst/>
                        <a:latin typeface="Arial" panose="020B0604020202020204" pitchFamily="34" charset="0"/>
                        <a:cs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732548"/>
                  </a:ext>
                </a:extLst>
              </a:tr>
              <a:tr h="399379">
                <a:tc>
                  <a:txBody>
                    <a:bodyPr/>
                    <a:lstStyle/>
                    <a:p>
                      <a:pPr algn="l" rtl="0" fontAlgn="b"/>
                      <a:r>
                        <a:rPr lang="en-GB" sz="1100" b="1" u="none" strike="noStrike">
                          <a:effectLst/>
                          <a:latin typeface="Arial" panose="020B0604020202020204" pitchFamily="34" charset="0"/>
                          <a:cs typeface="Arial" panose="020B0604020202020204" pitchFamily="34" charset="0"/>
                        </a:rPr>
                        <a:t> Indicator</a:t>
                      </a: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a:effectLst/>
                          <a:latin typeface="Calibri" panose="020F0502020204030204" pitchFamily="34" charset="0"/>
                        </a:rPr>
                        <a:t>Harlescott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err="1">
                          <a:effectLst/>
                          <a:latin typeface="Calibri" panose="020F0502020204030204" pitchFamily="34" charset="0"/>
                        </a:rPr>
                        <a:t>Castlefields</a:t>
                      </a:r>
                      <a:r>
                        <a:rPr lang="en-GB" sz="1200" b="1" i="0" u="none" strike="noStrike">
                          <a:effectLst/>
                          <a:latin typeface="Calibri" panose="020F0502020204030204" pitchFamily="34" charset="0"/>
                        </a:rPr>
                        <a:t> and </a:t>
                      </a:r>
                      <a:r>
                        <a:rPr lang="en-GB" sz="1200" b="1" i="0" u="none" strike="noStrike" err="1">
                          <a:effectLst/>
                          <a:latin typeface="Calibri" panose="020F0502020204030204" pitchFamily="34" charset="0"/>
                        </a:rPr>
                        <a:t>Ditherington</a:t>
                      </a:r>
                      <a:endParaRPr lang="en-GB" sz="1200" b="1" i="0" u="none" strike="noStrike">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err="1">
                          <a:effectLst/>
                          <a:latin typeface="Calibri" panose="020F0502020204030204" pitchFamily="34" charset="0"/>
                        </a:rPr>
                        <a:t>Monkmoor</a:t>
                      </a:r>
                      <a:endParaRPr lang="en-GB" sz="1200" b="1" i="0" u="none" strike="noStrike">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err="1">
                          <a:effectLst/>
                          <a:latin typeface="Calibri" panose="020F0502020204030204" pitchFamily="34" charset="0"/>
                        </a:rPr>
                        <a:t>Sundorne</a:t>
                      </a:r>
                      <a:endParaRPr lang="en-GB" sz="1200" b="1" i="0" u="none" strike="noStrike">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7282331"/>
                  </a:ext>
                </a:extLst>
              </a:tr>
              <a:tr h="383275">
                <a:tc>
                  <a:txBody>
                    <a:bodyPr/>
                    <a:lstStyle/>
                    <a:p>
                      <a:pPr algn="l" rtl="0" fontAlgn="b"/>
                      <a:r>
                        <a:rPr lang="en-GB" sz="1050" u="none" strike="noStrike">
                          <a:effectLst/>
                        </a:rPr>
                        <a:t> Unemployment</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167764"/>
                  </a:ext>
                </a:extLst>
              </a:tr>
              <a:tr h="383275">
                <a:tc>
                  <a:txBody>
                    <a:bodyPr/>
                    <a:lstStyle/>
                    <a:p>
                      <a:pPr algn="l" rtl="0" fontAlgn="b"/>
                      <a:r>
                        <a:rPr lang="en-GB" sz="1050" u="none" strike="noStrike">
                          <a:effectLst/>
                        </a:rPr>
                        <a:t> Child Poverty, English Indices of Deprivation, 2019</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22073"/>
                  </a:ext>
                </a:extLst>
              </a:tr>
              <a:tr h="383275">
                <a:tc>
                  <a:txBody>
                    <a:bodyPr/>
                    <a:lstStyle/>
                    <a:p>
                      <a:pPr algn="l" rtl="0" fontAlgn="b"/>
                      <a:r>
                        <a:rPr lang="en-GB" sz="1050" u="none" strike="noStrike">
                          <a:effectLst/>
                        </a:rPr>
                        <a:t> Income deprivation, English Indices of Deprivation, 2019</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443613"/>
                  </a:ext>
                </a:extLst>
              </a:tr>
              <a:tr h="383275">
                <a:tc>
                  <a:txBody>
                    <a:bodyPr/>
                    <a:lstStyle/>
                    <a:p>
                      <a:pPr algn="l" rtl="0" fontAlgn="b"/>
                      <a:r>
                        <a:rPr lang="en-GB" sz="1050" u="none" strike="noStrike">
                          <a:effectLst/>
                        </a:rPr>
                        <a:t> IMD Score, 2019</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33151"/>
                  </a:ext>
                </a:extLst>
              </a:tr>
              <a:tr h="383275">
                <a:tc>
                  <a:txBody>
                    <a:bodyPr/>
                    <a:lstStyle/>
                    <a:p>
                      <a:pPr algn="l" rtl="0" fontAlgn="b"/>
                      <a:r>
                        <a:rPr lang="en-GB" sz="1050" u="none" strike="noStrike">
                          <a:effectLst/>
                        </a:rPr>
                        <a:t> Long term unemployment</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70387"/>
                  </a:ext>
                </a:extLst>
              </a:tr>
              <a:tr h="572147">
                <a:tc>
                  <a:txBody>
                    <a:bodyPr/>
                    <a:lstStyle/>
                    <a:p>
                      <a:pPr algn="l" rtl="0" fontAlgn="b"/>
                      <a:r>
                        <a:rPr lang="en-GB" sz="1050" u="none" strike="noStrike">
                          <a:effectLst/>
                        </a:rPr>
                        <a:t> General fertility rate: live births per 1,000 women aged 15-44  </a:t>
                      </a:r>
                    </a:p>
                    <a:p>
                      <a:pPr algn="l" rtl="0" fontAlgn="b"/>
                      <a:r>
                        <a:rPr lang="en-GB" sz="1050" u="none" strike="noStrike">
                          <a:effectLst/>
                        </a:rPr>
                        <a:t> years</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4538206"/>
                  </a:ext>
                </a:extLst>
              </a:tr>
              <a:tr h="383275">
                <a:tc>
                  <a:txBody>
                    <a:bodyPr/>
                    <a:lstStyle/>
                    <a:p>
                      <a:pPr algn="l" rtl="0" fontAlgn="b"/>
                      <a:r>
                        <a:rPr lang="en-GB" sz="1050" u="none" strike="noStrike">
                          <a:effectLst/>
                        </a:rPr>
                        <a:t> Low birth weight of live babies</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460885"/>
                  </a:ext>
                </a:extLst>
              </a:tr>
              <a:tr h="383275">
                <a:tc>
                  <a:txBody>
                    <a:bodyPr/>
                    <a:lstStyle/>
                    <a:p>
                      <a:pPr algn="l" rtl="0" fontAlgn="b"/>
                      <a:r>
                        <a:rPr lang="en-GB" sz="1050" u="none" strike="noStrike">
                          <a:effectLst/>
                        </a:rPr>
                        <a:t> A&amp;E attendances in under 5 years old, three year average</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2470697"/>
                  </a:ext>
                </a:extLst>
              </a:tr>
              <a:tr h="383275">
                <a:tc>
                  <a:txBody>
                    <a:bodyPr/>
                    <a:lstStyle/>
                    <a:p>
                      <a:pPr algn="l" rtl="0" fontAlgn="b"/>
                      <a:r>
                        <a:rPr lang="en-GB" sz="1050" u="none" strike="noStrike">
                          <a:effectLst/>
                        </a:rPr>
                        <a:t> Emergency admissions in under 5s</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3910662"/>
                  </a:ext>
                </a:extLst>
              </a:tr>
              <a:tr h="572147">
                <a:tc>
                  <a:txBody>
                    <a:bodyPr/>
                    <a:lstStyle/>
                    <a:p>
                      <a:pPr algn="l" rtl="0" fontAlgn="b"/>
                      <a:r>
                        <a:rPr lang="en-GB" sz="1050" u="none" strike="noStrike">
                          <a:effectLst/>
                        </a:rPr>
                        <a:t> Emergency hospital admissions for injuries in under 15 years     </a:t>
                      </a:r>
                    </a:p>
                    <a:p>
                      <a:pPr algn="l" rtl="0" fontAlgn="b"/>
                      <a:r>
                        <a:rPr lang="en-GB" sz="1050" u="none" strike="noStrike">
                          <a:effectLst/>
                        </a:rPr>
                        <a:t> old</a:t>
                      </a:r>
                      <a:endParaRPr lang="en-GB" sz="105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592695"/>
                  </a:ext>
                </a:extLst>
              </a:tr>
              <a:tr h="383275">
                <a:tc>
                  <a:txBody>
                    <a:bodyPr/>
                    <a:lstStyle/>
                    <a:p>
                      <a:pPr algn="l" rtl="0" fontAlgn="b"/>
                      <a:r>
                        <a:rPr lang="en-GB" sz="1050" b="1" u="none" strike="noStrike">
                          <a:effectLst/>
                        </a:rPr>
                        <a:t> RANK OF AVERAGE RANK (lower number is worse)</a:t>
                      </a:r>
                      <a:endParaRPr lang="en-GB" sz="1050" b="1"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i="0" u="none" strike="noStrike">
                          <a:solidFill>
                            <a:srgbClr val="000000"/>
                          </a:solidFill>
                          <a:effectLst/>
                          <a:latin typeface="Arial" panose="020B0604020202020204" pitchFamily="34" charset="0"/>
                        </a:rPr>
                        <a:t>1</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i="0" u="none" strike="noStrike">
                          <a:solidFill>
                            <a:srgbClr val="000000"/>
                          </a:solidFill>
                          <a:effectLst/>
                          <a:latin typeface="Arial" panose="020B0604020202020204" pitchFamily="34" charset="0"/>
                        </a:rPr>
                        <a:t>3</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i="0" u="none" strike="noStrike">
                          <a:solidFill>
                            <a:srgbClr val="000000"/>
                          </a:solidFill>
                          <a:effectLst/>
                          <a:latin typeface="Arial" panose="020B0604020202020204" pitchFamily="34" charset="0"/>
                        </a:rPr>
                        <a:t>4</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i="0" u="none" strike="noStrike">
                          <a:solidFill>
                            <a:srgbClr val="000000"/>
                          </a:solidFill>
                          <a:effectLst/>
                          <a:latin typeface="Arial" panose="020B0604020202020204" pitchFamily="34" charset="0"/>
                        </a:rPr>
                        <a:t>5</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9097590"/>
                  </a:ext>
                </a:extLst>
              </a:tr>
            </a:tbl>
          </a:graphicData>
        </a:graphic>
      </p:graphicFrame>
    </p:spTree>
    <p:extLst>
      <p:ext uri="{BB962C8B-B14F-4D97-AF65-F5344CB8AC3E}">
        <p14:creationId xmlns:p14="http://schemas.microsoft.com/office/powerpoint/2010/main" val="3493504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3914268" y="676955"/>
            <a:ext cx="5394870" cy="1031099"/>
          </a:xfrm>
        </p:spPr>
        <p:txBody>
          <a:bodyPr>
            <a:noAutofit/>
          </a:bodyPr>
          <a:lstStyle/>
          <a:p>
            <a:pPr>
              <a:lnSpc>
                <a:spcPct val="107000"/>
              </a:lnSpc>
              <a:spcAft>
                <a:spcPts val="800"/>
              </a:spcAft>
            </a:pPr>
            <a:r>
              <a:rPr lang="en-GB" sz="1600" u="sng" kern="100" err="1">
                <a:effectLst/>
                <a:latin typeface="Poppins"/>
                <a:ea typeface="Calibri" panose="020F0502020204030204" pitchFamily="34" charset="0"/>
                <a:cs typeface="Times New Roman"/>
              </a:rPr>
              <a:t>Monkmoor</a:t>
            </a:r>
            <a:r>
              <a:rPr lang="en-GB" sz="1600" u="sng" kern="100">
                <a:latin typeface="Poppins"/>
                <a:ea typeface="Calibri" panose="020F0502020204030204" pitchFamily="34" charset="0"/>
                <a:cs typeface="Times New Roman"/>
              </a:rPr>
              <a:t>:</a:t>
            </a:r>
            <a:r>
              <a:rPr lang="en-GB" sz="1600" u="sng" kern="100">
                <a:effectLst/>
                <a:latin typeface="Poppins"/>
                <a:ea typeface="Calibri" panose="020F0502020204030204" pitchFamily="34" charset="0"/>
                <a:cs typeface="Times New Roman"/>
              </a:rPr>
              <a:t> Report From A Young Resident’s Point</a:t>
            </a:r>
          </a:p>
        </p:txBody>
      </p:sp>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133715" y="1743740"/>
            <a:ext cx="3550548" cy="5170171"/>
          </a:xfrm>
        </p:spPr>
        <p:txBody>
          <a:bodyPr vert="horz" lIns="91440" tIns="45720" rIns="91440" bIns="45720" rtlCol="0" anchor="t">
            <a:normAutofit/>
          </a:bodyPr>
          <a:lstStyle/>
          <a:p>
            <a:pPr>
              <a:lnSpc>
                <a:spcPct val="107000"/>
              </a:lnSpc>
              <a:spcAft>
                <a:spcPts val="800"/>
              </a:spcAft>
            </a:pPr>
            <a:r>
              <a:rPr lang="en-GB" sz="1800" kern="100">
                <a:latin typeface="Arial"/>
                <a:ea typeface="Calibri" panose="020F0502020204030204" pitchFamily="34" charset="0"/>
                <a:cs typeface="Arial"/>
              </a:rPr>
              <a:t>This is a map of </a:t>
            </a:r>
            <a:r>
              <a:rPr lang="en-GB" sz="1800" kern="100" err="1">
                <a:latin typeface="Arial"/>
                <a:ea typeface="Calibri" panose="020F0502020204030204" pitchFamily="34" charset="0"/>
                <a:cs typeface="Arial"/>
              </a:rPr>
              <a:t>Monkmoor</a:t>
            </a:r>
            <a:r>
              <a:rPr lang="en-GB" sz="1800" kern="100">
                <a:latin typeface="Arial"/>
                <a:ea typeface="Calibri" panose="020F0502020204030204" pitchFamily="34" charset="0"/>
                <a:cs typeface="Arial"/>
              </a:rPr>
              <a:t> and surrounding areas.</a:t>
            </a:r>
          </a:p>
          <a:p>
            <a:pPr>
              <a:lnSpc>
                <a:spcPct val="107000"/>
              </a:lnSpc>
              <a:spcAft>
                <a:spcPts val="800"/>
              </a:spcAft>
            </a:pPr>
            <a:r>
              <a:rPr lang="en-GB" sz="1800" kern="100">
                <a:effectLst/>
                <a:latin typeface="Arial"/>
                <a:ea typeface="Calibri" panose="020F0502020204030204" pitchFamily="34" charset="0"/>
                <a:cs typeface="Arial"/>
              </a:rPr>
              <a:t>It is an area in Shrewsbury that borders </a:t>
            </a:r>
            <a:r>
              <a:rPr lang="en-GB" sz="1800" kern="100" err="1">
                <a:effectLst/>
                <a:latin typeface="Arial"/>
                <a:ea typeface="Calibri" panose="020F0502020204030204" pitchFamily="34" charset="0"/>
                <a:cs typeface="Arial"/>
              </a:rPr>
              <a:t>Underdale</a:t>
            </a:r>
            <a:r>
              <a:rPr lang="en-GB" sz="1800" kern="100">
                <a:effectLst/>
                <a:latin typeface="Arial"/>
                <a:ea typeface="Calibri" panose="020F0502020204030204" pitchFamily="34" charset="0"/>
                <a:cs typeface="Arial"/>
              </a:rPr>
              <a:t> and Abbey. It is built up but also has a large nature reserve with some ponds and a couple of woodlands in which dogs are free to run around.</a:t>
            </a:r>
            <a:endParaRPr lang="en-GB" sz="1800">
              <a:latin typeface="Arial"/>
              <a:cs typeface="Arial"/>
            </a:endParaRPr>
          </a:p>
          <a:p>
            <a:endParaRPr lang="en-GB">
              <a:solidFill>
                <a:schemeClr val="dk1"/>
              </a:solidFill>
            </a:endParaRPr>
          </a:p>
          <a:p>
            <a:pPr lvl="1"/>
            <a:endParaRPr lang="en-GB">
              <a:solidFill>
                <a:schemeClr val="dk1"/>
              </a:solidFill>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22</a:t>
            </a:fld>
            <a:endParaRPr>
              <a:solidFill>
                <a:srgbClr val="888888"/>
              </a:solidFill>
              <a:latin typeface="Calibri"/>
              <a:ea typeface="Calibri"/>
              <a:cs typeface="Calibri"/>
              <a:sym typeface="Calibri"/>
            </a:endParaRPr>
          </a:p>
        </p:txBody>
      </p:sp>
      <p:pic>
        <p:nvPicPr>
          <p:cNvPr id="10" name="Picture 9" descr="th">
            <a:extLst>
              <a:ext uri="{FF2B5EF4-FFF2-40B4-BE49-F238E27FC236}">
                <a16:creationId xmlns:a16="http://schemas.microsoft.com/office/drawing/2014/main" id="{F564DD8C-099A-ADA5-5010-328E3438D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616" y="1563401"/>
            <a:ext cx="4531856" cy="4531856"/>
          </a:xfrm>
          <a:prstGeom prst="rect">
            <a:avLst/>
          </a:prstGeom>
        </p:spPr>
      </p:pic>
    </p:spTree>
    <p:extLst>
      <p:ext uri="{BB962C8B-B14F-4D97-AF65-F5344CB8AC3E}">
        <p14:creationId xmlns:p14="http://schemas.microsoft.com/office/powerpoint/2010/main" val="261272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3548508" y="155079"/>
            <a:ext cx="5394870" cy="684610"/>
          </a:xfrm>
        </p:spPr>
        <p:txBody>
          <a:bodyPr>
            <a:noAutofit/>
          </a:bodyPr>
          <a:lstStyle/>
          <a:p>
            <a:pPr>
              <a:lnSpc>
                <a:spcPct val="107000"/>
              </a:lnSpc>
              <a:spcAft>
                <a:spcPts val="800"/>
              </a:spcAft>
            </a:pPr>
            <a:r>
              <a:rPr lang="en-GB" sz="1600" u="sng" kern="100" err="1">
                <a:effectLst/>
                <a:latin typeface="Poppins"/>
                <a:ea typeface="Calibri" panose="020F0502020204030204" pitchFamily="34" charset="0"/>
                <a:cs typeface="Times New Roman"/>
              </a:rPr>
              <a:t>Monkmoor</a:t>
            </a:r>
            <a:r>
              <a:rPr lang="en-GB" sz="1600" u="sng" kern="100">
                <a:latin typeface="Poppins"/>
                <a:ea typeface="Calibri" panose="020F0502020204030204" pitchFamily="34" charset="0"/>
                <a:cs typeface="Times New Roman"/>
              </a:rPr>
              <a:t>:</a:t>
            </a:r>
            <a:r>
              <a:rPr lang="en-GB" sz="1600" u="sng" kern="100">
                <a:effectLst/>
                <a:latin typeface="Poppins"/>
                <a:ea typeface="Calibri" panose="020F0502020204030204" pitchFamily="34" charset="0"/>
                <a:cs typeface="Times New Roman"/>
              </a:rPr>
              <a:t> Report From A Young Resident’s Point</a:t>
            </a:r>
          </a:p>
        </p:txBody>
      </p:sp>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200623" y="1186180"/>
            <a:ext cx="8742754" cy="4978646"/>
          </a:xfrm>
        </p:spPr>
        <p:txBody>
          <a:bodyPr vert="horz" lIns="91440" tIns="45720" rIns="91440" bIns="45720" rtlCol="0" anchor="t">
            <a:noAutofit/>
          </a:bodyPr>
          <a:lstStyle/>
          <a:p>
            <a:pPr marL="0" indent="0">
              <a:lnSpc>
                <a:spcPct val="107000"/>
              </a:lnSpc>
              <a:spcAft>
                <a:spcPts val="800"/>
              </a:spcAft>
              <a:buNone/>
            </a:pPr>
            <a:r>
              <a:rPr lang="en-GB" sz="1600" u="sng" kern="100">
                <a:effectLst/>
                <a:latin typeface="Arial"/>
                <a:ea typeface="Calibri" panose="020F0502020204030204" pitchFamily="34" charset="0"/>
                <a:cs typeface="Arial"/>
              </a:rPr>
              <a:t>The Positives</a:t>
            </a:r>
            <a:r>
              <a:rPr lang="en-GB" sz="1600" u="sng" kern="100">
                <a:latin typeface="Arial"/>
                <a:ea typeface="Calibri" panose="020F0502020204030204" pitchFamily="34" charset="0"/>
                <a:cs typeface="Arial"/>
              </a:rPr>
              <a:t> </a:t>
            </a:r>
            <a:endParaRPr lang="en-GB" sz="16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kern="100" err="1">
                <a:effectLst/>
                <a:latin typeface="Arial"/>
                <a:ea typeface="Calibri" panose="020F0502020204030204" pitchFamily="34" charset="0"/>
                <a:cs typeface="Arial"/>
              </a:rPr>
              <a:t>Monkmoor</a:t>
            </a:r>
            <a:r>
              <a:rPr lang="en-GB" sz="1600" kern="100">
                <a:effectLst/>
                <a:latin typeface="Arial"/>
                <a:ea typeface="Calibri" panose="020F0502020204030204" pitchFamily="34" charset="0"/>
                <a:cs typeface="Arial"/>
              </a:rPr>
              <a:t> is very close to nature and the outdoors. There are multiple parks and a nature reserve. There is Belvidere secondary school, 2 primary schools and a nursery, it is a well-developed area and I enjoy living there. It is a pleasant area to be in and spend time in, there are many parks to go to, especially with dogs as the parks are quite big and the dogs have space to run around.</a:t>
            </a:r>
          </a:p>
          <a:p>
            <a:pPr marL="0" indent="0">
              <a:lnSpc>
                <a:spcPct val="107000"/>
              </a:lnSpc>
              <a:spcAft>
                <a:spcPts val="800"/>
              </a:spcAft>
              <a:buNone/>
            </a:pPr>
            <a:r>
              <a:rPr lang="en-GB" sz="1600" u="sng" kern="100">
                <a:effectLst/>
                <a:latin typeface="Arial"/>
                <a:ea typeface="Calibri" panose="020F0502020204030204" pitchFamily="34" charset="0"/>
                <a:cs typeface="Arial"/>
              </a:rPr>
              <a:t>The Negatives</a:t>
            </a:r>
            <a:endParaRPr lang="en-GB" sz="1600" kern="100">
              <a:effectLst/>
              <a:latin typeface="Arial"/>
              <a:ea typeface="Calibri" panose="020F0502020204030204" pitchFamily="34" charset="0"/>
              <a:cs typeface="Arial"/>
            </a:endParaRPr>
          </a:p>
          <a:p>
            <a:pPr>
              <a:lnSpc>
                <a:spcPct val="107000"/>
              </a:lnSpc>
              <a:spcAft>
                <a:spcPts val="800"/>
              </a:spcAft>
            </a:pPr>
            <a:r>
              <a:rPr lang="en-GB" sz="1600" kern="100">
                <a:effectLst/>
                <a:latin typeface="Arial"/>
                <a:ea typeface="Calibri" panose="020F0502020204030204" pitchFamily="34" charset="0"/>
                <a:cs typeface="Arial"/>
              </a:rPr>
              <a:t>However</a:t>
            </a:r>
            <a:r>
              <a:rPr lang="en-GB" sz="1600" kern="100">
                <a:latin typeface="Arial"/>
                <a:ea typeface="Calibri" panose="020F0502020204030204" pitchFamily="34" charset="0"/>
                <a:cs typeface="Arial"/>
              </a:rPr>
              <a:t>,</a:t>
            </a:r>
            <a:r>
              <a:rPr lang="en-GB" sz="1600" kern="100">
                <a:effectLst/>
                <a:latin typeface="Arial"/>
                <a:ea typeface="Calibri" panose="020F0502020204030204" pitchFamily="34" charset="0"/>
                <a:cs typeface="Arial"/>
              </a:rPr>
              <a:t> </a:t>
            </a:r>
            <a:r>
              <a:rPr lang="en-GB" sz="1600" kern="100">
                <a:latin typeface="Arial"/>
                <a:ea typeface="Calibri" panose="020F0502020204030204" pitchFamily="34" charset="0"/>
                <a:cs typeface="Arial"/>
              </a:rPr>
              <a:t>there</a:t>
            </a:r>
            <a:r>
              <a:rPr lang="en-GB" sz="1600" kern="100">
                <a:effectLst/>
                <a:latin typeface="Arial"/>
                <a:ea typeface="Calibri" panose="020F0502020204030204" pitchFamily="34" charset="0"/>
                <a:cs typeface="Arial"/>
              </a:rPr>
              <a:t> are some negatives to living in </a:t>
            </a:r>
            <a:r>
              <a:rPr lang="en-GB" sz="1600" kern="100" err="1">
                <a:effectLst/>
                <a:latin typeface="Arial"/>
                <a:ea typeface="Calibri" panose="020F0502020204030204" pitchFamily="34" charset="0"/>
                <a:cs typeface="Arial"/>
              </a:rPr>
              <a:t>Monkmoor</a:t>
            </a:r>
            <a:r>
              <a:rPr lang="en-GB" sz="1600" kern="100">
                <a:effectLst/>
                <a:latin typeface="Arial"/>
                <a:ea typeface="Calibri" panose="020F0502020204030204" pitchFamily="34" charset="0"/>
                <a:cs typeface="Arial"/>
              </a:rPr>
              <a:t>. The biggest issue is by far teenagers causing anti-social behaviour in and around parks, especially the Upton Lane BMX track which I frequently use. Whilst it’s true that they need somewhere to go to, and the BMX track is a good place, there shouldn’t be littering on the scale that’s it is happening there are more than enough bins, but teenagers do not care. This is likely because no one stops them, they are usually in groups of at least 10 and no one will want to challenge such a large group.</a:t>
            </a:r>
            <a:r>
              <a:rPr lang="en-GB" sz="1600" kern="100">
                <a:latin typeface="Arial"/>
                <a:ea typeface="Calibri" panose="020F0502020204030204" pitchFamily="34" charset="0"/>
                <a:cs typeface="Arial"/>
              </a:rPr>
              <a:t> </a:t>
            </a:r>
            <a:endParaRPr lang="en-GB" sz="16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3400" kern="1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23</a:t>
            </a:fld>
            <a:endParaRPr>
              <a:solidFill>
                <a:srgbClr val="888888"/>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85C6604B-E97D-452D-93C2-6B93C7B84F90}"/>
              </a:ext>
            </a:extLst>
          </p:cNvPr>
          <p:cNvPicPr>
            <a:picLocks noChangeAspect="1"/>
          </p:cNvPicPr>
          <p:nvPr/>
        </p:nvPicPr>
        <p:blipFill>
          <a:blip r:embed="rId4"/>
          <a:stretch>
            <a:fillRect/>
          </a:stretch>
        </p:blipFill>
        <p:spPr>
          <a:xfrm>
            <a:off x="0" y="5339964"/>
            <a:ext cx="5962405" cy="1518036"/>
          </a:xfrm>
          <a:prstGeom prst="rect">
            <a:avLst/>
          </a:prstGeom>
        </p:spPr>
      </p:pic>
      <p:sp>
        <p:nvSpPr>
          <p:cNvPr id="324" name="Google Shape;324;p42"/>
          <p:cNvSpPr/>
          <p:nvPr/>
        </p:nvSpPr>
        <p:spPr>
          <a:xfrm>
            <a:off x="738297" y="1831144"/>
            <a:ext cx="8205080" cy="1411107"/>
          </a:xfrm>
          <a:prstGeom prst="rect">
            <a:avLst/>
          </a:prstGeom>
          <a:noFill/>
          <a:ln>
            <a:noFill/>
          </a:ln>
        </p:spPr>
        <p:txBody>
          <a:bodyPr spcFirstLastPara="1" wrap="square" lIns="68569" tIns="34275" rIns="68569" bIns="34275" anchor="t" anchorCtr="0">
            <a:noAutofit/>
          </a:bodyPr>
          <a:lstStyle/>
          <a:p>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558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3548508" y="155079"/>
            <a:ext cx="5394870" cy="684610"/>
          </a:xfrm>
        </p:spPr>
        <p:txBody>
          <a:bodyPr>
            <a:noAutofit/>
          </a:bodyPr>
          <a:lstStyle/>
          <a:p>
            <a:pPr>
              <a:lnSpc>
                <a:spcPct val="107000"/>
              </a:lnSpc>
              <a:spcAft>
                <a:spcPts val="800"/>
              </a:spcAft>
            </a:pPr>
            <a:r>
              <a:rPr lang="en-GB" sz="1600" u="sng" kern="100" err="1">
                <a:effectLst/>
                <a:latin typeface="Poppins"/>
                <a:ea typeface="Calibri" panose="020F0502020204030204" pitchFamily="34" charset="0"/>
                <a:cs typeface="Times New Roman"/>
              </a:rPr>
              <a:t>Monkmoor</a:t>
            </a:r>
            <a:r>
              <a:rPr lang="en-GB" sz="1600" u="sng" kern="100">
                <a:latin typeface="Poppins"/>
                <a:ea typeface="Calibri" panose="020F0502020204030204" pitchFamily="34" charset="0"/>
                <a:cs typeface="Times New Roman"/>
              </a:rPr>
              <a:t>:</a:t>
            </a:r>
            <a:r>
              <a:rPr lang="en-GB" sz="1600" u="sng" kern="100">
                <a:effectLst/>
                <a:latin typeface="Poppins"/>
                <a:ea typeface="Calibri" panose="020F0502020204030204" pitchFamily="34" charset="0"/>
                <a:cs typeface="Times New Roman"/>
              </a:rPr>
              <a:t> Report From A Young Resident’s Point</a:t>
            </a:r>
          </a:p>
        </p:txBody>
      </p:sp>
      <p:pic>
        <p:nvPicPr>
          <p:cNvPr id="4" name="Picture 3">
            <a:extLst>
              <a:ext uri="{FF2B5EF4-FFF2-40B4-BE49-F238E27FC236}">
                <a16:creationId xmlns:a16="http://schemas.microsoft.com/office/drawing/2014/main" id="{85C6604B-E97D-452D-93C2-6B93C7B84F90}"/>
              </a:ext>
            </a:extLst>
          </p:cNvPr>
          <p:cNvPicPr>
            <a:picLocks noChangeAspect="1"/>
          </p:cNvPicPr>
          <p:nvPr/>
        </p:nvPicPr>
        <p:blipFill>
          <a:blip r:embed="rId4"/>
          <a:stretch>
            <a:fillRect/>
          </a:stretch>
        </p:blipFill>
        <p:spPr>
          <a:xfrm>
            <a:off x="0" y="5339964"/>
            <a:ext cx="5962405" cy="1518036"/>
          </a:xfrm>
          <a:prstGeom prst="rect">
            <a:avLst/>
          </a:prstGeom>
        </p:spPr>
      </p:pic>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0" y="1179871"/>
            <a:ext cx="9144000" cy="5541605"/>
          </a:xfrm>
        </p:spPr>
        <p:txBody>
          <a:bodyPr>
            <a:normAutofit fontScale="25000" lnSpcReduction="20000"/>
          </a:bodyPr>
          <a:lstStyle/>
          <a:p>
            <a:pPr>
              <a:lnSpc>
                <a:spcPct val="107000"/>
              </a:lnSpc>
              <a:spcAft>
                <a:spcPts val="800"/>
              </a:spcAft>
            </a:pPr>
            <a:r>
              <a:rPr lang="en-GB" sz="6400" kern="100">
                <a:effectLst/>
                <a:latin typeface="Arial" panose="020B0604020202020204" pitchFamily="34" charset="0"/>
                <a:ea typeface="Calibri" panose="020F0502020204030204" pitchFamily="34" charset="0"/>
                <a:cs typeface="Arial" panose="020B0604020202020204" pitchFamily="34" charset="0"/>
              </a:rPr>
              <a:t>A potential solution to this is getting the police more involved as the police station is just around the corner. If an officer would walk along the main path every hour or so dependent on resources the police has, it would go a long way to helping the problem and would definitely put a lot of faith by the locals into the police.</a:t>
            </a:r>
          </a:p>
          <a:p>
            <a:pPr>
              <a:lnSpc>
                <a:spcPct val="107000"/>
              </a:lnSpc>
              <a:spcAft>
                <a:spcPts val="800"/>
              </a:spcAft>
            </a:pPr>
            <a:r>
              <a:rPr lang="en-GB" sz="6400" kern="100">
                <a:effectLst/>
                <a:latin typeface="Arial" panose="020B0604020202020204" pitchFamily="34" charset="0"/>
                <a:ea typeface="Calibri" panose="020F0502020204030204" pitchFamily="34" charset="0"/>
                <a:cs typeface="Arial" panose="020B0604020202020204" pitchFamily="34" charset="0"/>
              </a:rPr>
              <a:t>Another problem is the dealing of drugs, especially marijuana. You do not have to be involved in it to realise it is happening weed when smoked has a distinctive smell which is all to present when around teenagers, especially the older ones. Many of these teens are involved in county line which is the dealing of drugs all throughout the county. </a:t>
            </a:r>
          </a:p>
          <a:p>
            <a:pPr>
              <a:lnSpc>
                <a:spcPct val="107000"/>
              </a:lnSpc>
              <a:spcAft>
                <a:spcPts val="800"/>
              </a:spcAft>
            </a:pPr>
            <a:r>
              <a:rPr lang="en-GB" sz="6400" kern="100">
                <a:effectLst/>
                <a:latin typeface="Arial" panose="020B0604020202020204" pitchFamily="34" charset="0"/>
                <a:ea typeface="Calibri" panose="020F0502020204030204" pitchFamily="34" charset="0"/>
                <a:cs typeface="Arial" panose="020B0604020202020204" pitchFamily="34" charset="0"/>
              </a:rPr>
              <a:t>A solution to this is helping these teenagers as victims more than perpetrators. Many of them have gotten into drugs through friends and the main reason why is for money. If we help set up teenagers with jobs, it will help as there won’t be a reason to deal. To overcome addiction, it is best to talk to them and try to break addiction in any way that they are comfortable with. It is worth checking the domestic side of things.</a:t>
            </a:r>
          </a:p>
          <a:p>
            <a:pPr>
              <a:lnSpc>
                <a:spcPct val="107000"/>
              </a:lnSpc>
              <a:spcAft>
                <a:spcPts val="800"/>
              </a:spcAft>
            </a:pPr>
            <a:r>
              <a:rPr lang="en-GB" sz="6400" kern="100">
                <a:effectLst/>
                <a:latin typeface="Arial" panose="020B0604020202020204" pitchFamily="34" charset="0"/>
                <a:ea typeface="Calibri" panose="020F0502020204030204" pitchFamily="34" charset="0"/>
                <a:cs typeface="Arial" panose="020B0604020202020204" pitchFamily="34" charset="0"/>
              </a:rPr>
              <a:t>This is because many teenagers have a difficult home life and might struggle with things like school and mental health, possibly parents aren’t supporting their child, or they might be divorced which is harder on the children involved. If teens get the correct support, they need either through school, home or some external place (like professionals, hospitals among many others) it will help them get back into a good life where they can help communities, their family, and the people like them that also need help.</a:t>
            </a: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24</a:t>
            </a:fld>
            <a:endParaRPr>
              <a:solidFill>
                <a:srgbClr val="888888"/>
              </a:solidFill>
              <a:latin typeface="Calibri"/>
              <a:ea typeface="Calibri"/>
              <a:cs typeface="Calibri"/>
              <a:sym typeface="Calibri"/>
            </a:endParaRPr>
          </a:p>
        </p:txBody>
      </p:sp>
      <p:sp>
        <p:nvSpPr>
          <p:cNvPr id="324" name="Google Shape;324;p42"/>
          <p:cNvSpPr/>
          <p:nvPr/>
        </p:nvSpPr>
        <p:spPr>
          <a:xfrm>
            <a:off x="738297" y="1831144"/>
            <a:ext cx="8205080" cy="1411107"/>
          </a:xfrm>
          <a:prstGeom prst="rect">
            <a:avLst/>
          </a:prstGeom>
          <a:noFill/>
          <a:ln>
            <a:noFill/>
          </a:ln>
        </p:spPr>
        <p:txBody>
          <a:bodyPr spcFirstLastPara="1" wrap="square" lIns="68569" tIns="34275" rIns="68569" bIns="34275" anchor="t" anchorCtr="0">
            <a:noAutofit/>
          </a:bodyPr>
          <a:lstStyle/>
          <a:p>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92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3548508" y="155079"/>
            <a:ext cx="5394870" cy="684610"/>
          </a:xfrm>
        </p:spPr>
        <p:txBody>
          <a:bodyPr>
            <a:noAutofit/>
          </a:bodyPr>
          <a:lstStyle/>
          <a:p>
            <a:pPr>
              <a:lnSpc>
                <a:spcPct val="107000"/>
              </a:lnSpc>
              <a:spcAft>
                <a:spcPts val="800"/>
              </a:spcAft>
            </a:pPr>
            <a:r>
              <a:rPr lang="en-GB" sz="1600" kern="100" err="1">
                <a:effectLst/>
                <a:latin typeface="Poppins" panose="00000500000000000000" pitchFamily="2" charset="0"/>
                <a:ea typeface="Calibri" panose="020F0502020204030204" pitchFamily="34" charset="0"/>
                <a:cs typeface="Times New Roman" panose="02020603050405020304" pitchFamily="18" charset="0"/>
              </a:rPr>
              <a:t>Monkmoor</a:t>
            </a:r>
            <a:r>
              <a:rPr lang="en-GB" sz="1600" kern="100">
                <a:effectLst/>
                <a:latin typeface="Poppins" panose="00000500000000000000" pitchFamily="2" charset="0"/>
                <a:ea typeface="Calibri" panose="020F0502020204030204" pitchFamily="34" charset="0"/>
                <a:cs typeface="Times New Roman" panose="02020603050405020304" pitchFamily="18" charset="0"/>
              </a:rPr>
              <a:t> Report From A Young Resident’s Point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200623" y="1186180"/>
            <a:ext cx="8742754" cy="4845910"/>
          </a:xfrm>
        </p:spPr>
        <p:txBody>
          <a:bodyPr vert="horz" lIns="91440" tIns="45720" rIns="91440" bIns="45720" rtlCol="0" anchor="t">
            <a:normAutofit/>
          </a:bodyPr>
          <a:lstStyle/>
          <a:p>
            <a:pPr marL="0" indent="0">
              <a:lnSpc>
                <a:spcPct val="107000"/>
              </a:lnSpc>
              <a:spcAft>
                <a:spcPts val="800"/>
              </a:spcAft>
              <a:buNone/>
            </a:pPr>
            <a:r>
              <a:rPr lang="en-GB" sz="1800" u="sng" kern="100">
                <a:effectLst/>
                <a:latin typeface="Arial" panose="020B0604020202020204" pitchFamily="34" charset="0"/>
                <a:ea typeface="Calibri" panose="020F0502020204030204" pitchFamily="34" charset="0"/>
                <a:cs typeface="Arial" panose="020B0604020202020204" pitchFamily="34" charset="0"/>
              </a:rPr>
              <a:t>Summary</a:t>
            </a:r>
            <a:endParaRPr lang="en-GB" sz="18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err="1">
                <a:effectLst/>
                <a:latin typeface="Arial"/>
                <a:ea typeface="Calibri" panose="020F0502020204030204" pitchFamily="34" charset="0"/>
                <a:cs typeface="Arial"/>
              </a:rPr>
              <a:t>Monkmoor</a:t>
            </a:r>
            <a:r>
              <a:rPr lang="en-GB" sz="1800" kern="100">
                <a:effectLst/>
                <a:latin typeface="Arial"/>
                <a:ea typeface="Calibri" panose="020F0502020204030204" pitchFamily="34" charset="0"/>
                <a:cs typeface="Arial"/>
              </a:rPr>
              <a:t> is an amazing place to live and has many opportunities to go outdoors, go to some good schools and feel safe in your community. It is a quiet and peaceful place.</a:t>
            </a:r>
            <a:r>
              <a:rPr lang="en-GB" sz="1800" kern="100">
                <a:latin typeface="Arial"/>
                <a:ea typeface="Calibri" panose="020F0502020204030204" pitchFamily="34" charset="0"/>
                <a:cs typeface="Arial"/>
              </a:rPr>
              <a:t> </a:t>
            </a:r>
          </a:p>
          <a:p>
            <a:pPr>
              <a:lnSpc>
                <a:spcPct val="107000"/>
              </a:lnSpc>
              <a:spcAft>
                <a:spcPts val="800"/>
              </a:spcAft>
            </a:pPr>
            <a:r>
              <a:rPr lang="en-GB" sz="1800" kern="100">
                <a:effectLst/>
                <a:latin typeface="Arial"/>
                <a:ea typeface="Calibri" panose="020F0502020204030204" pitchFamily="34" charset="0"/>
                <a:cs typeface="Arial"/>
              </a:rPr>
              <a:t>However, like </a:t>
            </a:r>
            <a:r>
              <a:rPr lang="en-GB" sz="1800" kern="100">
                <a:latin typeface="Arial"/>
                <a:ea typeface="Calibri" panose="020F0502020204030204" pitchFamily="34" charset="0"/>
                <a:cs typeface="Arial"/>
              </a:rPr>
              <a:t>every</a:t>
            </a:r>
            <a:r>
              <a:rPr lang="en-GB" sz="1800" kern="100">
                <a:effectLst/>
                <a:latin typeface="Arial"/>
                <a:ea typeface="Calibri" panose="020F0502020204030204" pitchFamily="34" charset="0"/>
                <a:cs typeface="Arial"/>
              </a:rPr>
              <a:t> area in Shrewsbury, it has its flaws</a:t>
            </a:r>
            <a:r>
              <a:rPr lang="en-GB" sz="1800" kern="100">
                <a:latin typeface="Arial"/>
                <a:ea typeface="Calibri" panose="020F0502020204030204" pitchFamily="34" charset="0"/>
                <a:cs typeface="Arial"/>
              </a:rPr>
              <a:t>. Teenagers</a:t>
            </a:r>
            <a:r>
              <a:rPr lang="en-GB" sz="1800" kern="100">
                <a:effectLst/>
                <a:latin typeface="Arial"/>
                <a:ea typeface="Calibri" panose="020F0502020204030204" pitchFamily="34" charset="0"/>
                <a:cs typeface="Arial"/>
              </a:rPr>
              <a:t> need more support from home and from schools to make right choices in life. </a:t>
            </a:r>
            <a:endParaRPr lang="en-GB">
              <a:latin typeface="Calibri"/>
              <a:ea typeface="Calibri" panose="020F0502020204030204" pitchFamily="34" charset="0"/>
              <a:cs typeface="Calibri" panose="020F0502020204030204"/>
            </a:endParaRPr>
          </a:p>
          <a:p>
            <a:pPr>
              <a:lnSpc>
                <a:spcPct val="107000"/>
              </a:lnSpc>
              <a:spcAft>
                <a:spcPts val="800"/>
              </a:spcAft>
            </a:pPr>
            <a:r>
              <a:rPr lang="en-GB" sz="1800" kern="100">
                <a:effectLst/>
                <a:latin typeface="Arial"/>
                <a:ea typeface="Calibri" panose="020F0502020204030204" pitchFamily="34" charset="0"/>
                <a:cs typeface="Arial"/>
              </a:rPr>
              <a:t>The biggest problem in solving this is the problem of resources</a:t>
            </a:r>
            <a:r>
              <a:rPr lang="en-GB" sz="1800" kern="100">
                <a:latin typeface="Arial"/>
                <a:ea typeface="Calibri" panose="020F0502020204030204" pitchFamily="34" charset="0"/>
                <a:cs typeface="Arial"/>
              </a:rPr>
              <a:t>. Whilst</a:t>
            </a:r>
            <a:r>
              <a:rPr lang="en-GB" sz="1800" kern="100">
                <a:effectLst/>
                <a:latin typeface="Arial"/>
                <a:ea typeface="Calibri" panose="020F0502020204030204" pitchFamily="34" charset="0"/>
                <a:cs typeface="Arial"/>
              </a:rPr>
              <a:t> I believe these ideas would solve or at least limit the problems </a:t>
            </a:r>
            <a:r>
              <a:rPr lang="en-GB" sz="1800" kern="100" err="1">
                <a:effectLst/>
                <a:latin typeface="Arial"/>
                <a:ea typeface="Calibri" panose="020F0502020204030204" pitchFamily="34" charset="0"/>
                <a:cs typeface="Arial"/>
              </a:rPr>
              <a:t>Monkmoor</a:t>
            </a:r>
            <a:r>
              <a:rPr lang="en-GB" sz="1800" kern="100">
                <a:effectLst/>
                <a:latin typeface="Arial"/>
                <a:ea typeface="Calibri" panose="020F0502020204030204" pitchFamily="34" charset="0"/>
                <a:cs typeface="Arial"/>
              </a:rPr>
              <a:t> faces</a:t>
            </a:r>
            <a:r>
              <a:rPr lang="en-GB" sz="1800" kern="100">
                <a:latin typeface="Arial"/>
                <a:ea typeface="Calibri" panose="020F0502020204030204" pitchFamily="34" charset="0"/>
                <a:cs typeface="Arial"/>
              </a:rPr>
              <a:t>,</a:t>
            </a:r>
            <a:r>
              <a:rPr lang="en-GB" sz="1800" kern="100">
                <a:effectLst/>
                <a:latin typeface="Arial"/>
                <a:ea typeface="Calibri" panose="020F0502020204030204" pitchFamily="34" charset="0"/>
                <a:cs typeface="Arial"/>
              </a:rPr>
              <a:t> I recognize they would potentially be expensive to fulfil.</a:t>
            </a:r>
            <a:r>
              <a:rPr lang="en-GB" sz="1800" kern="100">
                <a:latin typeface="Arial"/>
                <a:ea typeface="Calibri" panose="020F0502020204030204" pitchFamily="34" charset="0"/>
                <a:cs typeface="Arial"/>
              </a:rPr>
              <a:t> </a:t>
            </a:r>
            <a:endParaRPr lang="en-GB">
              <a:latin typeface="Calibri"/>
              <a:ea typeface="Calibri" panose="020F0502020204030204" pitchFamily="34" charset="0"/>
              <a:cs typeface="Calibri" panose="020F0502020204030204"/>
            </a:endParaRPr>
          </a:p>
          <a:p>
            <a:pPr>
              <a:lnSpc>
                <a:spcPct val="107000"/>
              </a:lnSpc>
              <a:spcAft>
                <a:spcPts val="800"/>
              </a:spcAft>
            </a:pPr>
            <a:r>
              <a:rPr lang="en-GB" sz="1800" kern="100">
                <a:effectLst/>
                <a:latin typeface="Arial"/>
                <a:ea typeface="Calibri" panose="020F0502020204030204" pitchFamily="34" charset="0"/>
                <a:cs typeface="Arial"/>
              </a:rPr>
              <a:t>If my ideas were used on a small scale and they worked, it would be possible to apply for funding especially as it would stop or at least limit county line.</a:t>
            </a:r>
            <a:endParaRPr lang="en-GB">
              <a:cs typeface="Calibri"/>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25</a:t>
            </a:fld>
            <a:endParaRPr>
              <a:solidFill>
                <a:srgbClr val="888888"/>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85C6604B-E97D-452D-93C2-6B93C7B84F90}"/>
              </a:ext>
            </a:extLst>
          </p:cNvPr>
          <p:cNvPicPr>
            <a:picLocks noChangeAspect="1"/>
          </p:cNvPicPr>
          <p:nvPr/>
        </p:nvPicPr>
        <p:blipFill>
          <a:blip r:embed="rId4"/>
          <a:stretch>
            <a:fillRect/>
          </a:stretch>
        </p:blipFill>
        <p:spPr>
          <a:xfrm>
            <a:off x="0" y="5339964"/>
            <a:ext cx="5962405" cy="1518036"/>
          </a:xfrm>
          <a:prstGeom prst="rect">
            <a:avLst/>
          </a:prstGeom>
        </p:spPr>
      </p:pic>
      <p:sp>
        <p:nvSpPr>
          <p:cNvPr id="324" name="Google Shape;324;p42"/>
          <p:cNvSpPr/>
          <p:nvPr/>
        </p:nvSpPr>
        <p:spPr>
          <a:xfrm>
            <a:off x="738297" y="1831144"/>
            <a:ext cx="8016932" cy="1185330"/>
          </a:xfrm>
          <a:prstGeom prst="rect">
            <a:avLst/>
          </a:prstGeom>
          <a:noFill/>
          <a:ln>
            <a:noFill/>
          </a:ln>
        </p:spPr>
        <p:txBody>
          <a:bodyPr spcFirstLastPara="1" wrap="square" lIns="68569" tIns="34275" rIns="68569" bIns="34275" anchor="t" anchorCtr="0">
            <a:noAutofit/>
          </a:bodyPr>
          <a:lstStyle/>
          <a:p>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72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359812" y="1054071"/>
            <a:ext cx="8505433" cy="684610"/>
          </a:xfrm>
        </p:spPr>
        <p:txBody>
          <a:bodyPr>
            <a:noAutofit/>
          </a:bodyPr>
          <a:lstStyle/>
          <a:p>
            <a:r>
              <a:rPr lang="en-GB" sz="3200" b="1">
                <a:solidFill>
                  <a:srgbClr val="0070C0"/>
                </a:solidFill>
                <a:latin typeface="Arial" panose="020B0604020202020204" pitchFamily="34" charset="0"/>
                <a:ea typeface="Calibri"/>
                <a:cs typeface="Arial" panose="020B0604020202020204" pitchFamily="34" charset="0"/>
                <a:sym typeface="Calibri"/>
              </a:rPr>
              <a:t>Community Engagement Survey Results</a:t>
            </a:r>
            <a:endParaRPr lang="en-GB" sz="3200" b="1">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278754" y="1983997"/>
            <a:ext cx="8048818" cy="3263504"/>
          </a:xfrm>
        </p:spPr>
        <p:txBody>
          <a:bodyPr>
            <a:normAutofit/>
          </a:bodyPr>
          <a:lstStyle/>
          <a:p>
            <a:endParaRPr lang="en-GB">
              <a:solidFill>
                <a:schemeClr val="dk1"/>
              </a:solidFill>
              <a:latin typeface="Arial"/>
              <a:ea typeface="Arial"/>
              <a:cs typeface="Arial"/>
              <a:sym typeface="Arial"/>
            </a:endParaRPr>
          </a:p>
          <a:p>
            <a:endParaRPr lang="en-GB">
              <a:solidFill>
                <a:schemeClr val="dk1"/>
              </a:solidFill>
              <a:latin typeface="Arial"/>
              <a:ea typeface="Arial"/>
              <a:cs typeface="Arial"/>
              <a:sym typeface="Arial"/>
            </a:endParaRPr>
          </a:p>
          <a:p>
            <a:endParaRPr lang="en-GB">
              <a:solidFill>
                <a:schemeClr val="dk1"/>
              </a:solidFill>
            </a:endParaRPr>
          </a:p>
          <a:p>
            <a:pPr lvl="1"/>
            <a:endParaRPr lang="en-GB">
              <a:solidFill>
                <a:schemeClr val="dk1"/>
              </a:solidFill>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26</a:t>
            </a:fld>
            <a:endParaRPr>
              <a:solidFill>
                <a:srgbClr val="888888"/>
              </a:solidFill>
              <a:latin typeface="Calibri"/>
              <a:ea typeface="Calibri"/>
              <a:cs typeface="Calibri"/>
              <a:sym typeface="Calibri"/>
            </a:endParaRPr>
          </a:p>
        </p:txBody>
      </p:sp>
      <p:sp>
        <p:nvSpPr>
          <p:cNvPr id="324" name="Google Shape;324;p42"/>
          <p:cNvSpPr/>
          <p:nvPr/>
        </p:nvSpPr>
        <p:spPr>
          <a:xfrm>
            <a:off x="738297" y="1831144"/>
            <a:ext cx="8205080" cy="1411107"/>
          </a:xfrm>
          <a:prstGeom prst="rect">
            <a:avLst/>
          </a:prstGeom>
          <a:noFill/>
          <a:ln>
            <a:noFill/>
          </a:ln>
        </p:spPr>
        <p:txBody>
          <a:bodyPr spcFirstLastPara="1" wrap="square" lIns="68569" tIns="34275" rIns="68569" bIns="34275" anchor="t" anchorCtr="0">
            <a:noAutofit/>
          </a:bodyPr>
          <a:lstStyle/>
          <a:p>
            <a:pPr marL="214308" indent="-214308">
              <a:buFont typeface="Arial" panose="020B0604020202020204" pitchFamily="34" charset="0"/>
              <a:buChar char="•"/>
            </a:pPr>
            <a:r>
              <a:rPr lang="en-GB" sz="2000">
                <a:latin typeface="Arial" panose="020B0604020202020204" pitchFamily="34" charset="0"/>
                <a:cs typeface="Arial" panose="020B0604020202020204" pitchFamily="34" charset="0"/>
              </a:rPr>
              <a:t>580 surveys completed during the consultation period</a:t>
            </a:r>
          </a:p>
          <a:p>
            <a:pPr marL="214308" indent="-214308">
              <a:buFont typeface="Arial" panose="020B0604020202020204" pitchFamily="34" charset="0"/>
              <a:buChar char="•"/>
            </a:pPr>
            <a:endParaRPr lang="en-GB" sz="20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GB" sz="2000">
                <a:latin typeface="Arial" panose="020B0604020202020204" pitchFamily="34" charset="0"/>
                <a:cs typeface="Arial" panose="020B0604020202020204" pitchFamily="34" charset="0"/>
              </a:rPr>
              <a:t>The postcode provided allows us to breakdown the respondent’s home into the smaller Shrewsbury areas:</a:t>
            </a:r>
          </a:p>
          <a:p>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03D38038-31EC-E5C9-6B4F-58BDDC95543C}"/>
              </a:ext>
            </a:extLst>
          </p:cNvPr>
          <p:cNvGraphicFramePr>
            <a:graphicFrameLocks noGrp="1"/>
          </p:cNvGraphicFramePr>
          <p:nvPr>
            <p:extLst>
              <p:ext uri="{D42A27DB-BD31-4B8C-83A1-F6EECF244321}">
                <p14:modId xmlns:p14="http://schemas.microsoft.com/office/powerpoint/2010/main" val="458666036"/>
              </p:ext>
            </p:extLst>
          </p:nvPr>
        </p:nvGraphicFramePr>
        <p:xfrm>
          <a:off x="214103" y="3615749"/>
          <a:ext cx="5157888" cy="3017456"/>
        </p:xfrm>
        <a:graphic>
          <a:graphicData uri="http://schemas.openxmlformats.org/drawingml/2006/table">
            <a:tbl>
              <a:tblPr firstRow="1" bandRow="1">
                <a:tableStyleId>{5C22544A-7EE6-4342-B048-85BDC9FD1C3A}</a:tableStyleId>
              </a:tblPr>
              <a:tblGrid>
                <a:gridCol w="3833039">
                  <a:extLst>
                    <a:ext uri="{9D8B030D-6E8A-4147-A177-3AD203B41FA5}">
                      <a16:colId xmlns:a16="http://schemas.microsoft.com/office/drawing/2014/main" val="1806672296"/>
                    </a:ext>
                  </a:extLst>
                </a:gridCol>
                <a:gridCol w="1324849">
                  <a:extLst>
                    <a:ext uri="{9D8B030D-6E8A-4147-A177-3AD203B41FA5}">
                      <a16:colId xmlns:a16="http://schemas.microsoft.com/office/drawing/2014/main" val="3771731550"/>
                    </a:ext>
                  </a:extLst>
                </a:gridCol>
              </a:tblGrid>
              <a:tr h="434324">
                <a:tc>
                  <a:txBody>
                    <a:bodyPr/>
                    <a:lstStyle/>
                    <a:p>
                      <a:r>
                        <a:rPr lang="en-GB"/>
                        <a:t>Wider Place Plan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Number of Surveys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65407"/>
                  </a:ext>
                </a:extLst>
              </a:tr>
              <a:tr h="434324">
                <a:tc>
                  <a:txBody>
                    <a:bodyPr/>
                    <a:lstStyle/>
                    <a:p>
                      <a:r>
                        <a:rPr lang="en-GB"/>
                        <a:t>Shrewsbury North 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691305"/>
                  </a:ext>
                </a:extLst>
              </a:tr>
              <a:tr h="434324">
                <a:tc>
                  <a:txBody>
                    <a:bodyPr/>
                    <a:lstStyle/>
                    <a:p>
                      <a:r>
                        <a:rPr lang="en-GB"/>
                        <a:t>Shrewsbury Rural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886203"/>
                  </a:ext>
                </a:extLst>
              </a:tr>
              <a:tr h="434324">
                <a:tc>
                  <a:txBody>
                    <a:bodyPr/>
                    <a:lstStyle/>
                    <a:p>
                      <a:r>
                        <a:rPr lang="en-GB"/>
                        <a:t>Shrewsbury South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053590"/>
                  </a:ext>
                </a:extLst>
              </a:tr>
              <a:tr h="434324">
                <a:tc>
                  <a:txBody>
                    <a:bodyPr/>
                    <a:lstStyle/>
                    <a:p>
                      <a:r>
                        <a:rPr lang="en-GB"/>
                        <a:t>Shrewsbury West and Central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513273"/>
                  </a:ext>
                </a:extLst>
              </a:tr>
              <a:tr h="640080">
                <a:tc>
                  <a:txBody>
                    <a:bodyPr/>
                    <a:lstStyle/>
                    <a:p>
                      <a:r>
                        <a:rPr lang="en-GB"/>
                        <a:t>Postcode blank / unrecognised / out of Shrewsbury place plan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648870"/>
                  </a:ext>
                </a:extLst>
              </a:tr>
            </a:tbl>
          </a:graphicData>
        </a:graphic>
      </p:graphicFrame>
    </p:spTree>
    <p:extLst>
      <p:ext uri="{BB962C8B-B14F-4D97-AF65-F5344CB8AC3E}">
        <p14:creationId xmlns:p14="http://schemas.microsoft.com/office/powerpoint/2010/main" val="1269679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27</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3F7215DB-CE43-40C0-935C-47512724E63E}"/>
              </a:ext>
            </a:extLst>
          </p:cNvPr>
          <p:cNvGraphicFramePr>
            <a:graphicFrameLocks noGrp="1"/>
          </p:cNvGraphicFramePr>
          <p:nvPr>
            <p:extLst>
              <p:ext uri="{D42A27DB-BD31-4B8C-83A1-F6EECF244321}">
                <p14:modId xmlns:p14="http://schemas.microsoft.com/office/powerpoint/2010/main" val="580763401"/>
              </p:ext>
            </p:extLst>
          </p:nvPr>
        </p:nvGraphicFramePr>
        <p:xfrm>
          <a:off x="5413247" y="40408"/>
          <a:ext cx="3611881" cy="46596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767DE376-C9AD-4B55-B647-66E8C3AFB0A1}"/>
              </a:ext>
            </a:extLst>
          </p:cNvPr>
          <p:cNvGraphicFramePr>
            <a:graphicFrameLocks noGrp="1"/>
          </p:cNvGraphicFramePr>
          <p:nvPr>
            <p:extLst>
              <p:ext uri="{D42A27DB-BD31-4B8C-83A1-F6EECF244321}">
                <p14:modId xmlns:p14="http://schemas.microsoft.com/office/powerpoint/2010/main" val="3970604498"/>
              </p:ext>
            </p:extLst>
          </p:nvPr>
        </p:nvGraphicFramePr>
        <p:xfrm>
          <a:off x="118871" y="3850365"/>
          <a:ext cx="5238801" cy="28711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C3BB0A47-1772-46FB-B35D-F125316977C1}"/>
              </a:ext>
            </a:extLst>
          </p:cNvPr>
          <p:cNvGraphicFramePr>
            <a:graphicFrameLocks noGrp="1"/>
          </p:cNvGraphicFramePr>
          <p:nvPr>
            <p:extLst>
              <p:ext uri="{D42A27DB-BD31-4B8C-83A1-F6EECF244321}">
                <p14:modId xmlns:p14="http://schemas.microsoft.com/office/powerpoint/2010/main" val="4284692109"/>
              </p:ext>
            </p:extLst>
          </p:nvPr>
        </p:nvGraphicFramePr>
        <p:xfrm>
          <a:off x="250036" y="883137"/>
          <a:ext cx="5093208" cy="2974149"/>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31B98758-E956-C8A8-4028-150091F4F3B2}"/>
              </a:ext>
            </a:extLst>
          </p:cNvPr>
          <p:cNvSpPr txBox="1"/>
          <p:nvPr/>
        </p:nvSpPr>
        <p:spPr>
          <a:xfrm>
            <a:off x="3464351" y="0"/>
            <a:ext cx="2215297" cy="1015663"/>
          </a:xfrm>
          <a:prstGeom prst="rect">
            <a:avLst/>
          </a:prstGeom>
          <a:noFill/>
        </p:spPr>
        <p:txBody>
          <a:bodyPr wrap="square" rtlCol="0">
            <a:spAutoFit/>
          </a:bodyPr>
          <a:lstStyle/>
          <a:p>
            <a:r>
              <a:rPr lang="en-GB" sz="2000" b="1">
                <a:solidFill>
                  <a:srgbClr val="0070C0"/>
                </a:solidFill>
                <a:latin typeface="Arial" panose="020B0604020202020204" pitchFamily="34" charset="0"/>
                <a:cs typeface="Arial" panose="020B0604020202020204" pitchFamily="34" charset="0"/>
              </a:rPr>
              <a:t>Survey Respondents: Demographics</a:t>
            </a:r>
          </a:p>
        </p:txBody>
      </p:sp>
    </p:spTree>
    <p:extLst>
      <p:ext uri="{BB962C8B-B14F-4D97-AF65-F5344CB8AC3E}">
        <p14:creationId xmlns:p14="http://schemas.microsoft.com/office/powerpoint/2010/main" val="84963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28</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B98A42B4-66CA-BB57-300A-37F946E7953E}"/>
              </a:ext>
            </a:extLst>
          </p:cNvPr>
          <p:cNvSpPr txBox="1"/>
          <p:nvPr/>
        </p:nvSpPr>
        <p:spPr>
          <a:xfrm>
            <a:off x="3384224" y="395927"/>
            <a:ext cx="5759776" cy="1200329"/>
          </a:xfrm>
          <a:prstGeom prst="rect">
            <a:avLst/>
          </a:prstGeom>
          <a:noFill/>
        </p:spPr>
        <p:txBody>
          <a:bodyPr wrap="square" rtlCol="0">
            <a:spAutoFit/>
          </a:bodyPr>
          <a:lstStyle/>
          <a:p>
            <a:r>
              <a:rPr lang="en-GB" sz="2400" b="1">
                <a:solidFill>
                  <a:srgbClr val="0070C0"/>
                </a:solidFill>
                <a:latin typeface="Arial" panose="020B0604020202020204" pitchFamily="34" charset="0"/>
                <a:cs typeface="Arial" panose="020B0604020202020204" pitchFamily="34" charset="0"/>
              </a:rPr>
              <a:t>Housing by Type: Shrewsbury and North East Shrewsbury Place Plan Areas</a:t>
            </a:r>
          </a:p>
        </p:txBody>
      </p:sp>
      <p:graphicFrame>
        <p:nvGraphicFramePr>
          <p:cNvPr id="4" name="Chart 3">
            <a:extLst>
              <a:ext uri="{FF2B5EF4-FFF2-40B4-BE49-F238E27FC236}">
                <a16:creationId xmlns:a16="http://schemas.microsoft.com/office/drawing/2014/main" id="{778FAF2C-0BAE-4E5F-AA55-BFC279450CD1}"/>
              </a:ext>
            </a:extLst>
          </p:cNvPr>
          <p:cNvGraphicFramePr>
            <a:graphicFrameLocks noGrp="1"/>
          </p:cNvGraphicFramePr>
          <p:nvPr>
            <p:extLst>
              <p:ext uri="{D42A27DB-BD31-4B8C-83A1-F6EECF244321}">
                <p14:modId xmlns:p14="http://schemas.microsoft.com/office/powerpoint/2010/main" val="1925101482"/>
              </p:ext>
            </p:extLst>
          </p:nvPr>
        </p:nvGraphicFramePr>
        <p:xfrm>
          <a:off x="557784" y="1389603"/>
          <a:ext cx="8375904" cy="52489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111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29</a:t>
            </a:fld>
            <a:endParaRPr>
              <a:solidFill>
                <a:srgbClr val="888888"/>
              </a:solidFill>
              <a:latin typeface="Calibri"/>
              <a:ea typeface="Calibri"/>
              <a:cs typeface="Calibri"/>
              <a:sym typeface="Calibri"/>
            </a:endParaRPr>
          </a:p>
        </p:txBody>
      </p:sp>
      <p:graphicFrame>
        <p:nvGraphicFramePr>
          <p:cNvPr id="8" name="Chart 7">
            <a:extLst>
              <a:ext uri="{FF2B5EF4-FFF2-40B4-BE49-F238E27FC236}">
                <a16:creationId xmlns:a16="http://schemas.microsoft.com/office/drawing/2014/main" id="{F7C3369D-CD4D-416E-A8F4-5475CE408518}"/>
              </a:ext>
            </a:extLst>
          </p:cNvPr>
          <p:cNvGraphicFramePr>
            <a:graphicFrameLocks noGrp="1"/>
          </p:cNvGraphicFramePr>
          <p:nvPr>
            <p:extLst>
              <p:ext uri="{D42A27DB-BD31-4B8C-83A1-F6EECF244321}">
                <p14:modId xmlns:p14="http://schemas.microsoft.com/office/powerpoint/2010/main" val="3991899388"/>
              </p:ext>
            </p:extLst>
          </p:nvPr>
        </p:nvGraphicFramePr>
        <p:xfrm>
          <a:off x="539495" y="3332800"/>
          <a:ext cx="5276089" cy="3311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95B2270C-828F-4DA8-88FD-4978AD2779F4}"/>
              </a:ext>
            </a:extLst>
          </p:cNvPr>
          <p:cNvGraphicFramePr>
            <a:graphicFrameLocks noGrp="1"/>
          </p:cNvGraphicFramePr>
          <p:nvPr>
            <p:extLst>
              <p:ext uri="{D42A27DB-BD31-4B8C-83A1-F6EECF244321}">
                <p14:modId xmlns:p14="http://schemas.microsoft.com/office/powerpoint/2010/main" val="2370769240"/>
              </p:ext>
            </p:extLst>
          </p:nvPr>
        </p:nvGraphicFramePr>
        <p:xfrm>
          <a:off x="3419857" y="190377"/>
          <a:ext cx="5366816" cy="2900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067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4E582B2-E627-4F0E-9E18-9DF9E6E82DCB}"/>
              </a:ext>
            </a:extLst>
          </p:cNvPr>
          <p:cNvPicPr>
            <a:picLocks noChangeAspect="1"/>
          </p:cNvPicPr>
          <p:nvPr/>
        </p:nvPicPr>
        <p:blipFill rotWithShape="1">
          <a:blip r:embed="rId4">
            <a:extLst>
              <a:ext uri="{28A0092B-C50C-407E-A947-70E740481C1C}">
                <a14:useLocalDpi xmlns:a14="http://schemas.microsoft.com/office/drawing/2010/main" val="0"/>
              </a:ext>
            </a:extLst>
          </a:blip>
          <a:srcRect l="2587" r="27340"/>
          <a:stretch/>
        </p:blipFill>
        <p:spPr>
          <a:xfrm>
            <a:off x="0" y="5340403"/>
            <a:ext cx="5963055" cy="1517597"/>
          </a:xfrm>
          <a:prstGeom prst="rect">
            <a:avLst/>
          </a:prstGeom>
        </p:spPr>
      </p:pic>
      <p:sp>
        <p:nvSpPr>
          <p:cNvPr id="8" name="TextBox 7">
            <a:extLst>
              <a:ext uri="{FF2B5EF4-FFF2-40B4-BE49-F238E27FC236}">
                <a16:creationId xmlns:a16="http://schemas.microsoft.com/office/drawing/2014/main" id="{32B5C765-A069-4AA2-8D79-C6EBF56CA321}"/>
              </a:ext>
            </a:extLst>
          </p:cNvPr>
          <p:cNvSpPr txBox="1"/>
          <p:nvPr/>
        </p:nvSpPr>
        <p:spPr>
          <a:xfrm>
            <a:off x="252919" y="1087630"/>
            <a:ext cx="8122595"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What is a Joint Strategic Needs Assessment? </a:t>
            </a:r>
          </a:p>
        </p:txBody>
      </p:sp>
      <p:sp>
        <p:nvSpPr>
          <p:cNvPr id="14" name="TextBox 13">
            <a:extLst>
              <a:ext uri="{FF2B5EF4-FFF2-40B4-BE49-F238E27FC236}">
                <a16:creationId xmlns:a16="http://schemas.microsoft.com/office/drawing/2014/main" id="{A87481D4-C81F-4475-9EB3-FDB42858305F}"/>
              </a:ext>
            </a:extLst>
          </p:cNvPr>
          <p:cNvSpPr txBox="1"/>
          <p:nvPr/>
        </p:nvSpPr>
        <p:spPr>
          <a:xfrm>
            <a:off x="252919" y="1775972"/>
            <a:ext cx="8891081" cy="4078039"/>
          </a:xfrm>
          <a:prstGeom prst="rect">
            <a:avLst/>
          </a:prstGeom>
          <a:noFill/>
        </p:spPr>
        <p:txBody>
          <a:bodyPr wrap="square">
            <a:spAutoFit/>
          </a:bodyPr>
          <a:lstStyle/>
          <a:p>
            <a:pPr algn="l" rtl="0" fontAlgn="base"/>
            <a:r>
              <a:rPr lang="en-GB" b="0" i="0" u="none" strike="noStrike">
                <a:solidFill>
                  <a:srgbClr val="000000"/>
                </a:solidFill>
                <a:effectLst/>
                <a:latin typeface="Calibri" panose="020F0502020204030204" pitchFamily="34" charset="0"/>
              </a:rPr>
              <a:t>Local Authorities and CCGs (now ICS) have a legal Statutory Duty to undertake a Joint Strategic Needs Assessment (JSNA), through the health and wellbeing board.</a:t>
            </a:r>
          </a:p>
          <a:p>
            <a:pPr algn="l" rtl="0" fontAlgn="base"/>
            <a:r>
              <a:rPr lang="en-GB"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a:t>
            </a:r>
            <a:r>
              <a:rPr lang="en-US" sz="1100" b="0" i="0">
                <a:solidFill>
                  <a:srgbClr val="000000"/>
                </a:solidFill>
                <a:effectLst/>
                <a:latin typeface="Calibri" panose="020F0502020204030204" pitchFamily="34" charset="0"/>
              </a:rPr>
              <a:t>​</a:t>
            </a: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 JSNA seeks to identify </a:t>
            </a:r>
            <a:r>
              <a:rPr lang="en-GB" b="1" i="0" u="none" strike="noStrike">
                <a:solidFill>
                  <a:srgbClr val="000000"/>
                </a:solidFill>
                <a:effectLst/>
                <a:latin typeface="Calibri" panose="020F0502020204030204" pitchFamily="34" charset="0"/>
              </a:rPr>
              <a:t>current</a:t>
            </a:r>
            <a:r>
              <a:rPr lang="en-GB" b="0" i="0" u="none" strike="noStrike">
                <a:solidFill>
                  <a:srgbClr val="000000"/>
                </a:solidFill>
                <a:effectLst/>
                <a:latin typeface="Calibri" panose="020F0502020204030204" pitchFamily="34" charset="0"/>
              </a:rPr>
              <a:t> and </a:t>
            </a:r>
            <a:r>
              <a:rPr lang="en-GB" b="1" i="0" u="none" strike="noStrike">
                <a:solidFill>
                  <a:srgbClr val="000000"/>
                </a:solidFill>
                <a:effectLst/>
                <a:latin typeface="Calibri" panose="020F0502020204030204" pitchFamily="34" charset="0"/>
              </a:rPr>
              <a:t>future health and wellbeing </a:t>
            </a:r>
            <a:r>
              <a:rPr lang="en-GB" b="0" i="0" u="none" strike="noStrike">
                <a:solidFill>
                  <a:srgbClr val="000000"/>
                </a:solidFill>
                <a:effectLst/>
                <a:latin typeface="Calibri" panose="020F0502020204030204" pitchFamily="34" charset="0"/>
              </a:rPr>
              <a:t>needs in the local population and identify strategic </a:t>
            </a:r>
            <a:r>
              <a:rPr lang="en-GB" b="1" i="0" u="none" strike="noStrike">
                <a:solidFill>
                  <a:srgbClr val="000000"/>
                </a:solidFill>
                <a:effectLst/>
                <a:latin typeface="Calibri" panose="020F0502020204030204" pitchFamily="34" charset="0"/>
              </a:rPr>
              <a:t>priorities </a:t>
            </a:r>
            <a:r>
              <a:rPr lang="en-GB" b="0" i="0" u="none" strike="noStrike">
                <a:solidFill>
                  <a:srgbClr val="000000"/>
                </a:solidFill>
                <a:effectLst/>
                <a:latin typeface="Calibri" panose="020F0502020204030204" pitchFamily="34" charset="0"/>
              </a:rPr>
              <a:t>to inform commissioning of services based on those needs.  </a:t>
            </a:r>
            <a:r>
              <a:rPr lang="en-US" b="0" i="0" u="none" strike="noStrike">
                <a:solidFill>
                  <a:srgbClr val="000000"/>
                </a:solidFill>
                <a:effectLst/>
                <a:latin typeface="Calibri" panose="020F0502020204030204" pitchFamily="34" charset="0"/>
              </a:rPr>
              <a:t>​</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These priorities in turn inform the </a:t>
            </a:r>
            <a:r>
              <a:rPr lang="en-GB" b="1" i="0" u="none" strike="noStrike">
                <a:solidFill>
                  <a:srgbClr val="000000"/>
                </a:solidFill>
                <a:effectLst/>
                <a:latin typeface="Calibri" panose="020F0502020204030204" pitchFamily="34" charset="0"/>
              </a:rPr>
              <a:t>Health and Wellbeing Strategy </a:t>
            </a:r>
            <a:r>
              <a:rPr lang="en-GB" b="0" i="0" u="none" strike="noStrike">
                <a:solidFill>
                  <a:srgbClr val="000000"/>
                </a:solidFill>
                <a:effectLst/>
                <a:latin typeface="Calibri" panose="020F0502020204030204" pitchFamily="34" charset="0"/>
              </a:rPr>
              <a:t>and </a:t>
            </a:r>
            <a:r>
              <a:rPr lang="en-GB" b="1" i="0" u="none" strike="noStrike">
                <a:solidFill>
                  <a:srgbClr val="000000"/>
                </a:solidFill>
                <a:effectLst/>
                <a:latin typeface="Calibri" panose="020F0502020204030204" pitchFamily="34" charset="0"/>
              </a:rPr>
              <a:t>Integrated Care Strategy</a:t>
            </a:r>
            <a:r>
              <a:rPr lang="en-GB" b="0" i="0" u="none" strike="noStrike">
                <a:solidFill>
                  <a:srgbClr val="000000"/>
                </a:solidFill>
                <a:effectLst/>
                <a:latin typeface="Calibri" panose="020F0502020204030204" pitchFamily="34" charset="0"/>
              </a:rPr>
              <a:t>, key documents as a basis for commissioning health and social care services in the local area. We also believe they should support local </a:t>
            </a:r>
            <a:r>
              <a:rPr lang="en-GB" b="1" i="0" u="none" strike="noStrike">
                <a:solidFill>
                  <a:srgbClr val="000000"/>
                </a:solidFill>
                <a:effectLst/>
                <a:latin typeface="Calibri" panose="020F0502020204030204" pitchFamily="34" charset="0"/>
              </a:rPr>
              <a:t>partners/communities' priorities</a:t>
            </a:r>
            <a:r>
              <a:rPr lang="en-GB" b="0" i="0" u="none" strike="noStrike">
                <a:solidFill>
                  <a:srgbClr val="000000"/>
                </a:solidFill>
                <a:effectLst/>
                <a:latin typeface="Calibri" panose="020F0502020204030204" pitchFamily="34" charset="0"/>
              </a:rPr>
              <a:t>.</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endParaRPr lang="en-US" sz="1100"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Shropshire, ou</a:t>
            </a:r>
            <a:r>
              <a:rPr lang="en-US" b="1" i="0" u="none" strike="noStrike">
                <a:solidFill>
                  <a:srgbClr val="000000"/>
                </a:solidFill>
                <a:effectLst/>
                <a:latin typeface="Calibri" panose="020F0502020204030204" pitchFamily="34" charset="0"/>
              </a:rPr>
              <a:t>r JSNA takes three types</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Web based profiling Tool</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Thematic Needs Assessments  - e.g., pharmacy, drug and alcohol and children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2400" b="1" i="0" u="none" strike="noStrike">
                <a:solidFill>
                  <a:srgbClr val="000000"/>
                </a:solidFill>
                <a:effectLst/>
                <a:latin typeface="Calibri" panose="020F0502020204030204" pitchFamily="34" charset="0"/>
              </a:rPr>
              <a:t>Place Based Needs Assessments</a:t>
            </a:r>
            <a:endParaRPr lang="en-US" sz="2400" b="0" i="0">
              <a:solidFill>
                <a:srgbClr val="000000"/>
              </a:solidFill>
              <a:effectLst/>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30</a:t>
            </a:fld>
            <a:endParaRPr>
              <a:solidFill>
                <a:srgbClr val="888888"/>
              </a:solidFill>
              <a:latin typeface="Calibri"/>
              <a:ea typeface="Calibri"/>
              <a:cs typeface="Calibri"/>
              <a:sym typeface="Calibri"/>
            </a:endParaRPr>
          </a:p>
        </p:txBody>
      </p:sp>
      <p:sp>
        <p:nvSpPr>
          <p:cNvPr id="9" name="TextBox 8">
            <a:extLst>
              <a:ext uri="{FF2B5EF4-FFF2-40B4-BE49-F238E27FC236}">
                <a16:creationId xmlns:a16="http://schemas.microsoft.com/office/drawing/2014/main" id="{270F8A82-47A6-4BED-914F-8044F182442D}"/>
              </a:ext>
            </a:extLst>
          </p:cNvPr>
          <p:cNvSpPr txBox="1"/>
          <p:nvPr/>
        </p:nvSpPr>
        <p:spPr>
          <a:xfrm>
            <a:off x="271463" y="1964532"/>
            <a:ext cx="1849945" cy="2031325"/>
          </a:xfrm>
          <a:prstGeom prst="rect">
            <a:avLst/>
          </a:prstGeom>
          <a:noFill/>
        </p:spPr>
        <p:txBody>
          <a:bodyPr wrap="square" lIns="91440" tIns="45720" rIns="91440" bIns="45720" rtlCol="0" anchor="t">
            <a:spAutoFit/>
          </a:bodyPr>
          <a:lstStyle/>
          <a:p>
            <a:r>
              <a:rPr lang="en-GB" sz="1400">
                <a:latin typeface="Arial" panose="020B0604020202020204" pitchFamily="34" charset="0"/>
                <a:cs typeface="Arial" panose="020B0604020202020204" pitchFamily="34" charset="0"/>
              </a:rPr>
              <a:t>England and West Midlands figures from Annual Population Survey, ONS, for year ending March 2022</a:t>
            </a:r>
          </a:p>
          <a:p>
            <a:endParaRPr lang="en-GB" sz="1400">
              <a:latin typeface="Arial" panose="020B0604020202020204" pitchFamily="34" charset="0"/>
              <a:cs typeface="Arial" panose="020B0604020202020204" pitchFamily="34" charset="0"/>
            </a:endParaRPr>
          </a:p>
          <a:p>
            <a:r>
              <a:rPr lang="en-GB" sz="1400">
                <a:latin typeface="Arial"/>
                <a:cs typeface="Arial"/>
              </a:rPr>
              <a:t>Shrewsbury figures from local survey</a:t>
            </a:r>
          </a:p>
        </p:txBody>
      </p:sp>
      <p:graphicFrame>
        <p:nvGraphicFramePr>
          <p:cNvPr id="3" name="Chart 2">
            <a:extLst>
              <a:ext uri="{FF2B5EF4-FFF2-40B4-BE49-F238E27FC236}">
                <a16:creationId xmlns:a16="http://schemas.microsoft.com/office/drawing/2014/main" id="{BBF1D505-3CB9-4BC6-9AE6-B6190A967E80}"/>
              </a:ext>
            </a:extLst>
          </p:cNvPr>
          <p:cNvGraphicFramePr>
            <a:graphicFrameLocks noGrp="1"/>
          </p:cNvGraphicFramePr>
          <p:nvPr>
            <p:extLst>
              <p:ext uri="{D42A27DB-BD31-4B8C-83A1-F6EECF244321}">
                <p14:modId xmlns:p14="http://schemas.microsoft.com/office/powerpoint/2010/main" val="2797798133"/>
              </p:ext>
            </p:extLst>
          </p:nvPr>
        </p:nvGraphicFramePr>
        <p:xfrm>
          <a:off x="2377440" y="537849"/>
          <a:ext cx="6605116" cy="26076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A9D2C82E-2B0E-4EF1-9798-6EFD5DD39117}"/>
              </a:ext>
            </a:extLst>
          </p:cNvPr>
          <p:cNvGraphicFramePr>
            <a:graphicFrameLocks noGrp="1"/>
          </p:cNvGraphicFramePr>
          <p:nvPr>
            <p:extLst>
              <p:ext uri="{D42A27DB-BD31-4B8C-83A1-F6EECF244321}">
                <p14:modId xmlns:p14="http://schemas.microsoft.com/office/powerpoint/2010/main" val="483194845"/>
              </p:ext>
            </p:extLst>
          </p:nvPr>
        </p:nvGraphicFramePr>
        <p:xfrm>
          <a:off x="2299715" y="3227644"/>
          <a:ext cx="6760565" cy="30465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2375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31</a:t>
            </a:fld>
            <a:endParaRPr>
              <a:solidFill>
                <a:srgbClr val="888888"/>
              </a:solidFill>
              <a:latin typeface="Calibri"/>
              <a:ea typeface="Calibri"/>
              <a:cs typeface="Calibri"/>
              <a:sym typeface="Calibri"/>
            </a:endParaRPr>
          </a:p>
        </p:txBody>
      </p:sp>
      <p:sp>
        <p:nvSpPr>
          <p:cNvPr id="9" name="TextBox 8">
            <a:extLst>
              <a:ext uri="{FF2B5EF4-FFF2-40B4-BE49-F238E27FC236}">
                <a16:creationId xmlns:a16="http://schemas.microsoft.com/office/drawing/2014/main" id="{270F8A82-47A6-4BED-914F-8044F182442D}"/>
              </a:ext>
            </a:extLst>
          </p:cNvPr>
          <p:cNvSpPr txBox="1"/>
          <p:nvPr/>
        </p:nvSpPr>
        <p:spPr>
          <a:xfrm>
            <a:off x="271463" y="2399961"/>
            <a:ext cx="1804225" cy="1569660"/>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England and West Midlands figures from Annual Population Survey, ONS, for year ending March 2022</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Shrewsbury figures from local survey</a:t>
            </a:r>
          </a:p>
        </p:txBody>
      </p:sp>
      <p:graphicFrame>
        <p:nvGraphicFramePr>
          <p:cNvPr id="2" name="Chart 1">
            <a:extLst>
              <a:ext uri="{FF2B5EF4-FFF2-40B4-BE49-F238E27FC236}">
                <a16:creationId xmlns:a16="http://schemas.microsoft.com/office/drawing/2014/main" id="{294A606E-A2E1-4177-8716-5D65E722C161}"/>
              </a:ext>
            </a:extLst>
          </p:cNvPr>
          <p:cNvGraphicFramePr>
            <a:graphicFrameLocks noGrp="1"/>
          </p:cNvGraphicFramePr>
          <p:nvPr>
            <p:extLst>
              <p:ext uri="{D42A27DB-BD31-4B8C-83A1-F6EECF244321}">
                <p14:modId xmlns:p14="http://schemas.microsoft.com/office/powerpoint/2010/main" val="3452088927"/>
              </p:ext>
            </p:extLst>
          </p:nvPr>
        </p:nvGraphicFramePr>
        <p:xfrm>
          <a:off x="2761488" y="136524"/>
          <a:ext cx="6163056" cy="3161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455D7688-B813-4C8C-AD5C-E9AEFCBC5B40}"/>
              </a:ext>
            </a:extLst>
          </p:cNvPr>
          <p:cNvGraphicFramePr>
            <a:graphicFrameLocks noGrp="1"/>
          </p:cNvGraphicFramePr>
          <p:nvPr>
            <p:extLst>
              <p:ext uri="{D42A27DB-BD31-4B8C-83A1-F6EECF244321}">
                <p14:modId xmlns:p14="http://schemas.microsoft.com/office/powerpoint/2010/main" val="2489468601"/>
              </p:ext>
            </p:extLst>
          </p:nvPr>
        </p:nvGraphicFramePr>
        <p:xfrm>
          <a:off x="2286000" y="3117854"/>
          <a:ext cx="6638544" cy="32724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705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32</a:t>
            </a:fld>
            <a:endParaRPr>
              <a:solidFill>
                <a:srgbClr val="888888"/>
              </a:solidFill>
              <a:latin typeface="Calibri"/>
              <a:ea typeface="Calibri"/>
              <a:cs typeface="Calibri"/>
              <a:sym typeface="Calibri"/>
            </a:endParaRPr>
          </a:p>
        </p:txBody>
      </p:sp>
      <p:graphicFrame>
        <p:nvGraphicFramePr>
          <p:cNvPr id="4" name="Chart 3">
            <a:extLst>
              <a:ext uri="{FF2B5EF4-FFF2-40B4-BE49-F238E27FC236}">
                <a16:creationId xmlns:a16="http://schemas.microsoft.com/office/drawing/2014/main" id="{992E5124-2E6A-46A8-97E5-9AC7A45A037F}"/>
              </a:ext>
            </a:extLst>
          </p:cNvPr>
          <p:cNvGraphicFramePr>
            <a:graphicFrameLocks noGrp="1"/>
          </p:cNvGraphicFramePr>
          <p:nvPr>
            <p:extLst>
              <p:ext uri="{D42A27DB-BD31-4B8C-83A1-F6EECF244321}">
                <p14:modId xmlns:p14="http://schemas.microsoft.com/office/powerpoint/2010/main" val="4166279468"/>
              </p:ext>
            </p:extLst>
          </p:nvPr>
        </p:nvGraphicFramePr>
        <p:xfrm>
          <a:off x="134011" y="785373"/>
          <a:ext cx="6678269" cy="593610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B414489-8CF8-6FFF-3D4C-E512DEE920FA}"/>
              </a:ext>
            </a:extLst>
          </p:cNvPr>
          <p:cNvSpPr txBox="1"/>
          <p:nvPr/>
        </p:nvSpPr>
        <p:spPr>
          <a:xfrm>
            <a:off x="3557016" y="136524"/>
            <a:ext cx="4572000" cy="923330"/>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800"/>
              <a:t>Thinking generally, which of the things below would you say are the most important in</a:t>
            </a:r>
            <a:r>
              <a:rPr lang="en-GB" sz="1800" baseline="0"/>
              <a:t> making somewhere a good place to live?</a:t>
            </a:r>
            <a:endParaRPr lang="en-GB" sz="1800"/>
          </a:p>
        </p:txBody>
      </p:sp>
      <p:graphicFrame>
        <p:nvGraphicFramePr>
          <p:cNvPr id="6" name="Table 5">
            <a:extLst>
              <a:ext uri="{FF2B5EF4-FFF2-40B4-BE49-F238E27FC236}">
                <a16:creationId xmlns:a16="http://schemas.microsoft.com/office/drawing/2014/main" id="{EDD6EAE6-C2EE-F2BF-3383-7FF551140372}"/>
              </a:ext>
            </a:extLst>
          </p:cNvPr>
          <p:cNvGraphicFramePr>
            <a:graphicFrameLocks noGrp="1"/>
          </p:cNvGraphicFramePr>
          <p:nvPr>
            <p:extLst>
              <p:ext uri="{D42A27DB-BD31-4B8C-83A1-F6EECF244321}">
                <p14:modId xmlns:p14="http://schemas.microsoft.com/office/powerpoint/2010/main" val="3762847894"/>
              </p:ext>
            </p:extLst>
          </p:nvPr>
        </p:nvGraphicFramePr>
        <p:xfrm>
          <a:off x="6793994" y="1870793"/>
          <a:ext cx="2215996" cy="3383856"/>
        </p:xfrm>
        <a:graphic>
          <a:graphicData uri="http://schemas.openxmlformats.org/drawingml/2006/table">
            <a:tbl>
              <a:tblPr>
                <a:tableStyleId>{5C22544A-7EE6-4342-B048-85BDC9FD1C3A}</a:tableStyleId>
              </a:tblPr>
              <a:tblGrid>
                <a:gridCol w="2215996">
                  <a:extLst>
                    <a:ext uri="{9D8B030D-6E8A-4147-A177-3AD203B41FA5}">
                      <a16:colId xmlns:a16="http://schemas.microsoft.com/office/drawing/2014/main" val="2716229559"/>
                    </a:ext>
                  </a:extLst>
                </a:gridCol>
              </a:tblGrid>
              <a:tr h="267443">
                <a:tc>
                  <a:txBody>
                    <a:bodyPr/>
                    <a:lstStyle/>
                    <a:p>
                      <a:pPr algn="l" fontAlgn="b"/>
                      <a:r>
                        <a:rPr lang="en-GB" sz="1100" b="0" i="0" u="none" strike="noStrike">
                          <a:solidFill>
                            <a:srgbClr val="000000"/>
                          </a:solidFill>
                          <a:effectLst/>
                          <a:latin typeface="Arial" panose="020B0604020202020204" pitchFamily="34" charset="0"/>
                        </a:rPr>
                        <a:t>SOME QUOTES</a:t>
                      </a: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490619"/>
                  </a:ext>
                </a:extLst>
              </a:tr>
              <a:tr h="267443">
                <a:tc>
                  <a:txBody>
                    <a:bodyPr/>
                    <a:lstStyle/>
                    <a:p>
                      <a:pPr algn="l" fontAlgn="b"/>
                      <a:r>
                        <a:rPr lang="en-GB" sz="1100" u="none" strike="noStrike">
                          <a:effectLst/>
                        </a:rPr>
                        <a:t>Well funded mental health support</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388567"/>
                  </a:ext>
                </a:extLst>
              </a:tr>
              <a:tr h="267443">
                <a:tc>
                  <a:txBody>
                    <a:bodyPr/>
                    <a:lstStyle/>
                    <a:p>
                      <a:pPr algn="l" fontAlgn="b"/>
                      <a:r>
                        <a:rPr lang="en-GB" sz="1100" u="none" strike="noStrike">
                          <a:effectLst/>
                        </a:rPr>
                        <a:t>Wages need to be upped</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213056"/>
                  </a:ext>
                </a:extLst>
              </a:tr>
              <a:tr h="404273">
                <a:tc>
                  <a:txBody>
                    <a:bodyPr/>
                    <a:lstStyle/>
                    <a:p>
                      <a:pPr algn="l" fontAlgn="b"/>
                      <a:r>
                        <a:rPr lang="en-GB" sz="1100" u="none" strike="noStrike">
                          <a:effectLst/>
                        </a:rPr>
                        <a:t>Tight controls on development, new houses architect designed eco houses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303275"/>
                  </a:ext>
                </a:extLst>
              </a:tr>
              <a:tr h="404273">
                <a:tc>
                  <a:txBody>
                    <a:bodyPr/>
                    <a:lstStyle/>
                    <a:p>
                      <a:pPr algn="l" fontAlgn="b"/>
                      <a:r>
                        <a:rPr lang="en-GB" sz="1100" u="none" strike="noStrike">
                          <a:effectLst/>
                        </a:rPr>
                        <a:t>Noise pollution of racing cars at night &amp; out of season fireworks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303211"/>
                  </a:ext>
                </a:extLst>
              </a:tr>
              <a:tr h="267443">
                <a:tc>
                  <a:txBody>
                    <a:bodyPr/>
                    <a:lstStyle/>
                    <a:p>
                      <a:pPr algn="l" fontAlgn="b"/>
                      <a:r>
                        <a:rPr lang="en-GB" sz="1100" u="none" strike="noStrike">
                          <a:effectLst/>
                        </a:rPr>
                        <a:t>Mental health services and homeless Outreach services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986828"/>
                  </a:ext>
                </a:extLst>
              </a:tr>
              <a:tr h="404273">
                <a:tc>
                  <a:txBody>
                    <a:bodyPr/>
                    <a:lstStyle/>
                    <a:p>
                      <a:pPr algn="l" fontAlgn="b"/>
                      <a:r>
                        <a:rPr lang="en-GB" sz="1100" u="none" strike="noStrike">
                          <a:effectLst/>
                        </a:rPr>
                        <a:t>Good communication between local government and the people</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521847"/>
                  </a:ext>
                </a:extLst>
              </a:tr>
              <a:tr h="267443">
                <a:tc>
                  <a:txBody>
                    <a:bodyPr/>
                    <a:lstStyle/>
                    <a:p>
                      <a:pPr algn="l" fontAlgn="b"/>
                      <a:r>
                        <a:rPr lang="en-GB" sz="1100" u="none" strike="noStrike">
                          <a:effectLst/>
                        </a:rPr>
                        <a:t>Cycling network in Shrewsbury for all ages and abilities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319475"/>
                  </a:ext>
                </a:extLst>
              </a:tr>
              <a:tr h="601014">
                <a:tc>
                  <a:txBody>
                    <a:bodyPr/>
                    <a:lstStyle/>
                    <a:p>
                      <a:pPr algn="l" fontAlgn="b"/>
                      <a:r>
                        <a:rPr lang="en-GB" sz="1100" u="none" strike="noStrike">
                          <a:effectLst/>
                        </a:rPr>
                        <a:t>Businesses like Nerdy Coffee Co that provide a safe, welcoming and affordable space for all people, especially vulnerable ones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3998293"/>
                  </a:ext>
                </a:extLst>
              </a:tr>
            </a:tbl>
          </a:graphicData>
        </a:graphic>
      </p:graphicFrame>
    </p:spTree>
    <p:extLst>
      <p:ext uri="{BB962C8B-B14F-4D97-AF65-F5344CB8AC3E}">
        <p14:creationId xmlns:p14="http://schemas.microsoft.com/office/powerpoint/2010/main" val="4162792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33</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C6A0FE53-ABC4-4473-A558-140F610D103C}"/>
              </a:ext>
            </a:extLst>
          </p:cNvPr>
          <p:cNvGraphicFramePr>
            <a:graphicFrameLocks noGrp="1"/>
          </p:cNvGraphicFramePr>
          <p:nvPr>
            <p:extLst>
              <p:ext uri="{D42A27DB-BD31-4B8C-83A1-F6EECF244321}">
                <p14:modId xmlns:p14="http://schemas.microsoft.com/office/powerpoint/2010/main" val="3047977802"/>
              </p:ext>
            </p:extLst>
          </p:nvPr>
        </p:nvGraphicFramePr>
        <p:xfrm>
          <a:off x="344323" y="1004829"/>
          <a:ext cx="6714845" cy="571664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0065C8A-F866-1FFF-0AD7-73E862C148FF}"/>
              </a:ext>
            </a:extLst>
          </p:cNvPr>
          <p:cNvSpPr txBox="1"/>
          <p:nvPr/>
        </p:nvSpPr>
        <p:spPr>
          <a:xfrm>
            <a:off x="3401568" y="136524"/>
            <a:ext cx="553212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a:t>Thinking about this local area, which things do you think most need improving</a:t>
            </a:r>
            <a:r>
              <a:rPr lang="en-GB" baseline="0"/>
              <a:t>? </a:t>
            </a:r>
            <a:endParaRPr lang="en-GB"/>
          </a:p>
        </p:txBody>
      </p:sp>
      <p:graphicFrame>
        <p:nvGraphicFramePr>
          <p:cNvPr id="5" name="Table 4">
            <a:extLst>
              <a:ext uri="{FF2B5EF4-FFF2-40B4-BE49-F238E27FC236}">
                <a16:creationId xmlns:a16="http://schemas.microsoft.com/office/drawing/2014/main" id="{15A55D28-9EF8-3210-510E-BA1021A5C5AE}"/>
              </a:ext>
            </a:extLst>
          </p:cNvPr>
          <p:cNvGraphicFramePr>
            <a:graphicFrameLocks noGrp="1"/>
          </p:cNvGraphicFramePr>
          <p:nvPr>
            <p:extLst>
              <p:ext uri="{D42A27DB-BD31-4B8C-83A1-F6EECF244321}">
                <p14:modId xmlns:p14="http://schemas.microsoft.com/office/powerpoint/2010/main" val="3271553741"/>
              </p:ext>
            </p:extLst>
          </p:nvPr>
        </p:nvGraphicFramePr>
        <p:xfrm>
          <a:off x="6793994" y="1870793"/>
          <a:ext cx="2215996" cy="1794595"/>
        </p:xfrm>
        <a:graphic>
          <a:graphicData uri="http://schemas.openxmlformats.org/drawingml/2006/table">
            <a:tbl>
              <a:tblPr>
                <a:tableStyleId>{5C22544A-7EE6-4342-B048-85BDC9FD1C3A}</a:tableStyleId>
              </a:tblPr>
              <a:tblGrid>
                <a:gridCol w="2215996">
                  <a:extLst>
                    <a:ext uri="{9D8B030D-6E8A-4147-A177-3AD203B41FA5}">
                      <a16:colId xmlns:a16="http://schemas.microsoft.com/office/drawing/2014/main" val="2716229559"/>
                    </a:ext>
                  </a:extLst>
                </a:gridCol>
              </a:tblGrid>
              <a:tr h="267443">
                <a:tc>
                  <a:txBody>
                    <a:bodyPr/>
                    <a:lstStyle/>
                    <a:p>
                      <a:pPr algn="l" fontAlgn="b"/>
                      <a:r>
                        <a:rPr lang="en-GB" sz="1100" b="0" i="0" u="none" strike="noStrike">
                          <a:solidFill>
                            <a:srgbClr val="000000"/>
                          </a:solidFill>
                          <a:effectLst/>
                          <a:latin typeface="Arial" panose="020B0604020202020204" pitchFamily="34" charset="0"/>
                        </a:rPr>
                        <a:t>SOME QUOTES</a:t>
                      </a: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490619"/>
                  </a:ext>
                </a:extLst>
              </a:tr>
              <a:tr h="267443">
                <a:tc>
                  <a:txBody>
                    <a:bodyPr/>
                    <a:lstStyle/>
                    <a:p>
                      <a:pPr algn="l" fontAlgn="b"/>
                      <a:r>
                        <a:rPr lang="en-GB" sz="1100" b="0" i="0" u="none" strike="noStrike">
                          <a:solidFill>
                            <a:srgbClr val="000000"/>
                          </a:solidFill>
                          <a:effectLst/>
                          <a:latin typeface="Arial" panose="020B0604020202020204" pitchFamily="34" charset="0"/>
                        </a:rPr>
                        <a:t>No defibrillators in Meole Brace or Meole Village</a:t>
                      </a:r>
                    </a:p>
                    <a:p>
                      <a:pPr algn="l" fontAlgn="b"/>
                      <a:r>
                        <a:rPr lang="en-GB" sz="1100" b="0" i="0" u="none" strike="noStrike">
                          <a:solidFill>
                            <a:srgbClr val="000000"/>
                          </a:solidFill>
                          <a:effectLst/>
                          <a:latin typeface="Arial" panose="020B0604020202020204" pitchFamily="34" charset="0"/>
                        </a:rPr>
                        <a:t>Traffic congestion at rush hour exiting onto Roman Road from both ends of Meole Village</a:t>
                      </a: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388567"/>
                  </a:ext>
                </a:extLst>
              </a:tr>
              <a:tr h="267443">
                <a:tc>
                  <a:txBody>
                    <a:bodyPr/>
                    <a:lstStyle/>
                    <a:p>
                      <a:pPr algn="l" fontAlgn="b"/>
                      <a:r>
                        <a:rPr lang="en-GB" sz="1100" b="0" i="0" u="none" strike="noStrike">
                          <a:solidFill>
                            <a:srgbClr val="000000"/>
                          </a:solidFill>
                          <a:effectLst/>
                          <a:latin typeface="Arial" panose="020B0604020202020204" pitchFamily="34" charset="0"/>
                        </a:rPr>
                        <a:t>Houses being built without adequate school places/ GP provision to support the increase in population.</a:t>
                      </a: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213056"/>
                  </a:ext>
                </a:extLst>
              </a:tr>
            </a:tbl>
          </a:graphicData>
        </a:graphic>
      </p:graphicFrame>
    </p:spTree>
    <p:extLst>
      <p:ext uri="{BB962C8B-B14F-4D97-AF65-F5344CB8AC3E}">
        <p14:creationId xmlns:p14="http://schemas.microsoft.com/office/powerpoint/2010/main" val="3577060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34</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D88E1CC8-F610-43FE-8DC4-03E51D32A7D9}"/>
              </a:ext>
            </a:extLst>
          </p:cNvPr>
          <p:cNvGraphicFramePr>
            <a:graphicFrameLocks noGrp="1"/>
          </p:cNvGraphicFramePr>
          <p:nvPr>
            <p:extLst>
              <p:ext uri="{D42A27DB-BD31-4B8C-83A1-F6EECF244321}">
                <p14:modId xmlns:p14="http://schemas.microsoft.com/office/powerpoint/2010/main" val="1864777979"/>
              </p:ext>
            </p:extLst>
          </p:nvPr>
        </p:nvGraphicFramePr>
        <p:xfrm>
          <a:off x="158446" y="1032579"/>
          <a:ext cx="8827108" cy="516705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8BF6C6E-61C9-B716-894E-F94B63EDF65B}"/>
              </a:ext>
            </a:extLst>
          </p:cNvPr>
          <p:cNvSpPr txBox="1"/>
          <p:nvPr/>
        </p:nvSpPr>
        <p:spPr>
          <a:xfrm>
            <a:off x="3377381" y="136524"/>
            <a:ext cx="5608173" cy="923330"/>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800" b="1"/>
              <a:t>What are the most important</a:t>
            </a:r>
            <a:r>
              <a:rPr lang="en-GB" sz="1800" b="1" baseline="0"/>
              <a:t> factors in making somewhere a good place to live v What needs improving the most in Shrewsbury</a:t>
            </a:r>
            <a:endParaRPr lang="en-GB" sz="1800" b="1"/>
          </a:p>
        </p:txBody>
      </p:sp>
    </p:spTree>
    <p:extLst>
      <p:ext uri="{BB962C8B-B14F-4D97-AF65-F5344CB8AC3E}">
        <p14:creationId xmlns:p14="http://schemas.microsoft.com/office/powerpoint/2010/main" val="71414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35</a:t>
            </a:fld>
            <a:endParaRPr>
              <a:solidFill>
                <a:srgbClr val="888888"/>
              </a:solidFill>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F38AC34E-F5E7-2D6F-2022-156FB7183730}"/>
              </a:ext>
            </a:extLst>
          </p:cNvPr>
          <p:cNvGraphicFramePr>
            <a:graphicFrameLocks noGrp="1"/>
          </p:cNvGraphicFramePr>
          <p:nvPr>
            <p:extLst>
              <p:ext uri="{D42A27DB-BD31-4B8C-83A1-F6EECF244321}">
                <p14:modId xmlns:p14="http://schemas.microsoft.com/office/powerpoint/2010/main" val="2824802571"/>
              </p:ext>
            </p:extLst>
          </p:nvPr>
        </p:nvGraphicFramePr>
        <p:xfrm>
          <a:off x="172161" y="978409"/>
          <a:ext cx="8799677" cy="523951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35F542B-9B70-2842-3F7C-52C64D2ADBDA}"/>
              </a:ext>
            </a:extLst>
          </p:cNvPr>
          <p:cNvSpPr txBox="1"/>
          <p:nvPr/>
        </p:nvSpPr>
        <p:spPr>
          <a:xfrm>
            <a:off x="3318387" y="136524"/>
            <a:ext cx="5653451" cy="923330"/>
          </a:xfrm>
          <a:prstGeom prst="rect">
            <a:avLst/>
          </a:prstGeom>
          <a:noFill/>
        </p:spPr>
        <p:txBody>
          <a:bodyPr wrap="square">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800" b="1"/>
              <a:t>What are the most important</a:t>
            </a:r>
            <a:r>
              <a:rPr lang="en-GB" sz="1800" b="1" baseline="0"/>
              <a:t> factors in making somewhere a good place to live v What needs improving the most in North East Shrewsbury</a:t>
            </a:r>
            <a:endParaRPr lang="en-GB" sz="1800" b="1"/>
          </a:p>
        </p:txBody>
      </p:sp>
    </p:spTree>
    <p:extLst>
      <p:ext uri="{BB962C8B-B14F-4D97-AF65-F5344CB8AC3E}">
        <p14:creationId xmlns:p14="http://schemas.microsoft.com/office/powerpoint/2010/main" val="283721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36</a:t>
            </a:fld>
            <a:endParaRPr>
              <a:solidFill>
                <a:srgbClr val="888888"/>
              </a:solidFill>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7E14BBE7-4C20-4388-9F12-B076916AC4C3}"/>
              </a:ext>
            </a:extLst>
          </p:cNvPr>
          <p:cNvGraphicFramePr>
            <a:graphicFrameLocks noGrp="1"/>
          </p:cNvGraphicFramePr>
          <p:nvPr>
            <p:extLst>
              <p:ext uri="{D42A27DB-BD31-4B8C-83A1-F6EECF244321}">
                <p14:modId xmlns:p14="http://schemas.microsoft.com/office/powerpoint/2010/main" val="3947917329"/>
              </p:ext>
            </p:extLst>
          </p:nvPr>
        </p:nvGraphicFramePr>
        <p:xfrm>
          <a:off x="640080" y="914400"/>
          <a:ext cx="8342702" cy="53949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2687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37</a:t>
            </a:fld>
            <a:endParaRPr>
              <a:solidFill>
                <a:srgbClr val="888888"/>
              </a:solidFill>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20FF0A0C-346D-44D6-89A9-1E86DABD6906}"/>
              </a:ext>
            </a:extLst>
          </p:cNvPr>
          <p:cNvGraphicFramePr>
            <a:graphicFrameLocks noGrp="1"/>
          </p:cNvGraphicFramePr>
          <p:nvPr>
            <p:extLst>
              <p:ext uri="{D42A27DB-BD31-4B8C-83A1-F6EECF244321}">
                <p14:modId xmlns:p14="http://schemas.microsoft.com/office/powerpoint/2010/main" val="1886187156"/>
              </p:ext>
            </p:extLst>
          </p:nvPr>
        </p:nvGraphicFramePr>
        <p:xfrm>
          <a:off x="112613" y="1014984"/>
          <a:ext cx="8918774" cy="52403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3532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38</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9ADDFADE-5331-42E0-A31A-5E021EDE73AC}"/>
              </a:ext>
            </a:extLst>
          </p:cNvPr>
          <p:cNvGraphicFramePr>
            <a:graphicFrameLocks noGrp="1"/>
          </p:cNvGraphicFramePr>
          <p:nvPr>
            <p:extLst>
              <p:ext uri="{D42A27DB-BD31-4B8C-83A1-F6EECF244321}">
                <p14:modId xmlns:p14="http://schemas.microsoft.com/office/powerpoint/2010/main" val="3130359248"/>
              </p:ext>
            </p:extLst>
          </p:nvPr>
        </p:nvGraphicFramePr>
        <p:xfrm>
          <a:off x="204053" y="1078992"/>
          <a:ext cx="8735894" cy="53591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4430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39</a:t>
            </a:fld>
            <a:endParaRPr>
              <a:solidFill>
                <a:srgbClr val="888888"/>
              </a:solidFill>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7FD9DEB0-3443-4716-AA74-C90AA8726982}"/>
              </a:ext>
            </a:extLst>
          </p:cNvPr>
          <p:cNvGraphicFramePr>
            <a:graphicFrameLocks noGrp="1"/>
          </p:cNvGraphicFramePr>
          <p:nvPr>
            <p:extLst>
              <p:ext uri="{D42A27DB-BD31-4B8C-83A1-F6EECF244321}">
                <p14:modId xmlns:p14="http://schemas.microsoft.com/office/powerpoint/2010/main" val="480192638"/>
              </p:ext>
            </p:extLst>
          </p:nvPr>
        </p:nvGraphicFramePr>
        <p:xfrm>
          <a:off x="135473" y="1059911"/>
          <a:ext cx="8873054" cy="5615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323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7"/>
        <p:cNvGrpSpPr/>
        <p:nvPr/>
      </p:nvGrpSpPr>
      <p:grpSpPr>
        <a:xfrm>
          <a:off x="0" y="0"/>
          <a:ext cx="0" cy="0"/>
          <a:chOff x="0" y="0"/>
          <a:chExt cx="0" cy="0"/>
        </a:xfrm>
      </p:grpSpPr>
      <p:sp>
        <p:nvSpPr>
          <p:cNvPr id="169" name="Google Shape;169;p26"/>
          <p:cNvSpPr txBox="1">
            <a:spLocks noGrp="1"/>
          </p:cNvSpPr>
          <p:nvPr>
            <p:ph type="sldNum" sz="quarter" idx="12"/>
          </p:nvPr>
        </p:nvSpPr>
        <p:spPr>
          <a:xfrm>
            <a:off x="6057900" y="5624513"/>
            <a:ext cx="16002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GB"/>
              <a:pPr>
                <a:buClr>
                  <a:srgbClr val="000000"/>
                </a:buClr>
              </a:pPr>
              <a:t>4</a:t>
            </a:fld>
            <a:endParaRPr/>
          </a:p>
        </p:txBody>
      </p:sp>
      <p:sp>
        <p:nvSpPr>
          <p:cNvPr id="168" name="Google Shape;168;p26"/>
          <p:cNvSpPr/>
          <p:nvPr/>
        </p:nvSpPr>
        <p:spPr>
          <a:xfrm>
            <a:off x="382792" y="5353665"/>
            <a:ext cx="4189208" cy="998497"/>
          </a:xfrm>
          <a:prstGeom prst="rect">
            <a:avLst/>
          </a:prstGeom>
          <a:solidFill>
            <a:schemeClr val="bg1"/>
          </a:solidFill>
          <a:ln w="25400" cap="flat" cmpd="sng">
            <a:noFill/>
            <a:prstDash val="solid"/>
            <a:round/>
            <a:headEnd type="none" w="sm" len="sm"/>
            <a:tailEnd type="none" w="sm" len="sm"/>
          </a:ln>
        </p:spPr>
        <p:txBody>
          <a:bodyPr spcFirstLastPara="1" wrap="square" lIns="68569" tIns="34275" rIns="68569" bIns="34275" anchor="ctr" anchorCtr="0">
            <a:noAutofit/>
          </a:bodyPr>
          <a:lstStyle/>
          <a:p>
            <a:endParaRPr lang="en-GB" sz="1950">
              <a:latin typeface="Calibri"/>
              <a:ea typeface="Calibri"/>
              <a:cs typeface="Calibri"/>
              <a:sym typeface="Calibri"/>
            </a:endParaRPr>
          </a:p>
          <a:p>
            <a:endParaRPr lang="en-GB" sz="2400">
              <a:solidFill>
                <a:schemeClr val="dk1"/>
              </a:solidFill>
              <a:latin typeface="Calibri"/>
              <a:ea typeface="Calibri"/>
              <a:cs typeface="Calibri"/>
              <a:sym typeface="Calibri"/>
            </a:endParaRP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Reducing inequalities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Improving Population Health</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Working with and building strong  and vibrant communities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Joined up working </a:t>
            </a:r>
          </a:p>
          <a:p>
            <a:endParaRPr lang="en-GB" sz="3000">
              <a:latin typeface="Calibri"/>
              <a:ea typeface="Calibri"/>
              <a:cs typeface="Calibri"/>
              <a:sym typeface="Calibri"/>
            </a:endParaRPr>
          </a:p>
          <a:p>
            <a:endParaRPr lang="en-GB" sz="3000">
              <a:latin typeface="Calibri"/>
              <a:ea typeface="Calibri"/>
              <a:cs typeface="Calibri"/>
              <a:sym typeface="Calibri"/>
            </a:endParaRPr>
          </a:p>
          <a:p>
            <a:endParaRPr sz="3000">
              <a:latin typeface="Calibri"/>
              <a:ea typeface="Calibri"/>
              <a:cs typeface="Calibri"/>
              <a:sym typeface="Calibri"/>
            </a:endParaRPr>
          </a:p>
        </p:txBody>
      </p:sp>
      <p:pic>
        <p:nvPicPr>
          <p:cNvPr id="7" name="Picture 4" descr="Diagram&#10;&#10;Description automatically generated">
            <a:extLst>
              <a:ext uri="{FF2B5EF4-FFF2-40B4-BE49-F238E27FC236}">
                <a16:creationId xmlns:a16="http://schemas.microsoft.com/office/drawing/2014/main" id="{8ECF3715-1D97-4465-8442-227022DCC671}"/>
              </a:ext>
            </a:extLst>
          </p:cNvPr>
          <p:cNvPicPr>
            <a:picLocks noGrp="1" noChangeAspect="1"/>
          </p:cNvPicPr>
          <p:nvPr>
            <p:ph idx="1"/>
          </p:nvPr>
        </p:nvPicPr>
        <p:blipFill rotWithShape="1">
          <a:blip r:embed="rId4">
            <a:alphaModFix/>
          </a:blip>
          <a:srcRect b="42443"/>
          <a:stretch/>
        </p:blipFill>
        <p:spPr>
          <a:xfrm>
            <a:off x="250723" y="406815"/>
            <a:ext cx="3318387" cy="2712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DC8A1EEF-3622-4CCD-8A5F-12E8EAE04C8D}"/>
              </a:ext>
            </a:extLst>
          </p:cNvPr>
          <p:cNvPicPr>
            <a:picLocks noChangeAspect="1"/>
          </p:cNvPicPr>
          <p:nvPr/>
        </p:nvPicPr>
        <p:blipFill>
          <a:blip r:embed="rId5"/>
          <a:stretch>
            <a:fillRect/>
          </a:stretch>
        </p:blipFill>
        <p:spPr>
          <a:xfrm>
            <a:off x="4320230" y="0"/>
            <a:ext cx="4823770" cy="6167336"/>
          </a:xfrm>
          <a:prstGeom prst="rect">
            <a:avLst/>
          </a:prstGeom>
        </p:spPr>
      </p:pic>
      <p:sp>
        <p:nvSpPr>
          <p:cNvPr id="8" name="TextBox 7">
            <a:extLst>
              <a:ext uri="{FF2B5EF4-FFF2-40B4-BE49-F238E27FC236}">
                <a16:creationId xmlns:a16="http://schemas.microsoft.com/office/drawing/2014/main" id="{3DE94C6B-325B-4482-AB0F-DEB9033C1BCE}"/>
              </a:ext>
            </a:extLst>
          </p:cNvPr>
          <p:cNvSpPr txBox="1"/>
          <p:nvPr/>
        </p:nvSpPr>
        <p:spPr>
          <a:xfrm>
            <a:off x="131676" y="2906762"/>
            <a:ext cx="4400954" cy="1569660"/>
          </a:xfrm>
          <a:prstGeom prst="rect">
            <a:avLst/>
          </a:prstGeom>
          <a:noFill/>
        </p:spPr>
        <p:txBody>
          <a:bodyPr wrap="square">
            <a:spAutoFit/>
          </a:bodyPr>
          <a:lstStyle/>
          <a:p>
            <a:r>
              <a:rPr lang="en-GB" sz="2400" b="1">
                <a:solidFill>
                  <a:srgbClr val="0070C0"/>
                </a:solidFill>
                <a:latin typeface="Arial" panose="020B0604020202020204" pitchFamily="34" charset="0"/>
                <a:cs typeface="Arial" panose="020B0604020202020204" pitchFamily="34" charset="0"/>
              </a:rPr>
              <a:t>Vision: </a:t>
            </a:r>
          </a:p>
          <a:p>
            <a:r>
              <a:rPr lang="en-GB" sz="2400" b="1">
                <a:solidFill>
                  <a:srgbClr val="0070C0"/>
                </a:solidFill>
                <a:latin typeface="Arial" panose="020B0604020202020204" pitchFamily="34" charset="0"/>
                <a:cs typeface="Arial" panose="020B0604020202020204" pitchFamily="34" charset="0"/>
              </a:rPr>
              <a:t>For Shropshire people to be the healthiest and most fulfilled in England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40</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68B41BEA-1AD4-43B1-972F-066F2584D81A}"/>
              </a:ext>
            </a:extLst>
          </p:cNvPr>
          <p:cNvGraphicFramePr>
            <a:graphicFrameLocks noGrp="1"/>
          </p:cNvGraphicFramePr>
          <p:nvPr>
            <p:extLst>
              <p:ext uri="{D42A27DB-BD31-4B8C-83A1-F6EECF244321}">
                <p14:modId xmlns:p14="http://schemas.microsoft.com/office/powerpoint/2010/main" val="2806609258"/>
              </p:ext>
            </p:extLst>
          </p:nvPr>
        </p:nvGraphicFramePr>
        <p:xfrm>
          <a:off x="628650" y="950976"/>
          <a:ext cx="8150678" cy="55879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4491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41</a:t>
            </a:fld>
            <a:endParaRPr>
              <a:solidFill>
                <a:srgbClr val="888888"/>
              </a:solidFill>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4936A86C-D796-4F30-9FBC-B84E5095277A}"/>
              </a:ext>
            </a:extLst>
          </p:cNvPr>
          <p:cNvGraphicFramePr>
            <a:graphicFrameLocks noGrp="1"/>
          </p:cNvGraphicFramePr>
          <p:nvPr>
            <p:extLst>
              <p:ext uri="{D42A27DB-BD31-4B8C-83A1-F6EECF244321}">
                <p14:modId xmlns:p14="http://schemas.microsoft.com/office/powerpoint/2010/main" val="3254110267"/>
              </p:ext>
            </p:extLst>
          </p:nvPr>
        </p:nvGraphicFramePr>
        <p:xfrm>
          <a:off x="402336" y="1024128"/>
          <a:ext cx="8662742" cy="56243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1740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42</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86CE5446-D707-448D-82F9-8F5C5A713A85}"/>
              </a:ext>
            </a:extLst>
          </p:cNvPr>
          <p:cNvGraphicFramePr>
            <a:graphicFrameLocks noGrp="1"/>
          </p:cNvGraphicFramePr>
          <p:nvPr>
            <p:extLst>
              <p:ext uri="{D42A27DB-BD31-4B8C-83A1-F6EECF244321}">
                <p14:modId xmlns:p14="http://schemas.microsoft.com/office/powerpoint/2010/main" val="2665783468"/>
              </p:ext>
            </p:extLst>
          </p:nvPr>
        </p:nvGraphicFramePr>
        <p:xfrm>
          <a:off x="173736" y="782855"/>
          <a:ext cx="7249414" cy="593862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DD30263B-A687-6E45-6DFB-288D77D23D1E}"/>
              </a:ext>
            </a:extLst>
          </p:cNvPr>
          <p:cNvSpPr txBox="1"/>
          <p:nvPr/>
        </p:nvSpPr>
        <p:spPr>
          <a:xfrm>
            <a:off x="3712464" y="136524"/>
            <a:ext cx="4608576" cy="646331"/>
          </a:xfrm>
          <a:prstGeom prst="rect">
            <a:avLst/>
          </a:prstGeom>
          <a:noFill/>
        </p:spPr>
        <p:txBody>
          <a:bodyPr wrap="square">
            <a:spAutoFit/>
          </a:bodyPr>
          <a:lstStyle/>
          <a:p>
            <a:pPr algn="ctr" rtl="0">
              <a:defRPr sz="1100" b="0" i="0" u="none" strike="noStrike" kern="1200" spc="0" baseline="0">
                <a:solidFill>
                  <a:prstClr val="black">
                    <a:lumMod val="65000"/>
                    <a:lumOff val="35000"/>
                  </a:prstClr>
                </a:solidFill>
                <a:latin typeface="+mn-lt"/>
                <a:ea typeface="+mn-ea"/>
                <a:cs typeface="+mn-cs"/>
              </a:defRPr>
            </a:pPr>
            <a:r>
              <a:rPr lang="en-GB" sz="1800" b="1" i="0" baseline="0">
                <a:effectLst/>
              </a:rPr>
              <a:t>What do you think the biggest issues are regarding health and wellbeing in your area?</a:t>
            </a:r>
            <a:endParaRPr lang="en-GB" sz="1800">
              <a:effectLst/>
            </a:endParaRPr>
          </a:p>
        </p:txBody>
      </p:sp>
      <p:graphicFrame>
        <p:nvGraphicFramePr>
          <p:cNvPr id="3" name="Table 2">
            <a:extLst>
              <a:ext uri="{FF2B5EF4-FFF2-40B4-BE49-F238E27FC236}">
                <a16:creationId xmlns:a16="http://schemas.microsoft.com/office/drawing/2014/main" id="{9DBECB93-824D-3370-B00C-DE7DEBA93F4A}"/>
              </a:ext>
            </a:extLst>
          </p:cNvPr>
          <p:cNvGraphicFramePr>
            <a:graphicFrameLocks noGrp="1"/>
          </p:cNvGraphicFramePr>
          <p:nvPr>
            <p:extLst>
              <p:ext uri="{D42A27DB-BD31-4B8C-83A1-F6EECF244321}">
                <p14:modId xmlns:p14="http://schemas.microsoft.com/office/powerpoint/2010/main" val="3966610020"/>
              </p:ext>
            </p:extLst>
          </p:nvPr>
        </p:nvGraphicFramePr>
        <p:xfrm>
          <a:off x="7423150" y="2025188"/>
          <a:ext cx="1629410" cy="3939421"/>
        </p:xfrm>
        <a:graphic>
          <a:graphicData uri="http://schemas.openxmlformats.org/drawingml/2006/table">
            <a:tbl>
              <a:tblPr>
                <a:tableStyleId>{5C22544A-7EE6-4342-B048-85BDC9FD1C3A}</a:tableStyleId>
              </a:tblPr>
              <a:tblGrid>
                <a:gridCol w="1629410">
                  <a:extLst>
                    <a:ext uri="{9D8B030D-6E8A-4147-A177-3AD203B41FA5}">
                      <a16:colId xmlns:a16="http://schemas.microsoft.com/office/drawing/2014/main" val="3529679353"/>
                    </a:ext>
                  </a:extLst>
                </a:gridCol>
              </a:tblGrid>
              <a:tr h="215092">
                <a:tc>
                  <a:txBody>
                    <a:bodyPr/>
                    <a:lstStyle/>
                    <a:p>
                      <a:pPr algn="l" fontAlgn="b"/>
                      <a:r>
                        <a:rPr lang="en-GB" sz="1100" b="0" i="0" u="none" strike="noStrike">
                          <a:solidFill>
                            <a:srgbClr val="000000"/>
                          </a:solidFill>
                          <a:effectLst/>
                          <a:latin typeface="Arial" panose="020B0604020202020204" pitchFamily="34" charset="0"/>
                        </a:rPr>
                        <a:t>SOME QUOTES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304743"/>
                  </a:ext>
                </a:extLst>
              </a:tr>
              <a:tr h="449598">
                <a:tc>
                  <a:txBody>
                    <a:bodyPr/>
                    <a:lstStyle/>
                    <a:p>
                      <a:pPr algn="l" fontAlgn="b"/>
                      <a:r>
                        <a:rPr lang="en-GB" sz="1100" u="none" strike="noStrike">
                          <a:effectLst/>
                        </a:rPr>
                        <a:t>Young people’s access to Mental health services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1858314"/>
                  </a:ext>
                </a:extLst>
              </a:tr>
              <a:tr h="449598">
                <a:tc>
                  <a:txBody>
                    <a:bodyPr/>
                    <a:lstStyle/>
                    <a:p>
                      <a:pPr algn="l" fontAlgn="b"/>
                      <a:r>
                        <a:rPr lang="en-GB" sz="1100" u="none" strike="noStrike">
                          <a:effectLst/>
                        </a:rPr>
                        <a:t>Very poor quality of GP services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962151"/>
                  </a:ext>
                </a:extLst>
              </a:tr>
              <a:tr h="449598">
                <a:tc>
                  <a:txBody>
                    <a:bodyPr/>
                    <a:lstStyle/>
                    <a:p>
                      <a:pPr algn="l" fontAlgn="b"/>
                      <a:r>
                        <a:rPr lang="en-GB" sz="1100" u="none" strike="noStrike">
                          <a:effectLst/>
                        </a:rPr>
                        <a:t>If people could include activity in their day eg cycling or walking they would be less sedentary.</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71820"/>
                  </a:ext>
                </a:extLst>
              </a:tr>
              <a:tr h="449598">
                <a:tc>
                  <a:txBody>
                    <a:bodyPr/>
                    <a:lstStyle/>
                    <a:p>
                      <a:pPr algn="l" fontAlgn="b"/>
                      <a:r>
                        <a:rPr lang="en-GB" sz="1100" u="none" strike="noStrike">
                          <a:effectLst/>
                        </a:rPr>
                        <a:t>Car dependency and lack of sustainable transport options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559333"/>
                  </a:ext>
                </a:extLst>
              </a:tr>
              <a:tr h="813772">
                <a:tc>
                  <a:txBody>
                    <a:bodyPr/>
                    <a:lstStyle/>
                    <a:p>
                      <a:pPr algn="l" fontAlgn="b"/>
                      <a:r>
                        <a:rPr lang="en-GB" sz="1100" u="none" strike="noStrike">
                          <a:effectLst/>
                        </a:rPr>
                        <a:t>Car parking at RSH is abysmal, I had to miss an appointment due to nowhere to park.  When I returned for the substituted appointment the situation was the same.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7480188"/>
                  </a:ext>
                </a:extLst>
              </a:tr>
              <a:tr h="449598">
                <a:tc>
                  <a:txBody>
                    <a:bodyPr/>
                    <a:lstStyle/>
                    <a:p>
                      <a:pPr algn="l" fontAlgn="b"/>
                      <a:r>
                        <a:rPr lang="en-GB" sz="1100" u="none" strike="noStrike">
                          <a:effectLst/>
                        </a:rPr>
                        <a:t>Better footpaths, better bike paths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171803"/>
                  </a:ext>
                </a:extLst>
              </a:tr>
            </a:tbl>
          </a:graphicData>
        </a:graphic>
      </p:graphicFrame>
    </p:spTree>
    <p:extLst>
      <p:ext uri="{BB962C8B-B14F-4D97-AF65-F5344CB8AC3E}">
        <p14:creationId xmlns:p14="http://schemas.microsoft.com/office/powerpoint/2010/main" val="2781589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43</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39789B43-C1B7-4143-AD7B-F6445F22670D}"/>
              </a:ext>
            </a:extLst>
          </p:cNvPr>
          <p:cNvGraphicFramePr>
            <a:graphicFrameLocks noGrp="1"/>
          </p:cNvGraphicFramePr>
          <p:nvPr>
            <p:extLst>
              <p:ext uri="{D42A27DB-BD31-4B8C-83A1-F6EECF244321}">
                <p14:modId xmlns:p14="http://schemas.microsoft.com/office/powerpoint/2010/main" val="1043276136"/>
              </p:ext>
            </p:extLst>
          </p:nvPr>
        </p:nvGraphicFramePr>
        <p:xfrm>
          <a:off x="155619" y="958645"/>
          <a:ext cx="7058997" cy="576283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498881A-718D-C33B-BC3E-519F02152CCC}"/>
              </a:ext>
            </a:extLst>
          </p:cNvPr>
          <p:cNvSpPr txBox="1"/>
          <p:nvPr/>
        </p:nvSpPr>
        <p:spPr>
          <a:xfrm>
            <a:off x="3712464" y="136524"/>
            <a:ext cx="4608576" cy="646331"/>
          </a:xfrm>
          <a:prstGeom prst="rect">
            <a:avLst/>
          </a:prstGeom>
          <a:noFill/>
        </p:spPr>
        <p:txBody>
          <a:bodyPr wrap="square">
            <a:spAutoFit/>
          </a:bodyPr>
          <a:lstStyle/>
          <a:p>
            <a:pPr algn="ctr">
              <a:defRPr sz="1100" b="0" i="0" u="none" strike="noStrike" kern="1200" spc="0" baseline="0">
                <a:solidFill>
                  <a:prstClr val="black">
                    <a:lumMod val="65000"/>
                    <a:lumOff val="35000"/>
                  </a:prstClr>
                </a:solidFill>
                <a:latin typeface="+mn-lt"/>
                <a:ea typeface="+mn-ea"/>
                <a:cs typeface="+mn-cs"/>
              </a:defRPr>
            </a:pPr>
            <a:r>
              <a:rPr lang="en-GB" sz="1800" b="1" i="0" baseline="0">
                <a:effectLst/>
              </a:rPr>
              <a:t>What do you think the biggest health issues are that affect you and your family?</a:t>
            </a:r>
            <a:endParaRPr lang="en-GB" sz="1800">
              <a:effectLst/>
            </a:endParaRPr>
          </a:p>
        </p:txBody>
      </p:sp>
      <p:graphicFrame>
        <p:nvGraphicFramePr>
          <p:cNvPr id="4" name="Table 3">
            <a:extLst>
              <a:ext uri="{FF2B5EF4-FFF2-40B4-BE49-F238E27FC236}">
                <a16:creationId xmlns:a16="http://schemas.microsoft.com/office/drawing/2014/main" id="{6A4DED5A-C689-1F3E-0339-42D693F5A5A6}"/>
              </a:ext>
            </a:extLst>
          </p:cNvPr>
          <p:cNvGraphicFramePr>
            <a:graphicFrameLocks noGrp="1"/>
          </p:cNvGraphicFramePr>
          <p:nvPr>
            <p:extLst>
              <p:ext uri="{D42A27DB-BD31-4B8C-83A1-F6EECF244321}">
                <p14:modId xmlns:p14="http://schemas.microsoft.com/office/powerpoint/2010/main" val="3140695007"/>
              </p:ext>
            </p:extLst>
          </p:nvPr>
        </p:nvGraphicFramePr>
        <p:xfrm>
          <a:off x="7150608" y="1810992"/>
          <a:ext cx="1993392" cy="4058136"/>
        </p:xfrm>
        <a:graphic>
          <a:graphicData uri="http://schemas.openxmlformats.org/drawingml/2006/table">
            <a:tbl>
              <a:tblPr>
                <a:tableStyleId>{5C22544A-7EE6-4342-B048-85BDC9FD1C3A}</a:tableStyleId>
              </a:tblPr>
              <a:tblGrid>
                <a:gridCol w="1993392">
                  <a:extLst>
                    <a:ext uri="{9D8B030D-6E8A-4147-A177-3AD203B41FA5}">
                      <a16:colId xmlns:a16="http://schemas.microsoft.com/office/drawing/2014/main" val="2368163218"/>
                    </a:ext>
                  </a:extLst>
                </a:gridCol>
              </a:tblGrid>
              <a:tr h="285508">
                <a:tc>
                  <a:txBody>
                    <a:bodyPr/>
                    <a:lstStyle/>
                    <a:p>
                      <a:pPr algn="l" fontAlgn="b"/>
                      <a:r>
                        <a:rPr lang="en-GB" sz="1100" b="0" i="0" u="none" strike="noStrike">
                          <a:solidFill>
                            <a:srgbClr val="000000"/>
                          </a:solidFill>
                          <a:effectLst/>
                          <a:latin typeface="Arial" panose="020B0604020202020204" pitchFamily="34" charset="0"/>
                        </a:rPr>
                        <a:t>SOME QUOTES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741701"/>
                  </a:ext>
                </a:extLst>
              </a:tr>
              <a:tr h="285508">
                <a:tc>
                  <a:txBody>
                    <a:bodyPr/>
                    <a:lstStyle/>
                    <a:p>
                      <a:pPr algn="l" fontAlgn="b"/>
                      <a:r>
                        <a:rPr lang="en-GB" sz="1100" u="none" strike="noStrike">
                          <a:effectLst/>
                        </a:rPr>
                        <a:t>Work stress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050576"/>
                  </a:ext>
                </a:extLst>
              </a:tr>
              <a:tr h="686282">
                <a:tc>
                  <a:txBody>
                    <a:bodyPr/>
                    <a:lstStyle/>
                    <a:p>
                      <a:pPr algn="l" fontAlgn="b"/>
                      <a:r>
                        <a:rPr lang="en-GB" sz="1100" u="none" strike="noStrike">
                          <a:effectLst/>
                        </a:rPr>
                        <a:t>Why has the large pool at the Quarry leisure centre still not reopened?</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830121"/>
                  </a:ext>
                </a:extLst>
              </a:tr>
              <a:tr h="285508">
                <a:tc>
                  <a:txBody>
                    <a:bodyPr/>
                    <a:lstStyle/>
                    <a:p>
                      <a:pPr algn="l" fontAlgn="b"/>
                      <a:r>
                        <a:rPr lang="en-GB" sz="1100" u="none" strike="noStrike">
                          <a:effectLst/>
                        </a:rPr>
                        <a:t>Vaping as above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842697"/>
                  </a:ext>
                </a:extLst>
              </a:tr>
              <a:tr h="461774">
                <a:tc>
                  <a:txBody>
                    <a:bodyPr/>
                    <a:lstStyle/>
                    <a:p>
                      <a:pPr algn="l" fontAlgn="b"/>
                      <a:r>
                        <a:rPr lang="en-GB" sz="1100" u="none" strike="noStrike">
                          <a:effectLst/>
                        </a:rPr>
                        <a:t>Supermarket shopping, unhealthy and expensive food</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941080"/>
                  </a:ext>
                </a:extLst>
              </a:tr>
              <a:tr h="461774">
                <a:tc>
                  <a:txBody>
                    <a:bodyPr/>
                    <a:lstStyle/>
                    <a:p>
                      <a:pPr algn="l" fontAlgn="b"/>
                      <a:r>
                        <a:rPr lang="en-GB" sz="1100" u="none" strike="noStrike">
                          <a:effectLst/>
                        </a:rPr>
                        <a:t>Lack of support for elderly e.g district nurse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7496830"/>
                  </a:ext>
                </a:extLst>
              </a:tr>
              <a:tr h="300534">
                <a:tc>
                  <a:txBody>
                    <a:bodyPr/>
                    <a:lstStyle/>
                    <a:p>
                      <a:pPr algn="l" fontAlgn="b"/>
                      <a:r>
                        <a:rPr lang="en-GB" sz="1100" u="none" strike="noStrike">
                          <a:effectLst/>
                        </a:rPr>
                        <a:t>Lack of a proper cycle network</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256453"/>
                  </a:ext>
                </a:extLst>
              </a:tr>
              <a:tr h="461774">
                <a:tc>
                  <a:txBody>
                    <a:bodyPr/>
                    <a:lstStyle/>
                    <a:p>
                      <a:pPr algn="l" fontAlgn="b"/>
                      <a:r>
                        <a:rPr lang="en-GB" sz="1100" u="none" strike="noStrike">
                          <a:effectLst/>
                        </a:rPr>
                        <a:t>Key workers worn down during/since covid.</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56812"/>
                  </a:ext>
                </a:extLst>
              </a:tr>
              <a:tr h="543966">
                <a:tc>
                  <a:txBody>
                    <a:bodyPr/>
                    <a:lstStyle/>
                    <a:p>
                      <a:pPr algn="l" fontAlgn="b"/>
                      <a:r>
                        <a:rPr lang="en-GB" sz="1100" u="none" strike="noStrike">
                          <a:effectLst/>
                        </a:rPr>
                        <a:t>Finding it hard to walk around the local area to stay active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228517"/>
                  </a:ext>
                </a:extLst>
              </a:tr>
              <a:tr h="285508">
                <a:tc>
                  <a:txBody>
                    <a:bodyPr/>
                    <a:lstStyle/>
                    <a:p>
                      <a:pPr algn="l" fontAlgn="b"/>
                      <a:r>
                        <a:rPr lang="en-GB" sz="1100" u="none" strike="noStrike">
                          <a:effectLst/>
                        </a:rPr>
                        <a:t>Access to CAHMS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165649"/>
                  </a:ext>
                </a:extLst>
              </a:tr>
            </a:tbl>
          </a:graphicData>
        </a:graphic>
      </p:graphicFrame>
    </p:spTree>
    <p:extLst>
      <p:ext uri="{BB962C8B-B14F-4D97-AF65-F5344CB8AC3E}">
        <p14:creationId xmlns:p14="http://schemas.microsoft.com/office/powerpoint/2010/main" val="3760027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44</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8083548F-4D70-4CFF-8432-2361DE68DEA9}"/>
              </a:ext>
            </a:extLst>
          </p:cNvPr>
          <p:cNvGraphicFramePr>
            <a:graphicFrameLocks noGrp="1"/>
          </p:cNvGraphicFramePr>
          <p:nvPr>
            <p:extLst>
              <p:ext uri="{D42A27DB-BD31-4B8C-83A1-F6EECF244321}">
                <p14:modId xmlns:p14="http://schemas.microsoft.com/office/powerpoint/2010/main" val="638862111"/>
              </p:ext>
            </p:extLst>
          </p:nvPr>
        </p:nvGraphicFramePr>
        <p:xfrm>
          <a:off x="295729" y="1100547"/>
          <a:ext cx="8848271" cy="518974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8E17E7F-8175-3673-1B33-C8C3C4074ECE}"/>
              </a:ext>
            </a:extLst>
          </p:cNvPr>
          <p:cNvSpPr txBox="1"/>
          <p:nvPr/>
        </p:nvSpPr>
        <p:spPr>
          <a:xfrm>
            <a:off x="3503825" y="203495"/>
            <a:ext cx="5536175" cy="830997"/>
          </a:xfrm>
          <a:prstGeom prst="rect">
            <a:avLst/>
          </a:prstGeom>
          <a:noFill/>
        </p:spPr>
        <p:txBody>
          <a:bodyPr wrap="square" rtlCol="0">
            <a:spAutoFit/>
          </a:bodyPr>
          <a:lstStyle/>
          <a:p>
            <a:r>
              <a:rPr lang="en-GB" sz="1600" b="1"/>
              <a:t>What do you think the biggest health issues are regarding</a:t>
            </a:r>
            <a:r>
              <a:rPr lang="en-GB" sz="1600" b="1" baseline="0"/>
              <a:t> health and wellbeing in your area v What do you think are the biggest health issues affect you and your family in Shrewsbury</a:t>
            </a:r>
            <a:endParaRPr lang="en-GB" sz="1600" b="1"/>
          </a:p>
        </p:txBody>
      </p:sp>
    </p:spTree>
    <p:extLst>
      <p:ext uri="{BB962C8B-B14F-4D97-AF65-F5344CB8AC3E}">
        <p14:creationId xmlns:p14="http://schemas.microsoft.com/office/powerpoint/2010/main" val="3355979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45</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28E17E7F-8175-3673-1B33-C8C3C4074ECE}"/>
              </a:ext>
            </a:extLst>
          </p:cNvPr>
          <p:cNvSpPr txBox="1"/>
          <p:nvPr/>
        </p:nvSpPr>
        <p:spPr>
          <a:xfrm>
            <a:off x="3503825" y="203495"/>
            <a:ext cx="5536175" cy="1077218"/>
          </a:xfrm>
          <a:prstGeom prst="rect">
            <a:avLst/>
          </a:prstGeom>
          <a:noFill/>
        </p:spPr>
        <p:txBody>
          <a:bodyPr wrap="square" rtlCol="0">
            <a:spAutoFit/>
          </a:bodyPr>
          <a:lstStyle/>
          <a:p>
            <a:r>
              <a:rPr lang="en-GB" sz="1600" b="1"/>
              <a:t>What do you think the biggest health issues are regarding</a:t>
            </a:r>
            <a:r>
              <a:rPr lang="en-GB" sz="1600" b="1" baseline="0"/>
              <a:t> health and wellbeing in your area v What do you think are the biggest health issues affect you and your family in North East Shrewsbury</a:t>
            </a:r>
            <a:endParaRPr lang="en-GB" sz="1600" b="1"/>
          </a:p>
        </p:txBody>
      </p:sp>
      <p:graphicFrame>
        <p:nvGraphicFramePr>
          <p:cNvPr id="4" name="Chart 3">
            <a:extLst>
              <a:ext uri="{FF2B5EF4-FFF2-40B4-BE49-F238E27FC236}">
                <a16:creationId xmlns:a16="http://schemas.microsoft.com/office/drawing/2014/main" id="{E659C9BE-04BC-C95B-AE64-ABB5AE7FBD84}"/>
              </a:ext>
            </a:extLst>
          </p:cNvPr>
          <p:cNvGraphicFramePr>
            <a:graphicFrameLocks noGrp="1"/>
          </p:cNvGraphicFramePr>
          <p:nvPr>
            <p:extLst>
              <p:ext uri="{D42A27DB-BD31-4B8C-83A1-F6EECF244321}">
                <p14:modId xmlns:p14="http://schemas.microsoft.com/office/powerpoint/2010/main" val="3751520101"/>
              </p:ext>
            </p:extLst>
          </p:nvPr>
        </p:nvGraphicFramePr>
        <p:xfrm>
          <a:off x="104000" y="1027522"/>
          <a:ext cx="8936000" cy="53288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1526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46</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B7388F2F-3DB1-4D74-9395-E91BA2931897}"/>
              </a:ext>
            </a:extLst>
          </p:cNvPr>
          <p:cNvGraphicFramePr>
            <a:graphicFrameLocks noGrp="1"/>
          </p:cNvGraphicFramePr>
          <p:nvPr>
            <p:extLst>
              <p:ext uri="{D42A27DB-BD31-4B8C-83A1-F6EECF244321}">
                <p14:modId xmlns:p14="http://schemas.microsoft.com/office/powerpoint/2010/main" val="3309051975"/>
              </p:ext>
            </p:extLst>
          </p:nvPr>
        </p:nvGraphicFramePr>
        <p:xfrm>
          <a:off x="126706" y="1018094"/>
          <a:ext cx="7051334" cy="558890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9E14D4D5-0A10-5CB1-D1F3-9398CB739872}"/>
              </a:ext>
            </a:extLst>
          </p:cNvPr>
          <p:cNvSpPr txBox="1"/>
          <p:nvPr/>
        </p:nvSpPr>
        <p:spPr>
          <a:xfrm>
            <a:off x="3712464" y="136524"/>
            <a:ext cx="4608576" cy="646331"/>
          </a:xfrm>
          <a:prstGeom prst="rect">
            <a:avLst/>
          </a:prstGeom>
          <a:noFill/>
        </p:spPr>
        <p:txBody>
          <a:bodyPr wrap="square">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800" b="1" i="0" u="none" strike="noStrike" baseline="0">
                <a:effectLst/>
              </a:rPr>
              <a:t>What do you think are the biggest issues facing children and young people?</a:t>
            </a:r>
            <a:r>
              <a:rPr lang="en-GB" sz="1800" b="0" i="0" u="none" strike="noStrike" baseline="0"/>
              <a:t> </a:t>
            </a:r>
            <a:endParaRPr lang="en-GB" sz="1800">
              <a:effectLst/>
            </a:endParaRPr>
          </a:p>
        </p:txBody>
      </p:sp>
      <p:graphicFrame>
        <p:nvGraphicFramePr>
          <p:cNvPr id="4" name="Table 3">
            <a:extLst>
              <a:ext uri="{FF2B5EF4-FFF2-40B4-BE49-F238E27FC236}">
                <a16:creationId xmlns:a16="http://schemas.microsoft.com/office/drawing/2014/main" id="{4B42932F-1D5E-EF77-1903-2C5E0B023089}"/>
              </a:ext>
            </a:extLst>
          </p:cNvPr>
          <p:cNvGraphicFramePr>
            <a:graphicFrameLocks noGrp="1"/>
          </p:cNvGraphicFramePr>
          <p:nvPr>
            <p:extLst>
              <p:ext uri="{D42A27DB-BD31-4B8C-83A1-F6EECF244321}">
                <p14:modId xmlns:p14="http://schemas.microsoft.com/office/powerpoint/2010/main" val="3111684989"/>
              </p:ext>
            </p:extLst>
          </p:nvPr>
        </p:nvGraphicFramePr>
        <p:xfrm>
          <a:off x="7281712" y="879982"/>
          <a:ext cx="1735582" cy="4922205"/>
        </p:xfrm>
        <a:graphic>
          <a:graphicData uri="http://schemas.openxmlformats.org/drawingml/2006/table">
            <a:tbl>
              <a:tblPr>
                <a:tableStyleId>{5C22544A-7EE6-4342-B048-85BDC9FD1C3A}</a:tableStyleId>
              </a:tblPr>
              <a:tblGrid>
                <a:gridCol w="1735582">
                  <a:extLst>
                    <a:ext uri="{9D8B030D-6E8A-4147-A177-3AD203B41FA5}">
                      <a16:colId xmlns:a16="http://schemas.microsoft.com/office/drawing/2014/main" val="115358246"/>
                    </a:ext>
                  </a:extLst>
                </a:gridCol>
              </a:tblGrid>
              <a:tr h="277390">
                <a:tc>
                  <a:txBody>
                    <a:bodyPr/>
                    <a:lstStyle/>
                    <a:p>
                      <a:pPr algn="l" fontAlgn="b"/>
                      <a:r>
                        <a:rPr lang="en-GB" sz="1100" u="none" strike="noStrike">
                          <a:effectLst/>
                        </a:rPr>
                        <a:t>Quotes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53234"/>
                  </a:ext>
                </a:extLst>
              </a:tr>
              <a:tr h="277390">
                <a:tc>
                  <a:txBody>
                    <a:bodyPr/>
                    <a:lstStyle/>
                    <a:p>
                      <a:pPr algn="l" fontAlgn="b"/>
                      <a:r>
                        <a:rPr lang="en-GB" sz="1100" u="none" strike="noStrike">
                          <a:effectLst/>
                        </a:rPr>
                        <a:t>Children can't cycle to school safely as we used to when we were young - they get driven instead</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397811"/>
                  </a:ext>
                </a:extLst>
              </a:tr>
              <a:tr h="263521">
                <a:tc>
                  <a:txBody>
                    <a:bodyPr/>
                    <a:lstStyle/>
                    <a:p>
                      <a:pPr algn="l" fontAlgn="b"/>
                      <a:r>
                        <a:rPr lang="en-GB" sz="1100" u="none" strike="noStrike">
                          <a:effectLst/>
                        </a:rPr>
                        <a:t>Crime and feeling unsafe to enjoy the outside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237406"/>
                  </a:ext>
                </a:extLst>
              </a:tr>
              <a:tr h="277390">
                <a:tc>
                  <a:txBody>
                    <a:bodyPr/>
                    <a:lstStyle/>
                    <a:p>
                      <a:pPr algn="l" fontAlgn="b"/>
                      <a:r>
                        <a:rPr lang="en-GB" sz="1100" u="none" strike="noStrike">
                          <a:effectLst/>
                        </a:rPr>
                        <a:t>Drugs being all around the town</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692497"/>
                  </a:ext>
                </a:extLst>
              </a:tr>
              <a:tr h="277390">
                <a:tc>
                  <a:txBody>
                    <a:bodyPr/>
                    <a:lstStyle/>
                    <a:p>
                      <a:pPr algn="l" fontAlgn="b"/>
                      <a:r>
                        <a:rPr lang="en-GB" sz="1100" u="none" strike="noStrike">
                          <a:effectLst/>
                        </a:rPr>
                        <a:t>Lack of respect for society and it’s conventions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9713197"/>
                  </a:ext>
                </a:extLst>
              </a:tr>
              <a:tr h="277390">
                <a:tc>
                  <a:txBody>
                    <a:bodyPr/>
                    <a:lstStyle/>
                    <a:p>
                      <a:pPr algn="l" fontAlgn="b"/>
                      <a:r>
                        <a:rPr lang="en-GB" sz="1100" u="none" strike="noStrike">
                          <a:effectLst/>
                        </a:rPr>
                        <a:t>Lack of safe cycling routes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893290"/>
                  </a:ext>
                </a:extLst>
              </a:tr>
              <a:tr h="277390">
                <a:tc>
                  <a:txBody>
                    <a:bodyPr/>
                    <a:lstStyle/>
                    <a:p>
                      <a:pPr algn="l" fontAlgn="b"/>
                      <a:r>
                        <a:rPr lang="en-GB" sz="1100" u="none" strike="noStrike">
                          <a:effectLst/>
                        </a:rPr>
                        <a:t>Lack of youth provision</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876032"/>
                  </a:ext>
                </a:extLst>
              </a:tr>
              <a:tr h="263521">
                <a:tc>
                  <a:txBody>
                    <a:bodyPr/>
                    <a:lstStyle/>
                    <a:p>
                      <a:pPr algn="l" fontAlgn="b"/>
                      <a:r>
                        <a:rPr lang="en-GB" sz="1100" u="none" strike="noStrike">
                          <a:effectLst/>
                        </a:rPr>
                        <a:t>Local community hubs needing to close, despite having big huge communities that rely on them</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010206"/>
                  </a:ext>
                </a:extLst>
              </a:tr>
              <a:tr h="263521">
                <a:tc>
                  <a:txBody>
                    <a:bodyPr/>
                    <a:lstStyle/>
                    <a:p>
                      <a:pPr algn="l" fontAlgn="b"/>
                      <a:r>
                        <a:rPr lang="en-GB" sz="1100" u="none" strike="noStrike">
                          <a:effectLst/>
                        </a:rPr>
                        <a:t>Provide safe cycle routes to give them independence.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073549"/>
                  </a:ext>
                </a:extLst>
              </a:tr>
              <a:tr h="746179">
                <a:tc>
                  <a:txBody>
                    <a:bodyPr/>
                    <a:lstStyle/>
                    <a:p>
                      <a:pPr algn="l" fontAlgn="b"/>
                      <a:r>
                        <a:rPr lang="en-GB" sz="1100" u="none" strike="noStrike">
                          <a:effectLst/>
                        </a:rPr>
                        <a:t>Young people not being understood and listened to.  They are not involved in development of services which meets their needs.  Lack of spaces to access can lead onto issues such as drugs alcohol. exploitation, ASBOs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466998"/>
                  </a:ext>
                </a:extLst>
              </a:tr>
            </a:tbl>
          </a:graphicData>
        </a:graphic>
      </p:graphicFrame>
    </p:spTree>
    <p:extLst>
      <p:ext uri="{BB962C8B-B14F-4D97-AF65-F5344CB8AC3E}">
        <p14:creationId xmlns:p14="http://schemas.microsoft.com/office/powerpoint/2010/main" val="1701110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47</a:t>
            </a:fld>
            <a:endParaRPr>
              <a:solidFill>
                <a:srgbClr val="888888"/>
              </a:solidFill>
              <a:latin typeface="Calibri"/>
              <a:ea typeface="Calibri"/>
              <a:cs typeface="Calibri"/>
              <a:sym typeface="Calibri"/>
            </a:endParaRPr>
          </a:p>
        </p:txBody>
      </p:sp>
      <p:sp>
        <p:nvSpPr>
          <p:cNvPr id="2" name="TextBox 1">
            <a:extLst>
              <a:ext uri="{FF2B5EF4-FFF2-40B4-BE49-F238E27FC236}">
                <a16:creationId xmlns:a16="http://schemas.microsoft.com/office/drawing/2014/main" id="{E69CE6E7-910A-8DEF-A854-F60D0486033E}"/>
              </a:ext>
            </a:extLst>
          </p:cNvPr>
          <p:cNvSpPr txBox="1"/>
          <p:nvPr/>
        </p:nvSpPr>
        <p:spPr>
          <a:xfrm>
            <a:off x="3712464" y="136524"/>
            <a:ext cx="4608576" cy="646331"/>
          </a:xfrm>
          <a:prstGeom prst="rect">
            <a:avLst/>
          </a:prstGeom>
          <a:noFill/>
        </p:spPr>
        <p:txBody>
          <a:bodyPr wrap="square">
            <a:spAutoFit/>
          </a:bodyPr>
          <a:lstStyle/>
          <a:p>
            <a:pPr algn="ctr">
              <a:defRPr sz="1100" b="0" i="0" u="none" strike="noStrike" kern="1200" spc="0" baseline="0">
                <a:solidFill>
                  <a:prstClr val="black">
                    <a:lumMod val="65000"/>
                    <a:lumOff val="35000"/>
                  </a:prstClr>
                </a:solidFill>
                <a:latin typeface="+mn-lt"/>
                <a:ea typeface="+mn-ea"/>
                <a:cs typeface="+mn-cs"/>
              </a:defRPr>
            </a:pPr>
            <a:r>
              <a:rPr lang="en-GB" sz="1800" b="1" i="0" baseline="0">
                <a:effectLst/>
              </a:rPr>
              <a:t>What </a:t>
            </a:r>
            <a:r>
              <a:rPr lang="en-GB" sz="1800" b="1" i="0" u="none" strike="noStrike" baseline="0">
                <a:effectLst/>
              </a:rPr>
              <a:t>needs to be done to support children and young people?</a:t>
            </a:r>
            <a:r>
              <a:rPr lang="en-GB" sz="1800" b="0" i="0" u="none" strike="noStrike" baseline="0"/>
              <a:t> </a:t>
            </a:r>
            <a:endParaRPr lang="en-GB" sz="1800">
              <a:effectLst/>
            </a:endParaRPr>
          </a:p>
        </p:txBody>
      </p:sp>
      <p:graphicFrame>
        <p:nvGraphicFramePr>
          <p:cNvPr id="3" name="Chart 2">
            <a:extLst>
              <a:ext uri="{FF2B5EF4-FFF2-40B4-BE49-F238E27FC236}">
                <a16:creationId xmlns:a16="http://schemas.microsoft.com/office/drawing/2014/main" id="{3436A838-A4C5-4BC8-8B1B-4936F2EB34F2}"/>
              </a:ext>
            </a:extLst>
          </p:cNvPr>
          <p:cNvGraphicFramePr>
            <a:graphicFrameLocks noGrp="1"/>
          </p:cNvGraphicFramePr>
          <p:nvPr>
            <p:extLst>
              <p:ext uri="{D42A27DB-BD31-4B8C-83A1-F6EECF244321}">
                <p14:modId xmlns:p14="http://schemas.microsoft.com/office/powerpoint/2010/main" val="3008345945"/>
              </p:ext>
            </p:extLst>
          </p:nvPr>
        </p:nvGraphicFramePr>
        <p:xfrm>
          <a:off x="130864" y="782855"/>
          <a:ext cx="7292286" cy="58151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DD8BE32C-D022-FC8C-0349-BF4DFE72CB92}"/>
              </a:ext>
            </a:extLst>
          </p:cNvPr>
          <p:cNvGraphicFramePr>
            <a:graphicFrameLocks noGrp="1"/>
          </p:cNvGraphicFramePr>
          <p:nvPr>
            <p:extLst>
              <p:ext uri="{D42A27DB-BD31-4B8C-83A1-F6EECF244321}">
                <p14:modId xmlns:p14="http://schemas.microsoft.com/office/powerpoint/2010/main" val="4112945051"/>
              </p:ext>
            </p:extLst>
          </p:nvPr>
        </p:nvGraphicFramePr>
        <p:xfrm>
          <a:off x="7287768" y="782855"/>
          <a:ext cx="1725368" cy="4921775"/>
        </p:xfrm>
        <a:graphic>
          <a:graphicData uri="http://schemas.openxmlformats.org/drawingml/2006/table">
            <a:tbl>
              <a:tblPr>
                <a:tableStyleId>{5C22544A-7EE6-4342-B048-85BDC9FD1C3A}</a:tableStyleId>
              </a:tblPr>
              <a:tblGrid>
                <a:gridCol w="1725368">
                  <a:extLst>
                    <a:ext uri="{9D8B030D-6E8A-4147-A177-3AD203B41FA5}">
                      <a16:colId xmlns:a16="http://schemas.microsoft.com/office/drawing/2014/main" val="1288517291"/>
                    </a:ext>
                  </a:extLst>
                </a:gridCol>
              </a:tblGrid>
              <a:tr h="309770">
                <a:tc>
                  <a:txBody>
                    <a:bodyPr/>
                    <a:lstStyle/>
                    <a:p>
                      <a:pPr algn="l" fontAlgn="b"/>
                      <a:r>
                        <a:rPr lang="en-GB" sz="1100" b="0" i="0" u="none" strike="noStrike">
                          <a:solidFill>
                            <a:srgbClr val="000000"/>
                          </a:solidFill>
                          <a:effectLst/>
                          <a:latin typeface="Arial" panose="020B0604020202020204" pitchFamily="34" charset="0"/>
                        </a:rPr>
                        <a:t>Quotes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2657895"/>
                  </a:ext>
                </a:extLst>
              </a:tr>
              <a:tr h="309770">
                <a:tc>
                  <a:txBody>
                    <a:bodyPr/>
                    <a:lstStyle/>
                    <a:p>
                      <a:pPr algn="l" fontAlgn="b"/>
                      <a:r>
                        <a:rPr lang="en-GB" sz="1100" u="none" strike="noStrike">
                          <a:effectLst/>
                        </a:rPr>
                        <a:t>Build bike paths so they can get about independently</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419006"/>
                  </a:ext>
                </a:extLst>
              </a:tr>
              <a:tr h="326074">
                <a:tc>
                  <a:txBody>
                    <a:bodyPr/>
                    <a:lstStyle/>
                    <a:p>
                      <a:pPr algn="l" fontAlgn="b"/>
                      <a:r>
                        <a:rPr lang="en-GB" sz="1100" u="none" strike="noStrike">
                          <a:effectLst/>
                        </a:rPr>
                        <a:t>Improvement in CAHMs &amp; Learning Disability resources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0986702"/>
                  </a:ext>
                </a:extLst>
              </a:tr>
              <a:tr h="309770">
                <a:tc>
                  <a:txBody>
                    <a:bodyPr/>
                    <a:lstStyle/>
                    <a:p>
                      <a:pPr algn="l" fontAlgn="b"/>
                      <a:r>
                        <a:rPr lang="en-GB" sz="1100" u="none" strike="noStrike">
                          <a:effectLst/>
                        </a:rPr>
                        <a:t>Lack of a proper cycle network</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518074"/>
                  </a:ext>
                </a:extLst>
              </a:tr>
              <a:tr h="326074">
                <a:tc>
                  <a:txBody>
                    <a:bodyPr/>
                    <a:lstStyle/>
                    <a:p>
                      <a:pPr algn="l" fontAlgn="b"/>
                      <a:r>
                        <a:rPr lang="en-GB" sz="1100" u="none" strike="noStrike">
                          <a:effectLst/>
                        </a:rPr>
                        <a:t>Outside address biodiversity with raised beds fruit trees and seating areas for old people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289207"/>
                  </a:ext>
                </a:extLst>
              </a:tr>
              <a:tr h="326074">
                <a:tc>
                  <a:txBody>
                    <a:bodyPr/>
                    <a:lstStyle/>
                    <a:p>
                      <a:pPr algn="l" fontAlgn="b"/>
                      <a:r>
                        <a:rPr lang="en-GB" sz="1100" u="none" strike="noStrike">
                          <a:effectLst/>
                        </a:rPr>
                        <a:t>Schools getting their teachers trained appropriately</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690865"/>
                  </a:ext>
                </a:extLst>
              </a:tr>
              <a:tr h="326074">
                <a:tc>
                  <a:txBody>
                    <a:bodyPr/>
                    <a:lstStyle/>
                    <a:p>
                      <a:pPr algn="l" fontAlgn="b"/>
                      <a:r>
                        <a:rPr lang="en-GB" sz="1100" u="none" strike="noStrike">
                          <a:effectLst/>
                        </a:rPr>
                        <a:t>Teaching them to be independent</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302973"/>
                  </a:ext>
                </a:extLst>
              </a:tr>
              <a:tr h="590194">
                <a:tc>
                  <a:txBody>
                    <a:bodyPr/>
                    <a:lstStyle/>
                    <a:p>
                      <a:pPr algn="l" fontAlgn="b"/>
                      <a:r>
                        <a:rPr lang="en-GB" sz="1100" u="none" strike="noStrike">
                          <a:effectLst/>
                        </a:rPr>
                        <a:t>Tell them they are responsible for there own wellbeing not victims of the system or other generations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459139"/>
                  </a:ext>
                </a:extLst>
              </a:tr>
              <a:tr h="590194">
                <a:tc>
                  <a:txBody>
                    <a:bodyPr/>
                    <a:lstStyle/>
                    <a:p>
                      <a:pPr algn="l" fontAlgn="b"/>
                      <a:r>
                        <a:rPr lang="en-GB" sz="1100" u="none" strike="noStrike">
                          <a:effectLst/>
                        </a:rPr>
                        <a:t>The fact we are not educating youngsters how to deal with life’s ordeals. We just teach them to say they have mental health issues.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4182949"/>
                  </a:ext>
                </a:extLst>
              </a:tr>
              <a:tr h="309770">
                <a:tc>
                  <a:txBody>
                    <a:bodyPr/>
                    <a:lstStyle/>
                    <a:p>
                      <a:pPr algn="l" fontAlgn="b"/>
                      <a:r>
                        <a:rPr lang="en-GB" sz="1100" u="none" strike="noStrike">
                          <a:effectLst/>
                        </a:rPr>
                        <a:t>Young people's participation is critical to finding out what they need from their communities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688400"/>
                  </a:ext>
                </a:extLst>
              </a:tr>
            </a:tbl>
          </a:graphicData>
        </a:graphic>
      </p:graphicFrame>
    </p:spTree>
    <p:extLst>
      <p:ext uri="{BB962C8B-B14F-4D97-AF65-F5344CB8AC3E}">
        <p14:creationId xmlns:p14="http://schemas.microsoft.com/office/powerpoint/2010/main" val="255879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48</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0E23F174-5AE5-441F-9281-317F93B3EC8C}"/>
              </a:ext>
            </a:extLst>
          </p:cNvPr>
          <p:cNvGraphicFramePr>
            <a:graphicFrameLocks noGrp="1"/>
          </p:cNvGraphicFramePr>
          <p:nvPr>
            <p:extLst>
              <p:ext uri="{D42A27DB-BD31-4B8C-83A1-F6EECF244321}">
                <p14:modId xmlns:p14="http://schemas.microsoft.com/office/powerpoint/2010/main" val="2009146858"/>
              </p:ext>
            </p:extLst>
          </p:nvPr>
        </p:nvGraphicFramePr>
        <p:xfrm>
          <a:off x="91978" y="698499"/>
          <a:ext cx="8882340" cy="565785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601E11F0-CF92-1C73-2710-CC0C114FA40E}"/>
              </a:ext>
            </a:extLst>
          </p:cNvPr>
          <p:cNvSpPr txBox="1"/>
          <p:nvPr/>
        </p:nvSpPr>
        <p:spPr>
          <a:xfrm>
            <a:off x="3478491" y="136524"/>
            <a:ext cx="5495827" cy="738664"/>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b="1"/>
              <a:t>What do you think are the biggest issues facing children and young people </a:t>
            </a:r>
            <a:r>
              <a:rPr lang="en-GB" b="1" baseline="0"/>
              <a:t>v What needs to be done to support children and young people in Shrewsbury</a:t>
            </a:r>
            <a:endParaRPr lang="en-GB" b="1"/>
          </a:p>
        </p:txBody>
      </p:sp>
    </p:spTree>
    <p:extLst>
      <p:ext uri="{BB962C8B-B14F-4D97-AF65-F5344CB8AC3E}">
        <p14:creationId xmlns:p14="http://schemas.microsoft.com/office/powerpoint/2010/main" val="4227371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49</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601E11F0-CF92-1C73-2710-CC0C114FA40E}"/>
              </a:ext>
            </a:extLst>
          </p:cNvPr>
          <p:cNvSpPr txBox="1"/>
          <p:nvPr/>
        </p:nvSpPr>
        <p:spPr>
          <a:xfrm>
            <a:off x="3478491" y="136524"/>
            <a:ext cx="5495827" cy="738664"/>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b="1"/>
              <a:t>What do you think are the biggest issues facing children and young people </a:t>
            </a:r>
            <a:r>
              <a:rPr lang="en-GB" b="1" baseline="0"/>
              <a:t>v What needs to be done to support children and young people in North East Shrewsbury</a:t>
            </a:r>
            <a:endParaRPr lang="en-GB" b="1"/>
          </a:p>
        </p:txBody>
      </p:sp>
      <p:graphicFrame>
        <p:nvGraphicFramePr>
          <p:cNvPr id="2" name="Chart 1">
            <a:extLst>
              <a:ext uri="{FF2B5EF4-FFF2-40B4-BE49-F238E27FC236}">
                <a16:creationId xmlns:a16="http://schemas.microsoft.com/office/drawing/2014/main" id="{1FECCC8F-7EE9-5D26-5A4A-2EECCBA515BD}"/>
              </a:ext>
            </a:extLst>
          </p:cNvPr>
          <p:cNvGraphicFramePr>
            <a:graphicFrameLocks noGrp="1"/>
          </p:cNvGraphicFramePr>
          <p:nvPr>
            <p:extLst>
              <p:ext uri="{D42A27DB-BD31-4B8C-83A1-F6EECF244321}">
                <p14:modId xmlns:p14="http://schemas.microsoft.com/office/powerpoint/2010/main" val="4143261244"/>
              </p:ext>
            </p:extLst>
          </p:nvPr>
        </p:nvGraphicFramePr>
        <p:xfrm>
          <a:off x="46996" y="1017639"/>
          <a:ext cx="8927322" cy="5447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345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162" name="Google Shape;162;p25"/>
          <p:cNvSpPr txBox="1"/>
          <p:nvPr/>
        </p:nvSpPr>
        <p:spPr>
          <a:xfrm>
            <a:off x="647024" y="995098"/>
            <a:ext cx="7722615" cy="900225"/>
          </a:xfrm>
          <a:prstGeom prst="rect">
            <a:avLst/>
          </a:prstGeom>
          <a:noFill/>
          <a:ln>
            <a:noFill/>
          </a:ln>
        </p:spPr>
        <p:txBody>
          <a:bodyPr spcFirstLastPara="1" wrap="square" lIns="68569" tIns="34275" rIns="68569" bIns="34275" anchor="t" anchorCtr="0">
            <a:noAutofit/>
          </a:bodyPr>
          <a:lstStyle/>
          <a:p>
            <a:r>
              <a:rPr lang="en-GB" sz="2800" b="1">
                <a:solidFill>
                  <a:srgbClr val="0070C0"/>
                </a:solidFill>
                <a:latin typeface="Arial" panose="020B0604020202020204" pitchFamily="34" charset="0"/>
                <a:ea typeface="Calibri"/>
                <a:cs typeface="Arial" panose="020B0604020202020204" pitchFamily="34" charset="0"/>
                <a:sym typeface="Calibri"/>
              </a:rPr>
              <a:t>People in Shropshire are living longer, but not necessarily healthier lives…</a:t>
            </a:r>
            <a:endParaRPr sz="1400" b="1">
              <a:solidFill>
                <a:srgbClr val="0070C0"/>
              </a:solidFill>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F640CC5A-6495-494F-84B9-9E998F311AB0}"/>
              </a:ext>
            </a:extLst>
          </p:cNvPr>
          <p:cNvGraphicFramePr>
            <a:graphicFrameLocks noGrp="1"/>
          </p:cNvGraphicFramePr>
          <p:nvPr>
            <p:ph idx="1"/>
            <p:extLst>
              <p:ext uri="{D42A27DB-BD31-4B8C-83A1-F6EECF244321}">
                <p14:modId xmlns:p14="http://schemas.microsoft.com/office/powerpoint/2010/main" val="48534607"/>
              </p:ext>
            </p:extLst>
          </p:nvPr>
        </p:nvGraphicFramePr>
        <p:xfrm>
          <a:off x="98964" y="2024919"/>
          <a:ext cx="8946073" cy="2587357"/>
        </p:xfrm>
        <a:graphic>
          <a:graphicData uri="http://schemas.openxmlformats.org/drawingml/2006/table">
            <a:tbl>
              <a:tblPr firstRow="1" firstCol="1" bandRow="1">
                <a:tableStyleId>{5C22544A-7EE6-4342-B048-85BDC9FD1C3A}</a:tableStyleId>
              </a:tblPr>
              <a:tblGrid>
                <a:gridCol w="2712330">
                  <a:extLst>
                    <a:ext uri="{9D8B030D-6E8A-4147-A177-3AD203B41FA5}">
                      <a16:colId xmlns:a16="http://schemas.microsoft.com/office/drawing/2014/main" val="2237374028"/>
                    </a:ext>
                  </a:extLst>
                </a:gridCol>
                <a:gridCol w="1634246">
                  <a:extLst>
                    <a:ext uri="{9D8B030D-6E8A-4147-A177-3AD203B41FA5}">
                      <a16:colId xmlns:a16="http://schemas.microsoft.com/office/drawing/2014/main" val="3549534021"/>
                    </a:ext>
                  </a:extLst>
                </a:gridCol>
                <a:gridCol w="1468877">
                  <a:extLst>
                    <a:ext uri="{9D8B030D-6E8A-4147-A177-3AD203B41FA5}">
                      <a16:colId xmlns:a16="http://schemas.microsoft.com/office/drawing/2014/main" val="2463720068"/>
                    </a:ext>
                  </a:extLst>
                </a:gridCol>
                <a:gridCol w="1721796">
                  <a:extLst>
                    <a:ext uri="{9D8B030D-6E8A-4147-A177-3AD203B41FA5}">
                      <a16:colId xmlns:a16="http://schemas.microsoft.com/office/drawing/2014/main" val="807314266"/>
                    </a:ext>
                  </a:extLst>
                </a:gridCol>
                <a:gridCol w="1408824">
                  <a:extLst>
                    <a:ext uri="{9D8B030D-6E8A-4147-A177-3AD203B41FA5}">
                      <a16:colId xmlns:a16="http://schemas.microsoft.com/office/drawing/2014/main" val="1152413952"/>
                    </a:ext>
                  </a:extLst>
                </a:gridCol>
              </a:tblGrid>
              <a:tr h="352073">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Measure</a:t>
                      </a: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67122271"/>
                  </a:ext>
                </a:extLst>
              </a:tr>
              <a:tr h="298114">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IMD Score</a:t>
                      </a: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21.7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17.2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37.6 (</a:t>
                      </a:r>
                      <a:r>
                        <a:rPr lang="en-GB" sz="1200" err="1">
                          <a:effectLst/>
                          <a:latin typeface="Arial" panose="020B0604020202020204" pitchFamily="34" charset="0"/>
                          <a:cs typeface="Arial" panose="020B0604020202020204" pitchFamily="34" charset="0"/>
                        </a:rPr>
                        <a:t>Harlescott</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04446882"/>
                  </a:ext>
                </a:extLst>
              </a:tr>
              <a:tr h="35949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80.5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75.3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85.8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847496679"/>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(Female)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79.5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89.6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100736813"/>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all ages,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96.7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65.4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145 (</a:t>
                      </a:r>
                      <a:r>
                        <a:rPr lang="en-GB" sz="1200" err="1">
                          <a:effectLst/>
                          <a:latin typeface="Arial" panose="020B0604020202020204" pitchFamily="34" charset="0"/>
                          <a:cs typeface="Arial" panose="020B0604020202020204" pitchFamily="34" charset="0"/>
                        </a:rPr>
                        <a:t>Worfield</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934610464"/>
                  </a:ext>
                </a:extLst>
              </a:tr>
              <a:tr h="394363">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55.2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149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633735041"/>
                  </a:ext>
                </a:extLst>
              </a:tr>
              <a:tr h="48316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Preventable deaths,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48.2 (</a:t>
                      </a:r>
                      <a:r>
                        <a:rPr lang="en-GB" sz="1200" err="1">
                          <a:effectLst/>
                          <a:latin typeface="Arial" panose="020B0604020202020204" pitchFamily="34" charset="0"/>
                          <a:cs typeface="Arial" panose="020B0604020202020204" pitchFamily="34" charset="0"/>
                        </a:rPr>
                        <a:t>Corvedale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160.6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480785499"/>
                  </a:ext>
                </a:extLst>
              </a:tr>
            </a:tbl>
          </a:graphicData>
        </a:graphic>
      </p:graphicFrame>
      <p:graphicFrame>
        <p:nvGraphicFramePr>
          <p:cNvPr id="9" name="Table 8">
            <a:extLst>
              <a:ext uri="{FF2B5EF4-FFF2-40B4-BE49-F238E27FC236}">
                <a16:creationId xmlns:a16="http://schemas.microsoft.com/office/drawing/2014/main" id="{DBE16929-041C-4262-BF42-D5D875E12261}"/>
              </a:ext>
            </a:extLst>
          </p:cNvPr>
          <p:cNvGraphicFramePr>
            <a:graphicFrameLocks noGrp="1"/>
          </p:cNvGraphicFramePr>
          <p:nvPr>
            <p:extLst>
              <p:ext uri="{D42A27DB-BD31-4B8C-83A1-F6EECF244321}">
                <p14:modId xmlns:p14="http://schemas.microsoft.com/office/powerpoint/2010/main" val="1544951619"/>
              </p:ext>
            </p:extLst>
          </p:nvPr>
        </p:nvGraphicFramePr>
        <p:xfrm>
          <a:off x="98964" y="4689511"/>
          <a:ext cx="4181205" cy="2168489"/>
        </p:xfrm>
        <a:graphic>
          <a:graphicData uri="http://schemas.openxmlformats.org/drawingml/2006/table">
            <a:tbl>
              <a:tblPr firstRow="1" firstCol="1" bandRow="1">
                <a:tableStyleId>{5C22544A-7EE6-4342-B048-85BDC9FD1C3A}</a:tableStyleId>
              </a:tblPr>
              <a:tblGrid>
                <a:gridCol w="2280007">
                  <a:extLst>
                    <a:ext uri="{9D8B030D-6E8A-4147-A177-3AD203B41FA5}">
                      <a16:colId xmlns:a16="http://schemas.microsoft.com/office/drawing/2014/main" val="3062242064"/>
                    </a:ext>
                  </a:extLst>
                </a:gridCol>
                <a:gridCol w="1096784">
                  <a:extLst>
                    <a:ext uri="{9D8B030D-6E8A-4147-A177-3AD203B41FA5}">
                      <a16:colId xmlns:a16="http://schemas.microsoft.com/office/drawing/2014/main" val="816310402"/>
                    </a:ext>
                  </a:extLst>
                </a:gridCol>
                <a:gridCol w="804414">
                  <a:extLst>
                    <a:ext uri="{9D8B030D-6E8A-4147-A177-3AD203B41FA5}">
                      <a16:colId xmlns:a16="http://schemas.microsoft.com/office/drawing/2014/main" val="3064950072"/>
                    </a:ext>
                  </a:extLst>
                </a:gridCol>
              </a:tblGrid>
              <a:tr h="320681">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Indicator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800" b="1">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31002"/>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Healthy Life Expectancy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62.8</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7146196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5.5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9.7</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7086878"/>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67.1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0751143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3.5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7.9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737597452"/>
                  </a:ext>
                </a:extLst>
              </a:tr>
            </a:tbl>
          </a:graphicData>
        </a:graphic>
      </p:graphicFrame>
      <p:graphicFrame>
        <p:nvGraphicFramePr>
          <p:cNvPr id="10" name="Table 9">
            <a:extLst>
              <a:ext uri="{FF2B5EF4-FFF2-40B4-BE49-F238E27FC236}">
                <a16:creationId xmlns:a16="http://schemas.microsoft.com/office/drawing/2014/main" id="{C72EC62D-3F7D-40AC-8A38-A800A3B0B6FE}"/>
              </a:ext>
            </a:extLst>
          </p:cNvPr>
          <p:cNvGraphicFramePr>
            <a:graphicFrameLocks noGrp="1"/>
          </p:cNvGraphicFramePr>
          <p:nvPr>
            <p:extLst>
              <p:ext uri="{D42A27DB-BD31-4B8C-83A1-F6EECF244321}">
                <p14:modId xmlns:p14="http://schemas.microsoft.com/office/powerpoint/2010/main" val="2253689778"/>
              </p:ext>
            </p:extLst>
          </p:nvPr>
        </p:nvGraphicFramePr>
        <p:xfrm>
          <a:off x="4682150" y="4699785"/>
          <a:ext cx="4362886" cy="1162533"/>
        </p:xfrm>
        <a:graphic>
          <a:graphicData uri="http://schemas.openxmlformats.org/drawingml/2006/table">
            <a:tbl>
              <a:tblPr firstRow="1" bandRow="1">
                <a:tableStyleId>{5C22544A-7EE6-4342-B048-85BDC9FD1C3A}</a:tableStyleId>
              </a:tblPr>
              <a:tblGrid>
                <a:gridCol w="1806198">
                  <a:extLst>
                    <a:ext uri="{9D8B030D-6E8A-4147-A177-3AD203B41FA5}">
                      <a16:colId xmlns:a16="http://schemas.microsoft.com/office/drawing/2014/main" val="3293760553"/>
                    </a:ext>
                  </a:extLst>
                </a:gridCol>
                <a:gridCol w="1488332">
                  <a:extLst>
                    <a:ext uri="{9D8B030D-6E8A-4147-A177-3AD203B41FA5}">
                      <a16:colId xmlns:a16="http://schemas.microsoft.com/office/drawing/2014/main" val="2041512708"/>
                    </a:ext>
                  </a:extLst>
                </a:gridCol>
                <a:gridCol w="1068356">
                  <a:extLst>
                    <a:ext uri="{9D8B030D-6E8A-4147-A177-3AD203B41FA5}">
                      <a16:colId xmlns:a16="http://schemas.microsoft.com/office/drawing/2014/main" val="296585154"/>
                    </a:ext>
                  </a:extLst>
                </a:gridCol>
              </a:tblGrid>
              <a:tr h="177054">
                <a:tc>
                  <a:txBody>
                    <a:bodyPr/>
                    <a:lstStyle/>
                    <a:p>
                      <a:pPr algn="ctr"/>
                      <a:r>
                        <a:rPr lang="en-GB" sz="1400">
                          <a:latin typeface="Arial" panose="020B0604020202020204" pitchFamily="34" charset="0"/>
                          <a:cs typeface="Arial" panose="020B0604020202020204" pitchFamily="34" charset="0"/>
                        </a:rPr>
                        <a:t>Ward</a:t>
                      </a:r>
                    </a:p>
                  </a:txBody>
                  <a:tcPr marL="68588" marR="68588" marT="34275" marB="34275"/>
                </a:tc>
                <a:tc>
                  <a:txBody>
                    <a:bodyPr/>
                    <a:lstStyle/>
                    <a:p>
                      <a:pPr algn="ctr"/>
                      <a:r>
                        <a:rPr lang="en-GB" sz="1400" err="1">
                          <a:latin typeface="Arial" panose="020B0604020202020204" pitchFamily="34" charset="0"/>
                          <a:cs typeface="Arial" panose="020B0604020202020204" pitchFamily="34" charset="0"/>
                        </a:rPr>
                        <a:t>Sundorne</a:t>
                      </a:r>
                      <a:endParaRPr lang="en-GB" sz="1400">
                        <a:latin typeface="Arial" panose="020B0604020202020204" pitchFamily="34" charset="0"/>
                        <a:cs typeface="Arial" panose="020B0604020202020204" pitchFamily="34" charset="0"/>
                      </a:endParaRPr>
                    </a:p>
                  </a:txBody>
                  <a:tcPr marL="68588" marR="68588" marT="34275" marB="34275"/>
                </a:tc>
                <a:tc>
                  <a:txBody>
                    <a:bodyPr/>
                    <a:lstStyle/>
                    <a:p>
                      <a:pPr algn="ctr"/>
                      <a:r>
                        <a:rPr lang="en-GB" sz="1400">
                          <a:latin typeface="Arial" panose="020B0604020202020204" pitchFamily="34" charset="0"/>
                          <a:cs typeface="Arial" panose="020B0604020202020204" pitchFamily="34" charset="0"/>
                        </a:rPr>
                        <a:t>Copthorne</a:t>
                      </a:r>
                    </a:p>
                  </a:txBody>
                  <a:tcPr marL="68588" marR="68588" marT="34275" marB="34275"/>
                </a:tc>
                <a:extLst>
                  <a:ext uri="{0D108BD9-81ED-4DB2-BD59-A6C34878D82A}">
                    <a16:rowId xmlns:a16="http://schemas.microsoft.com/office/drawing/2014/main" val="3629531450"/>
                  </a:ext>
                </a:extLst>
              </a:tr>
              <a:tr h="2786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Male Life Expectancy</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75.3 years</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85.8 years</a:t>
                      </a:r>
                    </a:p>
                  </a:txBody>
                  <a:tcPr marL="68588" marR="68588" marT="34275" marB="34275"/>
                </a:tc>
                <a:extLst>
                  <a:ext uri="{0D108BD9-81ED-4DB2-BD59-A6C34878D82A}">
                    <a16:rowId xmlns:a16="http://schemas.microsoft.com/office/drawing/2014/main" val="2518987255"/>
                  </a:ext>
                </a:extLst>
              </a:tr>
              <a:tr h="4523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Female Life Expectancy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100">
                        <a:latin typeface="Arial" panose="020B0604020202020204" pitchFamily="34" charset="0"/>
                        <a:cs typeface="Arial" panose="020B0604020202020204" pitchFamily="34" charset="0"/>
                      </a:endParaRPr>
                    </a:p>
                  </a:txBody>
                  <a:tcPr marL="68588" marR="68588" marT="34275" marB="34275"/>
                </a:tc>
                <a:tc>
                  <a:txBody>
                    <a:bodyPr/>
                    <a:lstStyle/>
                    <a:p>
                      <a:pPr algn="ctr"/>
                      <a:r>
                        <a:rPr lang="en-GB" sz="1200">
                          <a:latin typeface="Arial" panose="020B0604020202020204" pitchFamily="34" charset="0"/>
                          <a:cs typeface="Arial" panose="020B0604020202020204" pitchFamily="34" charset="0"/>
                        </a:rPr>
                        <a:t>79.6 years</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87.7 years</a:t>
                      </a:r>
                    </a:p>
                  </a:txBody>
                  <a:tcPr marL="68588" marR="68588" marT="34275" marB="34275"/>
                </a:tc>
                <a:extLst>
                  <a:ext uri="{0D108BD9-81ED-4DB2-BD59-A6C34878D82A}">
                    <a16:rowId xmlns:a16="http://schemas.microsoft.com/office/drawing/2014/main" val="4034539578"/>
                  </a:ext>
                </a:extLst>
              </a:tr>
            </a:tbl>
          </a:graphicData>
        </a:graphic>
      </p:graphicFrame>
      <p:graphicFrame>
        <p:nvGraphicFramePr>
          <p:cNvPr id="2" name="Object 1">
            <a:extLst>
              <a:ext uri="{FF2B5EF4-FFF2-40B4-BE49-F238E27FC236}">
                <a16:creationId xmlns:a16="http://schemas.microsoft.com/office/drawing/2014/main" id="{6634610F-B311-30CA-0555-B50636AC9C05}"/>
              </a:ext>
            </a:extLst>
          </p:cNvPr>
          <p:cNvGraphicFramePr>
            <a:graphicFrameLocks noChangeAspect="1"/>
          </p:cNvGraphicFramePr>
          <p:nvPr>
            <p:extLst>
              <p:ext uri="{D42A27DB-BD31-4B8C-83A1-F6EECF244321}">
                <p14:modId xmlns:p14="http://schemas.microsoft.com/office/powerpoint/2010/main" val="4217951955"/>
              </p:ext>
            </p:extLst>
          </p:nvPr>
        </p:nvGraphicFramePr>
        <p:xfrm>
          <a:off x="98425" y="98425"/>
          <a:ext cx="2870200" cy="4064000"/>
        </p:xfrm>
        <a:graphic>
          <a:graphicData uri="http://schemas.openxmlformats.org/presentationml/2006/ole">
            <mc:AlternateContent xmlns:mc="http://schemas.openxmlformats.org/markup-compatibility/2006">
              <mc:Choice xmlns:v="urn:schemas-microsoft-com:vml" Requires="v">
                <p:oleObj name="Document" r:id="rId4" imgW="6531703" imgH="9245122" progId="Word.Document.12">
                  <p:embed/>
                </p:oleObj>
              </mc:Choice>
              <mc:Fallback>
                <p:oleObj name="Document" r:id="rId4" imgW="6531703" imgH="9245122" progId="Word.Document.12">
                  <p:embed/>
                  <p:pic>
                    <p:nvPicPr>
                      <p:cNvPr id="2" name="Object 1">
                        <a:extLst>
                          <a:ext uri="{FF2B5EF4-FFF2-40B4-BE49-F238E27FC236}">
                            <a16:creationId xmlns:a16="http://schemas.microsoft.com/office/drawing/2014/main" id="{6634610F-B311-30CA-0555-B50636AC9C05}"/>
                          </a:ext>
                        </a:extLst>
                      </p:cNvPr>
                      <p:cNvPicPr/>
                      <p:nvPr/>
                    </p:nvPicPr>
                    <p:blipFill>
                      <a:blip r:embed="rId5"/>
                      <a:stretch>
                        <a:fillRect/>
                      </a:stretch>
                    </p:blipFill>
                    <p:spPr>
                      <a:xfrm>
                        <a:off x="98425" y="98425"/>
                        <a:ext cx="2870200" cy="4064000"/>
                      </a:xfrm>
                      <a:prstGeom prst="rect">
                        <a:avLst/>
                      </a:prstGeom>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50</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D216D72D-1D46-4F6D-884A-2556F7F34445}"/>
              </a:ext>
            </a:extLst>
          </p:cNvPr>
          <p:cNvGraphicFramePr>
            <a:graphicFrameLocks noGrp="1"/>
          </p:cNvGraphicFramePr>
          <p:nvPr>
            <p:extLst>
              <p:ext uri="{D42A27DB-BD31-4B8C-83A1-F6EECF244321}">
                <p14:modId xmlns:p14="http://schemas.microsoft.com/office/powerpoint/2010/main" val="841447015"/>
              </p:ext>
            </p:extLst>
          </p:nvPr>
        </p:nvGraphicFramePr>
        <p:xfrm>
          <a:off x="3418843" y="136524"/>
          <a:ext cx="5400693" cy="2690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3D55568E-DBEB-5D22-355A-4357538FE98E}"/>
              </a:ext>
            </a:extLst>
          </p:cNvPr>
          <p:cNvGraphicFramePr>
            <a:graphicFrameLocks noGrp="1"/>
          </p:cNvGraphicFramePr>
          <p:nvPr>
            <p:extLst>
              <p:ext uri="{D42A27DB-BD31-4B8C-83A1-F6EECF244321}">
                <p14:modId xmlns:p14="http://schemas.microsoft.com/office/powerpoint/2010/main" val="3583735853"/>
              </p:ext>
            </p:extLst>
          </p:nvPr>
        </p:nvGraphicFramePr>
        <p:xfrm>
          <a:off x="518940" y="3097162"/>
          <a:ext cx="7327202" cy="3757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2839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51</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D235E086-4555-4A73-BF69-23352C1A29E0}"/>
              </a:ext>
            </a:extLst>
          </p:cNvPr>
          <p:cNvGraphicFramePr>
            <a:graphicFrameLocks noGrp="1"/>
          </p:cNvGraphicFramePr>
          <p:nvPr>
            <p:extLst>
              <p:ext uri="{D42A27DB-BD31-4B8C-83A1-F6EECF244321}">
                <p14:modId xmlns:p14="http://schemas.microsoft.com/office/powerpoint/2010/main" val="2097643962"/>
              </p:ext>
            </p:extLst>
          </p:nvPr>
        </p:nvGraphicFramePr>
        <p:xfrm>
          <a:off x="3082414" y="376629"/>
          <a:ext cx="5916887" cy="2678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0205A19D-182B-B92E-A75B-7DDFE3B07246}"/>
              </a:ext>
            </a:extLst>
          </p:cNvPr>
          <p:cNvGraphicFramePr>
            <a:graphicFrameLocks noGrp="1"/>
          </p:cNvGraphicFramePr>
          <p:nvPr>
            <p:extLst>
              <p:ext uri="{D42A27DB-BD31-4B8C-83A1-F6EECF244321}">
                <p14:modId xmlns:p14="http://schemas.microsoft.com/office/powerpoint/2010/main" val="720683669"/>
              </p:ext>
            </p:extLst>
          </p:nvPr>
        </p:nvGraphicFramePr>
        <p:xfrm>
          <a:off x="280220" y="3055276"/>
          <a:ext cx="6568636" cy="36113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a:extLst>
              <a:ext uri="{FF2B5EF4-FFF2-40B4-BE49-F238E27FC236}">
                <a16:creationId xmlns:a16="http://schemas.microsoft.com/office/drawing/2014/main" id="{2C7744EE-1447-2513-B2C1-30234CC01A48}"/>
              </a:ext>
            </a:extLst>
          </p:cNvPr>
          <p:cNvGraphicFramePr>
            <a:graphicFrameLocks noGrp="1"/>
          </p:cNvGraphicFramePr>
          <p:nvPr>
            <p:extLst>
              <p:ext uri="{D42A27DB-BD31-4B8C-83A1-F6EECF244321}">
                <p14:modId xmlns:p14="http://schemas.microsoft.com/office/powerpoint/2010/main" val="1646496346"/>
              </p:ext>
            </p:extLst>
          </p:nvPr>
        </p:nvGraphicFramePr>
        <p:xfrm>
          <a:off x="6777326" y="3517478"/>
          <a:ext cx="2293505" cy="2501694"/>
        </p:xfrm>
        <a:graphic>
          <a:graphicData uri="http://schemas.openxmlformats.org/drawingml/2006/table">
            <a:tbl>
              <a:tblPr>
                <a:tableStyleId>{5C22544A-7EE6-4342-B048-85BDC9FD1C3A}</a:tableStyleId>
              </a:tblPr>
              <a:tblGrid>
                <a:gridCol w="2293505">
                  <a:extLst>
                    <a:ext uri="{9D8B030D-6E8A-4147-A177-3AD203B41FA5}">
                      <a16:colId xmlns:a16="http://schemas.microsoft.com/office/drawing/2014/main" val="1583205637"/>
                    </a:ext>
                  </a:extLst>
                </a:gridCol>
              </a:tblGrid>
              <a:tr h="265573">
                <a:tc>
                  <a:txBody>
                    <a:bodyPr/>
                    <a:lstStyle/>
                    <a:p>
                      <a:pPr algn="l" fontAlgn="b"/>
                      <a:r>
                        <a:rPr lang="en-GB" sz="1100" b="0" i="0" u="none" strike="noStrike">
                          <a:solidFill>
                            <a:srgbClr val="000000"/>
                          </a:solidFill>
                          <a:effectLst/>
                          <a:latin typeface="Arial" panose="020B0604020202020204" pitchFamily="34" charset="0"/>
                        </a:rPr>
                        <a:t>OTHER QUOTES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37154"/>
                  </a:ext>
                </a:extLst>
              </a:tr>
              <a:tr h="265573">
                <a:tc>
                  <a:txBody>
                    <a:bodyPr/>
                    <a:lstStyle/>
                    <a:p>
                      <a:pPr algn="l" fontAlgn="b"/>
                      <a:r>
                        <a:rPr lang="en-GB" sz="1100" u="none" strike="noStrike">
                          <a:effectLst/>
                        </a:rPr>
                        <a:t>Car park costs for Shrewsbury residents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782435"/>
                  </a:ext>
                </a:extLst>
              </a:tr>
              <a:tr h="480686">
                <a:tc>
                  <a:txBody>
                    <a:bodyPr/>
                    <a:lstStyle/>
                    <a:p>
                      <a:pPr algn="l" fontAlgn="b"/>
                      <a:r>
                        <a:rPr lang="en-GB" sz="1100" u="none" strike="noStrike">
                          <a:effectLst/>
                        </a:rPr>
                        <a:t>No local facilities where you can take your child with you while you exercise. Lots of nowhere town's have parent child classes (only for small babies here)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065559"/>
                  </a:ext>
                </a:extLst>
              </a:tr>
              <a:tr h="480686">
                <a:tc>
                  <a:txBody>
                    <a:bodyPr/>
                    <a:lstStyle/>
                    <a:p>
                      <a:pPr algn="l" fontAlgn="b"/>
                      <a:r>
                        <a:rPr lang="en-GB" sz="1100" u="none" strike="noStrike">
                          <a:effectLst/>
                        </a:rPr>
                        <a:t>Swimming pool not fit for purpose should of been moved when the price was right  delaying projects as such sees the cost spiralling out of control</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9051463"/>
                  </a:ext>
                </a:extLst>
              </a:tr>
              <a:tr h="265573">
                <a:tc>
                  <a:txBody>
                    <a:bodyPr/>
                    <a:lstStyle/>
                    <a:p>
                      <a:pPr algn="l" fontAlgn="b"/>
                      <a:r>
                        <a:rPr lang="en-GB" sz="1100" u="none" strike="noStrike">
                          <a:effectLst/>
                        </a:rPr>
                        <a:t>The Quarry Leisure Centre is in a dire state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962887"/>
                  </a:ext>
                </a:extLst>
              </a:tr>
              <a:tr h="265573">
                <a:tc>
                  <a:txBody>
                    <a:bodyPr/>
                    <a:lstStyle/>
                    <a:p>
                      <a:pPr algn="l" fontAlgn="b"/>
                      <a:r>
                        <a:rPr lang="en-GB" sz="1100" u="none" strike="noStrike">
                          <a:effectLst/>
                        </a:rPr>
                        <a:t>Working from home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307462"/>
                  </a:ext>
                </a:extLst>
              </a:tr>
            </a:tbl>
          </a:graphicData>
        </a:graphic>
      </p:graphicFrame>
      <p:sp>
        <p:nvSpPr>
          <p:cNvPr id="7" name="TextBox 6">
            <a:extLst>
              <a:ext uri="{FF2B5EF4-FFF2-40B4-BE49-F238E27FC236}">
                <a16:creationId xmlns:a16="http://schemas.microsoft.com/office/drawing/2014/main" id="{BBCF1DBC-6B3D-1355-BB39-6E230763A7CE}"/>
              </a:ext>
            </a:extLst>
          </p:cNvPr>
          <p:cNvSpPr txBox="1"/>
          <p:nvPr/>
        </p:nvSpPr>
        <p:spPr>
          <a:xfrm>
            <a:off x="3564538" y="115019"/>
            <a:ext cx="5434763" cy="523220"/>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GB" sz="1400" b="1" i="0" baseline="0">
                <a:effectLst/>
              </a:rPr>
              <a:t>Are there challenges for you and your family with regard to being active in your daily life?</a:t>
            </a:r>
            <a:endParaRPr lang="en-GB" sz="1400">
              <a:effectLst/>
            </a:endParaRPr>
          </a:p>
        </p:txBody>
      </p:sp>
    </p:spTree>
    <p:extLst>
      <p:ext uri="{BB962C8B-B14F-4D97-AF65-F5344CB8AC3E}">
        <p14:creationId xmlns:p14="http://schemas.microsoft.com/office/powerpoint/2010/main" val="2572089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52</a:t>
            </a:fld>
            <a:endParaRPr>
              <a:solidFill>
                <a:srgbClr val="888888"/>
              </a:solidFill>
              <a:latin typeface="Calibri"/>
              <a:ea typeface="Calibri"/>
              <a:cs typeface="Calibri"/>
              <a:sym typeface="Calibri"/>
            </a:endParaRPr>
          </a:p>
        </p:txBody>
      </p:sp>
      <p:sp>
        <p:nvSpPr>
          <p:cNvPr id="7" name="Title 6">
            <a:extLst>
              <a:ext uri="{FF2B5EF4-FFF2-40B4-BE49-F238E27FC236}">
                <a16:creationId xmlns:a16="http://schemas.microsoft.com/office/drawing/2014/main" id="{6FB5B414-3E77-50B2-5956-57EBFB107011}"/>
              </a:ext>
            </a:extLst>
          </p:cNvPr>
          <p:cNvSpPr>
            <a:spLocks noGrp="1"/>
          </p:cNvSpPr>
          <p:nvPr>
            <p:ph type="title"/>
          </p:nvPr>
        </p:nvSpPr>
        <p:spPr>
          <a:xfrm>
            <a:off x="0" y="1"/>
            <a:ext cx="9143999" cy="6721476"/>
          </a:xfrm>
        </p:spPr>
        <p:txBody>
          <a:bodyPr>
            <a:normAutofit/>
          </a:bodyPr>
          <a:lstStyle/>
          <a:p>
            <a:pPr algn="ctr" rtl="0"/>
            <a:r>
              <a:rPr lang="en-GB" sz="7200" b="1">
                <a:solidFill>
                  <a:srgbClr val="2E74B5"/>
                </a:solidFill>
                <a:latin typeface="Arial"/>
                <a:ea typeface="Segoe UI"/>
                <a:cs typeface="Segoe UI"/>
              </a:rPr>
              <a:t>Group Discussion</a:t>
            </a:r>
            <a:r>
              <a:rPr lang="en-GB" sz="7200" b="1">
                <a:solidFill>
                  <a:srgbClr val="2E74B5"/>
                </a:solidFill>
                <a:latin typeface="Arial"/>
                <a:ea typeface="Arial"/>
                <a:cs typeface="Arial"/>
              </a:rPr>
              <a:t> </a:t>
            </a:r>
          </a:p>
          <a:p>
            <a:pPr rtl="0"/>
            <a:endParaRPr lang="en-GB" sz="2800">
              <a:solidFill>
                <a:srgbClr val="2E74B5"/>
              </a:solidFill>
              <a:latin typeface="Arial"/>
              <a:ea typeface="Arial"/>
              <a:cs typeface="Arial"/>
            </a:endParaRPr>
          </a:p>
          <a:p>
            <a:pPr marL="514350" indent="-514350">
              <a:buFont typeface="+mj-lt"/>
              <a:buAutoNum type="arabicPeriod"/>
            </a:pPr>
            <a:r>
              <a:rPr lang="en-GB" sz="2800">
                <a:solidFill>
                  <a:srgbClr val="2E74B5"/>
                </a:solidFill>
                <a:latin typeface="Arial"/>
                <a:ea typeface="Segoe UI"/>
                <a:cs typeface="Segoe UI"/>
              </a:rPr>
              <a:t>What are the key themes for Shrewsbury North           East Place Plan Area? </a:t>
            </a:r>
            <a:r>
              <a:rPr lang="en-GB" sz="2800">
                <a:solidFill>
                  <a:srgbClr val="2E74B5"/>
                </a:solidFill>
                <a:latin typeface="Arial"/>
                <a:ea typeface="Arial"/>
                <a:cs typeface="Arial"/>
              </a:rPr>
              <a:t> </a:t>
            </a:r>
          </a:p>
          <a:p>
            <a:pPr marL="514350" indent="-514350" rtl="0">
              <a:buFont typeface="+mj-lt"/>
              <a:buAutoNum type="arabicPeriod"/>
            </a:pPr>
            <a:endParaRPr lang="en-GB" sz="2800">
              <a:solidFill>
                <a:srgbClr val="2E74B5"/>
              </a:solidFill>
              <a:latin typeface="Arial"/>
              <a:ea typeface="Arial"/>
              <a:cs typeface="Arial"/>
            </a:endParaRPr>
          </a:p>
          <a:p>
            <a:pPr marL="514350" indent="-514350">
              <a:buFont typeface="+mj-lt"/>
              <a:buAutoNum type="arabicPeriod"/>
            </a:pPr>
            <a:r>
              <a:rPr lang="en-GB" sz="2800">
                <a:solidFill>
                  <a:srgbClr val="2E74B5"/>
                </a:solidFill>
                <a:latin typeface="Arial"/>
                <a:ea typeface="Segoe UI"/>
                <a:cs typeface="Segoe UI"/>
              </a:rPr>
              <a:t>What is already happening around the key themes? </a:t>
            </a:r>
            <a:r>
              <a:rPr lang="en-GB" sz="2800">
                <a:solidFill>
                  <a:srgbClr val="2E74B5"/>
                </a:solidFill>
                <a:latin typeface="Arial"/>
                <a:ea typeface="Arial"/>
                <a:cs typeface="Arial"/>
              </a:rPr>
              <a:t> </a:t>
            </a:r>
          </a:p>
          <a:p>
            <a:pPr marL="514350" indent="-514350" rtl="0">
              <a:buFont typeface="+mj-lt"/>
              <a:buAutoNum type="arabicPeriod"/>
            </a:pPr>
            <a:endParaRPr lang="en-GB" sz="2800">
              <a:solidFill>
                <a:srgbClr val="2E74B5"/>
              </a:solidFill>
              <a:latin typeface="Arial"/>
              <a:ea typeface="Arial"/>
              <a:cs typeface="Arial"/>
            </a:endParaRPr>
          </a:p>
          <a:p>
            <a:pPr marL="514350" indent="-514350" rtl="0">
              <a:buFont typeface="+mj-lt"/>
              <a:buAutoNum type="arabicPeriod"/>
            </a:pPr>
            <a:r>
              <a:rPr lang="en-GB" sz="2800">
                <a:solidFill>
                  <a:srgbClr val="2E74B5"/>
                </a:solidFill>
                <a:latin typeface="Arial"/>
                <a:ea typeface="Segoe UI"/>
                <a:cs typeface="Segoe UI"/>
              </a:rPr>
              <a:t>What actions do we need to take to improve the key themes?</a:t>
            </a:r>
            <a:endParaRPr lang="en-GB"/>
          </a:p>
        </p:txBody>
      </p:sp>
    </p:spTree>
    <p:extLst>
      <p:ext uri="{BB962C8B-B14F-4D97-AF65-F5344CB8AC3E}">
        <p14:creationId xmlns:p14="http://schemas.microsoft.com/office/powerpoint/2010/main" val="381293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C585AA8-DA92-4251-9B75-E4D575537209}"/>
              </a:ext>
            </a:extLst>
          </p:cNvPr>
          <p:cNvSpPr txBox="1">
            <a:spLocks noChangeArrowheads="1"/>
          </p:cNvSpPr>
          <p:nvPr/>
        </p:nvSpPr>
        <p:spPr bwMode="auto">
          <a:xfrm>
            <a:off x="134710" y="1777889"/>
            <a:ext cx="5003276" cy="475537"/>
          </a:xfrm>
          <a:prstGeom prst="rect">
            <a:avLst/>
          </a:prstGeom>
          <a:solidFill>
            <a:srgbClr val="FFFFFF"/>
          </a:solidFill>
          <a:ln w="9525">
            <a:solidFill>
              <a:srgbClr val="000000"/>
            </a:solidFill>
            <a:miter lim="800000"/>
            <a:headEnd/>
            <a:tailEnd/>
          </a:ln>
        </p:spPr>
        <p:txBody>
          <a:bodyPr rot="0" vert="horz" wrap="square" lIns="51435" tIns="25718" rIns="51435" bIns="25718" rtlCol="0" anchor="t" anchorCtr="0">
            <a:noAutofit/>
          </a:bodyPr>
          <a:lstStyle>
            <a:lvl1pPr algn="l" defTabSz="914400" rtl="0" eaLnBrk="1" latinLnBrk="0" hangingPunct="1">
              <a:lnSpc>
                <a:spcPct val="90000"/>
              </a:lnSpc>
              <a:spcBef>
                <a:spcPct val="0"/>
              </a:spcBef>
              <a:buNone/>
              <a:defRPr sz="3800" b="1" kern="1200">
                <a:solidFill>
                  <a:srgbClr val="0087CA"/>
                </a:solidFill>
                <a:latin typeface="Arial" panose="020B0604020202020204" pitchFamily="34" charset="0"/>
                <a:ea typeface="+mj-ea"/>
                <a:cs typeface="Arial" panose="020B0604020202020204" pitchFamily="34" charset="0"/>
              </a:defRPr>
            </a:lvl1pPr>
          </a:lstStyle>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Understanding and Addressing Inequalities </a:t>
            </a:r>
          </a:p>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 taking a preventative approach</a:t>
            </a:r>
            <a:endParaRPr lang="en-GB" sz="12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4AE1ACF-0672-4A25-A843-D75F453846D7}"/>
              </a:ext>
            </a:extLst>
          </p:cNvPr>
          <p:cNvPicPr/>
          <p:nvPr/>
        </p:nvPicPr>
        <p:blipFill rotWithShape="1">
          <a:blip r:embed="rId3" cstate="print">
            <a:extLst>
              <a:ext uri="{28A0092B-C50C-407E-A947-70E740481C1C}">
                <a14:useLocalDpi xmlns:a14="http://schemas.microsoft.com/office/drawing/2010/main" val="0"/>
              </a:ext>
            </a:extLst>
          </a:blip>
          <a:srcRect l="962" r="2" b="1"/>
          <a:stretch/>
        </p:blipFill>
        <p:spPr>
          <a:xfrm>
            <a:off x="134710" y="2275696"/>
            <a:ext cx="5003276" cy="3786490"/>
          </a:xfrm>
          <a:prstGeom prst="rect">
            <a:avLst/>
          </a:prstGeom>
        </p:spPr>
      </p:pic>
      <p:sp>
        <p:nvSpPr>
          <p:cNvPr id="6" name="Text Box 2">
            <a:extLst>
              <a:ext uri="{FF2B5EF4-FFF2-40B4-BE49-F238E27FC236}">
                <a16:creationId xmlns:a16="http://schemas.microsoft.com/office/drawing/2014/main" id="{7BF8E42C-6AD3-45EA-8F44-5A515393BEFE}"/>
              </a:ext>
            </a:extLst>
          </p:cNvPr>
          <p:cNvSpPr txBox="1">
            <a:spLocks noChangeArrowheads="1"/>
          </p:cNvSpPr>
          <p:nvPr/>
        </p:nvSpPr>
        <p:spPr bwMode="auto">
          <a:xfrm>
            <a:off x="134710" y="6070516"/>
            <a:ext cx="5003276" cy="690207"/>
          </a:xfrm>
          <a:prstGeom prst="rect">
            <a:avLst/>
          </a:prstGeom>
          <a:solidFill>
            <a:schemeClr val="accent4">
              <a:lumMod val="75000"/>
            </a:schemeClr>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1400" b="1">
                <a:latin typeface="Arial" panose="020B0604020202020204" pitchFamily="34" charset="0"/>
                <a:ea typeface="Calibri" panose="020F0502020204030204" pitchFamily="34" charset="0"/>
                <a:cs typeface="Times New Roman" panose="02020603050405020304" pitchFamily="18" charset="0"/>
              </a:rPr>
              <a:t>Understanding our Population Health/Population Health Management (Insight/JSNA)</a:t>
            </a:r>
            <a:endParaRPr lang="en-GB" sz="140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6CA1432-B91A-49B1-A25A-D6CC40EF6FFB}"/>
              </a:ext>
            </a:extLst>
          </p:cNvPr>
          <p:cNvSpPr txBox="1">
            <a:spLocks noChangeArrowheads="1"/>
          </p:cNvSpPr>
          <p:nvPr/>
        </p:nvSpPr>
        <p:spPr bwMode="auto">
          <a:xfrm>
            <a:off x="2021511" y="3609541"/>
            <a:ext cx="1114610" cy="238676"/>
          </a:xfrm>
          <a:prstGeom prst="rect">
            <a:avLst/>
          </a:prstGeom>
          <a:solidFill>
            <a:srgbClr val="FFFFFF"/>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900" b="1">
                <a:solidFill>
                  <a:srgbClr val="CC99FF"/>
                </a:solidFill>
                <a:latin typeface="Arial" panose="020B0604020202020204" pitchFamily="34" charset="0"/>
                <a:ea typeface="Calibri" panose="020F0502020204030204" pitchFamily="34" charset="0"/>
                <a:cs typeface="Times New Roman" panose="02020603050405020304" pitchFamily="18" charset="0"/>
              </a:rPr>
              <a:t>Health Protection</a:t>
            </a:r>
            <a:endParaRPr lang="en-GB" sz="9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Shape 376">
            <a:extLst>
              <a:ext uri="{FF2B5EF4-FFF2-40B4-BE49-F238E27FC236}">
                <a16:creationId xmlns:a16="http://schemas.microsoft.com/office/drawing/2014/main" id="{5AE57F0E-4503-4BE5-A392-A1CEC28C44DD}"/>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3802" r="4099"/>
          <a:stretch>
            <a:fillRect/>
          </a:stretch>
        </p:blipFill>
        <p:spPr bwMode="auto">
          <a:xfrm>
            <a:off x="5180997" y="2614380"/>
            <a:ext cx="3882983" cy="310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6C722FF-1780-4506-B665-218F5F0DD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1288" y="428018"/>
            <a:ext cx="2061761" cy="175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1F9DE441-92B2-4E5B-9457-7381DF82AC10}"/>
              </a:ext>
            </a:extLst>
          </p:cNvPr>
          <p:cNvSpPr>
            <a:spLocks noGrp="1"/>
          </p:cNvSpPr>
          <p:nvPr>
            <p:ph type="title"/>
          </p:nvPr>
        </p:nvSpPr>
        <p:spPr>
          <a:xfrm>
            <a:off x="247474" y="1155950"/>
            <a:ext cx="7886700" cy="475537"/>
          </a:xfrm>
        </p:spPr>
        <p:txBody>
          <a:bodyPr>
            <a:noAutofit/>
          </a:bodyPr>
          <a:lstStyle/>
          <a:p>
            <a:r>
              <a:rPr lang="en-GB" sz="3800" b="1">
                <a:solidFill>
                  <a:srgbClr val="0070C0"/>
                </a:solidFill>
                <a:latin typeface="Arial" panose="020B0604020202020204" pitchFamily="34" charset="0"/>
                <a:cs typeface="Arial" panose="020B0604020202020204" pitchFamily="34" charset="0"/>
              </a:rPr>
              <a:t>What makes us healthy?</a:t>
            </a:r>
          </a:p>
        </p:txBody>
      </p:sp>
    </p:spTree>
    <p:extLst>
      <p:ext uri="{BB962C8B-B14F-4D97-AF65-F5344CB8AC3E}">
        <p14:creationId xmlns:p14="http://schemas.microsoft.com/office/powerpoint/2010/main" val="324527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192663C-F7D5-411B-94E9-B3B37BD80D2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065" t="15215" r="3467" b="10247"/>
          <a:stretch/>
        </p:blipFill>
        <p:spPr>
          <a:xfrm>
            <a:off x="3019302" y="1"/>
            <a:ext cx="6095009" cy="6858000"/>
          </a:xfrm>
          <a:prstGeom prst="rect">
            <a:avLst/>
          </a:prstGeom>
        </p:spPr>
      </p:pic>
      <p:sp>
        <p:nvSpPr>
          <p:cNvPr id="6" name="TextBox 5">
            <a:extLst>
              <a:ext uri="{FF2B5EF4-FFF2-40B4-BE49-F238E27FC236}">
                <a16:creationId xmlns:a16="http://schemas.microsoft.com/office/drawing/2014/main" id="{9491E093-6FF1-DB4C-EE42-180DF5589E8B}"/>
              </a:ext>
            </a:extLst>
          </p:cNvPr>
          <p:cNvSpPr txBox="1"/>
          <p:nvPr/>
        </p:nvSpPr>
        <p:spPr>
          <a:xfrm>
            <a:off x="29688" y="1170589"/>
            <a:ext cx="3090583" cy="5375831"/>
          </a:xfrm>
          <a:prstGeom prst="rect">
            <a:avLst/>
          </a:prstGeom>
          <a:noFill/>
        </p:spPr>
        <p:txBody>
          <a:bodyPr wrap="square">
            <a:spAutoFit/>
          </a:bodyPr>
          <a:lstStyle/>
          <a:p>
            <a:pPr>
              <a:lnSpc>
                <a:spcPct val="100000"/>
              </a:lnSpc>
              <a:spcBef>
                <a:spcPts val="750"/>
              </a:spcBef>
            </a:pPr>
            <a:r>
              <a:rPr lang="en-GB" sz="2000" b="1">
                <a:solidFill>
                  <a:srgbClr val="0070C0"/>
                </a:solidFill>
                <a:latin typeface="Arial" panose="020B0604020202020204" pitchFamily="34" charset="0"/>
                <a:cs typeface="Arial" panose="020B0604020202020204" pitchFamily="34" charset="0"/>
              </a:rPr>
              <a:t>JSNA Place Based Geographies</a:t>
            </a:r>
          </a:p>
          <a:p>
            <a:pPr>
              <a:lnSpc>
                <a:spcPct val="100000"/>
              </a:lnSpc>
              <a:spcBef>
                <a:spcPts val="750"/>
              </a:spcBef>
            </a:pPr>
            <a:r>
              <a:rPr lang="en-GB" sz="1800">
                <a:latin typeface="Arial"/>
                <a:cs typeface="Arial"/>
              </a:rPr>
              <a:t>JSNA’s </a:t>
            </a:r>
            <a:r>
              <a:rPr lang="en-GB">
                <a:latin typeface="Arial"/>
                <a:cs typeface="Arial"/>
              </a:rPr>
              <a:t>for</a:t>
            </a:r>
            <a:r>
              <a:rPr lang="en-GB" sz="1800">
                <a:latin typeface="Arial"/>
                <a:cs typeface="Arial"/>
              </a:rPr>
              <a:t> Shropshire and Place Plan Areas (PPA) </a:t>
            </a:r>
          </a:p>
          <a:p>
            <a:pPr>
              <a:lnSpc>
                <a:spcPct val="100000"/>
              </a:lnSpc>
              <a:spcBef>
                <a:spcPts val="750"/>
              </a:spcBef>
            </a:pPr>
            <a:r>
              <a:rPr lang="en-GB" sz="1800">
                <a:latin typeface="Arial"/>
                <a:cs typeface="Arial"/>
              </a:rPr>
              <a:t>18 PPA focused mainly on a market town and its surrounding rural communities.</a:t>
            </a:r>
          </a:p>
          <a:p>
            <a:pPr>
              <a:lnSpc>
                <a:spcPct val="100000"/>
              </a:lnSpc>
              <a:spcBef>
                <a:spcPts val="750"/>
              </a:spcBef>
            </a:pPr>
            <a:r>
              <a:rPr lang="en-GB" sz="1800">
                <a:latin typeface="Arial"/>
                <a:cs typeface="Arial"/>
              </a:rPr>
              <a:t>PPA’s are based along geographical/communities' boundaries not political ones.</a:t>
            </a:r>
          </a:p>
          <a:p>
            <a:pPr>
              <a:lnSpc>
                <a:spcPct val="100000"/>
              </a:lnSpc>
              <a:spcBef>
                <a:spcPts val="750"/>
              </a:spcBef>
            </a:pPr>
            <a:r>
              <a:rPr lang="en-GB" sz="1800">
                <a:latin typeface="Arial"/>
                <a:cs typeface="Arial"/>
              </a:rPr>
              <a:t>Capture the uniqueness of the areas in Shropshire.</a:t>
            </a:r>
          </a:p>
          <a:p>
            <a:pPr>
              <a:lnSpc>
                <a:spcPct val="100000"/>
              </a:lnSpc>
              <a:spcBef>
                <a:spcPts val="750"/>
              </a:spcBef>
            </a:pPr>
            <a:r>
              <a:rPr lang="en-GB">
                <a:latin typeface="Arial"/>
                <a:cs typeface="Arial"/>
              </a:rPr>
              <a:t>I</a:t>
            </a:r>
            <a:r>
              <a:rPr lang="en-GB" sz="1800">
                <a:latin typeface="Arial"/>
                <a:cs typeface="Arial"/>
              </a:rPr>
              <a:t>dentify meaningful local differences and areas of need.</a:t>
            </a:r>
            <a:endParaRPr lang="en-GB" sz="1800">
              <a:latin typeface="Arial"/>
              <a:ea typeface="+mn-lt"/>
              <a:cs typeface="Arial"/>
            </a:endParaRPr>
          </a:p>
        </p:txBody>
      </p:sp>
    </p:spTree>
    <p:extLst>
      <p:ext uri="{BB962C8B-B14F-4D97-AF65-F5344CB8AC3E}">
        <p14:creationId xmlns:p14="http://schemas.microsoft.com/office/powerpoint/2010/main" val="293251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163889" y="1160045"/>
            <a:ext cx="7886700" cy="994172"/>
          </a:xfrm>
        </p:spPr>
        <p:txBody>
          <a:bodyPr>
            <a:noAutofit/>
          </a:bodyPr>
          <a:lstStyle/>
          <a:p>
            <a:r>
              <a:rPr lang="en-GB" sz="3800" b="1">
                <a:solidFill>
                  <a:srgbClr val="0070C0"/>
                </a:solidFill>
                <a:latin typeface="Arial" panose="020B0604020202020204" pitchFamily="34" charset="0"/>
                <a:ea typeface="Calibri"/>
                <a:cs typeface="Arial" panose="020B0604020202020204" pitchFamily="34" charset="0"/>
                <a:sym typeface="Calibri"/>
              </a:rPr>
              <a:t>JSNA Web Based Profiler Tool</a:t>
            </a:r>
            <a:br>
              <a:rPr lang="en-GB" sz="3800" b="1">
                <a:solidFill>
                  <a:srgbClr val="0070C0"/>
                </a:solidFill>
                <a:latin typeface="Arial" panose="020B0604020202020204" pitchFamily="34" charset="0"/>
                <a:cs typeface="Arial" panose="020B0604020202020204" pitchFamily="34" charset="0"/>
              </a:rPr>
            </a:br>
            <a:endParaRPr lang="en-GB" sz="3800" b="1">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03E658-C341-4342-8CAF-001B4DAEA6BC}"/>
              </a:ext>
            </a:extLst>
          </p:cNvPr>
          <p:cNvSpPr txBox="1"/>
          <p:nvPr/>
        </p:nvSpPr>
        <p:spPr>
          <a:xfrm>
            <a:off x="163889" y="1738315"/>
            <a:ext cx="6320547" cy="307777"/>
          </a:xfrm>
          <a:prstGeom prst="rect">
            <a:avLst/>
          </a:prstGeom>
          <a:noFill/>
        </p:spPr>
        <p:txBody>
          <a:bodyPr wrap="square">
            <a:spAutoFit/>
          </a:bodyPr>
          <a:lstStyle/>
          <a:p>
            <a:r>
              <a:rPr lang="en-GB" sz="1400" b="0" i="0" u="sng" strike="noStrike">
                <a:solidFill>
                  <a:srgbClr val="0563C1"/>
                </a:solidFill>
                <a:effectLst/>
                <a:latin typeface="Arial" panose="020B0604020202020204" pitchFamily="34" charset="0"/>
                <a:hlinkClick r:id="rId4"/>
              </a:rPr>
              <a:t>https://www.shropshire.gov.uk/public-health/jsna-data-beta/</a:t>
            </a:r>
            <a:endParaRPr lang="en-GB" sz="1400"/>
          </a:p>
        </p:txBody>
      </p:sp>
      <p:sp>
        <p:nvSpPr>
          <p:cNvPr id="9" name="TextBox 8">
            <a:extLst>
              <a:ext uri="{FF2B5EF4-FFF2-40B4-BE49-F238E27FC236}">
                <a16:creationId xmlns:a16="http://schemas.microsoft.com/office/drawing/2014/main" id="{5F2B680D-4A54-4AAE-8AEE-860422D209FA}"/>
              </a:ext>
            </a:extLst>
          </p:cNvPr>
          <p:cNvSpPr txBox="1"/>
          <p:nvPr/>
        </p:nvSpPr>
        <p:spPr>
          <a:xfrm>
            <a:off x="5703184" y="3768955"/>
            <a:ext cx="3185809" cy="1200329"/>
          </a:xfrm>
          <a:prstGeom prst="rect">
            <a:avLst/>
          </a:prstGeom>
          <a:noFill/>
        </p:spPr>
        <p:txBody>
          <a:bodyPr wrap="square">
            <a:spAutoFit/>
          </a:bodyPr>
          <a:lstStyle/>
          <a:p>
            <a:r>
              <a:rPr lang="en-GB">
                <a:latin typeface="Arial" panose="020B0604020202020204" pitchFamily="34" charset="0"/>
                <a:cs typeface="Arial" panose="020B0604020202020204" pitchFamily="34" charset="0"/>
              </a:rPr>
              <a:t>The web-based JSNA is an interactive tool that allows users to explore data relating to health need in Shropshire.</a:t>
            </a:r>
          </a:p>
        </p:txBody>
      </p:sp>
      <p:pic>
        <p:nvPicPr>
          <p:cNvPr id="3" name="Picture 2">
            <a:extLst>
              <a:ext uri="{FF2B5EF4-FFF2-40B4-BE49-F238E27FC236}">
                <a16:creationId xmlns:a16="http://schemas.microsoft.com/office/drawing/2014/main" id="{963171D8-F8DA-4AF2-954C-44740F777187}"/>
              </a:ext>
            </a:extLst>
          </p:cNvPr>
          <p:cNvPicPr>
            <a:picLocks noChangeAspect="1"/>
          </p:cNvPicPr>
          <p:nvPr/>
        </p:nvPicPr>
        <p:blipFill>
          <a:blip r:embed="rId5"/>
          <a:stretch>
            <a:fillRect/>
          </a:stretch>
        </p:blipFill>
        <p:spPr>
          <a:xfrm>
            <a:off x="0" y="2055013"/>
            <a:ext cx="5232152" cy="48359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414642" y="1083536"/>
            <a:ext cx="7886700" cy="1325563"/>
          </a:xfrm>
        </p:spPr>
        <p:txBody>
          <a:bodyPr>
            <a:normAutofit/>
          </a:bodyPr>
          <a:lstStyle/>
          <a:p>
            <a:r>
              <a:rPr lang="en-GB" sz="4000" b="1">
                <a:solidFill>
                  <a:srgbClr val="0070C0"/>
                </a:solidFill>
                <a:latin typeface="Arial" panose="020B0604020202020204" pitchFamily="34" charset="0"/>
                <a:ea typeface="Calibri"/>
                <a:cs typeface="Arial" panose="020B0604020202020204" pitchFamily="34" charset="0"/>
                <a:sym typeface="Calibri"/>
              </a:rPr>
              <a:t>Community Engagement</a:t>
            </a:r>
            <a:br>
              <a:rPr lang="en-GB" sz="3800" b="1">
                <a:solidFill>
                  <a:srgbClr val="0070C0"/>
                </a:solidFill>
              </a:rPr>
            </a:br>
            <a:endParaRPr lang="en-GB" sz="3800" b="1">
              <a:solidFill>
                <a:srgbClr val="0070C0"/>
              </a:solidFill>
            </a:endParaRPr>
          </a:p>
        </p:txBody>
      </p:sp>
      <p:sp>
        <p:nvSpPr>
          <p:cNvPr id="2" name="Content Placeholder 1">
            <a:extLst>
              <a:ext uri="{FF2B5EF4-FFF2-40B4-BE49-F238E27FC236}">
                <a16:creationId xmlns:a16="http://schemas.microsoft.com/office/drawing/2014/main" id="{B83F5183-D220-4513-A157-9DFD04EC9613}"/>
              </a:ext>
            </a:extLst>
          </p:cNvPr>
          <p:cNvSpPr>
            <a:spLocks noGrp="1"/>
          </p:cNvSpPr>
          <p:nvPr>
            <p:ph idx="1"/>
          </p:nvPr>
        </p:nvSpPr>
        <p:spPr>
          <a:xfrm>
            <a:off x="628650" y="2051288"/>
            <a:ext cx="7886700" cy="3288676"/>
          </a:xfrm>
        </p:spPr>
        <p:txBody>
          <a:bodyPr/>
          <a:lstStyle/>
          <a:p>
            <a:pPr marL="0" indent="0">
              <a:buNone/>
            </a:pPr>
            <a:r>
              <a:rPr lang="en-GB" b="1">
                <a:latin typeface="Arial" panose="020B0604020202020204" pitchFamily="34" charset="0"/>
                <a:ea typeface="Calibri"/>
                <a:cs typeface="Arial" panose="020B0604020202020204" pitchFamily="34" charset="0"/>
                <a:sym typeface="Calibri"/>
              </a:rPr>
              <a:t>Stakeholder and Resident engagement via:</a:t>
            </a:r>
          </a:p>
          <a:p>
            <a:pPr marL="0" indent="0">
              <a:buNone/>
            </a:pPr>
            <a:endParaRPr lang="en-GB" b="1" u="sng">
              <a:latin typeface="Arial" panose="020B0604020202020204" pitchFamily="34" charset="0"/>
              <a:ea typeface="Calibri"/>
              <a:cs typeface="Arial" panose="020B0604020202020204" pitchFamily="34" charset="0"/>
              <a:sym typeface="Calibri"/>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Questionnaires to residents</a:t>
            </a:r>
          </a:p>
          <a:p>
            <a:pPr marL="457200" lvl="1" indent="0">
              <a:buNone/>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Interviews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Focus Groups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Attending key meetings/groups</a:t>
            </a:r>
          </a:p>
        </p:txBody>
      </p:sp>
      <p:pic>
        <p:nvPicPr>
          <p:cNvPr id="3" name="Picture 2">
            <a:extLst>
              <a:ext uri="{FF2B5EF4-FFF2-40B4-BE49-F238E27FC236}">
                <a16:creationId xmlns:a16="http://schemas.microsoft.com/office/drawing/2014/main" id="{A45D5F20-69D7-43D2-AFA2-6B7A622EBF68}"/>
              </a:ext>
            </a:extLst>
          </p:cNvPr>
          <p:cNvPicPr>
            <a:picLocks noChangeAspect="1"/>
          </p:cNvPicPr>
          <p:nvPr/>
        </p:nvPicPr>
        <p:blipFill>
          <a:blip r:embed="rId4"/>
          <a:stretch>
            <a:fillRect/>
          </a:stretch>
        </p:blipFill>
        <p:spPr>
          <a:xfrm>
            <a:off x="0" y="5259549"/>
            <a:ext cx="6278252" cy="1598451"/>
          </a:xfrm>
          <a:prstGeom prst="rect">
            <a:avLst/>
          </a:prstGeom>
        </p:spPr>
      </p:pic>
    </p:spTree>
    <p:extLst>
      <p:ext uri="{BB962C8B-B14F-4D97-AF65-F5344CB8AC3E}">
        <p14:creationId xmlns:p14="http://schemas.microsoft.com/office/powerpoint/2010/main" val="4902157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71947FA09604384E124AE626DC1AC" ma:contentTypeVersion="18" ma:contentTypeDescription="Create a new document." ma:contentTypeScope="" ma:versionID="9835c98b5cbd819f40e1afe51d72bd28">
  <xsd:schema xmlns:xsd="http://www.w3.org/2001/XMLSchema" xmlns:xs="http://www.w3.org/2001/XMLSchema" xmlns:p="http://schemas.microsoft.com/office/2006/metadata/properties" xmlns:ns2="ac6f7727-9981-47f0-993e-6511a1c3812d" xmlns:ns3="6d1fb052-2e39-4dc2-ae27-4dc85d86b8c7" targetNamespace="http://schemas.microsoft.com/office/2006/metadata/properties" ma:root="true" ma:fieldsID="d21000e32432ef9353921e782328b1ab" ns2:_="" ns3:_="">
    <xsd:import namespace="ac6f7727-9981-47f0-993e-6511a1c3812d"/>
    <xsd:import namespace="6d1fb052-2e39-4dc2-ae27-4dc85d86b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f7727-9981-47f0-993e-6511a1c38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fb052-2e39-4dc2-ae27-4dc85d86b8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65dd9-df5b-4711-bdf4-e426221bd71b}" ma:internalName="TaxCatchAll" ma:showField="CatchAllData" ma:web="6d1fb052-2e39-4dc2-ae27-4dc85d86b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d1fb052-2e39-4dc2-ae27-4dc85d86b8c7" xsi:nil="true"/>
    <lcf76f155ced4ddcb4097134ff3c332f xmlns="ac6f7727-9981-47f0-993e-6511a1c3812d">
      <Terms xmlns="http://schemas.microsoft.com/office/infopath/2007/PartnerControls"/>
    </lcf76f155ced4ddcb4097134ff3c332f>
    <SharedWithUsers xmlns="6d1fb052-2e39-4dc2-ae27-4dc85d86b8c7">
      <UserInfo>
        <DisplayName>Mark Trenfield</DisplayName>
        <AccountId>1273</AccountId>
        <AccountType/>
      </UserInfo>
      <UserInfo>
        <DisplayName>Alex Mclellan</DisplayName>
        <AccountId>4746</AccountId>
        <AccountType/>
      </UserInfo>
      <UserInfo>
        <DisplayName>Penny Bason</DisplayName>
        <AccountId>444</AccountId>
        <AccountType/>
      </UserInfo>
      <UserInfo>
        <DisplayName>Hannah Thomas</DisplayName>
        <AccountId>40</AccountId>
        <AccountType/>
      </UserInfo>
      <UserInfo>
        <DisplayName>Louisa Jones</DisplayName>
        <AccountId>4679</AccountId>
        <AccountType/>
      </UserInfo>
      <UserInfo>
        <DisplayName>Jessie Dickson</DisplayName>
        <AccountId>5726</AccountId>
        <AccountType/>
      </UserInfo>
      <UserInfo>
        <DisplayName>Jess Edwards</DisplayName>
        <AccountId>5250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BB74C-BC0D-4C0A-A476-BFA7271DC060}">
  <ds:schemaRefs>
    <ds:schemaRef ds:uri="6d1fb052-2e39-4dc2-ae27-4dc85d86b8c7"/>
    <ds:schemaRef ds:uri="ac6f7727-9981-47f0-993e-6511a1c381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539D4D-550D-495B-AAAE-59A0C43AA873}">
  <ds:schemaRef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6d1fb052-2e39-4dc2-ae27-4dc85d86b8c7"/>
    <ds:schemaRef ds:uri="ac6f7727-9981-47f0-993e-6511a1c3812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E6147E4-B00F-4513-9132-B679394A4C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4281</Words>
  <Application>Microsoft Office PowerPoint</Application>
  <PresentationFormat>On-screen Show (4:3)</PresentationFormat>
  <Paragraphs>598</Paragraphs>
  <Slides>52</Slides>
  <Notes>48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0" baseType="lpstr">
      <vt:lpstr>Arial</vt:lpstr>
      <vt:lpstr>Calibri</vt:lpstr>
      <vt:lpstr>Calibri Light</vt:lpstr>
      <vt:lpstr>Poppins</vt:lpstr>
      <vt:lpstr>Wingdings</vt:lpstr>
      <vt:lpstr>Office Theme</vt:lpstr>
      <vt:lpstr>Office Theme</vt:lpstr>
      <vt:lpstr>Document</vt:lpstr>
      <vt:lpstr> Joint Strategic Needs  Assessment (JSNA):  Place-based approach  </vt:lpstr>
      <vt:lpstr>Overview</vt:lpstr>
      <vt:lpstr>PowerPoint Presentation</vt:lpstr>
      <vt:lpstr>PowerPoint Presentation</vt:lpstr>
      <vt:lpstr>PowerPoint Presentation</vt:lpstr>
      <vt:lpstr>What makes us healthy?</vt:lpstr>
      <vt:lpstr>PowerPoint Presentation</vt:lpstr>
      <vt:lpstr>JSNA Web Based Profiler Tool </vt:lpstr>
      <vt:lpstr>Community Engagement </vt:lpstr>
      <vt:lpstr>PowerPoint Presentation</vt:lpstr>
      <vt:lpstr>PowerPoint Presentation</vt:lpstr>
      <vt:lpstr>PowerPoint Presentation</vt:lpstr>
      <vt:lpstr>Shrewsbury Place Plan  Examples of Key Health and Wellbeing Data</vt:lpstr>
      <vt:lpstr>PowerPoint Presentation</vt:lpstr>
      <vt:lpstr>Quality &amp; Outcomes Framework (QOF) Indicators 2020/21</vt:lpstr>
      <vt:lpstr>Smoking in Pregnancy</vt:lpstr>
      <vt:lpstr>PowerPoint Presentation</vt:lpstr>
      <vt:lpstr>PowerPoint Presentation</vt:lpstr>
      <vt:lpstr>PowerPoint Presentation</vt:lpstr>
      <vt:lpstr>  Shrewsbury North East Place Plan Area https://shropshire.maps.arcgis.com/apps/webappviewer/index.html?id=fa75f921e771451382533a854cce6a1e  </vt:lpstr>
      <vt:lpstr>Ranking of Wards in North East Shrewsbury Place Plan Area in metrics</vt:lpstr>
      <vt:lpstr>Monkmoor: Report From A Young Resident’s Point</vt:lpstr>
      <vt:lpstr>Monkmoor: Report From A Young Resident’s Point</vt:lpstr>
      <vt:lpstr>Monkmoor: Report From A Young Resident’s Point</vt:lpstr>
      <vt:lpstr>Monkmoor Report From A Young Resident’s Point</vt:lpstr>
      <vt:lpstr>Community Engagement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Discussion   What are the key themes for Shrewsbury North           East Place Plan Area?    What is already happening around the key themes?    What actions do we need to take to improve the key themes?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JSNA – Highley Stakeholder Consultation</dc:title>
  <dc:creator>Katie Morris</dc:creator>
  <cp:lastModifiedBy>Amanda Cheeseman</cp:lastModifiedBy>
  <cp:revision>2</cp:revision>
  <cp:lastPrinted>2023-07-07T09:44:38Z</cp:lastPrinted>
  <dcterms:created xsi:type="dcterms:W3CDTF">2022-07-25T09:32:02Z</dcterms:created>
  <dcterms:modified xsi:type="dcterms:W3CDTF">2023-08-18T08:11:37Z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0x0101007A571947FA09604384E124AE626DC1AC</vt:lpwstr>
  </property>
  <property fmtid="{D5CDD505-2E9C-101B-9397-08002B2CF9AE}" pid="3" name="MediaServiceImageTags">
    <vt:lpwstr/>
  </property>
</Properties>
</file>