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xml" ContentType="application/vnd.openxmlformats-officedocument.drawingml.chartshapes+xml"/>
  <Override PartName="/ppt/notesSlides/notesSlide2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5.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6.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7.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8.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2.xml" ContentType="application/vnd.openxmlformats-officedocument.drawingml.chartshapes+xml"/>
  <Override PartName="/ppt/notesSlides/notesSlide29.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3.xml" ContentType="application/vnd.openxmlformats-officedocument.drawingml.chartshapes+xml"/>
  <Override PartName="/ppt/notesSlides/notesSlide30.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1.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drawings/drawing4.xml" ContentType="application/vnd.openxmlformats-officedocument.drawingml.chartshapes+xml"/>
  <Override PartName="/ppt/notesSlides/notesSlide32.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drawings/drawing5.xml" ContentType="application/vnd.openxmlformats-officedocument.drawingml.chartshapes+xml"/>
  <Override PartName="/ppt/notesSlides/notesSlide33.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4.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6.xml" ContentType="application/vnd.openxmlformats-officedocument.drawingml.chartshapes+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drawings/drawing7.xml" ContentType="application/vnd.openxmlformats-officedocument.drawingml.chartshapes+xml"/>
  <Override PartName="/ppt/notesSlides/notesSlide35.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drawings/drawing8.xml" ContentType="application/vnd.openxmlformats-officedocument.drawingml.chartshapes+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drawings/drawing9.xml" ContentType="application/vnd.openxmlformats-officedocument.drawingml.chartshape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49"/>
  </p:notesMasterIdLst>
  <p:sldIdLst>
    <p:sldId id="2145707242" r:id="rId5"/>
    <p:sldId id="327" r:id="rId6"/>
    <p:sldId id="267" r:id="rId7"/>
    <p:sldId id="262" r:id="rId8"/>
    <p:sldId id="261" r:id="rId9"/>
    <p:sldId id="2145707197" r:id="rId10"/>
    <p:sldId id="321" r:id="rId11"/>
    <p:sldId id="274" r:id="rId12"/>
    <p:sldId id="2145707199" r:id="rId13"/>
    <p:sldId id="298" r:id="rId14"/>
    <p:sldId id="391" r:id="rId15"/>
    <p:sldId id="436" r:id="rId16"/>
    <p:sldId id="2145707239" r:id="rId17"/>
    <p:sldId id="2145707240" r:id="rId18"/>
    <p:sldId id="2145707201" r:id="rId19"/>
    <p:sldId id="2145707223" r:id="rId20"/>
    <p:sldId id="2145707224" r:id="rId21"/>
    <p:sldId id="2145707222" r:id="rId22"/>
    <p:sldId id="2145707202" r:id="rId23"/>
    <p:sldId id="2145707203" r:id="rId24"/>
    <p:sldId id="2145707204" r:id="rId25"/>
    <p:sldId id="2145707205" r:id="rId26"/>
    <p:sldId id="2145707206" r:id="rId27"/>
    <p:sldId id="2145707207" r:id="rId28"/>
    <p:sldId id="2145707208" r:id="rId29"/>
    <p:sldId id="2145707209" r:id="rId30"/>
    <p:sldId id="2145707210" r:id="rId31"/>
    <p:sldId id="2145707211" r:id="rId32"/>
    <p:sldId id="2145707212" r:id="rId33"/>
    <p:sldId id="2145707213" r:id="rId34"/>
    <p:sldId id="2145707214" r:id="rId35"/>
    <p:sldId id="2145707215" r:id="rId36"/>
    <p:sldId id="2145707216" r:id="rId37"/>
    <p:sldId id="2145707217" r:id="rId38"/>
    <p:sldId id="2145707218" r:id="rId39"/>
    <p:sldId id="2145707219" r:id="rId40"/>
    <p:sldId id="2145707220" r:id="rId41"/>
    <p:sldId id="2145707221" r:id="rId42"/>
    <p:sldId id="2145707241" r:id="rId43"/>
    <p:sldId id="2145707230" r:id="rId44"/>
    <p:sldId id="2145707231" r:id="rId45"/>
    <p:sldId id="2145707235" r:id="rId46"/>
    <p:sldId id="2145707234" r:id="rId47"/>
    <p:sldId id="2145707232" r:id="rId48"/>
  </p:sldIdLst>
  <p:sldSz cx="9144000" cy="6858000" type="screen4x3"/>
  <p:notesSz cx="9926638" cy="1435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741F4A-3E51-80B6-5D00-BA48A1A22FFA}" name="Hannah Thomas" initials="HT" userId="S::hannah.thomas@shropshire.gov.uk::5c9b5c0b-cc95-4f8a-aad3-7eca96980d82" providerId="AD"/>
  <p188:author id="{06D0BCB4-7E0E-B4F3-CB22-F210A627E15F}" name="Rachel Robinson" initials="SCTMP1348" userId="Rachel Robinson" providerId="None"/>
  <p188:author id="{C1AEB8E6-DFB3-E16D-D1C4-D8443FE17C7E}" name="Chris Hirons" initials="CH" userId="S::chris.hirons@shropshire.gov.uk::6f56ab38-6c4f-42bb-9086-cb31dfab87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ie Morris" initials="SCTMP2188" lastIdx="1" clrIdx="0">
    <p:extLst>
      <p:ext uri="{19B8F6BF-5375-455C-9EA6-DF929625EA0E}">
        <p15:presenceInfo xmlns:p15="http://schemas.microsoft.com/office/powerpoint/2012/main" userId="Katie Morris" providerId="None"/>
      </p:ext>
    </p:extLst>
  </p:cmAuthor>
  <p:cmAuthor id="2" name="Hannah Thomas" initials="CC117039" lastIdx="3" clrIdx="1">
    <p:extLst>
      <p:ext uri="{19B8F6BF-5375-455C-9EA6-DF929625EA0E}">
        <p15:presenceInfo xmlns:p15="http://schemas.microsoft.com/office/powerpoint/2012/main" userId="Hannah Thomas" providerId="None"/>
      </p:ext>
    </p:extLst>
  </p:cmAuthor>
  <p:cmAuthor id="3" name="Mark Trenfield" initials="MT" lastIdx="1" clrIdx="2">
    <p:extLst>
      <p:ext uri="{19B8F6BF-5375-455C-9EA6-DF929625EA0E}">
        <p15:presenceInfo xmlns:p15="http://schemas.microsoft.com/office/powerpoint/2012/main" userId="S::mark.trenfield@shropshire.gov.uk::f65a3333-0d1e-4a56-b930-4d0b9d55aa3a" providerId="AD"/>
      </p:ext>
    </p:extLst>
  </p:cmAuthor>
  <p:cmAuthor id="4" name="Penny Bason" initials="PB" lastIdx="1" clrIdx="3">
    <p:extLst>
      <p:ext uri="{19B8F6BF-5375-455C-9EA6-DF929625EA0E}">
        <p15:presenceInfo xmlns:p15="http://schemas.microsoft.com/office/powerpoint/2012/main" userId="S::penny.bason@shropshire.gov.uk::a628c6c9-9c00-4657-8267-7605222c3e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6E7165-631E-4AA9-A136-790C1F3DF6B9}" v="23" dt="2023-07-14T10:00:07.7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shropshirecouncil.sharepoint.com/sites/phi/Shared%20Documents/General/PLACE%20PLAN%20INDICES/Indices%20Data/Collated%20Dat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Whitchurch%20Survey%20Dat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Whitchurch%20Survey%20Dat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Whitchurch%20Survey%20Dat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Whitchurch%20Survey%20Data.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Whitchurch%20Survey%20Data.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xml"/></Relationships>
</file>

<file path=ppt/charts/_rels/chart15.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Whitchurch%20Survey%20Data.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Whitchurch%20Survey%20Data.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Whitchurch%20Survey%20Data.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Whitchurch%20Survey%20Data.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Whitchurch%20Survey%20Data.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shropshirecouncil.sharepoint.com/sites/phi/Shared%20Documents/General/PLACE%20PLAN%20INDICES/Indices%20Data/Collated%20Data.xlsx"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Whitchurch%20Survey%20Data.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Whitchurch%20Survey%20Data.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Whitchurch%20Survey%20Data.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Whitchurch%20Survey%20Data.xlsx" TargetMode="Externa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2.xml"/></Relationships>
</file>

<file path=ppt/charts/_rels/chart24.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Whitchurch%20Survey%20Data.xlsx" TargetMode="Externa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3.xml"/></Relationships>
</file>

<file path=ppt/charts/_rels/chart25.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Whitchurch%20Survey%20Data.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Whitchurch%20Survey%20Data.xlsx" TargetMode="Externa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chartUserShapes" Target="../drawings/drawing4.xml"/></Relationships>
</file>

<file path=ppt/charts/_rels/chart27.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Whitchurch%20Survey%20Data.xlsx" TargetMode="Externa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chartUserShapes" Target="../drawings/drawing5.xml"/></Relationships>
</file>

<file path=ppt/charts/_rels/chart28.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Whitchurch%20Survey%20Data.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Whitchurch%20Survey%20Data.xlsx" TargetMode="Externa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6.xml"/></Relationships>
</file>

<file path=ppt/charts/_rels/chart3.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Whitchurch%20Survey%20Data.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Whitchurch%20Survey%20Data.xlsx" TargetMode="Externa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chartUserShapes" Target="../drawings/drawing7.xml"/></Relationships>
</file>

<file path=ppt/charts/_rels/chart31.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Whitchurch%20Survey%20Data.xlsx" TargetMode="Externa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chartUserShapes" Target="../drawings/drawing8.xml"/></Relationships>
</file>

<file path=ppt/charts/_rels/chart32.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Whitchurch%20Survey%20Data.xlsx" TargetMode="Externa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chartUserShapes" Target="../drawings/drawing9.xml"/></Relationships>
</file>

<file path=ppt/charts/_rels/chart4.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Whitchurch%20Survey%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Whitchurch%20Survey%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Whitchurch%20Survey%20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Whitchurch%20Survey%20Da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Whitchurch%20Survey%20Dat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shropshirecouncil.sharepoint.com/sites/PH/Shared%20Documents/Integration%20and%20Healthy%20Population/Place%20Based%20Joint%20Strategic%20Needs%20Assesssments/Place%20Plan%20Documents/Highley/Data/Combined%20Whitchurch%20Survey%20Dat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821903082116057"/>
          <c:y val="7.9369727985500113E-2"/>
          <c:w val="0.60212558168204156"/>
          <c:h val="0.88689920795361499"/>
        </c:manualLayout>
      </c:layout>
      <c:radarChart>
        <c:radarStyle val="marker"/>
        <c:varyColors val="0"/>
        <c:ser>
          <c:idx val="1"/>
          <c:order val="0"/>
          <c:tx>
            <c:strRef>
              <c:f>PPViz1!$L$1</c:f>
              <c:strCache>
                <c:ptCount val="1"/>
                <c:pt idx="0">
                  <c:v>Shropshire</c:v>
                </c:pt>
              </c:strCache>
            </c:strRef>
          </c:tx>
          <c:spPr>
            <a:ln w="57150" cap="rnd">
              <a:solidFill>
                <a:schemeClr val="accent5">
                  <a:lumMod val="60000"/>
                  <a:lumOff val="40000"/>
                </a:schemeClr>
              </a:solidFill>
              <a:round/>
            </a:ln>
            <a:effectLst/>
          </c:spPr>
          <c:marker>
            <c:symbol val="none"/>
          </c:marker>
          <c:val>
            <c:numRef>
              <c:f>PPViz1!$L$2:$L$4</c:f>
              <c:numCache>
                <c:formatCode>General</c:formatCode>
                <c:ptCount val="3"/>
                <c:pt idx="0">
                  <c:v>0</c:v>
                </c:pt>
                <c:pt idx="1">
                  <c:v>0</c:v>
                </c:pt>
                <c:pt idx="2">
                  <c:v>0</c:v>
                </c:pt>
              </c:numCache>
            </c:numRef>
          </c:val>
          <c:extLst>
            <c:ext xmlns:c16="http://schemas.microsoft.com/office/drawing/2014/chart" uri="{C3380CC4-5D6E-409C-BE32-E72D297353CC}">
              <c16:uniqueId val="{00000000-5055-4751-9C7C-8323008AFE90}"/>
            </c:ext>
          </c:extLst>
        </c:ser>
        <c:ser>
          <c:idx val="0"/>
          <c:order val="1"/>
          <c:tx>
            <c:strRef>
              <c:f>PPViz1!$M$1</c:f>
              <c:strCache>
                <c:ptCount val="1"/>
                <c:pt idx="0">
                  <c:v>Whitchurch</c:v>
                </c:pt>
              </c:strCache>
            </c:strRef>
          </c:tx>
          <c:spPr>
            <a:ln w="57150" cap="rnd">
              <a:solidFill>
                <a:schemeClr val="accent1"/>
              </a:solidFill>
              <a:round/>
            </a:ln>
            <a:effectLst/>
          </c:spPr>
          <c:marker>
            <c:symbol val="circle"/>
            <c:size val="12"/>
            <c:spPr>
              <a:solidFill>
                <a:srgbClr val="FF0000"/>
              </a:solidFill>
              <a:ln w="9525">
                <a:solidFill>
                  <a:schemeClr val="accent1"/>
                </a:solidFill>
              </a:ln>
              <a:effectLst/>
            </c:spPr>
          </c:marker>
          <c:dPt>
            <c:idx val="0"/>
            <c:marker>
              <c:symbol val="circle"/>
              <c:size val="12"/>
              <c:spPr>
                <a:solidFill>
                  <a:srgbClr val="FF0000"/>
                </a:solidFill>
                <a:ln w="9525">
                  <a:solidFill>
                    <a:schemeClr val="accent1"/>
                  </a:solidFill>
                </a:ln>
                <a:effectLst/>
              </c:spPr>
            </c:marker>
            <c:bubble3D val="0"/>
            <c:extLst>
              <c:ext xmlns:c16="http://schemas.microsoft.com/office/drawing/2014/chart" uri="{C3380CC4-5D6E-409C-BE32-E72D297353CC}">
                <c16:uniqueId val="{00000001-5055-4751-9C7C-8323008AFE90}"/>
              </c:ext>
            </c:extLst>
          </c:dPt>
          <c:dPt>
            <c:idx val="1"/>
            <c:marker>
              <c:symbol val="circle"/>
              <c:size val="12"/>
              <c:spPr>
                <a:solidFill>
                  <a:srgbClr val="FF0000"/>
                </a:solidFill>
                <a:ln w="9525">
                  <a:solidFill>
                    <a:schemeClr val="accent1"/>
                  </a:solidFill>
                </a:ln>
                <a:effectLst/>
              </c:spPr>
            </c:marker>
            <c:bubble3D val="0"/>
            <c:extLst>
              <c:ext xmlns:c16="http://schemas.microsoft.com/office/drawing/2014/chart" uri="{C3380CC4-5D6E-409C-BE32-E72D297353CC}">
                <c16:uniqueId val="{00000002-5055-4751-9C7C-8323008AFE90}"/>
              </c:ext>
            </c:extLst>
          </c:dPt>
          <c:dPt>
            <c:idx val="2"/>
            <c:marker>
              <c:symbol val="circle"/>
              <c:size val="12"/>
              <c:spPr>
                <a:solidFill>
                  <a:srgbClr val="FF0000"/>
                </a:solidFill>
                <a:ln w="9525">
                  <a:solidFill>
                    <a:schemeClr val="accent1"/>
                  </a:solidFill>
                </a:ln>
                <a:effectLst/>
              </c:spPr>
            </c:marker>
            <c:bubble3D val="0"/>
            <c:extLst>
              <c:ext xmlns:c16="http://schemas.microsoft.com/office/drawing/2014/chart" uri="{C3380CC4-5D6E-409C-BE32-E72D297353CC}">
                <c16:uniqueId val="{00000003-5055-4751-9C7C-8323008AFE90}"/>
              </c:ext>
            </c:extLst>
          </c:dPt>
          <c:cat>
            <c:strRef>
              <c:f>PPViz1!$J$2:$J$4</c:f>
              <c:strCache>
                <c:ptCount val="3"/>
                <c:pt idx="0">
                  <c:v>Healthy People</c:v>
                </c:pt>
                <c:pt idx="1">
                  <c:v>Healthy Economy</c:v>
                </c:pt>
                <c:pt idx="2">
                  <c:v>Healthy Environment</c:v>
                </c:pt>
              </c:strCache>
            </c:strRef>
          </c:cat>
          <c:val>
            <c:numRef>
              <c:f>PPViz1!$M$2:$M$4</c:f>
              <c:numCache>
                <c:formatCode>General</c:formatCode>
                <c:ptCount val="3"/>
                <c:pt idx="0">
                  <c:v>-5.4770074432983096E-2</c:v>
                </c:pt>
                <c:pt idx="1">
                  <c:v>-0.28826452251213736</c:v>
                </c:pt>
                <c:pt idx="2">
                  <c:v>-8.1229101776440701E-2</c:v>
                </c:pt>
              </c:numCache>
            </c:numRef>
          </c:val>
          <c:extLst>
            <c:ext xmlns:c16="http://schemas.microsoft.com/office/drawing/2014/chart" uri="{C3380CC4-5D6E-409C-BE32-E72D297353CC}">
              <c16:uniqueId val="{00000004-5055-4751-9C7C-8323008AFE90}"/>
            </c:ext>
          </c:extLst>
        </c:ser>
        <c:dLbls>
          <c:showLegendKey val="0"/>
          <c:showVal val="0"/>
          <c:showCatName val="0"/>
          <c:showSerName val="0"/>
          <c:showPercent val="0"/>
          <c:showBubbleSize val="0"/>
        </c:dLbls>
        <c:axId val="265074991"/>
        <c:axId val="265072495"/>
      </c:radarChart>
      <c:catAx>
        <c:axId val="26507499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65072495"/>
        <c:crosses val="autoZero"/>
        <c:auto val="1"/>
        <c:lblAlgn val="ctr"/>
        <c:lblOffset val="100"/>
        <c:noMultiLvlLbl val="0"/>
      </c:catAx>
      <c:valAx>
        <c:axId val="2650724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one"/>
        <c:spPr>
          <a:noFill/>
          <a:ln>
            <a:solidFill>
              <a:sysClr val="window" lastClr="FFFFFF">
                <a:lumMod val="65000"/>
              </a:sys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65074991"/>
        <c:crosses val="autoZero"/>
        <c:crossBetween val="between"/>
      </c:valAx>
      <c:spPr>
        <a:noFill/>
        <a:ln>
          <a:noFill/>
        </a:ln>
        <a:effectLst/>
      </c:spPr>
    </c:plotArea>
    <c:legend>
      <c:legendPos val="l"/>
      <c:layout>
        <c:manualLayout>
          <c:xMode val="edge"/>
          <c:yMode val="edge"/>
          <c:x val="6.8506136798819742E-2"/>
          <c:y val="0.30101701782986606"/>
          <c:w val="0.22529132945201813"/>
          <c:h val="0.2004375379357759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a:t>Overall, how satisfied are you with your life nowadays on a scale</a:t>
            </a:r>
            <a:r>
              <a:rPr lang="en-GB" sz="1100" baseline="0"/>
              <a:t> of 0-10</a:t>
            </a:r>
            <a:r>
              <a:rPr lang="en-GB" sz="1100"/>
              <a:t>?</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0"/>
          <c:tx>
            <c:strRef>
              <c:f>'Whitchurch results'!$A$22</c:f>
              <c:strCache>
                <c:ptCount val="1"/>
                <c:pt idx="0">
                  <c:v>Whitchurch Place Plan Area</c:v>
                </c:pt>
              </c:strCache>
            </c:strRef>
          </c:tx>
          <c:spPr>
            <a:solidFill>
              <a:schemeClr val="accent3"/>
            </a:solidFill>
            <a:ln>
              <a:noFill/>
            </a:ln>
            <a:effectLst/>
          </c:spPr>
          <c:invertIfNegative val="0"/>
          <c:cat>
            <c:strRef>
              <c:f>'Whitchurch results'!$B$21:$M$21</c:f>
              <c:strCache>
                <c:ptCount val="12"/>
                <c:pt idx="0">
                  <c:v>0 - lowest</c:v>
                </c:pt>
                <c:pt idx="1">
                  <c:v>1</c:v>
                </c:pt>
                <c:pt idx="2">
                  <c:v>2</c:v>
                </c:pt>
                <c:pt idx="3">
                  <c:v>3</c:v>
                </c:pt>
                <c:pt idx="4">
                  <c:v>4</c:v>
                </c:pt>
                <c:pt idx="5">
                  <c:v>5</c:v>
                </c:pt>
                <c:pt idx="6">
                  <c:v>6</c:v>
                </c:pt>
                <c:pt idx="7">
                  <c:v>7</c:v>
                </c:pt>
                <c:pt idx="8">
                  <c:v>8</c:v>
                </c:pt>
                <c:pt idx="9">
                  <c:v>9</c:v>
                </c:pt>
                <c:pt idx="10">
                  <c:v>10 - highest</c:v>
                </c:pt>
                <c:pt idx="11">
                  <c:v>(blank)</c:v>
                </c:pt>
              </c:strCache>
            </c:strRef>
          </c:cat>
          <c:val>
            <c:numRef>
              <c:f>'Whitchurch results'!$B$22:$M$22</c:f>
              <c:numCache>
                <c:formatCode>0.00%</c:formatCode>
                <c:ptCount val="12"/>
                <c:pt idx="0">
                  <c:v>4.2372881355932203E-3</c:v>
                </c:pt>
                <c:pt idx="1">
                  <c:v>4.2372881355932203E-3</c:v>
                </c:pt>
                <c:pt idx="2">
                  <c:v>8.4745762711864406E-3</c:v>
                </c:pt>
                <c:pt idx="3">
                  <c:v>3.3898305084745763E-2</c:v>
                </c:pt>
                <c:pt idx="4">
                  <c:v>5.0847457627118647E-2</c:v>
                </c:pt>
                <c:pt idx="5">
                  <c:v>5.9322033898305086E-2</c:v>
                </c:pt>
                <c:pt idx="6">
                  <c:v>0.11864406779661017</c:v>
                </c:pt>
                <c:pt idx="7">
                  <c:v>0.13559322033898305</c:v>
                </c:pt>
                <c:pt idx="8">
                  <c:v>0.27542372881355931</c:v>
                </c:pt>
                <c:pt idx="9">
                  <c:v>0.19491525423728814</c:v>
                </c:pt>
                <c:pt idx="10">
                  <c:v>0.1059322033898305</c:v>
                </c:pt>
                <c:pt idx="11">
                  <c:v>8.4745762711864406E-3</c:v>
                </c:pt>
              </c:numCache>
            </c:numRef>
          </c:val>
          <c:extLst xmlns:c15="http://schemas.microsoft.com/office/drawing/2012/chart">
            <c:ext xmlns:c16="http://schemas.microsoft.com/office/drawing/2014/chart" uri="{C3380CC4-5D6E-409C-BE32-E72D297353CC}">
              <c16:uniqueId val="{00000000-99EE-4F10-996E-D9FA9108B355}"/>
            </c:ext>
          </c:extLst>
        </c:ser>
        <c:ser>
          <c:idx val="0"/>
          <c:order val="1"/>
          <c:tx>
            <c:strRef>
              <c:f>'Whitchurch results'!$A$23</c:f>
              <c:strCache>
                <c:ptCount val="1"/>
                <c:pt idx="0">
                  <c:v>England, Year Ending March 22</c:v>
                </c:pt>
              </c:strCache>
            </c:strRef>
          </c:tx>
          <c:spPr>
            <a:solidFill>
              <a:schemeClr val="accent1"/>
            </a:solidFill>
            <a:ln>
              <a:noFill/>
            </a:ln>
            <a:effectLst/>
          </c:spPr>
          <c:invertIfNegative val="0"/>
          <c:cat>
            <c:strRef>
              <c:f>'Whitchurch results'!$B$21:$M$21</c:f>
              <c:strCache>
                <c:ptCount val="12"/>
                <c:pt idx="0">
                  <c:v>0 - lowest</c:v>
                </c:pt>
                <c:pt idx="1">
                  <c:v>1</c:v>
                </c:pt>
                <c:pt idx="2">
                  <c:v>2</c:v>
                </c:pt>
                <c:pt idx="3">
                  <c:v>3</c:v>
                </c:pt>
                <c:pt idx="4">
                  <c:v>4</c:v>
                </c:pt>
                <c:pt idx="5">
                  <c:v>5</c:v>
                </c:pt>
                <c:pt idx="6">
                  <c:v>6</c:v>
                </c:pt>
                <c:pt idx="7">
                  <c:v>7</c:v>
                </c:pt>
                <c:pt idx="8">
                  <c:v>8</c:v>
                </c:pt>
                <c:pt idx="9">
                  <c:v>9</c:v>
                </c:pt>
                <c:pt idx="10">
                  <c:v>10 - highest</c:v>
                </c:pt>
                <c:pt idx="11">
                  <c:v>(blank)</c:v>
                </c:pt>
              </c:strCache>
            </c:strRef>
          </c:cat>
          <c:val>
            <c:numRef>
              <c:f>'Whitchurch results'!$B$23:$M$23</c:f>
              <c:numCache>
                <c:formatCode>0.00%</c:formatCode>
                <c:ptCount val="12"/>
                <c:pt idx="0">
                  <c:v>4.7999999999999996E-3</c:v>
                </c:pt>
                <c:pt idx="1">
                  <c:v>3.0999999999999999E-3</c:v>
                </c:pt>
                <c:pt idx="2">
                  <c:v>7.4999999999999997E-3</c:v>
                </c:pt>
                <c:pt idx="3">
                  <c:v>1.2500000000000001E-2</c:v>
                </c:pt>
                <c:pt idx="4">
                  <c:v>2.1899999999999999E-2</c:v>
                </c:pt>
                <c:pt idx="5">
                  <c:v>6.8099999999999994E-2</c:v>
                </c:pt>
                <c:pt idx="6">
                  <c:v>8.2299999999999998E-2</c:v>
                </c:pt>
                <c:pt idx="7">
                  <c:v>0.2112</c:v>
                </c:pt>
                <c:pt idx="8">
                  <c:v>0.32840000000000003</c:v>
                </c:pt>
                <c:pt idx="9">
                  <c:v>0.1381</c:v>
                </c:pt>
                <c:pt idx="10">
                  <c:v>0.122</c:v>
                </c:pt>
              </c:numCache>
            </c:numRef>
          </c:val>
          <c:extLst>
            <c:ext xmlns:c16="http://schemas.microsoft.com/office/drawing/2014/chart" uri="{C3380CC4-5D6E-409C-BE32-E72D297353CC}">
              <c16:uniqueId val="{00000001-99EE-4F10-996E-D9FA9108B355}"/>
            </c:ext>
          </c:extLst>
        </c:ser>
        <c:ser>
          <c:idx val="1"/>
          <c:order val="2"/>
          <c:tx>
            <c:strRef>
              <c:f>'Whitchurch results'!$A$24</c:f>
              <c:strCache>
                <c:ptCount val="1"/>
                <c:pt idx="0">
                  <c:v>West Midlands, Year Ending March 22</c:v>
                </c:pt>
              </c:strCache>
            </c:strRef>
          </c:tx>
          <c:spPr>
            <a:solidFill>
              <a:schemeClr val="accent2"/>
            </a:solidFill>
            <a:ln>
              <a:noFill/>
            </a:ln>
            <a:effectLst/>
          </c:spPr>
          <c:invertIfNegative val="0"/>
          <c:cat>
            <c:strRef>
              <c:f>'Whitchurch results'!$B$21:$M$21</c:f>
              <c:strCache>
                <c:ptCount val="12"/>
                <c:pt idx="0">
                  <c:v>0 - lowest</c:v>
                </c:pt>
                <c:pt idx="1">
                  <c:v>1</c:v>
                </c:pt>
                <c:pt idx="2">
                  <c:v>2</c:v>
                </c:pt>
                <c:pt idx="3">
                  <c:v>3</c:v>
                </c:pt>
                <c:pt idx="4">
                  <c:v>4</c:v>
                </c:pt>
                <c:pt idx="5">
                  <c:v>5</c:v>
                </c:pt>
                <c:pt idx="6">
                  <c:v>6</c:v>
                </c:pt>
                <c:pt idx="7">
                  <c:v>7</c:v>
                </c:pt>
                <c:pt idx="8">
                  <c:v>8</c:v>
                </c:pt>
                <c:pt idx="9">
                  <c:v>9</c:v>
                </c:pt>
                <c:pt idx="10">
                  <c:v>10 - highest</c:v>
                </c:pt>
                <c:pt idx="11">
                  <c:v>(blank)</c:v>
                </c:pt>
              </c:strCache>
            </c:strRef>
          </c:cat>
          <c:val>
            <c:numRef>
              <c:f>'Whitchurch results'!$B$24:$M$24</c:f>
              <c:numCache>
                <c:formatCode>0.00%</c:formatCode>
                <c:ptCount val="12"/>
                <c:pt idx="0">
                  <c:v>5.4000000000000003E-3</c:v>
                </c:pt>
                <c:pt idx="1">
                  <c:v>3.3999999999999998E-3</c:v>
                </c:pt>
                <c:pt idx="2">
                  <c:v>8.8999999999999999E-3</c:v>
                </c:pt>
                <c:pt idx="3">
                  <c:v>1.14E-2</c:v>
                </c:pt>
                <c:pt idx="4">
                  <c:v>2.29E-2</c:v>
                </c:pt>
                <c:pt idx="5">
                  <c:v>7.4200000000000002E-2</c:v>
                </c:pt>
                <c:pt idx="6">
                  <c:v>8.5800000000000001E-2</c:v>
                </c:pt>
                <c:pt idx="7">
                  <c:v>0.20300000000000001</c:v>
                </c:pt>
                <c:pt idx="8">
                  <c:v>0.33179999999999998</c:v>
                </c:pt>
                <c:pt idx="9">
                  <c:v>0.12609999999999999</c:v>
                </c:pt>
                <c:pt idx="10">
                  <c:v>0.127</c:v>
                </c:pt>
              </c:numCache>
            </c:numRef>
          </c:val>
          <c:extLst>
            <c:ext xmlns:c16="http://schemas.microsoft.com/office/drawing/2014/chart" uri="{C3380CC4-5D6E-409C-BE32-E72D297353CC}">
              <c16:uniqueId val="{00000002-99EE-4F10-996E-D9FA9108B355}"/>
            </c:ext>
          </c:extLst>
        </c:ser>
        <c:dLbls>
          <c:showLegendKey val="0"/>
          <c:showVal val="0"/>
          <c:showCatName val="0"/>
          <c:showSerName val="0"/>
          <c:showPercent val="0"/>
          <c:showBubbleSize val="0"/>
        </c:dLbls>
        <c:gapWidth val="59"/>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Satisfaction rating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On a scale of 0-10, with 0 being lowest and 10 being highest, overall, to what extent do you feel that the things you do in your life are worthwhile?</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0"/>
          <c:tx>
            <c:strRef>
              <c:f>'Whitchurch results'!$A$27</c:f>
              <c:strCache>
                <c:ptCount val="1"/>
                <c:pt idx="0">
                  <c:v>Whitchurch Place Plan Area</c:v>
                </c:pt>
              </c:strCache>
            </c:strRef>
          </c:tx>
          <c:spPr>
            <a:solidFill>
              <a:schemeClr val="accent3"/>
            </a:solidFill>
            <a:ln>
              <a:noFill/>
            </a:ln>
            <a:effectLst/>
          </c:spPr>
          <c:invertIfNegative val="0"/>
          <c:cat>
            <c:strRef>
              <c:f>'Whitchurch results'!$B$26:$M$26</c:f>
              <c:strCache>
                <c:ptCount val="12"/>
                <c:pt idx="0">
                  <c:v>0 - lowest</c:v>
                </c:pt>
                <c:pt idx="1">
                  <c:v>1</c:v>
                </c:pt>
                <c:pt idx="2">
                  <c:v>2</c:v>
                </c:pt>
                <c:pt idx="3">
                  <c:v>3</c:v>
                </c:pt>
                <c:pt idx="4">
                  <c:v>4</c:v>
                </c:pt>
                <c:pt idx="5">
                  <c:v>5</c:v>
                </c:pt>
                <c:pt idx="6">
                  <c:v>6</c:v>
                </c:pt>
                <c:pt idx="7">
                  <c:v>7</c:v>
                </c:pt>
                <c:pt idx="8">
                  <c:v>8</c:v>
                </c:pt>
                <c:pt idx="9">
                  <c:v>9</c:v>
                </c:pt>
                <c:pt idx="10">
                  <c:v>10 - highest</c:v>
                </c:pt>
                <c:pt idx="11">
                  <c:v>(blank)</c:v>
                </c:pt>
              </c:strCache>
            </c:strRef>
          </c:cat>
          <c:val>
            <c:numRef>
              <c:f>'Whitchurch results'!$B$27:$M$27</c:f>
              <c:numCache>
                <c:formatCode>0.00%</c:formatCode>
                <c:ptCount val="12"/>
                <c:pt idx="0">
                  <c:v>0</c:v>
                </c:pt>
                <c:pt idx="1">
                  <c:v>4.2372881355932203E-3</c:v>
                </c:pt>
                <c:pt idx="2">
                  <c:v>2.1186440677966101E-2</c:v>
                </c:pt>
                <c:pt idx="3">
                  <c:v>2.9661016949152543E-2</c:v>
                </c:pt>
                <c:pt idx="4">
                  <c:v>2.5423728813559324E-2</c:v>
                </c:pt>
                <c:pt idx="5">
                  <c:v>6.3559322033898302E-2</c:v>
                </c:pt>
                <c:pt idx="6">
                  <c:v>9.3220338983050849E-2</c:v>
                </c:pt>
                <c:pt idx="7">
                  <c:v>0.10169491525423729</c:v>
                </c:pt>
                <c:pt idx="8">
                  <c:v>0.2923728813559322</c:v>
                </c:pt>
                <c:pt idx="9">
                  <c:v>0.24576271186440679</c:v>
                </c:pt>
                <c:pt idx="10">
                  <c:v>0.1228813559322034</c:v>
                </c:pt>
                <c:pt idx="11">
                  <c:v>0</c:v>
                </c:pt>
              </c:numCache>
            </c:numRef>
          </c:val>
          <c:extLst>
            <c:ext xmlns:c16="http://schemas.microsoft.com/office/drawing/2014/chart" uri="{C3380CC4-5D6E-409C-BE32-E72D297353CC}">
              <c16:uniqueId val="{00000000-78BA-4C97-8B86-43E739475BCC}"/>
            </c:ext>
          </c:extLst>
        </c:ser>
        <c:ser>
          <c:idx val="0"/>
          <c:order val="1"/>
          <c:tx>
            <c:strRef>
              <c:f>'Whitchurch results'!$A$28</c:f>
              <c:strCache>
                <c:ptCount val="1"/>
                <c:pt idx="0">
                  <c:v>England, Year Ending March 22</c:v>
                </c:pt>
              </c:strCache>
            </c:strRef>
          </c:tx>
          <c:spPr>
            <a:solidFill>
              <a:schemeClr val="accent1"/>
            </a:solidFill>
            <a:ln>
              <a:noFill/>
            </a:ln>
            <a:effectLst/>
          </c:spPr>
          <c:invertIfNegative val="0"/>
          <c:cat>
            <c:strRef>
              <c:f>'Whitchurch results'!$B$26:$M$26</c:f>
              <c:strCache>
                <c:ptCount val="12"/>
                <c:pt idx="0">
                  <c:v>0 - lowest</c:v>
                </c:pt>
                <c:pt idx="1">
                  <c:v>1</c:v>
                </c:pt>
                <c:pt idx="2">
                  <c:v>2</c:v>
                </c:pt>
                <c:pt idx="3">
                  <c:v>3</c:v>
                </c:pt>
                <c:pt idx="4">
                  <c:v>4</c:v>
                </c:pt>
                <c:pt idx="5">
                  <c:v>5</c:v>
                </c:pt>
                <c:pt idx="6">
                  <c:v>6</c:v>
                </c:pt>
                <c:pt idx="7">
                  <c:v>7</c:v>
                </c:pt>
                <c:pt idx="8">
                  <c:v>8</c:v>
                </c:pt>
                <c:pt idx="9">
                  <c:v>9</c:v>
                </c:pt>
                <c:pt idx="10">
                  <c:v>10 - highest</c:v>
                </c:pt>
                <c:pt idx="11">
                  <c:v>(blank)</c:v>
                </c:pt>
              </c:strCache>
            </c:strRef>
          </c:cat>
          <c:val>
            <c:numRef>
              <c:f>'Whitchurch results'!$B$28:$M$28</c:f>
              <c:numCache>
                <c:formatCode>0.00%</c:formatCode>
                <c:ptCount val="12"/>
                <c:pt idx="0">
                  <c:v>3.8E-3</c:v>
                </c:pt>
                <c:pt idx="1">
                  <c:v>2E-3</c:v>
                </c:pt>
                <c:pt idx="2">
                  <c:v>6.6E-3</c:v>
                </c:pt>
                <c:pt idx="3">
                  <c:v>9.5999999999999992E-3</c:v>
                </c:pt>
                <c:pt idx="4">
                  <c:v>1.77E-2</c:v>
                </c:pt>
                <c:pt idx="5">
                  <c:v>5.7500000000000002E-2</c:v>
                </c:pt>
                <c:pt idx="6">
                  <c:v>7.3599999999999999E-2</c:v>
                </c:pt>
                <c:pt idx="7">
                  <c:v>0.18770000000000001</c:v>
                </c:pt>
                <c:pt idx="8">
                  <c:v>0.3155</c:v>
                </c:pt>
                <c:pt idx="9">
                  <c:v>0.16439999999999999</c:v>
                </c:pt>
                <c:pt idx="10">
                  <c:v>0.1618</c:v>
                </c:pt>
              </c:numCache>
            </c:numRef>
          </c:val>
          <c:extLst>
            <c:ext xmlns:c16="http://schemas.microsoft.com/office/drawing/2014/chart" uri="{C3380CC4-5D6E-409C-BE32-E72D297353CC}">
              <c16:uniqueId val="{00000001-78BA-4C97-8B86-43E739475BCC}"/>
            </c:ext>
          </c:extLst>
        </c:ser>
        <c:ser>
          <c:idx val="1"/>
          <c:order val="2"/>
          <c:tx>
            <c:strRef>
              <c:f>'Whitchurch results'!$A$29</c:f>
              <c:strCache>
                <c:ptCount val="1"/>
                <c:pt idx="0">
                  <c:v>West Midlands, Year Ending March 22</c:v>
                </c:pt>
              </c:strCache>
            </c:strRef>
          </c:tx>
          <c:spPr>
            <a:solidFill>
              <a:schemeClr val="accent2"/>
            </a:solidFill>
            <a:ln>
              <a:noFill/>
            </a:ln>
            <a:effectLst/>
          </c:spPr>
          <c:invertIfNegative val="0"/>
          <c:cat>
            <c:strRef>
              <c:f>'Whitchurch results'!$B$26:$M$26</c:f>
              <c:strCache>
                <c:ptCount val="12"/>
                <c:pt idx="0">
                  <c:v>0 - lowest</c:v>
                </c:pt>
                <c:pt idx="1">
                  <c:v>1</c:v>
                </c:pt>
                <c:pt idx="2">
                  <c:v>2</c:v>
                </c:pt>
                <c:pt idx="3">
                  <c:v>3</c:v>
                </c:pt>
                <c:pt idx="4">
                  <c:v>4</c:v>
                </c:pt>
                <c:pt idx="5">
                  <c:v>5</c:v>
                </c:pt>
                <c:pt idx="6">
                  <c:v>6</c:v>
                </c:pt>
                <c:pt idx="7">
                  <c:v>7</c:v>
                </c:pt>
                <c:pt idx="8">
                  <c:v>8</c:v>
                </c:pt>
                <c:pt idx="9">
                  <c:v>9</c:v>
                </c:pt>
                <c:pt idx="10">
                  <c:v>10 - highest</c:v>
                </c:pt>
                <c:pt idx="11">
                  <c:v>(blank)</c:v>
                </c:pt>
              </c:strCache>
            </c:strRef>
          </c:cat>
          <c:val>
            <c:numRef>
              <c:f>'Whitchurch results'!$B$29:$M$29</c:f>
              <c:numCache>
                <c:formatCode>0.00%</c:formatCode>
                <c:ptCount val="12"/>
                <c:pt idx="0">
                  <c:v>3.5999999999999999E-3</c:v>
                </c:pt>
                <c:pt idx="1">
                  <c:v>2E-3</c:v>
                </c:pt>
                <c:pt idx="2">
                  <c:v>7.0000000000000001E-3</c:v>
                </c:pt>
                <c:pt idx="3">
                  <c:v>8.8000000000000005E-3</c:v>
                </c:pt>
                <c:pt idx="4">
                  <c:v>2.0799999999999999E-2</c:v>
                </c:pt>
                <c:pt idx="5">
                  <c:v>6.0299999999999999E-2</c:v>
                </c:pt>
                <c:pt idx="6">
                  <c:v>7.0000000000000007E-2</c:v>
                </c:pt>
                <c:pt idx="7">
                  <c:v>0.192</c:v>
                </c:pt>
                <c:pt idx="8">
                  <c:v>0.31859999999999999</c:v>
                </c:pt>
                <c:pt idx="9">
                  <c:v>0.1636</c:v>
                </c:pt>
                <c:pt idx="10">
                  <c:v>0.1532</c:v>
                </c:pt>
              </c:numCache>
            </c:numRef>
          </c:val>
          <c:extLst>
            <c:ext xmlns:c16="http://schemas.microsoft.com/office/drawing/2014/chart" uri="{C3380CC4-5D6E-409C-BE32-E72D297353CC}">
              <c16:uniqueId val="{00000002-78BA-4C97-8B86-43E739475BCC}"/>
            </c:ext>
          </c:extLst>
        </c:ser>
        <c:dLbls>
          <c:showLegendKey val="0"/>
          <c:showVal val="0"/>
          <c:showCatName val="0"/>
          <c:showSerName val="0"/>
          <c:showPercent val="0"/>
          <c:showBubbleSize val="0"/>
        </c:dLbls>
        <c:gapWidth val="59"/>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Satisfaction rating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On a scale of 0-10, with 0 being lowest and 10 being highest, overall, how happy did you feel yesterday? </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0"/>
          <c:tx>
            <c:strRef>
              <c:f>'Whitchurch results'!$A$32</c:f>
              <c:strCache>
                <c:ptCount val="1"/>
                <c:pt idx="0">
                  <c:v>Whitchurch Place Plan Area</c:v>
                </c:pt>
              </c:strCache>
            </c:strRef>
          </c:tx>
          <c:spPr>
            <a:solidFill>
              <a:schemeClr val="accent3"/>
            </a:solidFill>
            <a:ln>
              <a:noFill/>
            </a:ln>
            <a:effectLst/>
          </c:spPr>
          <c:invertIfNegative val="0"/>
          <c:cat>
            <c:strRef>
              <c:f>'Whitchurch results'!$B$31:$M$31</c:f>
              <c:strCache>
                <c:ptCount val="12"/>
                <c:pt idx="0">
                  <c:v>0 - lowest</c:v>
                </c:pt>
                <c:pt idx="1">
                  <c:v>1</c:v>
                </c:pt>
                <c:pt idx="2">
                  <c:v>2</c:v>
                </c:pt>
                <c:pt idx="3">
                  <c:v>3</c:v>
                </c:pt>
                <c:pt idx="4">
                  <c:v>4</c:v>
                </c:pt>
                <c:pt idx="5">
                  <c:v>5</c:v>
                </c:pt>
                <c:pt idx="6">
                  <c:v>6</c:v>
                </c:pt>
                <c:pt idx="7">
                  <c:v>7</c:v>
                </c:pt>
                <c:pt idx="8">
                  <c:v>8</c:v>
                </c:pt>
                <c:pt idx="9">
                  <c:v>9</c:v>
                </c:pt>
                <c:pt idx="10">
                  <c:v>10 - highest</c:v>
                </c:pt>
                <c:pt idx="11">
                  <c:v>(blank)</c:v>
                </c:pt>
              </c:strCache>
            </c:strRef>
          </c:cat>
          <c:val>
            <c:numRef>
              <c:f>'Whitchurch results'!$B$32:$M$32</c:f>
              <c:numCache>
                <c:formatCode>0.00%</c:formatCode>
                <c:ptCount val="12"/>
                <c:pt idx="0">
                  <c:v>0</c:v>
                </c:pt>
                <c:pt idx="1">
                  <c:v>1.2711864406779662E-2</c:v>
                </c:pt>
                <c:pt idx="2">
                  <c:v>2.5423728813559324E-2</c:v>
                </c:pt>
                <c:pt idx="3">
                  <c:v>2.1186440677966101E-2</c:v>
                </c:pt>
                <c:pt idx="4">
                  <c:v>4.2372881355932202E-2</c:v>
                </c:pt>
                <c:pt idx="5">
                  <c:v>8.4745762711864403E-2</c:v>
                </c:pt>
                <c:pt idx="6">
                  <c:v>0.10169491525423729</c:v>
                </c:pt>
                <c:pt idx="7">
                  <c:v>0.16949152542372881</c:v>
                </c:pt>
                <c:pt idx="8">
                  <c:v>0.22033898305084745</c:v>
                </c:pt>
                <c:pt idx="9">
                  <c:v>0.20338983050847459</c:v>
                </c:pt>
                <c:pt idx="10">
                  <c:v>0.11440677966101695</c:v>
                </c:pt>
                <c:pt idx="11">
                  <c:v>4.2372881355932203E-3</c:v>
                </c:pt>
              </c:numCache>
            </c:numRef>
          </c:val>
          <c:extLst>
            <c:ext xmlns:c16="http://schemas.microsoft.com/office/drawing/2014/chart" uri="{C3380CC4-5D6E-409C-BE32-E72D297353CC}">
              <c16:uniqueId val="{00000000-0D9F-4951-BDB6-8E2250A63119}"/>
            </c:ext>
          </c:extLst>
        </c:ser>
        <c:ser>
          <c:idx val="0"/>
          <c:order val="1"/>
          <c:tx>
            <c:strRef>
              <c:f>'Whitchurch results'!$A$33</c:f>
              <c:strCache>
                <c:ptCount val="1"/>
                <c:pt idx="0">
                  <c:v>England, Year Ending March 22</c:v>
                </c:pt>
              </c:strCache>
            </c:strRef>
          </c:tx>
          <c:spPr>
            <a:solidFill>
              <a:schemeClr val="accent1"/>
            </a:solidFill>
            <a:ln>
              <a:noFill/>
            </a:ln>
            <a:effectLst/>
          </c:spPr>
          <c:invertIfNegative val="0"/>
          <c:cat>
            <c:strRef>
              <c:f>'Whitchurch results'!$B$31:$M$31</c:f>
              <c:strCache>
                <c:ptCount val="12"/>
                <c:pt idx="0">
                  <c:v>0 - lowest</c:v>
                </c:pt>
                <c:pt idx="1">
                  <c:v>1</c:v>
                </c:pt>
                <c:pt idx="2">
                  <c:v>2</c:v>
                </c:pt>
                <c:pt idx="3">
                  <c:v>3</c:v>
                </c:pt>
                <c:pt idx="4">
                  <c:v>4</c:v>
                </c:pt>
                <c:pt idx="5">
                  <c:v>5</c:v>
                </c:pt>
                <c:pt idx="6">
                  <c:v>6</c:v>
                </c:pt>
                <c:pt idx="7">
                  <c:v>7</c:v>
                </c:pt>
                <c:pt idx="8">
                  <c:v>8</c:v>
                </c:pt>
                <c:pt idx="9">
                  <c:v>9</c:v>
                </c:pt>
                <c:pt idx="10">
                  <c:v>10 - highest</c:v>
                </c:pt>
                <c:pt idx="11">
                  <c:v>(blank)</c:v>
                </c:pt>
              </c:strCache>
            </c:strRef>
          </c:cat>
          <c:val>
            <c:numRef>
              <c:f>'Whitchurch results'!$B$33:$M$33</c:f>
              <c:numCache>
                <c:formatCode>0.00%</c:formatCode>
                <c:ptCount val="12"/>
                <c:pt idx="0">
                  <c:v>7.6E-3</c:v>
                </c:pt>
                <c:pt idx="1">
                  <c:v>6.1999999999999998E-3</c:v>
                </c:pt>
                <c:pt idx="2">
                  <c:v>1.4999999999999999E-2</c:v>
                </c:pt>
                <c:pt idx="3">
                  <c:v>2.2200000000000001E-2</c:v>
                </c:pt>
                <c:pt idx="4">
                  <c:v>3.3099999999999997E-2</c:v>
                </c:pt>
                <c:pt idx="5">
                  <c:v>7.9100000000000004E-2</c:v>
                </c:pt>
                <c:pt idx="6">
                  <c:v>8.8800000000000004E-2</c:v>
                </c:pt>
                <c:pt idx="7">
                  <c:v>0.1774</c:v>
                </c:pt>
                <c:pt idx="8">
                  <c:v>0.2472</c:v>
                </c:pt>
                <c:pt idx="9">
                  <c:v>0.16400000000000001</c:v>
                </c:pt>
                <c:pt idx="10">
                  <c:v>0.1595</c:v>
                </c:pt>
              </c:numCache>
            </c:numRef>
          </c:val>
          <c:extLst>
            <c:ext xmlns:c16="http://schemas.microsoft.com/office/drawing/2014/chart" uri="{C3380CC4-5D6E-409C-BE32-E72D297353CC}">
              <c16:uniqueId val="{00000001-0D9F-4951-BDB6-8E2250A63119}"/>
            </c:ext>
          </c:extLst>
        </c:ser>
        <c:ser>
          <c:idx val="1"/>
          <c:order val="2"/>
          <c:tx>
            <c:strRef>
              <c:f>'Whitchurch results'!$A$34</c:f>
              <c:strCache>
                <c:ptCount val="1"/>
                <c:pt idx="0">
                  <c:v>West Midlands, Year Ending March 22</c:v>
                </c:pt>
              </c:strCache>
            </c:strRef>
          </c:tx>
          <c:spPr>
            <a:solidFill>
              <a:schemeClr val="accent2"/>
            </a:solidFill>
            <a:ln>
              <a:noFill/>
            </a:ln>
            <a:effectLst/>
          </c:spPr>
          <c:invertIfNegative val="0"/>
          <c:cat>
            <c:strRef>
              <c:f>'Whitchurch results'!$B$31:$M$31</c:f>
              <c:strCache>
                <c:ptCount val="12"/>
                <c:pt idx="0">
                  <c:v>0 - lowest</c:v>
                </c:pt>
                <c:pt idx="1">
                  <c:v>1</c:v>
                </c:pt>
                <c:pt idx="2">
                  <c:v>2</c:v>
                </c:pt>
                <c:pt idx="3">
                  <c:v>3</c:v>
                </c:pt>
                <c:pt idx="4">
                  <c:v>4</c:v>
                </c:pt>
                <c:pt idx="5">
                  <c:v>5</c:v>
                </c:pt>
                <c:pt idx="6">
                  <c:v>6</c:v>
                </c:pt>
                <c:pt idx="7">
                  <c:v>7</c:v>
                </c:pt>
                <c:pt idx="8">
                  <c:v>8</c:v>
                </c:pt>
                <c:pt idx="9">
                  <c:v>9</c:v>
                </c:pt>
                <c:pt idx="10">
                  <c:v>10 - highest</c:v>
                </c:pt>
                <c:pt idx="11">
                  <c:v>(blank)</c:v>
                </c:pt>
              </c:strCache>
            </c:strRef>
          </c:cat>
          <c:val>
            <c:numRef>
              <c:f>'Whitchurch results'!$B$34:$M$34</c:f>
              <c:numCache>
                <c:formatCode>0.00%</c:formatCode>
                <c:ptCount val="12"/>
                <c:pt idx="0">
                  <c:v>9.1000000000000004E-3</c:v>
                </c:pt>
                <c:pt idx="1">
                  <c:v>7.4000000000000003E-3</c:v>
                </c:pt>
                <c:pt idx="2">
                  <c:v>1.3100000000000001E-2</c:v>
                </c:pt>
                <c:pt idx="3">
                  <c:v>2.41E-2</c:v>
                </c:pt>
                <c:pt idx="4">
                  <c:v>3.04E-2</c:v>
                </c:pt>
                <c:pt idx="5">
                  <c:v>8.0199999999999994E-2</c:v>
                </c:pt>
                <c:pt idx="6">
                  <c:v>8.9099999999999999E-2</c:v>
                </c:pt>
                <c:pt idx="7">
                  <c:v>0.17910000000000001</c:v>
                </c:pt>
                <c:pt idx="8">
                  <c:v>0.25330000000000003</c:v>
                </c:pt>
                <c:pt idx="9">
                  <c:v>0.16289999999999999</c:v>
                </c:pt>
                <c:pt idx="10">
                  <c:v>0.15140000000000001</c:v>
                </c:pt>
              </c:numCache>
            </c:numRef>
          </c:val>
          <c:extLst>
            <c:ext xmlns:c16="http://schemas.microsoft.com/office/drawing/2014/chart" uri="{C3380CC4-5D6E-409C-BE32-E72D297353CC}">
              <c16:uniqueId val="{00000002-0D9F-4951-BDB6-8E2250A63119}"/>
            </c:ext>
          </c:extLst>
        </c:ser>
        <c:dLbls>
          <c:showLegendKey val="0"/>
          <c:showVal val="0"/>
          <c:showCatName val="0"/>
          <c:showSerName val="0"/>
          <c:showPercent val="0"/>
          <c:showBubbleSize val="0"/>
        </c:dLbls>
        <c:gapWidth val="59"/>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Satisfaction rating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On a scale where 0 is “not at all anxious” and 10 is “completely anxious”, overall, how anxious did you feel yesterday? </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556545680072432"/>
          <c:y val="0.19021488987247209"/>
          <c:w val="0.85980289391023468"/>
          <c:h val="0.42272692887607916"/>
        </c:manualLayout>
      </c:layout>
      <c:barChart>
        <c:barDir val="col"/>
        <c:grouping val="clustered"/>
        <c:varyColors val="0"/>
        <c:ser>
          <c:idx val="2"/>
          <c:order val="0"/>
          <c:tx>
            <c:strRef>
              <c:f>'Whitchurch results'!$A$37</c:f>
              <c:strCache>
                <c:ptCount val="1"/>
                <c:pt idx="0">
                  <c:v>Whitchurch Place Plan Area</c:v>
                </c:pt>
              </c:strCache>
            </c:strRef>
          </c:tx>
          <c:spPr>
            <a:solidFill>
              <a:schemeClr val="accent3"/>
            </a:solidFill>
            <a:ln>
              <a:noFill/>
            </a:ln>
            <a:effectLst/>
          </c:spPr>
          <c:invertIfNegative val="0"/>
          <c:cat>
            <c:strRef>
              <c:f>'Whitchurch results'!$B$36:$M$36</c:f>
              <c:strCache>
                <c:ptCount val="12"/>
                <c:pt idx="0">
                  <c:v>0 - not at all anxious</c:v>
                </c:pt>
                <c:pt idx="1">
                  <c:v>1</c:v>
                </c:pt>
                <c:pt idx="2">
                  <c:v>2</c:v>
                </c:pt>
                <c:pt idx="3">
                  <c:v>3</c:v>
                </c:pt>
                <c:pt idx="4">
                  <c:v>4</c:v>
                </c:pt>
                <c:pt idx="5">
                  <c:v>5</c:v>
                </c:pt>
                <c:pt idx="6">
                  <c:v>6</c:v>
                </c:pt>
                <c:pt idx="7">
                  <c:v>7</c:v>
                </c:pt>
                <c:pt idx="8">
                  <c:v>8</c:v>
                </c:pt>
                <c:pt idx="9">
                  <c:v>9</c:v>
                </c:pt>
                <c:pt idx="10">
                  <c:v>10 - completely anxious</c:v>
                </c:pt>
                <c:pt idx="11">
                  <c:v>(blank)</c:v>
                </c:pt>
              </c:strCache>
            </c:strRef>
          </c:cat>
          <c:val>
            <c:numRef>
              <c:f>'Whitchurch results'!$B$37:$M$37</c:f>
              <c:numCache>
                <c:formatCode>0.00%</c:formatCode>
                <c:ptCount val="12"/>
                <c:pt idx="0">
                  <c:v>0.19067796610169491</c:v>
                </c:pt>
                <c:pt idx="1">
                  <c:v>0.13135593220338984</c:v>
                </c:pt>
                <c:pt idx="2">
                  <c:v>0.17372881355932204</c:v>
                </c:pt>
                <c:pt idx="3">
                  <c:v>6.3559322033898302E-2</c:v>
                </c:pt>
                <c:pt idx="4">
                  <c:v>5.9322033898305086E-2</c:v>
                </c:pt>
                <c:pt idx="5">
                  <c:v>0.13559322033898305</c:v>
                </c:pt>
                <c:pt idx="6">
                  <c:v>5.0847457627118647E-2</c:v>
                </c:pt>
                <c:pt idx="7">
                  <c:v>8.050847457627118E-2</c:v>
                </c:pt>
                <c:pt idx="8">
                  <c:v>7.6271186440677971E-2</c:v>
                </c:pt>
                <c:pt idx="9">
                  <c:v>1.6949152542372881E-2</c:v>
                </c:pt>
                <c:pt idx="10">
                  <c:v>2.1186440677966101E-2</c:v>
                </c:pt>
                <c:pt idx="11">
                  <c:v>0</c:v>
                </c:pt>
              </c:numCache>
            </c:numRef>
          </c:val>
          <c:extLst>
            <c:ext xmlns:c16="http://schemas.microsoft.com/office/drawing/2014/chart" uri="{C3380CC4-5D6E-409C-BE32-E72D297353CC}">
              <c16:uniqueId val="{00000000-7442-46B7-9AEF-89AF50E5A540}"/>
            </c:ext>
          </c:extLst>
        </c:ser>
        <c:ser>
          <c:idx val="0"/>
          <c:order val="1"/>
          <c:tx>
            <c:strRef>
              <c:f>'Whitchurch results'!$A$38</c:f>
              <c:strCache>
                <c:ptCount val="1"/>
                <c:pt idx="0">
                  <c:v>England, Year Ending March 22</c:v>
                </c:pt>
              </c:strCache>
            </c:strRef>
          </c:tx>
          <c:spPr>
            <a:solidFill>
              <a:schemeClr val="accent1"/>
            </a:solidFill>
            <a:ln>
              <a:noFill/>
            </a:ln>
            <a:effectLst/>
          </c:spPr>
          <c:invertIfNegative val="0"/>
          <c:cat>
            <c:strRef>
              <c:f>'Whitchurch results'!$B$36:$M$36</c:f>
              <c:strCache>
                <c:ptCount val="12"/>
                <c:pt idx="0">
                  <c:v>0 - not at all anxious</c:v>
                </c:pt>
                <c:pt idx="1">
                  <c:v>1</c:v>
                </c:pt>
                <c:pt idx="2">
                  <c:v>2</c:v>
                </c:pt>
                <c:pt idx="3">
                  <c:v>3</c:v>
                </c:pt>
                <c:pt idx="4">
                  <c:v>4</c:v>
                </c:pt>
                <c:pt idx="5">
                  <c:v>5</c:v>
                </c:pt>
                <c:pt idx="6">
                  <c:v>6</c:v>
                </c:pt>
                <c:pt idx="7">
                  <c:v>7</c:v>
                </c:pt>
                <c:pt idx="8">
                  <c:v>8</c:v>
                </c:pt>
                <c:pt idx="9">
                  <c:v>9</c:v>
                </c:pt>
                <c:pt idx="10">
                  <c:v>10 - completely anxious</c:v>
                </c:pt>
                <c:pt idx="11">
                  <c:v>(blank)</c:v>
                </c:pt>
              </c:strCache>
            </c:strRef>
          </c:cat>
          <c:val>
            <c:numRef>
              <c:f>'Whitchurch results'!$B$38:$M$38</c:f>
              <c:numCache>
                <c:formatCode>0.00%</c:formatCode>
                <c:ptCount val="12"/>
                <c:pt idx="0">
                  <c:v>0.26490000000000002</c:v>
                </c:pt>
                <c:pt idx="1">
                  <c:v>9.2399999999999996E-2</c:v>
                </c:pt>
                <c:pt idx="2">
                  <c:v>0.1419</c:v>
                </c:pt>
                <c:pt idx="3">
                  <c:v>9.9000000000000005E-2</c:v>
                </c:pt>
                <c:pt idx="4">
                  <c:v>7.0099999999999996E-2</c:v>
                </c:pt>
                <c:pt idx="5">
                  <c:v>0.10630000000000001</c:v>
                </c:pt>
                <c:pt idx="6">
                  <c:v>6.9900000000000004E-2</c:v>
                </c:pt>
                <c:pt idx="7">
                  <c:v>6.5699999999999995E-2</c:v>
                </c:pt>
                <c:pt idx="8">
                  <c:v>5.5100000000000003E-2</c:v>
                </c:pt>
                <c:pt idx="9">
                  <c:v>1.9599999999999999E-2</c:v>
                </c:pt>
                <c:pt idx="10">
                  <c:v>1.5100000000000001E-2</c:v>
                </c:pt>
              </c:numCache>
            </c:numRef>
          </c:val>
          <c:extLst>
            <c:ext xmlns:c16="http://schemas.microsoft.com/office/drawing/2014/chart" uri="{C3380CC4-5D6E-409C-BE32-E72D297353CC}">
              <c16:uniqueId val="{00000001-7442-46B7-9AEF-89AF50E5A540}"/>
            </c:ext>
          </c:extLst>
        </c:ser>
        <c:ser>
          <c:idx val="1"/>
          <c:order val="2"/>
          <c:tx>
            <c:strRef>
              <c:f>'Whitchurch results'!$A$39</c:f>
              <c:strCache>
                <c:ptCount val="1"/>
                <c:pt idx="0">
                  <c:v>West Midlands, Year Ending March 22</c:v>
                </c:pt>
              </c:strCache>
            </c:strRef>
          </c:tx>
          <c:spPr>
            <a:solidFill>
              <a:schemeClr val="accent2"/>
            </a:solidFill>
            <a:ln>
              <a:noFill/>
            </a:ln>
            <a:effectLst/>
          </c:spPr>
          <c:invertIfNegative val="0"/>
          <c:cat>
            <c:strRef>
              <c:f>'Whitchurch results'!$B$36:$M$36</c:f>
              <c:strCache>
                <c:ptCount val="12"/>
                <c:pt idx="0">
                  <c:v>0 - not at all anxious</c:v>
                </c:pt>
                <c:pt idx="1">
                  <c:v>1</c:v>
                </c:pt>
                <c:pt idx="2">
                  <c:v>2</c:v>
                </c:pt>
                <c:pt idx="3">
                  <c:v>3</c:v>
                </c:pt>
                <c:pt idx="4">
                  <c:v>4</c:v>
                </c:pt>
                <c:pt idx="5">
                  <c:v>5</c:v>
                </c:pt>
                <c:pt idx="6">
                  <c:v>6</c:v>
                </c:pt>
                <c:pt idx="7">
                  <c:v>7</c:v>
                </c:pt>
                <c:pt idx="8">
                  <c:v>8</c:v>
                </c:pt>
                <c:pt idx="9">
                  <c:v>9</c:v>
                </c:pt>
                <c:pt idx="10">
                  <c:v>10 - completely anxious</c:v>
                </c:pt>
                <c:pt idx="11">
                  <c:v>(blank)</c:v>
                </c:pt>
              </c:strCache>
            </c:strRef>
          </c:cat>
          <c:val>
            <c:numRef>
              <c:f>'Whitchurch results'!$B$39:$M$39</c:f>
              <c:numCache>
                <c:formatCode>0.00%</c:formatCode>
                <c:ptCount val="12"/>
                <c:pt idx="0">
                  <c:v>0.27100000000000002</c:v>
                </c:pt>
                <c:pt idx="1">
                  <c:v>9.0200000000000002E-2</c:v>
                </c:pt>
                <c:pt idx="2">
                  <c:v>0.1424</c:v>
                </c:pt>
                <c:pt idx="3">
                  <c:v>9.8199999999999996E-2</c:v>
                </c:pt>
                <c:pt idx="4">
                  <c:v>6.6900000000000001E-2</c:v>
                </c:pt>
                <c:pt idx="5">
                  <c:v>0.1183</c:v>
                </c:pt>
                <c:pt idx="6">
                  <c:v>6.3899999999999998E-2</c:v>
                </c:pt>
                <c:pt idx="7">
                  <c:v>6.3399999999999998E-2</c:v>
                </c:pt>
                <c:pt idx="8">
                  <c:v>5.5100000000000003E-2</c:v>
                </c:pt>
                <c:pt idx="9">
                  <c:v>1.78E-2</c:v>
                </c:pt>
                <c:pt idx="10">
                  <c:v>1.29E-2</c:v>
                </c:pt>
              </c:numCache>
            </c:numRef>
          </c:val>
          <c:extLst>
            <c:ext xmlns:c16="http://schemas.microsoft.com/office/drawing/2014/chart" uri="{C3380CC4-5D6E-409C-BE32-E72D297353CC}">
              <c16:uniqueId val="{00000002-7442-46B7-9AEF-89AF50E5A540}"/>
            </c:ext>
          </c:extLst>
        </c:ser>
        <c:dLbls>
          <c:showLegendKey val="0"/>
          <c:showVal val="0"/>
          <c:showCatName val="0"/>
          <c:showSerName val="0"/>
          <c:showPercent val="0"/>
          <c:showBubbleSize val="0"/>
        </c:dLbls>
        <c:gapWidth val="59"/>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Anxiousness rating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Thinking generally, which of the things below would you say are the most important in</a:t>
            </a:r>
            <a:r>
              <a:rPr lang="en-GB" baseline="0"/>
              <a:t> making somewhere a good place to live?</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918114787521959"/>
          <c:y val="0.13418652692106847"/>
          <c:w val="0.52916940207596153"/>
          <c:h val="0.81731090256682437"/>
        </c:manualLayout>
      </c:layout>
      <c:barChart>
        <c:barDir val="bar"/>
        <c:grouping val="clustered"/>
        <c:varyColors val="0"/>
        <c:ser>
          <c:idx val="0"/>
          <c:order val="0"/>
          <c:tx>
            <c:strRef>
              <c:f>'Whitchurch results'!$B$42</c:f>
              <c:strCache>
                <c:ptCount val="1"/>
                <c:pt idx="0">
                  <c:v>Response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'Whitchurch results'!$A$43:$A$66</c:f>
              <c:strCache>
                <c:ptCount val="24"/>
                <c:pt idx="0">
                  <c:v>Access to nature</c:v>
                </c:pt>
                <c:pt idx="1">
                  <c:v>Activities for teenagers</c:v>
                </c:pt>
                <c:pt idx="2">
                  <c:v>Affordable decent housing</c:v>
                </c:pt>
                <c:pt idx="3">
                  <c:v>Clean streets</c:v>
                </c:pt>
                <c:pt idx="4">
                  <c:v>Community activities</c:v>
                </c:pt>
                <c:pt idx="5">
                  <c:v>Cultural facilities (e.g. libraries, museums)</c:v>
                </c:pt>
                <c:pt idx="6">
                  <c:v>Education provision</c:v>
                </c:pt>
                <c:pt idx="7">
                  <c:v>Facilities for young children</c:v>
                </c:pt>
                <c:pt idx="8">
                  <c:v>Health services</c:v>
                </c:pt>
                <c:pt idx="9">
                  <c:v>Job prospects</c:v>
                </c:pt>
                <c:pt idx="10">
                  <c:v>The level of crime</c:v>
                </c:pt>
                <c:pt idx="11">
                  <c:v>The level of pollution</c:v>
                </c:pt>
                <c:pt idx="12">
                  <c:v>The level of traffic congestion</c:v>
                </c:pt>
                <c:pt idx="13">
                  <c:v>Parks and open spaces</c:v>
                </c:pt>
                <c:pt idx="14">
                  <c:v>Public transport</c:v>
                </c:pt>
                <c:pt idx="15">
                  <c:v>Race relations</c:v>
                </c:pt>
                <c:pt idx="16">
                  <c:v>Road and pavement repairs</c:v>
                </c:pt>
                <c:pt idx="17">
                  <c:v>Shopping facilities</c:v>
                </c:pt>
                <c:pt idx="18">
                  <c:v>Sports and leisure facilities</c:v>
                </c:pt>
                <c:pt idx="19">
                  <c:v>Wage levels and local cost of living</c:v>
                </c:pt>
                <c:pt idx="20">
                  <c:v>Designated dog park</c:v>
                </c:pt>
                <c:pt idx="21">
                  <c:v>Good church community</c:v>
                </c:pt>
                <c:pt idx="22">
                  <c:v>Mental health services</c:v>
                </c:pt>
                <c:pt idx="23">
                  <c:v>Swimming pool </c:v>
                </c:pt>
              </c:strCache>
            </c:strRef>
          </c:cat>
          <c:val>
            <c:numRef>
              <c:f>'Whitchurch results'!$B$43:$B$66</c:f>
              <c:numCache>
                <c:formatCode>General</c:formatCode>
                <c:ptCount val="24"/>
                <c:pt idx="0">
                  <c:v>107</c:v>
                </c:pt>
                <c:pt idx="1">
                  <c:v>81</c:v>
                </c:pt>
                <c:pt idx="2">
                  <c:v>103</c:v>
                </c:pt>
                <c:pt idx="3">
                  <c:v>78</c:v>
                </c:pt>
                <c:pt idx="4">
                  <c:v>72</c:v>
                </c:pt>
                <c:pt idx="5">
                  <c:v>68</c:v>
                </c:pt>
                <c:pt idx="6">
                  <c:v>98</c:v>
                </c:pt>
                <c:pt idx="7">
                  <c:v>83</c:v>
                </c:pt>
                <c:pt idx="8">
                  <c:v>160</c:v>
                </c:pt>
                <c:pt idx="9">
                  <c:v>92</c:v>
                </c:pt>
                <c:pt idx="10">
                  <c:v>93</c:v>
                </c:pt>
                <c:pt idx="11">
                  <c:v>48</c:v>
                </c:pt>
                <c:pt idx="12">
                  <c:v>48</c:v>
                </c:pt>
                <c:pt idx="13">
                  <c:v>99</c:v>
                </c:pt>
                <c:pt idx="14">
                  <c:v>83</c:v>
                </c:pt>
                <c:pt idx="15">
                  <c:v>31</c:v>
                </c:pt>
                <c:pt idx="16">
                  <c:v>90</c:v>
                </c:pt>
                <c:pt idx="17">
                  <c:v>81</c:v>
                </c:pt>
                <c:pt idx="18">
                  <c:v>94</c:v>
                </c:pt>
                <c:pt idx="19">
                  <c:v>84</c:v>
                </c:pt>
                <c:pt idx="20">
                  <c:v>1</c:v>
                </c:pt>
                <c:pt idx="21">
                  <c:v>1</c:v>
                </c:pt>
                <c:pt idx="22">
                  <c:v>1</c:v>
                </c:pt>
                <c:pt idx="23">
                  <c:v>1</c:v>
                </c:pt>
              </c:numCache>
            </c:numRef>
          </c:val>
          <c:extLst>
            <c:ext xmlns:c16="http://schemas.microsoft.com/office/drawing/2014/chart" uri="{C3380CC4-5D6E-409C-BE32-E72D297353CC}">
              <c16:uniqueId val="{00000000-D1EE-4127-8D20-9817C02FC229}"/>
            </c:ext>
          </c:extLst>
        </c:ser>
        <c:dLbls>
          <c:showLegendKey val="0"/>
          <c:showVal val="0"/>
          <c:showCatName val="0"/>
          <c:showSerName val="0"/>
          <c:showPercent val="0"/>
          <c:showBubbleSize val="0"/>
        </c:dLbls>
        <c:gapWidth val="60"/>
        <c:axId val="711859640"/>
        <c:axId val="711857016"/>
      </c:barChart>
      <c:catAx>
        <c:axId val="7118596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1857016"/>
        <c:crosses val="autoZero"/>
        <c:auto val="1"/>
        <c:lblAlgn val="ctr"/>
        <c:lblOffset val="100"/>
        <c:noMultiLvlLbl val="0"/>
      </c:catAx>
      <c:valAx>
        <c:axId val="71185701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1859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Thinking about this local area, which things do you think most need improving</a:t>
            </a:r>
            <a:r>
              <a:rPr lang="en-GB" baseline="0"/>
              <a:t>? </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'Whitchurch results'!$B$87</c:f>
              <c:strCache>
                <c:ptCount val="1"/>
                <c:pt idx="0">
                  <c:v>Response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'Whitchurch results'!$A$88:$A$111</c:f>
              <c:strCache>
                <c:ptCount val="24"/>
                <c:pt idx="0">
                  <c:v>Access to nature</c:v>
                </c:pt>
                <c:pt idx="1">
                  <c:v>Activities for teenagers</c:v>
                </c:pt>
                <c:pt idx="2">
                  <c:v>Affordable decent housing</c:v>
                </c:pt>
                <c:pt idx="3">
                  <c:v>Clean streets</c:v>
                </c:pt>
                <c:pt idx="4">
                  <c:v>Community activities</c:v>
                </c:pt>
                <c:pt idx="5">
                  <c:v>Cultural facilities (e.g. libraries, museums)</c:v>
                </c:pt>
                <c:pt idx="6">
                  <c:v>Education provision</c:v>
                </c:pt>
                <c:pt idx="7">
                  <c:v>Facilities for young children</c:v>
                </c:pt>
                <c:pt idx="8">
                  <c:v>Health services</c:v>
                </c:pt>
                <c:pt idx="9">
                  <c:v>Job prospects</c:v>
                </c:pt>
                <c:pt idx="10">
                  <c:v>level of crime</c:v>
                </c:pt>
                <c:pt idx="11">
                  <c:v>The level of pollution</c:v>
                </c:pt>
                <c:pt idx="12">
                  <c:v>level of traffic congestion</c:v>
                </c:pt>
                <c:pt idx="13">
                  <c:v>Parks and open spaces</c:v>
                </c:pt>
                <c:pt idx="14">
                  <c:v>Public transport</c:v>
                </c:pt>
                <c:pt idx="15">
                  <c:v>Race relations</c:v>
                </c:pt>
                <c:pt idx="16">
                  <c:v>Road and pavement repairs</c:v>
                </c:pt>
                <c:pt idx="17">
                  <c:v>Shopping facilities</c:v>
                </c:pt>
                <c:pt idx="18">
                  <c:v>Sports and leisure facilities</c:v>
                </c:pt>
                <c:pt idx="19">
                  <c:v>Wage levels and local cost of living</c:v>
                </c:pt>
                <c:pt idx="20">
                  <c:v>Access to rights of way</c:v>
                </c:pt>
                <c:pt idx="21">
                  <c:v>Affordable bungalows for people who are downsizing</c:v>
                </c:pt>
                <c:pt idx="22">
                  <c:v>Designated dog park </c:v>
                </c:pt>
                <c:pt idx="23">
                  <c:v>More seats in park and town. </c:v>
                </c:pt>
              </c:strCache>
            </c:strRef>
          </c:cat>
          <c:val>
            <c:numRef>
              <c:f>'Whitchurch results'!$B$88:$B$111</c:f>
              <c:numCache>
                <c:formatCode>General</c:formatCode>
                <c:ptCount val="24"/>
                <c:pt idx="0">
                  <c:v>27</c:v>
                </c:pt>
                <c:pt idx="1">
                  <c:v>70</c:v>
                </c:pt>
                <c:pt idx="2">
                  <c:v>66</c:v>
                </c:pt>
                <c:pt idx="3">
                  <c:v>27</c:v>
                </c:pt>
                <c:pt idx="4">
                  <c:v>32</c:v>
                </c:pt>
                <c:pt idx="5">
                  <c:v>22</c:v>
                </c:pt>
                <c:pt idx="6">
                  <c:v>44</c:v>
                </c:pt>
                <c:pt idx="7">
                  <c:v>51</c:v>
                </c:pt>
                <c:pt idx="8">
                  <c:v>110</c:v>
                </c:pt>
                <c:pt idx="9">
                  <c:v>57</c:v>
                </c:pt>
                <c:pt idx="10">
                  <c:v>39</c:v>
                </c:pt>
                <c:pt idx="11">
                  <c:v>14</c:v>
                </c:pt>
                <c:pt idx="12">
                  <c:v>23</c:v>
                </c:pt>
                <c:pt idx="13">
                  <c:v>32</c:v>
                </c:pt>
                <c:pt idx="14">
                  <c:v>57</c:v>
                </c:pt>
                <c:pt idx="15">
                  <c:v>14</c:v>
                </c:pt>
                <c:pt idx="16">
                  <c:v>83</c:v>
                </c:pt>
                <c:pt idx="17">
                  <c:v>42</c:v>
                </c:pt>
                <c:pt idx="18">
                  <c:v>71</c:v>
                </c:pt>
                <c:pt idx="19">
                  <c:v>57</c:v>
                </c:pt>
                <c:pt idx="20">
                  <c:v>1</c:v>
                </c:pt>
                <c:pt idx="21">
                  <c:v>1</c:v>
                </c:pt>
                <c:pt idx="22">
                  <c:v>1</c:v>
                </c:pt>
                <c:pt idx="23">
                  <c:v>1</c:v>
                </c:pt>
              </c:numCache>
            </c:numRef>
          </c:val>
          <c:extLst>
            <c:ext xmlns:c16="http://schemas.microsoft.com/office/drawing/2014/chart" uri="{C3380CC4-5D6E-409C-BE32-E72D297353CC}">
              <c16:uniqueId val="{00000000-FDBF-40BA-A420-62A60A37AE0B}"/>
            </c:ext>
          </c:extLst>
        </c:ser>
        <c:dLbls>
          <c:showLegendKey val="0"/>
          <c:showVal val="0"/>
          <c:showCatName val="0"/>
          <c:showSerName val="0"/>
          <c:showPercent val="0"/>
          <c:showBubbleSize val="0"/>
        </c:dLbls>
        <c:gapWidth val="60"/>
        <c:axId val="711859640"/>
        <c:axId val="711857016"/>
      </c:barChart>
      <c:catAx>
        <c:axId val="7118596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1857016"/>
        <c:crosses val="autoZero"/>
        <c:auto val="1"/>
        <c:lblAlgn val="ctr"/>
        <c:lblOffset val="100"/>
        <c:noMultiLvlLbl val="0"/>
      </c:catAx>
      <c:valAx>
        <c:axId val="71185701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1859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What are the most important</a:t>
            </a:r>
            <a:r>
              <a:rPr lang="en-GB" baseline="0"/>
              <a:t> factors in making somewhere a good place to live v What needs improving the most in Whitchurch</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7920882705651803E-2"/>
          <c:y val="0.10703832182015903"/>
          <c:w val="0.90771541586303128"/>
          <c:h val="0.81894101595884783"/>
        </c:manualLayout>
      </c:layout>
      <c:scatterChart>
        <c:scatterStyle val="lineMarker"/>
        <c:varyColors val="0"/>
        <c:ser>
          <c:idx val="0"/>
          <c:order val="0"/>
          <c:tx>
            <c:strRef>
              <c:f>'Whitchurch results'!$G$43</c:f>
              <c:strCache>
                <c:ptCount val="1"/>
                <c:pt idx="0">
                  <c:v>Access to nature</c:v>
                </c:pt>
              </c:strCache>
            </c:strRef>
          </c:tx>
          <c:spPr>
            <a:ln w="25400" cap="rnd">
              <a:noFill/>
              <a:round/>
            </a:ln>
            <a:effectLst/>
          </c:spPr>
          <c:marker>
            <c:symbol val="circle"/>
            <c:size val="5"/>
            <c:spPr>
              <a:solidFill>
                <a:schemeClr val="accent1"/>
              </a:solidFill>
              <a:ln w="9525">
                <a:solidFill>
                  <a:schemeClr val="accent1"/>
                </a:solidFill>
              </a:ln>
              <a:effectLst/>
            </c:spPr>
          </c:marker>
          <c:dLbls>
            <c:dLbl>
              <c:idx val="0"/>
              <c:layout>
                <c:manualLayout>
                  <c:x val="4.1260583469399342E-2"/>
                  <c:y val="-7.3021048105156895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3CEB-4048-99E7-1777C4A70A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results'!$H$43</c:f>
              <c:numCache>
                <c:formatCode>General</c:formatCode>
                <c:ptCount val="1"/>
                <c:pt idx="0">
                  <c:v>107</c:v>
                </c:pt>
              </c:numCache>
            </c:numRef>
          </c:xVal>
          <c:yVal>
            <c:numRef>
              <c:f>'Whitchurch results'!$I$43</c:f>
              <c:numCache>
                <c:formatCode>General</c:formatCode>
                <c:ptCount val="1"/>
                <c:pt idx="0">
                  <c:v>27</c:v>
                </c:pt>
              </c:numCache>
            </c:numRef>
          </c:yVal>
          <c:smooth val="0"/>
          <c:extLst>
            <c:ext xmlns:c16="http://schemas.microsoft.com/office/drawing/2014/chart" uri="{C3380CC4-5D6E-409C-BE32-E72D297353CC}">
              <c16:uniqueId val="{00000001-3CEB-4048-99E7-1777C4A70A79}"/>
            </c:ext>
          </c:extLst>
        </c:ser>
        <c:ser>
          <c:idx val="1"/>
          <c:order val="1"/>
          <c:tx>
            <c:strRef>
              <c:f>'Whitchurch results'!$G$44</c:f>
              <c:strCache>
                <c:ptCount val="1"/>
                <c:pt idx="0">
                  <c:v>Activities for teenagers</c:v>
                </c:pt>
              </c:strCache>
            </c:strRef>
          </c:tx>
          <c:spPr>
            <a:ln w="25400" cap="rnd">
              <a:noFill/>
              <a:round/>
            </a:ln>
            <a:effectLst/>
          </c:spPr>
          <c:marker>
            <c:symbol val="circle"/>
            <c:size val="5"/>
            <c:spPr>
              <a:solidFill>
                <a:schemeClr val="accent2"/>
              </a:solidFill>
              <a:ln w="9525">
                <a:solidFill>
                  <a:schemeClr val="accent2"/>
                </a:solidFill>
              </a:ln>
              <a:effectLst/>
            </c:spPr>
          </c:marker>
          <c:dLbls>
            <c:dLbl>
              <c:idx val="0"/>
              <c:layout>
                <c:manualLayout>
                  <c:x val="-0.14025172355057441"/>
                  <c:y val="-7.002562939188151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3CEB-4048-99E7-1777C4A70A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results'!$H$44</c:f>
              <c:numCache>
                <c:formatCode>General</c:formatCode>
                <c:ptCount val="1"/>
                <c:pt idx="0">
                  <c:v>81</c:v>
                </c:pt>
              </c:numCache>
            </c:numRef>
          </c:xVal>
          <c:yVal>
            <c:numRef>
              <c:f>'Whitchurch results'!$I$44</c:f>
              <c:numCache>
                <c:formatCode>General</c:formatCode>
                <c:ptCount val="1"/>
                <c:pt idx="0">
                  <c:v>70</c:v>
                </c:pt>
              </c:numCache>
            </c:numRef>
          </c:yVal>
          <c:smooth val="0"/>
          <c:extLst>
            <c:ext xmlns:c16="http://schemas.microsoft.com/office/drawing/2014/chart" uri="{C3380CC4-5D6E-409C-BE32-E72D297353CC}">
              <c16:uniqueId val="{00000003-3CEB-4048-99E7-1777C4A70A79}"/>
            </c:ext>
          </c:extLst>
        </c:ser>
        <c:ser>
          <c:idx val="2"/>
          <c:order val="2"/>
          <c:tx>
            <c:strRef>
              <c:f>'Whitchurch results'!$G$45</c:f>
              <c:strCache>
                <c:ptCount val="1"/>
                <c:pt idx="0">
                  <c:v>Affordable decent housing</c:v>
                </c:pt>
              </c:strCache>
            </c:strRef>
          </c:tx>
          <c:spPr>
            <a:ln w="25400" cap="rnd">
              <a:noFill/>
              <a:round/>
            </a:ln>
            <a:effectLst/>
          </c:spPr>
          <c:marker>
            <c:symbol val="circle"/>
            <c:size val="5"/>
            <c:spPr>
              <a:solidFill>
                <a:schemeClr val="accent3"/>
              </a:solidFill>
              <a:ln w="9525">
                <a:solidFill>
                  <a:schemeClr val="accent3"/>
                </a:solidFill>
              </a:ln>
              <a:effectLst/>
            </c:spPr>
          </c:marker>
          <c:dLbls>
            <c:dLbl>
              <c:idx val="0"/>
              <c:layout>
                <c:manualLayout>
                  <c:x val="1.0949299138181599E-2"/>
                  <c:y val="-1.566524142136443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3CEB-4048-99E7-1777C4A70A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results'!$H$45</c:f>
              <c:numCache>
                <c:formatCode>General</c:formatCode>
                <c:ptCount val="1"/>
                <c:pt idx="0">
                  <c:v>103</c:v>
                </c:pt>
              </c:numCache>
            </c:numRef>
          </c:xVal>
          <c:yVal>
            <c:numRef>
              <c:f>'Whitchurch results'!$I$45</c:f>
              <c:numCache>
                <c:formatCode>General</c:formatCode>
                <c:ptCount val="1"/>
                <c:pt idx="0">
                  <c:v>66</c:v>
                </c:pt>
              </c:numCache>
            </c:numRef>
          </c:yVal>
          <c:smooth val="0"/>
          <c:extLst>
            <c:ext xmlns:c16="http://schemas.microsoft.com/office/drawing/2014/chart" uri="{C3380CC4-5D6E-409C-BE32-E72D297353CC}">
              <c16:uniqueId val="{00000005-3CEB-4048-99E7-1777C4A70A79}"/>
            </c:ext>
          </c:extLst>
        </c:ser>
        <c:ser>
          <c:idx val="3"/>
          <c:order val="3"/>
          <c:tx>
            <c:strRef>
              <c:f>'Whitchurch results'!$G$46</c:f>
              <c:strCache>
                <c:ptCount val="1"/>
                <c:pt idx="0">
                  <c:v>Clean streets</c:v>
                </c:pt>
              </c:strCache>
            </c:strRef>
          </c:tx>
          <c:spPr>
            <a:ln w="25400" cap="rnd">
              <a:noFill/>
              <a:round/>
            </a:ln>
            <a:effectLst/>
          </c:spPr>
          <c:marker>
            <c:symbol val="circle"/>
            <c:size val="5"/>
            <c:spPr>
              <a:solidFill>
                <a:schemeClr val="accent4"/>
              </a:solidFill>
              <a:ln w="9525">
                <a:solidFill>
                  <a:schemeClr val="accent4"/>
                </a:solidFill>
              </a:ln>
              <a:effectLst/>
            </c:spPr>
          </c:marker>
          <c:dLbls>
            <c:dLbl>
              <c:idx val="0"/>
              <c:layout>
                <c:manualLayout>
                  <c:x val="-0.14885893811735113"/>
                  <c:y val="-8.3631366108487658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3CEB-4048-99E7-1777C4A70A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results'!$H$46</c:f>
              <c:numCache>
                <c:formatCode>General</c:formatCode>
                <c:ptCount val="1"/>
                <c:pt idx="0">
                  <c:v>78</c:v>
                </c:pt>
              </c:numCache>
            </c:numRef>
          </c:xVal>
          <c:yVal>
            <c:numRef>
              <c:f>'Whitchurch results'!$I$46</c:f>
              <c:numCache>
                <c:formatCode>General</c:formatCode>
                <c:ptCount val="1"/>
                <c:pt idx="0">
                  <c:v>27</c:v>
                </c:pt>
              </c:numCache>
            </c:numRef>
          </c:yVal>
          <c:smooth val="0"/>
          <c:extLst>
            <c:ext xmlns:c16="http://schemas.microsoft.com/office/drawing/2014/chart" uri="{C3380CC4-5D6E-409C-BE32-E72D297353CC}">
              <c16:uniqueId val="{00000007-3CEB-4048-99E7-1777C4A70A79}"/>
            </c:ext>
          </c:extLst>
        </c:ser>
        <c:ser>
          <c:idx val="4"/>
          <c:order val="4"/>
          <c:tx>
            <c:strRef>
              <c:f>'Whitchurch results'!$G$47</c:f>
              <c:strCache>
                <c:ptCount val="1"/>
                <c:pt idx="0">
                  <c:v>Community activities</c:v>
                </c:pt>
              </c:strCache>
            </c:strRef>
          </c:tx>
          <c:spPr>
            <a:ln w="25400" cap="rnd">
              <a:noFill/>
              <a:round/>
            </a:ln>
            <a:effectLst/>
          </c:spPr>
          <c:marker>
            <c:symbol val="circle"/>
            <c:size val="5"/>
            <c:spPr>
              <a:solidFill>
                <a:schemeClr val="accent5"/>
              </a:solidFill>
              <a:ln w="9525">
                <a:solidFill>
                  <a:schemeClr val="accent5"/>
                </a:solidFill>
              </a:ln>
              <a:effectLst/>
            </c:spPr>
          </c:marker>
          <c:dLbls>
            <c:dLbl>
              <c:idx val="0"/>
              <c:layout>
                <c:manualLayout>
                  <c:x val="8.2213835547380078E-3"/>
                  <c:y val="-2.718019398525849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3CEB-4048-99E7-1777C4A70A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results'!$H$47</c:f>
              <c:numCache>
                <c:formatCode>General</c:formatCode>
                <c:ptCount val="1"/>
                <c:pt idx="0">
                  <c:v>72</c:v>
                </c:pt>
              </c:numCache>
            </c:numRef>
          </c:xVal>
          <c:yVal>
            <c:numRef>
              <c:f>'Whitchurch results'!$I$47</c:f>
              <c:numCache>
                <c:formatCode>General</c:formatCode>
                <c:ptCount val="1"/>
                <c:pt idx="0">
                  <c:v>32</c:v>
                </c:pt>
              </c:numCache>
            </c:numRef>
          </c:yVal>
          <c:smooth val="0"/>
          <c:extLst>
            <c:ext xmlns:c16="http://schemas.microsoft.com/office/drawing/2014/chart" uri="{C3380CC4-5D6E-409C-BE32-E72D297353CC}">
              <c16:uniqueId val="{00000009-3CEB-4048-99E7-1777C4A70A79}"/>
            </c:ext>
          </c:extLst>
        </c:ser>
        <c:ser>
          <c:idx val="5"/>
          <c:order val="5"/>
          <c:tx>
            <c:strRef>
              <c:f>'Whitchurch results'!$G$48</c:f>
              <c:strCache>
                <c:ptCount val="1"/>
                <c:pt idx="0">
                  <c:v>Cultural facilities</c:v>
                </c:pt>
              </c:strCache>
            </c:strRef>
          </c:tx>
          <c:spPr>
            <a:ln w="25400" cap="rnd">
              <a:noFill/>
              <a:round/>
            </a:ln>
            <a:effectLst/>
          </c:spPr>
          <c:marker>
            <c:symbol val="circle"/>
            <c:size val="5"/>
            <c:spPr>
              <a:solidFill>
                <a:schemeClr val="accent6"/>
              </a:solidFill>
              <a:ln w="9525">
                <a:solidFill>
                  <a:schemeClr val="accent6"/>
                </a:solidFill>
              </a:ln>
              <a:effectLst/>
            </c:spPr>
          </c:marker>
          <c:dLbls>
            <c:dLbl>
              <c:idx val="0"/>
              <c:layout>
                <c:manualLayout>
                  <c:x val="-1.3827761939254628E-3"/>
                  <c:y val="2.824122578559141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3CEB-4048-99E7-1777C4A70A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results'!$H$48</c:f>
              <c:numCache>
                <c:formatCode>General</c:formatCode>
                <c:ptCount val="1"/>
                <c:pt idx="0">
                  <c:v>68</c:v>
                </c:pt>
              </c:numCache>
            </c:numRef>
          </c:xVal>
          <c:yVal>
            <c:numRef>
              <c:f>'Whitchurch results'!$I$48</c:f>
              <c:numCache>
                <c:formatCode>General</c:formatCode>
                <c:ptCount val="1"/>
                <c:pt idx="0">
                  <c:v>22</c:v>
                </c:pt>
              </c:numCache>
            </c:numRef>
          </c:yVal>
          <c:smooth val="0"/>
          <c:extLst>
            <c:ext xmlns:c16="http://schemas.microsoft.com/office/drawing/2014/chart" uri="{C3380CC4-5D6E-409C-BE32-E72D297353CC}">
              <c16:uniqueId val="{0000000B-3CEB-4048-99E7-1777C4A70A79}"/>
            </c:ext>
          </c:extLst>
        </c:ser>
        <c:ser>
          <c:idx val="6"/>
          <c:order val="6"/>
          <c:tx>
            <c:strRef>
              <c:f>'Whitchurch results'!$G$49</c:f>
              <c:strCache>
                <c:ptCount val="1"/>
                <c:pt idx="0">
                  <c:v>Education provision</c:v>
                </c:pt>
              </c:strCache>
            </c:strRef>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dLbls>
            <c:dLbl>
              <c:idx val="0"/>
              <c:layout>
                <c:manualLayout>
                  <c:x val="1.4090359300290943E-2"/>
                  <c:y val="-3.660436239644033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3CEB-4048-99E7-1777C4A70A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results'!$H$49</c:f>
              <c:numCache>
                <c:formatCode>General</c:formatCode>
                <c:ptCount val="1"/>
                <c:pt idx="0">
                  <c:v>98</c:v>
                </c:pt>
              </c:numCache>
            </c:numRef>
          </c:xVal>
          <c:yVal>
            <c:numRef>
              <c:f>'Whitchurch results'!$I$49</c:f>
              <c:numCache>
                <c:formatCode>General</c:formatCode>
                <c:ptCount val="1"/>
                <c:pt idx="0">
                  <c:v>44</c:v>
                </c:pt>
              </c:numCache>
            </c:numRef>
          </c:yVal>
          <c:smooth val="0"/>
          <c:extLst>
            <c:ext xmlns:c16="http://schemas.microsoft.com/office/drawing/2014/chart" uri="{C3380CC4-5D6E-409C-BE32-E72D297353CC}">
              <c16:uniqueId val="{0000000D-3CEB-4048-99E7-1777C4A70A79}"/>
            </c:ext>
          </c:extLst>
        </c:ser>
        <c:ser>
          <c:idx val="7"/>
          <c:order val="7"/>
          <c:tx>
            <c:strRef>
              <c:f>'Whitchurch results'!$G$50</c:f>
              <c:strCache>
                <c:ptCount val="1"/>
                <c:pt idx="0">
                  <c:v>Facilities for young children</c:v>
                </c:pt>
              </c:strCache>
            </c:strRef>
          </c:tx>
          <c:spPr>
            <a:ln w="25400" cap="rnd">
              <a:noFill/>
              <a:round/>
            </a:ln>
            <a:effectLst/>
          </c:spPr>
          <c:marker>
            <c:symbol val="circle"/>
            <c:size val="5"/>
            <c:spPr>
              <a:solidFill>
                <a:schemeClr val="accent2">
                  <a:lumMod val="60000"/>
                </a:schemeClr>
              </a:solidFill>
              <a:ln w="9525">
                <a:solidFill>
                  <a:schemeClr val="accent2">
                    <a:lumMod val="60000"/>
                  </a:schemeClr>
                </a:solidFill>
              </a:ln>
              <a:effectLst/>
            </c:spPr>
          </c:marker>
          <c:dLbls>
            <c:dLbl>
              <c:idx val="0"/>
              <c:layout>
                <c:manualLayout>
                  <c:x val="-0.2905617217784186"/>
                  <c:y val="5.2426001057573829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3CEB-4048-99E7-1777C4A70A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results'!$H$50</c:f>
              <c:numCache>
                <c:formatCode>General</c:formatCode>
                <c:ptCount val="1"/>
                <c:pt idx="0">
                  <c:v>83</c:v>
                </c:pt>
              </c:numCache>
            </c:numRef>
          </c:xVal>
          <c:yVal>
            <c:numRef>
              <c:f>'Whitchurch results'!$I$50</c:f>
              <c:numCache>
                <c:formatCode>General</c:formatCode>
                <c:ptCount val="1"/>
                <c:pt idx="0">
                  <c:v>51</c:v>
                </c:pt>
              </c:numCache>
            </c:numRef>
          </c:yVal>
          <c:smooth val="0"/>
          <c:extLst>
            <c:ext xmlns:c16="http://schemas.microsoft.com/office/drawing/2014/chart" uri="{C3380CC4-5D6E-409C-BE32-E72D297353CC}">
              <c16:uniqueId val="{0000000F-3CEB-4048-99E7-1777C4A70A79}"/>
            </c:ext>
          </c:extLst>
        </c:ser>
        <c:ser>
          <c:idx val="8"/>
          <c:order val="8"/>
          <c:tx>
            <c:strRef>
              <c:f>'Whitchurch results'!$G$51</c:f>
              <c:strCache>
                <c:ptCount val="1"/>
                <c:pt idx="0">
                  <c:v>Health services</c:v>
                </c:pt>
              </c:strCache>
            </c:strRef>
          </c:tx>
          <c:spPr>
            <a:ln w="25400" cap="rnd">
              <a:noFill/>
              <a:round/>
            </a:ln>
            <a:effectLst/>
          </c:spPr>
          <c:marker>
            <c:symbol val="circle"/>
            <c:size val="5"/>
            <c:spPr>
              <a:solidFill>
                <a:schemeClr val="accent3">
                  <a:lumMod val="60000"/>
                </a:schemeClr>
              </a:solidFill>
              <a:ln w="9525">
                <a:solidFill>
                  <a:schemeClr val="accent3">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results'!$H$51</c:f>
              <c:numCache>
                <c:formatCode>General</c:formatCode>
                <c:ptCount val="1"/>
                <c:pt idx="0">
                  <c:v>160</c:v>
                </c:pt>
              </c:numCache>
            </c:numRef>
          </c:xVal>
          <c:yVal>
            <c:numRef>
              <c:f>'Whitchurch results'!$I$51</c:f>
              <c:numCache>
                <c:formatCode>General</c:formatCode>
                <c:ptCount val="1"/>
                <c:pt idx="0">
                  <c:v>110</c:v>
                </c:pt>
              </c:numCache>
            </c:numRef>
          </c:yVal>
          <c:smooth val="0"/>
          <c:extLst>
            <c:ext xmlns:c16="http://schemas.microsoft.com/office/drawing/2014/chart" uri="{C3380CC4-5D6E-409C-BE32-E72D297353CC}">
              <c16:uniqueId val="{00000010-3CEB-4048-99E7-1777C4A70A79}"/>
            </c:ext>
          </c:extLst>
        </c:ser>
        <c:ser>
          <c:idx val="9"/>
          <c:order val="9"/>
          <c:tx>
            <c:strRef>
              <c:f>'Whitchurch results'!$G$52</c:f>
              <c:strCache>
                <c:ptCount val="1"/>
                <c:pt idx="0">
                  <c:v>Job prospects</c:v>
                </c:pt>
              </c:strCache>
            </c:strRef>
          </c:tx>
          <c:spPr>
            <a:ln w="25400" cap="rnd">
              <a:noFill/>
              <a:round/>
            </a:ln>
            <a:effectLst/>
          </c:spPr>
          <c:marker>
            <c:symbol val="circle"/>
            <c:size val="5"/>
            <c:spPr>
              <a:solidFill>
                <a:schemeClr val="accent4">
                  <a:lumMod val="60000"/>
                </a:schemeClr>
              </a:solidFill>
              <a:ln w="9525">
                <a:solidFill>
                  <a:schemeClr val="accent4">
                    <a:lumMod val="60000"/>
                  </a:schemeClr>
                </a:solidFill>
              </a:ln>
              <a:effectLst/>
            </c:spPr>
          </c:marker>
          <c:dLbls>
            <c:dLbl>
              <c:idx val="0"/>
              <c:layout>
                <c:manualLayout>
                  <c:x val="3.0683351026215864E-2"/>
                  <c:y val="-5.2113206578034976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1-3CEB-4048-99E7-1777C4A70A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results'!$H$52</c:f>
              <c:numCache>
                <c:formatCode>General</c:formatCode>
                <c:ptCount val="1"/>
                <c:pt idx="0">
                  <c:v>92</c:v>
                </c:pt>
              </c:numCache>
            </c:numRef>
          </c:xVal>
          <c:yVal>
            <c:numRef>
              <c:f>'Whitchurch results'!$I$52</c:f>
              <c:numCache>
                <c:formatCode>General</c:formatCode>
                <c:ptCount val="1"/>
                <c:pt idx="0">
                  <c:v>57</c:v>
                </c:pt>
              </c:numCache>
            </c:numRef>
          </c:yVal>
          <c:smooth val="0"/>
          <c:extLst>
            <c:ext xmlns:c16="http://schemas.microsoft.com/office/drawing/2014/chart" uri="{C3380CC4-5D6E-409C-BE32-E72D297353CC}">
              <c16:uniqueId val="{00000012-3CEB-4048-99E7-1777C4A70A79}"/>
            </c:ext>
          </c:extLst>
        </c:ser>
        <c:ser>
          <c:idx val="10"/>
          <c:order val="10"/>
          <c:tx>
            <c:strRef>
              <c:f>'Whitchurch results'!$G$53</c:f>
              <c:strCache>
                <c:ptCount val="1"/>
                <c:pt idx="0">
                  <c:v>Level of crime</c:v>
                </c:pt>
              </c:strCache>
            </c:strRef>
          </c:tx>
          <c:spPr>
            <a:ln w="25400" cap="rnd">
              <a:noFill/>
              <a:round/>
            </a:ln>
            <a:effectLst/>
          </c:spPr>
          <c:marker>
            <c:symbol val="circle"/>
            <c:size val="5"/>
            <c:spPr>
              <a:solidFill>
                <a:schemeClr val="accent5">
                  <a:lumMod val="60000"/>
                </a:schemeClr>
              </a:solidFill>
              <a:ln w="9525">
                <a:solidFill>
                  <a:schemeClr val="accent5">
                    <a:lumMod val="60000"/>
                  </a:schemeClr>
                </a:solidFill>
              </a:ln>
              <a:effectLst/>
            </c:spPr>
          </c:marker>
          <c:dLbls>
            <c:dLbl>
              <c:idx val="0"/>
              <c:layout>
                <c:manualLayout>
                  <c:x val="8.7324913585897085E-2"/>
                  <c:y val="3.033200993830368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3CEB-4048-99E7-1777C4A70A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results'!$H$53</c:f>
              <c:numCache>
                <c:formatCode>General</c:formatCode>
                <c:ptCount val="1"/>
                <c:pt idx="0">
                  <c:v>93</c:v>
                </c:pt>
              </c:numCache>
            </c:numRef>
          </c:xVal>
          <c:yVal>
            <c:numRef>
              <c:f>'Whitchurch results'!$I$53</c:f>
              <c:numCache>
                <c:formatCode>General</c:formatCode>
                <c:ptCount val="1"/>
                <c:pt idx="0">
                  <c:v>39</c:v>
                </c:pt>
              </c:numCache>
            </c:numRef>
          </c:yVal>
          <c:smooth val="0"/>
          <c:extLst>
            <c:ext xmlns:c16="http://schemas.microsoft.com/office/drawing/2014/chart" uri="{C3380CC4-5D6E-409C-BE32-E72D297353CC}">
              <c16:uniqueId val="{00000014-3CEB-4048-99E7-1777C4A70A79}"/>
            </c:ext>
          </c:extLst>
        </c:ser>
        <c:ser>
          <c:idx val="11"/>
          <c:order val="11"/>
          <c:tx>
            <c:strRef>
              <c:f>'Whitchurch results'!$G$54</c:f>
              <c:strCache>
                <c:ptCount val="1"/>
                <c:pt idx="0">
                  <c:v>Level of pollution</c:v>
                </c:pt>
              </c:strCache>
            </c:strRef>
          </c:tx>
          <c:spPr>
            <a:ln w="25400" cap="rnd">
              <a:noFill/>
              <a:round/>
            </a:ln>
            <a:effectLst/>
          </c:spPr>
          <c:marker>
            <c:symbol val="circle"/>
            <c:size val="5"/>
            <c:spPr>
              <a:solidFill>
                <a:schemeClr val="accent6">
                  <a:lumMod val="60000"/>
                </a:schemeClr>
              </a:solidFill>
              <a:ln w="9525">
                <a:solidFill>
                  <a:schemeClr val="accent6">
                    <a:lumMod val="60000"/>
                  </a:schemeClr>
                </a:solidFill>
              </a:ln>
              <a:effectLst/>
            </c:spPr>
          </c:marker>
          <c:dLbls>
            <c:dLbl>
              <c:idx val="0"/>
              <c:layout>
                <c:manualLayout>
                  <c:x val="2.4582209964333215E-2"/>
                  <c:y val="3.136176229068287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5-3CEB-4048-99E7-1777C4A70A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results'!$H$54</c:f>
              <c:numCache>
                <c:formatCode>General</c:formatCode>
                <c:ptCount val="1"/>
                <c:pt idx="0">
                  <c:v>48</c:v>
                </c:pt>
              </c:numCache>
            </c:numRef>
          </c:xVal>
          <c:yVal>
            <c:numRef>
              <c:f>'Whitchurch results'!$I$54</c:f>
              <c:numCache>
                <c:formatCode>General</c:formatCode>
                <c:ptCount val="1"/>
                <c:pt idx="0">
                  <c:v>14</c:v>
                </c:pt>
              </c:numCache>
            </c:numRef>
          </c:yVal>
          <c:smooth val="0"/>
          <c:extLst>
            <c:ext xmlns:c16="http://schemas.microsoft.com/office/drawing/2014/chart" uri="{C3380CC4-5D6E-409C-BE32-E72D297353CC}">
              <c16:uniqueId val="{00000016-3CEB-4048-99E7-1777C4A70A79}"/>
            </c:ext>
          </c:extLst>
        </c:ser>
        <c:ser>
          <c:idx val="12"/>
          <c:order val="12"/>
          <c:tx>
            <c:strRef>
              <c:f>'Whitchurch results'!$G$55</c:f>
              <c:strCache>
                <c:ptCount val="1"/>
                <c:pt idx="0">
                  <c:v>Traffic congestion</c:v>
                </c:pt>
              </c:strCache>
            </c:strRef>
          </c:tx>
          <c:spPr>
            <a:ln w="25400" cap="rnd">
              <a:no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dLbls>
            <c:dLbl>
              <c:idx val="0"/>
              <c:layout>
                <c:manualLayout>
                  <c:x val="-0.12154537149031425"/>
                  <c:y val="-7.108666119221458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7-3CEB-4048-99E7-1777C4A70A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results'!$H$55</c:f>
              <c:numCache>
                <c:formatCode>General</c:formatCode>
                <c:ptCount val="1"/>
                <c:pt idx="0">
                  <c:v>48</c:v>
                </c:pt>
              </c:numCache>
            </c:numRef>
          </c:xVal>
          <c:yVal>
            <c:numRef>
              <c:f>'Whitchurch results'!$I$55</c:f>
              <c:numCache>
                <c:formatCode>General</c:formatCode>
                <c:ptCount val="1"/>
                <c:pt idx="0">
                  <c:v>23</c:v>
                </c:pt>
              </c:numCache>
            </c:numRef>
          </c:yVal>
          <c:smooth val="0"/>
          <c:extLst>
            <c:ext xmlns:c16="http://schemas.microsoft.com/office/drawing/2014/chart" uri="{C3380CC4-5D6E-409C-BE32-E72D297353CC}">
              <c16:uniqueId val="{00000018-3CEB-4048-99E7-1777C4A70A79}"/>
            </c:ext>
          </c:extLst>
        </c:ser>
        <c:ser>
          <c:idx val="13"/>
          <c:order val="13"/>
          <c:tx>
            <c:strRef>
              <c:f>'Whitchurch results'!$G$56</c:f>
              <c:strCache>
                <c:ptCount val="1"/>
                <c:pt idx="0">
                  <c:v>Parks and open spaces</c:v>
                </c:pt>
              </c:strCache>
            </c:strRef>
          </c:tx>
          <c:spPr>
            <a:ln w="25400" cap="rnd">
              <a:no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dLbls>
            <c:dLbl>
              <c:idx val="0"/>
              <c:layout>
                <c:manualLayout>
                  <c:x val="-6.8034653388688832E-2"/>
                  <c:y val="5.542141977085005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9-3CEB-4048-99E7-1777C4A70A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results'!$H$56</c:f>
              <c:numCache>
                <c:formatCode>General</c:formatCode>
                <c:ptCount val="1"/>
                <c:pt idx="0">
                  <c:v>99</c:v>
                </c:pt>
              </c:numCache>
            </c:numRef>
          </c:xVal>
          <c:yVal>
            <c:numRef>
              <c:f>'Whitchurch results'!$I$56</c:f>
              <c:numCache>
                <c:formatCode>General</c:formatCode>
                <c:ptCount val="1"/>
                <c:pt idx="0">
                  <c:v>32</c:v>
                </c:pt>
              </c:numCache>
            </c:numRef>
          </c:yVal>
          <c:smooth val="0"/>
          <c:extLst>
            <c:ext xmlns:c16="http://schemas.microsoft.com/office/drawing/2014/chart" uri="{C3380CC4-5D6E-409C-BE32-E72D297353CC}">
              <c16:uniqueId val="{0000001A-3CEB-4048-99E7-1777C4A70A79}"/>
            </c:ext>
          </c:extLst>
        </c:ser>
        <c:ser>
          <c:idx val="14"/>
          <c:order val="14"/>
          <c:tx>
            <c:strRef>
              <c:f>'Whitchurch results'!$G$57</c:f>
              <c:strCache>
                <c:ptCount val="1"/>
                <c:pt idx="0">
                  <c:v>Public transport</c:v>
                </c:pt>
              </c:strCache>
            </c:strRef>
          </c:tx>
          <c:spPr>
            <a:ln w="25400" cap="rnd">
              <a:no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dLbls>
            <c:dLbl>
              <c:idx val="0"/>
              <c:layout>
                <c:manualLayout>
                  <c:x val="-0.21265321405405596"/>
                  <c:y val="3.1518159530452682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B-3CEB-4048-99E7-1777C4A70A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results'!$H$57</c:f>
              <c:numCache>
                <c:formatCode>General</c:formatCode>
                <c:ptCount val="1"/>
                <c:pt idx="0">
                  <c:v>83</c:v>
                </c:pt>
              </c:numCache>
            </c:numRef>
          </c:xVal>
          <c:yVal>
            <c:numRef>
              <c:f>'Whitchurch results'!$I$57</c:f>
              <c:numCache>
                <c:formatCode>General</c:formatCode>
                <c:ptCount val="1"/>
                <c:pt idx="0">
                  <c:v>57</c:v>
                </c:pt>
              </c:numCache>
            </c:numRef>
          </c:yVal>
          <c:smooth val="0"/>
          <c:extLst>
            <c:ext xmlns:c16="http://schemas.microsoft.com/office/drawing/2014/chart" uri="{C3380CC4-5D6E-409C-BE32-E72D297353CC}">
              <c16:uniqueId val="{0000001C-3CEB-4048-99E7-1777C4A70A79}"/>
            </c:ext>
          </c:extLst>
        </c:ser>
        <c:ser>
          <c:idx val="15"/>
          <c:order val="15"/>
          <c:tx>
            <c:strRef>
              <c:f>'Whitchurch results'!$G$58</c:f>
              <c:strCache>
                <c:ptCount val="1"/>
                <c:pt idx="0">
                  <c:v>Race relations</c:v>
                </c:pt>
              </c:strCache>
            </c:strRef>
          </c:tx>
          <c:spPr>
            <a:ln w="25400" cap="rnd">
              <a:no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dLbls>
            <c:dLbl>
              <c:idx val="0"/>
              <c:layout>
                <c:manualLayout>
                  <c:x val="-0.10692239764079606"/>
                  <c:y val="-3.1205365050913062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D-3CEB-4048-99E7-1777C4A70A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results'!$H$58</c:f>
              <c:numCache>
                <c:formatCode>General</c:formatCode>
                <c:ptCount val="1"/>
                <c:pt idx="0">
                  <c:v>31</c:v>
                </c:pt>
              </c:numCache>
            </c:numRef>
          </c:xVal>
          <c:yVal>
            <c:numRef>
              <c:f>'Whitchurch results'!$I$58</c:f>
              <c:numCache>
                <c:formatCode>General</c:formatCode>
                <c:ptCount val="1"/>
                <c:pt idx="0">
                  <c:v>14</c:v>
                </c:pt>
              </c:numCache>
            </c:numRef>
          </c:yVal>
          <c:smooth val="0"/>
          <c:extLst>
            <c:ext xmlns:c16="http://schemas.microsoft.com/office/drawing/2014/chart" uri="{C3380CC4-5D6E-409C-BE32-E72D297353CC}">
              <c16:uniqueId val="{0000001E-3CEB-4048-99E7-1777C4A70A79}"/>
            </c:ext>
          </c:extLst>
        </c:ser>
        <c:ser>
          <c:idx val="16"/>
          <c:order val="16"/>
          <c:tx>
            <c:strRef>
              <c:f>'Whitchurch results'!$G$59</c:f>
              <c:strCache>
                <c:ptCount val="1"/>
                <c:pt idx="0">
                  <c:v>Road and pavement repairs</c:v>
                </c:pt>
              </c:strCache>
            </c:strRef>
          </c:tx>
          <c:spPr>
            <a:ln w="25400" cap="rnd">
              <a:no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dLbls>
            <c:dLbl>
              <c:idx val="0"/>
              <c:layout>
                <c:manualLayout>
                  <c:x val="-9.0087024894487902E-2"/>
                  <c:y val="-6.793484523916920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F-3CEB-4048-99E7-1777C4A70A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results'!$H$59</c:f>
              <c:numCache>
                <c:formatCode>General</c:formatCode>
                <c:ptCount val="1"/>
                <c:pt idx="0">
                  <c:v>90</c:v>
                </c:pt>
              </c:numCache>
            </c:numRef>
          </c:xVal>
          <c:yVal>
            <c:numRef>
              <c:f>'Whitchurch results'!$I$59</c:f>
              <c:numCache>
                <c:formatCode>General</c:formatCode>
                <c:ptCount val="1"/>
                <c:pt idx="0">
                  <c:v>83</c:v>
                </c:pt>
              </c:numCache>
            </c:numRef>
          </c:yVal>
          <c:smooth val="0"/>
          <c:extLst>
            <c:ext xmlns:c16="http://schemas.microsoft.com/office/drawing/2014/chart" uri="{C3380CC4-5D6E-409C-BE32-E72D297353CC}">
              <c16:uniqueId val="{00000020-3CEB-4048-99E7-1777C4A70A79}"/>
            </c:ext>
          </c:extLst>
        </c:ser>
        <c:ser>
          <c:idx val="17"/>
          <c:order val="17"/>
          <c:tx>
            <c:strRef>
              <c:f>'Whitchurch results'!$G$60</c:f>
              <c:strCache>
                <c:ptCount val="1"/>
                <c:pt idx="0">
                  <c:v>Shopping facilities</c:v>
                </c:pt>
              </c:strCache>
            </c:strRef>
          </c:tx>
          <c:spPr>
            <a:ln w="25400" cap="rnd">
              <a:no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dLbls>
            <c:dLbl>
              <c:idx val="0"/>
              <c:layout>
                <c:manualLayout>
                  <c:x val="-0.13880077097380827"/>
                  <c:y val="-3.1205365050913062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1-3CEB-4048-99E7-1777C4A70A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results'!$H$60</c:f>
              <c:numCache>
                <c:formatCode>General</c:formatCode>
                <c:ptCount val="1"/>
                <c:pt idx="0">
                  <c:v>81</c:v>
                </c:pt>
              </c:numCache>
            </c:numRef>
          </c:xVal>
          <c:yVal>
            <c:numRef>
              <c:f>'Whitchurch results'!$I$60</c:f>
              <c:numCache>
                <c:formatCode>General</c:formatCode>
                <c:ptCount val="1"/>
                <c:pt idx="0">
                  <c:v>42</c:v>
                </c:pt>
              </c:numCache>
            </c:numRef>
          </c:yVal>
          <c:smooth val="0"/>
          <c:extLst>
            <c:ext xmlns:c16="http://schemas.microsoft.com/office/drawing/2014/chart" uri="{C3380CC4-5D6E-409C-BE32-E72D297353CC}">
              <c16:uniqueId val="{00000022-3CEB-4048-99E7-1777C4A70A79}"/>
            </c:ext>
          </c:extLst>
        </c:ser>
        <c:ser>
          <c:idx val="18"/>
          <c:order val="18"/>
          <c:tx>
            <c:strRef>
              <c:f>'Whitchurch results'!$G$61</c:f>
              <c:strCache>
                <c:ptCount val="1"/>
                <c:pt idx="0">
                  <c:v>Sports and leisure facilities</c:v>
                </c:pt>
              </c:strCache>
            </c:strRef>
          </c:tx>
          <c:spPr>
            <a:ln w="25400" cap="rnd">
              <a:noFill/>
              <a:round/>
            </a:ln>
            <a:effectLst/>
          </c:spPr>
          <c:marker>
            <c:symbol val="circle"/>
            <c:size val="5"/>
            <c:spPr>
              <a:solidFill>
                <a:schemeClr val="accent1">
                  <a:lumMod val="80000"/>
                </a:schemeClr>
              </a:solidFill>
              <a:ln w="9525">
                <a:solidFill>
                  <a:schemeClr val="accent1">
                    <a:lumMod val="80000"/>
                  </a:schemeClr>
                </a:solidFill>
              </a:ln>
              <a:effectLst/>
            </c:spPr>
          </c:marker>
          <c:dLbls>
            <c:dLbl>
              <c:idx val="0"/>
              <c:layout>
                <c:manualLayout>
                  <c:x val="1.5858966506255023E-2"/>
                  <c:y val="-4.705828316000128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3-3CEB-4048-99E7-1777C4A70A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results'!$H$61</c:f>
              <c:numCache>
                <c:formatCode>General</c:formatCode>
                <c:ptCount val="1"/>
                <c:pt idx="0">
                  <c:v>94</c:v>
                </c:pt>
              </c:numCache>
            </c:numRef>
          </c:xVal>
          <c:yVal>
            <c:numRef>
              <c:f>'Whitchurch results'!$I$61</c:f>
              <c:numCache>
                <c:formatCode>General</c:formatCode>
                <c:ptCount val="1"/>
                <c:pt idx="0">
                  <c:v>71</c:v>
                </c:pt>
              </c:numCache>
            </c:numRef>
          </c:yVal>
          <c:smooth val="0"/>
          <c:extLst>
            <c:ext xmlns:c16="http://schemas.microsoft.com/office/drawing/2014/chart" uri="{C3380CC4-5D6E-409C-BE32-E72D297353CC}">
              <c16:uniqueId val="{00000024-3CEB-4048-99E7-1777C4A70A79}"/>
            </c:ext>
          </c:extLst>
        </c:ser>
        <c:ser>
          <c:idx val="19"/>
          <c:order val="19"/>
          <c:tx>
            <c:strRef>
              <c:f>'Whitchurch results'!$G$62</c:f>
              <c:strCache>
                <c:ptCount val="1"/>
                <c:pt idx="0">
                  <c:v>Wage levels and local cost of living</c:v>
                </c:pt>
              </c:strCache>
            </c:strRef>
          </c:tx>
          <c:spPr>
            <a:ln w="25400" cap="rnd">
              <a:noFill/>
              <a:round/>
            </a:ln>
            <a:effectLst/>
          </c:spPr>
          <c:marker>
            <c:symbol val="circle"/>
            <c:size val="5"/>
            <c:spPr>
              <a:solidFill>
                <a:schemeClr val="accent2">
                  <a:lumMod val="80000"/>
                </a:schemeClr>
              </a:solidFill>
              <a:ln w="9525">
                <a:solidFill>
                  <a:schemeClr val="accent2">
                    <a:lumMod val="80000"/>
                  </a:schemeClr>
                </a:solidFill>
              </a:ln>
              <a:effectLst/>
            </c:spPr>
          </c:marker>
          <c:dLbls>
            <c:dLbl>
              <c:idx val="0"/>
              <c:layout>
                <c:manualLayout>
                  <c:x val="-0.11299278405679163"/>
                  <c:y val="-4.075465125391075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5-3CEB-4048-99E7-1777C4A70A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results'!$H$62</c:f>
              <c:numCache>
                <c:formatCode>General</c:formatCode>
                <c:ptCount val="1"/>
                <c:pt idx="0">
                  <c:v>84</c:v>
                </c:pt>
              </c:numCache>
            </c:numRef>
          </c:xVal>
          <c:yVal>
            <c:numRef>
              <c:f>'Whitchurch results'!$I$62</c:f>
              <c:numCache>
                <c:formatCode>General</c:formatCode>
                <c:ptCount val="1"/>
                <c:pt idx="0">
                  <c:v>57</c:v>
                </c:pt>
              </c:numCache>
            </c:numRef>
          </c:yVal>
          <c:smooth val="0"/>
          <c:extLst>
            <c:ext xmlns:c16="http://schemas.microsoft.com/office/drawing/2014/chart" uri="{C3380CC4-5D6E-409C-BE32-E72D297353CC}">
              <c16:uniqueId val="{00000026-3CEB-4048-99E7-1777C4A70A79}"/>
            </c:ext>
          </c:extLst>
        </c:ser>
        <c:dLbls>
          <c:dLblPos val="t"/>
          <c:showLegendKey val="0"/>
          <c:showVal val="1"/>
          <c:showCatName val="0"/>
          <c:showSerName val="0"/>
          <c:showPercent val="0"/>
          <c:showBubbleSize val="0"/>
        </c:dLbls>
        <c:axId val="1153318064"/>
        <c:axId val="1153318392"/>
      </c:scatterChart>
      <c:valAx>
        <c:axId val="11533180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0" i="0" u="none" strike="noStrike" baseline="0">
                    <a:effectLst/>
                  </a:rPr>
                  <a:t>Which of the things are most important in making somewhere a good place to live?</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3318392"/>
        <c:crosses val="autoZero"/>
        <c:crossBetween val="midCat"/>
      </c:valAx>
      <c:valAx>
        <c:axId val="1153318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Which do you think most need improving in Whitchurch?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331806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Do you agree or disagree that you can influence decisions affecting your local area? (Online only) </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'Whitchurch results'!$B$163</c:f>
              <c:strCache>
                <c:ptCount val="1"/>
                <c:pt idx="0">
                  <c:v>Response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'Whitchurch results'!$A$164:$A$171</c:f>
              <c:strCache>
                <c:ptCount val="8"/>
                <c:pt idx="0">
                  <c:v>Strongly agree</c:v>
                </c:pt>
                <c:pt idx="1">
                  <c:v>Agree</c:v>
                </c:pt>
                <c:pt idx="2">
                  <c:v>Somewhat agree</c:v>
                </c:pt>
                <c:pt idx="3">
                  <c:v>Neither agree nor disagree</c:v>
                </c:pt>
                <c:pt idx="4">
                  <c:v>Somewhat disagree</c:v>
                </c:pt>
                <c:pt idx="5">
                  <c:v>Disagree</c:v>
                </c:pt>
                <c:pt idx="6">
                  <c:v>Strongly disagree</c:v>
                </c:pt>
                <c:pt idx="7">
                  <c:v>Don't know</c:v>
                </c:pt>
              </c:strCache>
            </c:strRef>
          </c:cat>
          <c:val>
            <c:numRef>
              <c:f>'Whitchurch results'!$B$164:$B$171</c:f>
              <c:numCache>
                <c:formatCode>General</c:formatCode>
                <c:ptCount val="8"/>
                <c:pt idx="0">
                  <c:v>3</c:v>
                </c:pt>
                <c:pt idx="1">
                  <c:v>8</c:v>
                </c:pt>
                <c:pt idx="2">
                  <c:v>26</c:v>
                </c:pt>
                <c:pt idx="3">
                  <c:v>13</c:v>
                </c:pt>
                <c:pt idx="4">
                  <c:v>17</c:v>
                </c:pt>
                <c:pt idx="5">
                  <c:v>24</c:v>
                </c:pt>
                <c:pt idx="6">
                  <c:v>19</c:v>
                </c:pt>
                <c:pt idx="7">
                  <c:v>5</c:v>
                </c:pt>
              </c:numCache>
            </c:numRef>
          </c:val>
          <c:extLst>
            <c:ext xmlns:c16="http://schemas.microsoft.com/office/drawing/2014/chart" uri="{C3380CC4-5D6E-409C-BE32-E72D297353CC}">
              <c16:uniqueId val="{00000000-7939-4CC0-A7D1-1577835AA8A1}"/>
            </c:ext>
          </c:extLst>
        </c:ser>
        <c:dLbls>
          <c:dLblPos val="outEnd"/>
          <c:showLegendKey val="0"/>
          <c:showVal val="1"/>
          <c:showCatName val="0"/>
          <c:showSerName val="0"/>
          <c:showPercent val="0"/>
          <c:showBubbleSize val="0"/>
        </c:dLbls>
        <c:gapWidth val="59"/>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Agreement</a:t>
                </a:r>
                <a:r>
                  <a:rPr lang="en-GB" baseline="0"/>
                  <a:t> scale</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How would you like to be involved in decisions affecting your local area? (Online only) </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'Whitchurch results'!$H$175</c:f>
              <c:strCache>
                <c:ptCount val="1"/>
                <c:pt idx="0">
                  <c:v>Response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'Whitchurch results'!$G$176:$G$185</c:f>
              <c:strCache>
                <c:ptCount val="10"/>
                <c:pt idx="0">
                  <c:v>Questionnaires</c:v>
                </c:pt>
                <c:pt idx="1">
                  <c:v>Consultations</c:v>
                </c:pt>
                <c:pt idx="2">
                  <c:v>Elected members</c:v>
                </c:pt>
                <c:pt idx="3">
                  <c:v>Public Meetings</c:v>
                </c:pt>
                <c:pt idx="4">
                  <c:v>Council newsletter</c:v>
                </c:pt>
                <c:pt idx="5">
                  <c:v>Speaking direct to locals</c:v>
                </c:pt>
                <c:pt idx="6">
                  <c:v>Already a councillor</c:v>
                </c:pt>
                <c:pt idx="7">
                  <c:v>Am involved with some things / would like to be</c:v>
                </c:pt>
                <c:pt idx="8">
                  <c:v>Online voting</c:v>
                </c:pt>
                <c:pt idx="9">
                  <c:v>Don't want to be involved</c:v>
                </c:pt>
              </c:strCache>
            </c:strRef>
          </c:cat>
          <c:val>
            <c:numRef>
              <c:f>'Whitchurch results'!$H$176:$H$185</c:f>
              <c:numCache>
                <c:formatCode>General</c:formatCode>
                <c:ptCount val="10"/>
                <c:pt idx="0">
                  <c:v>64</c:v>
                </c:pt>
                <c:pt idx="1">
                  <c:v>37</c:v>
                </c:pt>
                <c:pt idx="2">
                  <c:v>14</c:v>
                </c:pt>
                <c:pt idx="3">
                  <c:v>32</c:v>
                </c:pt>
                <c:pt idx="4">
                  <c:v>1</c:v>
                </c:pt>
                <c:pt idx="6">
                  <c:v>2</c:v>
                </c:pt>
                <c:pt idx="7">
                  <c:v>2</c:v>
                </c:pt>
                <c:pt idx="8">
                  <c:v>1</c:v>
                </c:pt>
                <c:pt idx="9">
                  <c:v>6</c:v>
                </c:pt>
              </c:numCache>
            </c:numRef>
          </c:val>
          <c:extLst>
            <c:ext xmlns:c16="http://schemas.microsoft.com/office/drawing/2014/chart" uri="{C3380CC4-5D6E-409C-BE32-E72D297353CC}">
              <c16:uniqueId val="{00000000-B41C-437B-A792-318DC455B01D}"/>
            </c:ext>
          </c:extLst>
        </c:ser>
        <c:dLbls>
          <c:dLblPos val="outEnd"/>
          <c:showLegendKey val="0"/>
          <c:showVal val="1"/>
          <c:showCatName val="0"/>
          <c:showSerName val="0"/>
          <c:showPercent val="0"/>
          <c:showBubbleSize val="0"/>
        </c:dLbls>
        <c:gapWidth val="59"/>
        <c:axId val="665518960"/>
        <c:axId val="665522240"/>
        <c:extLst/>
      </c:barChart>
      <c:catAx>
        <c:axId val="66551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To what extent do you agree or disagree that your local area is a place where people from different backgrounds get on well together? (Online only)</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'Whitchurch results'!$B$231</c:f>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'Whitchurch results'!$A$232:$A$238</c:f>
              <c:strCache>
                <c:ptCount val="7"/>
                <c:pt idx="0">
                  <c:v>Strongly agree</c:v>
                </c:pt>
                <c:pt idx="1">
                  <c:v>Agree</c:v>
                </c:pt>
                <c:pt idx="2">
                  <c:v>Somewhat agree</c:v>
                </c:pt>
                <c:pt idx="3">
                  <c:v>Neither agree nor disagree</c:v>
                </c:pt>
                <c:pt idx="4">
                  <c:v>Somewhat disagree</c:v>
                </c:pt>
                <c:pt idx="5">
                  <c:v>Disagree</c:v>
                </c:pt>
                <c:pt idx="6">
                  <c:v>Strongly disagree</c:v>
                </c:pt>
              </c:strCache>
            </c:strRef>
          </c:cat>
          <c:val>
            <c:numRef>
              <c:f>'Whitchurch results'!$B$232:$B$238</c:f>
              <c:numCache>
                <c:formatCode>General</c:formatCode>
                <c:ptCount val="7"/>
                <c:pt idx="0">
                  <c:v>4</c:v>
                </c:pt>
                <c:pt idx="1">
                  <c:v>45</c:v>
                </c:pt>
                <c:pt idx="2">
                  <c:v>25</c:v>
                </c:pt>
                <c:pt idx="3">
                  <c:v>26</c:v>
                </c:pt>
                <c:pt idx="4">
                  <c:v>14</c:v>
                </c:pt>
                <c:pt idx="5">
                  <c:v>1</c:v>
                </c:pt>
                <c:pt idx="6">
                  <c:v>1</c:v>
                </c:pt>
              </c:numCache>
            </c:numRef>
          </c:val>
          <c:extLst>
            <c:ext xmlns:c16="http://schemas.microsoft.com/office/drawing/2014/chart" uri="{C3380CC4-5D6E-409C-BE32-E72D297353CC}">
              <c16:uniqueId val="{00000000-CF17-46D9-92C6-FA769F152C0B}"/>
            </c:ext>
          </c:extLst>
        </c:ser>
        <c:dLbls>
          <c:dLblPos val="outEnd"/>
          <c:showLegendKey val="0"/>
          <c:showVal val="1"/>
          <c:showCatName val="0"/>
          <c:showSerName val="0"/>
          <c:showPercent val="0"/>
          <c:showBubbleSize val="0"/>
        </c:dLbls>
        <c:gapWidth val="59"/>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Agreement</a:t>
                </a:r>
                <a:r>
                  <a:rPr lang="en-GB" baseline="0"/>
                  <a:t> scale</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42406396284273"/>
          <c:y val="0.20280734226062203"/>
          <c:w val="0.49151872074314534"/>
          <c:h val="0.73978348702441732"/>
        </c:manualLayout>
      </c:layout>
      <c:radarChart>
        <c:radarStyle val="marker"/>
        <c:varyColors val="0"/>
        <c:ser>
          <c:idx val="1"/>
          <c:order val="0"/>
          <c:tx>
            <c:strRef>
              <c:f>PPViz1!$R$1</c:f>
              <c:strCache>
                <c:ptCount val="1"/>
                <c:pt idx="0">
                  <c:v>Shropshire average</c:v>
                </c:pt>
              </c:strCache>
            </c:strRef>
          </c:tx>
          <c:spPr>
            <a:ln w="57150" cap="rnd">
              <a:solidFill>
                <a:srgbClr val="5B9BD5">
                  <a:lumMod val="60000"/>
                  <a:lumOff val="40000"/>
                </a:srgbClr>
              </a:solidFill>
              <a:round/>
            </a:ln>
            <a:effectLst/>
          </c:spPr>
          <c:marker>
            <c:symbol val="none"/>
          </c:marker>
          <c:cat>
            <c:strRef>
              <c:f>PPViz1!$Q$2:$Q$10</c:f>
              <c:strCache>
                <c:ptCount val="9"/>
                <c:pt idx="0">
                  <c:v>Education and Learning Access</c:v>
                </c:pt>
                <c:pt idx="1">
                  <c:v>Health</c:v>
                </c:pt>
                <c:pt idx="2">
                  <c:v>Relationships and Trust</c:v>
                </c:pt>
                <c:pt idx="3">
                  <c:v>Equality</c:v>
                </c:pt>
                <c:pt idx="4">
                  <c:v>Economy, Work and Employment</c:v>
                </c:pt>
                <c:pt idx="5">
                  <c:v>Cost of Living Vulnerability</c:v>
                </c:pt>
                <c:pt idx="6">
                  <c:v>Transport, Mobility and Connectivity</c:v>
                </c:pt>
                <c:pt idx="7">
                  <c:v>Housing and Occupancy</c:v>
                </c:pt>
                <c:pt idx="8">
                  <c:v>Environment</c:v>
                </c:pt>
              </c:strCache>
            </c:strRef>
          </c:cat>
          <c:val>
            <c:numRef>
              <c:f>PPViz1!$R$2:$R$10</c:f>
              <c:numCache>
                <c:formatCode>General</c:formatCode>
                <c:ptCount val="9"/>
                <c:pt idx="0">
                  <c:v>0</c:v>
                </c:pt>
                <c:pt idx="1">
                  <c:v>0</c:v>
                </c:pt>
                <c:pt idx="2">
                  <c:v>0</c:v>
                </c:pt>
                <c:pt idx="3">
                  <c:v>0</c:v>
                </c:pt>
                <c:pt idx="4">
                  <c:v>0</c:v>
                </c:pt>
                <c:pt idx="5">
                  <c:v>0</c:v>
                </c:pt>
                <c:pt idx="6">
                  <c:v>0</c:v>
                </c:pt>
                <c:pt idx="7">
                  <c:v>0</c:v>
                </c:pt>
                <c:pt idx="8">
                  <c:v>0</c:v>
                </c:pt>
              </c:numCache>
            </c:numRef>
          </c:val>
          <c:extLst>
            <c:ext xmlns:c16="http://schemas.microsoft.com/office/drawing/2014/chart" uri="{C3380CC4-5D6E-409C-BE32-E72D297353CC}">
              <c16:uniqueId val="{00000000-CCD7-4F07-AADD-B0B19F034718}"/>
            </c:ext>
          </c:extLst>
        </c:ser>
        <c:ser>
          <c:idx val="0"/>
          <c:order val="1"/>
          <c:tx>
            <c:strRef>
              <c:f>PPViz1!$T$1</c:f>
              <c:strCache>
                <c:ptCount val="1"/>
                <c:pt idx="0">
                  <c:v>Whitchurch</c:v>
                </c:pt>
              </c:strCache>
            </c:strRef>
          </c:tx>
          <c:spPr>
            <a:ln w="28575" cap="rnd">
              <a:solidFill>
                <a:sysClr val="windowText" lastClr="000000"/>
              </a:solidFill>
              <a:round/>
            </a:ln>
            <a:effectLst/>
          </c:spPr>
          <c:marker>
            <c:symbol val="circle"/>
            <c:size val="8"/>
            <c:spPr>
              <a:solidFill>
                <a:schemeClr val="accent1"/>
              </a:solidFill>
              <a:ln w="9525">
                <a:solidFill>
                  <a:schemeClr val="accent1"/>
                </a:solidFill>
              </a:ln>
              <a:effectLst/>
            </c:spPr>
          </c:marker>
          <c:dPt>
            <c:idx val="0"/>
            <c:marker>
              <c:symbol val="circle"/>
              <c:size val="8"/>
              <c:spPr>
                <a:solidFill>
                  <a:srgbClr val="00B050"/>
                </a:solidFill>
                <a:ln w="9525">
                  <a:solidFill>
                    <a:schemeClr val="accent1"/>
                  </a:solidFill>
                </a:ln>
                <a:effectLst/>
              </c:spPr>
            </c:marker>
            <c:bubble3D val="0"/>
            <c:extLst>
              <c:ext xmlns:c16="http://schemas.microsoft.com/office/drawing/2014/chart" uri="{C3380CC4-5D6E-409C-BE32-E72D297353CC}">
                <c16:uniqueId val="{00000000-5AC3-40B3-A0BF-64B5DB2F3FA4}"/>
              </c:ext>
            </c:extLst>
          </c:dPt>
          <c:dPt>
            <c:idx val="1"/>
            <c:marker>
              <c:symbol val="circle"/>
              <c:size val="8"/>
              <c:spPr>
                <a:solidFill>
                  <a:srgbClr val="FF0000"/>
                </a:solidFill>
                <a:ln w="9525">
                  <a:solidFill>
                    <a:schemeClr val="accent1"/>
                  </a:solidFill>
                </a:ln>
                <a:effectLst/>
              </c:spPr>
            </c:marker>
            <c:bubble3D val="0"/>
            <c:extLst>
              <c:ext xmlns:c16="http://schemas.microsoft.com/office/drawing/2014/chart" uri="{C3380CC4-5D6E-409C-BE32-E72D297353CC}">
                <c16:uniqueId val="{00000001-5AC3-40B3-A0BF-64B5DB2F3FA4}"/>
              </c:ext>
            </c:extLst>
          </c:dPt>
          <c:dPt>
            <c:idx val="2"/>
            <c:marker>
              <c:symbol val="circle"/>
              <c:size val="8"/>
              <c:spPr>
                <a:solidFill>
                  <a:srgbClr val="FF0000"/>
                </a:solidFill>
                <a:ln w="9525">
                  <a:solidFill>
                    <a:schemeClr val="accent1"/>
                  </a:solidFill>
                </a:ln>
                <a:effectLst/>
              </c:spPr>
            </c:marker>
            <c:bubble3D val="0"/>
            <c:extLst>
              <c:ext xmlns:c16="http://schemas.microsoft.com/office/drawing/2014/chart" uri="{C3380CC4-5D6E-409C-BE32-E72D297353CC}">
                <c16:uniqueId val="{00000002-5AC3-40B3-A0BF-64B5DB2F3FA4}"/>
              </c:ext>
            </c:extLst>
          </c:dPt>
          <c:dPt>
            <c:idx val="3"/>
            <c:marker>
              <c:symbol val="circle"/>
              <c:size val="8"/>
              <c:spPr>
                <a:solidFill>
                  <a:srgbClr val="FF0000"/>
                </a:solidFill>
                <a:ln w="9525">
                  <a:solidFill>
                    <a:schemeClr val="accent1"/>
                  </a:solidFill>
                </a:ln>
                <a:effectLst/>
              </c:spPr>
            </c:marker>
            <c:bubble3D val="0"/>
            <c:extLst>
              <c:ext xmlns:c16="http://schemas.microsoft.com/office/drawing/2014/chart" uri="{C3380CC4-5D6E-409C-BE32-E72D297353CC}">
                <c16:uniqueId val="{00000003-5AC3-40B3-A0BF-64B5DB2F3FA4}"/>
              </c:ext>
            </c:extLst>
          </c:dPt>
          <c:dPt>
            <c:idx val="4"/>
            <c:marker>
              <c:symbol val="circle"/>
              <c:size val="8"/>
              <c:spPr>
                <a:solidFill>
                  <a:srgbClr val="00B050"/>
                </a:solidFill>
                <a:ln w="9525">
                  <a:solidFill>
                    <a:schemeClr val="accent1"/>
                  </a:solidFill>
                </a:ln>
                <a:effectLst/>
              </c:spPr>
            </c:marker>
            <c:bubble3D val="0"/>
            <c:extLst>
              <c:ext xmlns:c16="http://schemas.microsoft.com/office/drawing/2014/chart" uri="{C3380CC4-5D6E-409C-BE32-E72D297353CC}">
                <c16:uniqueId val="{00000004-5AC3-40B3-A0BF-64B5DB2F3FA4}"/>
              </c:ext>
            </c:extLst>
          </c:dPt>
          <c:dPt>
            <c:idx val="5"/>
            <c:marker>
              <c:symbol val="circle"/>
              <c:size val="8"/>
              <c:spPr>
                <a:solidFill>
                  <a:srgbClr val="FF0000"/>
                </a:solidFill>
                <a:ln w="9525">
                  <a:solidFill>
                    <a:schemeClr val="accent1"/>
                  </a:solidFill>
                </a:ln>
                <a:effectLst/>
              </c:spPr>
            </c:marker>
            <c:bubble3D val="0"/>
            <c:extLst>
              <c:ext xmlns:c16="http://schemas.microsoft.com/office/drawing/2014/chart" uri="{C3380CC4-5D6E-409C-BE32-E72D297353CC}">
                <c16:uniqueId val="{00000005-5AC3-40B3-A0BF-64B5DB2F3FA4}"/>
              </c:ext>
            </c:extLst>
          </c:dPt>
          <c:dPt>
            <c:idx val="6"/>
            <c:marker>
              <c:symbol val="circle"/>
              <c:size val="8"/>
              <c:spPr>
                <a:solidFill>
                  <a:srgbClr val="00B050"/>
                </a:solidFill>
                <a:ln w="9525">
                  <a:solidFill>
                    <a:schemeClr val="accent1"/>
                  </a:solidFill>
                </a:ln>
                <a:effectLst/>
              </c:spPr>
            </c:marker>
            <c:bubble3D val="0"/>
            <c:extLst>
              <c:ext xmlns:c16="http://schemas.microsoft.com/office/drawing/2014/chart" uri="{C3380CC4-5D6E-409C-BE32-E72D297353CC}">
                <c16:uniqueId val="{00000006-5AC3-40B3-A0BF-64B5DB2F3FA4}"/>
              </c:ext>
            </c:extLst>
          </c:dPt>
          <c:dPt>
            <c:idx val="7"/>
            <c:marker>
              <c:symbol val="circle"/>
              <c:size val="8"/>
              <c:spPr>
                <a:solidFill>
                  <a:srgbClr val="FF0000"/>
                </a:solidFill>
                <a:ln w="9525">
                  <a:solidFill>
                    <a:schemeClr val="accent1"/>
                  </a:solidFill>
                </a:ln>
                <a:effectLst/>
              </c:spPr>
            </c:marker>
            <c:bubble3D val="0"/>
            <c:extLst>
              <c:ext xmlns:c16="http://schemas.microsoft.com/office/drawing/2014/chart" uri="{C3380CC4-5D6E-409C-BE32-E72D297353CC}">
                <c16:uniqueId val="{00000007-5AC3-40B3-A0BF-64B5DB2F3FA4}"/>
              </c:ext>
            </c:extLst>
          </c:dPt>
          <c:dPt>
            <c:idx val="8"/>
            <c:marker>
              <c:symbol val="circle"/>
              <c:size val="8"/>
              <c:spPr>
                <a:solidFill>
                  <a:srgbClr val="00B050"/>
                </a:solidFill>
                <a:ln w="9525">
                  <a:solidFill>
                    <a:schemeClr val="accent1"/>
                  </a:solidFill>
                </a:ln>
                <a:effectLst/>
              </c:spPr>
            </c:marker>
            <c:bubble3D val="0"/>
            <c:extLst>
              <c:ext xmlns:c16="http://schemas.microsoft.com/office/drawing/2014/chart" uri="{C3380CC4-5D6E-409C-BE32-E72D297353CC}">
                <c16:uniqueId val="{00000008-5AC3-40B3-A0BF-64B5DB2F3FA4}"/>
              </c:ext>
            </c:extLst>
          </c:dPt>
          <c:cat>
            <c:strRef>
              <c:f>PPViz1!$Q$2:$Q$10</c:f>
              <c:strCache>
                <c:ptCount val="9"/>
                <c:pt idx="0">
                  <c:v>Education and Learning Access</c:v>
                </c:pt>
                <c:pt idx="1">
                  <c:v>Health</c:v>
                </c:pt>
                <c:pt idx="2">
                  <c:v>Relationships and Trust</c:v>
                </c:pt>
                <c:pt idx="3">
                  <c:v>Equality</c:v>
                </c:pt>
                <c:pt idx="4">
                  <c:v>Economy, Work and Employment</c:v>
                </c:pt>
                <c:pt idx="5">
                  <c:v>Cost of Living Vulnerability</c:v>
                </c:pt>
                <c:pt idx="6">
                  <c:v>Transport, Mobility and Connectivity</c:v>
                </c:pt>
                <c:pt idx="7">
                  <c:v>Housing and Occupancy</c:v>
                </c:pt>
                <c:pt idx="8">
                  <c:v>Environment</c:v>
                </c:pt>
              </c:strCache>
            </c:strRef>
          </c:cat>
          <c:val>
            <c:numRef>
              <c:f>PPViz1!$T$2:$T$10</c:f>
              <c:numCache>
                <c:formatCode>General</c:formatCode>
                <c:ptCount val="9"/>
                <c:pt idx="0">
                  <c:v>0.5829368811344855</c:v>
                </c:pt>
                <c:pt idx="1">
                  <c:v>-0.63595595253324444</c:v>
                </c:pt>
                <c:pt idx="2">
                  <c:v>-0.11129115190019034</c:v>
                </c:pt>
                <c:pt idx="3">
                  <c:v>-0.37899554838251426</c:v>
                </c:pt>
                <c:pt idx="4">
                  <c:v>0.19574972512324487</c:v>
                </c:pt>
                <c:pt idx="5">
                  <c:v>-0.6815477442771426</c:v>
                </c:pt>
                <c:pt idx="6">
                  <c:v>0.13551896118600645</c:v>
                </c:pt>
                <c:pt idx="7">
                  <c:v>-0.53285227906847088</c:v>
                </c:pt>
                <c:pt idx="8">
                  <c:v>0.15364601255314231</c:v>
                </c:pt>
              </c:numCache>
            </c:numRef>
          </c:val>
          <c:extLst>
            <c:ext xmlns:c16="http://schemas.microsoft.com/office/drawing/2014/chart" uri="{C3380CC4-5D6E-409C-BE32-E72D297353CC}">
              <c16:uniqueId val="{0000000A-CCD7-4F07-AADD-B0B19F034718}"/>
            </c:ext>
          </c:extLst>
        </c:ser>
        <c:dLbls>
          <c:showLegendKey val="0"/>
          <c:showVal val="0"/>
          <c:showCatName val="0"/>
          <c:showSerName val="0"/>
          <c:showPercent val="0"/>
          <c:showBubbleSize val="0"/>
        </c:dLbls>
        <c:axId val="265074991"/>
        <c:axId val="265072495"/>
      </c:radarChart>
      <c:catAx>
        <c:axId val="26507499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65072495"/>
        <c:crosses val="autoZero"/>
        <c:auto val="1"/>
        <c:lblAlgn val="ctr"/>
        <c:lblOffset val="100"/>
        <c:noMultiLvlLbl val="0"/>
      </c:catAx>
      <c:valAx>
        <c:axId val="2650724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one"/>
        <c:spPr>
          <a:noFill/>
          <a:ln w="9525">
            <a:solidFill>
              <a:sysClr val="window" lastClr="FFFFFF">
                <a:lumMod val="65000"/>
              </a:sys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65074991"/>
        <c:crosses val="autoZero"/>
        <c:crossBetween val="between"/>
      </c:valAx>
      <c:spPr>
        <a:noFill/>
        <a:ln>
          <a:noFill/>
        </a:ln>
        <a:effectLst/>
      </c:spPr>
    </c:plotArea>
    <c:legend>
      <c:legendPos val="b"/>
      <c:layout>
        <c:manualLayout>
          <c:xMode val="edge"/>
          <c:yMode val="edge"/>
          <c:x val="4.6187145081609468E-2"/>
          <c:y val="8.5439886956667765E-2"/>
          <c:w val="0.16761565288789093"/>
          <c:h val="0.1733121108251859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In your local area, would you agree that there's a problem with people not treating each other with respect and consideration? (Online only)</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'Whitchurch results'!$B$242</c:f>
              <c:strCache>
                <c:ptCount val="1"/>
                <c:pt idx="0">
                  <c:v>In your local area, would you agree that there's a problem with people not treating each other with respect and consideration?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'Whitchurch results'!$A$243:$A$249</c:f>
              <c:strCache>
                <c:ptCount val="7"/>
                <c:pt idx="0">
                  <c:v>Strongly agree</c:v>
                </c:pt>
                <c:pt idx="1">
                  <c:v>Agree</c:v>
                </c:pt>
                <c:pt idx="2">
                  <c:v>Somewhat agree</c:v>
                </c:pt>
                <c:pt idx="3">
                  <c:v>Neither agree nor disagree</c:v>
                </c:pt>
                <c:pt idx="4">
                  <c:v>Somewhat disagree</c:v>
                </c:pt>
                <c:pt idx="5">
                  <c:v>Disagree</c:v>
                </c:pt>
                <c:pt idx="6">
                  <c:v>Strongly disagree</c:v>
                </c:pt>
              </c:strCache>
            </c:strRef>
          </c:cat>
          <c:val>
            <c:numRef>
              <c:f>'Whitchurch results'!$B$243:$B$249</c:f>
              <c:numCache>
                <c:formatCode>General</c:formatCode>
                <c:ptCount val="7"/>
                <c:pt idx="0">
                  <c:v>2</c:v>
                </c:pt>
                <c:pt idx="1">
                  <c:v>12</c:v>
                </c:pt>
                <c:pt idx="2">
                  <c:v>34</c:v>
                </c:pt>
                <c:pt idx="3">
                  <c:v>29</c:v>
                </c:pt>
                <c:pt idx="4">
                  <c:v>17</c:v>
                </c:pt>
                <c:pt idx="5">
                  <c:v>18</c:v>
                </c:pt>
                <c:pt idx="6">
                  <c:v>4</c:v>
                </c:pt>
              </c:numCache>
            </c:numRef>
          </c:val>
          <c:extLst>
            <c:ext xmlns:c16="http://schemas.microsoft.com/office/drawing/2014/chart" uri="{C3380CC4-5D6E-409C-BE32-E72D297353CC}">
              <c16:uniqueId val="{00000000-9FE4-47BE-8F4F-676476E823BB}"/>
            </c:ext>
          </c:extLst>
        </c:ser>
        <c:dLbls>
          <c:dLblPos val="outEnd"/>
          <c:showLegendKey val="0"/>
          <c:showVal val="1"/>
          <c:showCatName val="0"/>
          <c:showSerName val="0"/>
          <c:showPercent val="0"/>
          <c:showBubbleSize val="0"/>
        </c:dLbls>
        <c:gapWidth val="59"/>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Agreement</a:t>
                </a:r>
                <a:r>
                  <a:rPr lang="en-GB" baseline="0"/>
                  <a:t> scale</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Overall, about how often over the last 12 months have you given unpaid help to any group(s), club(s) or organisation(s)? Please only include work that is unpaid and not for your family (Online only)</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'Whitchurch results'!$B$253</c:f>
              <c:strCache>
                <c:ptCount val="1"/>
                <c:pt idx="0">
                  <c:v>Overall, about how often over the last 12 months have you given unpaid help to any group(s), club(s) or organisation(s)? Please only include work that is unpaid and not for your family.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'Whitchurch results'!$A$254:$A$259</c:f>
              <c:strCache>
                <c:ptCount val="6"/>
                <c:pt idx="0">
                  <c:v>At least once a week</c:v>
                </c:pt>
                <c:pt idx="1">
                  <c:v>Less than once a week but at least once a month</c:v>
                </c:pt>
                <c:pt idx="2">
                  <c:v>Less than once a month</c:v>
                </c:pt>
                <c:pt idx="3">
                  <c:v>Less than once a week but at least once a month</c:v>
                </c:pt>
                <c:pt idx="4">
                  <c:v>I have not given any unpaid help at all over the last 12 months</c:v>
                </c:pt>
                <c:pt idx="5">
                  <c:v>Don’t know</c:v>
                </c:pt>
              </c:strCache>
            </c:strRef>
          </c:cat>
          <c:val>
            <c:numRef>
              <c:f>'Whitchurch results'!$B$254:$B$259</c:f>
              <c:numCache>
                <c:formatCode>General</c:formatCode>
                <c:ptCount val="6"/>
                <c:pt idx="0">
                  <c:v>23</c:v>
                </c:pt>
                <c:pt idx="1">
                  <c:v>4</c:v>
                </c:pt>
                <c:pt idx="2">
                  <c:v>24</c:v>
                </c:pt>
                <c:pt idx="3">
                  <c:v>11</c:v>
                </c:pt>
                <c:pt idx="4">
                  <c:v>47</c:v>
                </c:pt>
                <c:pt idx="5">
                  <c:v>7</c:v>
                </c:pt>
              </c:numCache>
            </c:numRef>
          </c:val>
          <c:extLst>
            <c:ext xmlns:c16="http://schemas.microsoft.com/office/drawing/2014/chart" uri="{C3380CC4-5D6E-409C-BE32-E72D297353CC}">
              <c16:uniqueId val="{00000000-FC89-444B-BDE5-62F0084EB4E3}"/>
            </c:ext>
          </c:extLst>
        </c:ser>
        <c:dLbls>
          <c:dLblPos val="outEnd"/>
          <c:showLegendKey val="0"/>
          <c:showVal val="1"/>
          <c:showCatName val="0"/>
          <c:showSerName val="0"/>
          <c:showPercent val="0"/>
          <c:showBubbleSize val="0"/>
        </c:dLbls>
        <c:gapWidth val="59"/>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Time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Overall, about how often have you given unpaid help as a neighbour? (Online only)</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'Whitchurch results'!$B$263</c:f>
              <c:strCache>
                <c:ptCount val="1"/>
                <c:pt idx="0">
                  <c:v>Overall, about how often have you given unpaid help as a neighbour?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'Whitchurch results'!$A$264:$A$269</c:f>
              <c:strCache>
                <c:ptCount val="6"/>
                <c:pt idx="0">
                  <c:v>At least once a week</c:v>
                </c:pt>
                <c:pt idx="1">
                  <c:v>Between once a week and once a month</c:v>
                </c:pt>
                <c:pt idx="2">
                  <c:v>Less than once a week but at least once a month</c:v>
                </c:pt>
                <c:pt idx="3">
                  <c:v>Less than once a month</c:v>
                </c:pt>
                <c:pt idx="4">
                  <c:v>I have not given any unpaid help at all over the last 12 months</c:v>
                </c:pt>
                <c:pt idx="5">
                  <c:v>Don't know</c:v>
                </c:pt>
              </c:strCache>
            </c:strRef>
          </c:cat>
          <c:val>
            <c:numRef>
              <c:f>'Whitchurch results'!$B$264:$B$269</c:f>
              <c:numCache>
                <c:formatCode>General</c:formatCode>
                <c:ptCount val="6"/>
                <c:pt idx="0">
                  <c:v>16</c:v>
                </c:pt>
                <c:pt idx="1">
                  <c:v>10</c:v>
                </c:pt>
                <c:pt idx="2">
                  <c:v>16</c:v>
                </c:pt>
                <c:pt idx="3">
                  <c:v>45</c:v>
                </c:pt>
                <c:pt idx="4">
                  <c:v>27</c:v>
                </c:pt>
                <c:pt idx="5">
                  <c:v>2</c:v>
                </c:pt>
              </c:numCache>
            </c:numRef>
          </c:val>
          <c:extLst>
            <c:ext xmlns:c16="http://schemas.microsoft.com/office/drawing/2014/chart" uri="{C3380CC4-5D6E-409C-BE32-E72D297353CC}">
              <c16:uniqueId val="{00000000-32D1-4AA5-9632-C0524B6BB364}"/>
            </c:ext>
          </c:extLst>
        </c:ser>
        <c:dLbls>
          <c:dLblPos val="outEnd"/>
          <c:showLegendKey val="0"/>
          <c:showVal val="1"/>
          <c:showCatName val="0"/>
          <c:showSerName val="0"/>
          <c:showPercent val="0"/>
          <c:showBubbleSize val="0"/>
        </c:dLbls>
        <c:gapWidth val="59"/>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Time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What do you think the biggest issues are regarding health and wellbeing in your area?</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3504218763172883"/>
          <c:y val="0.12889684301470661"/>
          <c:w val="0.43749042949830791"/>
          <c:h val="0.84307973493466548"/>
        </c:manualLayout>
      </c:layout>
      <c:barChart>
        <c:barDir val="bar"/>
        <c:grouping val="stack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'Whitchurch results'!$A$273:$A$302</c:f>
              <c:strCache>
                <c:ptCount val="30"/>
                <c:pt idx="0">
                  <c:v>Access to affordable dental care</c:v>
                </c:pt>
                <c:pt idx="1">
                  <c:v>Access to GPs / no face to face / not enough GPs</c:v>
                </c:pt>
                <c:pt idx="2">
                  <c:v>Aging community / them needing more support</c:v>
                </c:pt>
                <c:pt idx="3">
                  <c:v>Ambulance times</c:v>
                </c:pt>
                <c:pt idx="4">
                  <c:v>Communication between organisations</c:v>
                </c:pt>
                <c:pt idx="5">
                  <c:v>Covid19 and the rules</c:v>
                </c:pt>
                <c:pt idx="6">
                  <c:v>Crime, Antisocial behaviour and Vandalism</c:v>
                </c:pt>
                <c:pt idx="7">
                  <c:v>Drugs</c:v>
                </c:pt>
                <c:pt idx="8">
                  <c:v>Education at schools / education needed for adults</c:v>
                </c:pt>
                <c:pt idx="9">
                  <c:v>Few local jobs</c:v>
                </c:pt>
                <c:pt idx="10">
                  <c:v>Healthcare in general / in area</c:v>
                </c:pt>
                <c:pt idx="11">
                  <c:v>Hospital services - Distances / services / waiting times</c:v>
                </c:pt>
                <c:pt idx="12">
                  <c:v>Housing issues</c:v>
                </c:pt>
                <c:pt idx="13">
                  <c:v>Inadequate / Size of GP facilties / Parking</c:v>
                </c:pt>
                <c:pt idx="14">
                  <c:v>Issues with government / council</c:v>
                </c:pt>
                <c:pt idx="15">
                  <c:v>Lack of activities - particularly for youngsters / Youth services</c:v>
                </c:pt>
                <c:pt idx="16">
                  <c:v>Lifestyle issues</c:v>
                </c:pt>
                <c:pt idx="17">
                  <c:v>Litter / street clenliness</c:v>
                </c:pt>
                <c:pt idx="18">
                  <c:v>Mental health issues</c:v>
                </c:pt>
                <c:pt idx="19">
                  <c:v>No GP surgery in the area / GP surgery closing</c:v>
                </c:pt>
                <c:pt idx="20">
                  <c:v>Nothing / not sure</c:v>
                </c:pt>
                <c:pt idx="21">
                  <c:v>Other health services</c:v>
                </c:pt>
                <c:pt idx="22">
                  <c:v>People's attitude / parental / personal responsibilities</c:v>
                </c:pt>
                <c:pt idx="23">
                  <c:v>Personal chronic health condition</c:v>
                </c:pt>
                <c:pt idx="24">
                  <c:v>Pollution from local business / traffic</c:v>
                </c:pt>
                <c:pt idx="25">
                  <c:v>Public Transport / getting to health appointments</c:v>
                </c:pt>
                <c:pt idx="26">
                  <c:v>Quality of GP service</c:v>
                </c:pt>
                <c:pt idx="27">
                  <c:v>Rising costs or living</c:v>
                </c:pt>
                <c:pt idx="28">
                  <c:v>Sports Facilities - Opening times, access, Cost</c:v>
                </c:pt>
                <c:pt idx="29">
                  <c:v>State of Local Infrastructure</c:v>
                </c:pt>
              </c:strCache>
            </c:strRef>
          </c:cat>
          <c:val>
            <c:numRef>
              <c:f>('Whitchurch results'!$B$273:$B$302,'Whitchurch results'!$A$304)</c:f>
              <c:numCache>
                <c:formatCode>General</c:formatCode>
                <c:ptCount val="31"/>
                <c:pt idx="0">
                  <c:v>3</c:v>
                </c:pt>
                <c:pt idx="1">
                  <c:v>97</c:v>
                </c:pt>
                <c:pt idx="2">
                  <c:v>10</c:v>
                </c:pt>
                <c:pt idx="3">
                  <c:v>7</c:v>
                </c:pt>
                <c:pt idx="4">
                  <c:v>8</c:v>
                </c:pt>
                <c:pt idx="5">
                  <c:v>3</c:v>
                </c:pt>
                <c:pt idx="6">
                  <c:v>15</c:v>
                </c:pt>
                <c:pt idx="7">
                  <c:v>5</c:v>
                </c:pt>
                <c:pt idx="8">
                  <c:v>12</c:v>
                </c:pt>
                <c:pt idx="9">
                  <c:v>17</c:v>
                </c:pt>
                <c:pt idx="10">
                  <c:v>9</c:v>
                </c:pt>
                <c:pt idx="11">
                  <c:v>33</c:v>
                </c:pt>
                <c:pt idx="12">
                  <c:v>15</c:v>
                </c:pt>
                <c:pt idx="13">
                  <c:v>8</c:v>
                </c:pt>
                <c:pt idx="14">
                  <c:v>0</c:v>
                </c:pt>
                <c:pt idx="15">
                  <c:v>31</c:v>
                </c:pt>
                <c:pt idx="16">
                  <c:v>12</c:v>
                </c:pt>
                <c:pt idx="17">
                  <c:v>2</c:v>
                </c:pt>
                <c:pt idx="18">
                  <c:v>28</c:v>
                </c:pt>
                <c:pt idx="19">
                  <c:v>0</c:v>
                </c:pt>
                <c:pt idx="20">
                  <c:v>10</c:v>
                </c:pt>
                <c:pt idx="21">
                  <c:v>10</c:v>
                </c:pt>
                <c:pt idx="22">
                  <c:v>15</c:v>
                </c:pt>
                <c:pt idx="23">
                  <c:v>7</c:v>
                </c:pt>
                <c:pt idx="24">
                  <c:v>6</c:v>
                </c:pt>
                <c:pt idx="25">
                  <c:v>17</c:v>
                </c:pt>
                <c:pt idx="26">
                  <c:v>6</c:v>
                </c:pt>
                <c:pt idx="27">
                  <c:v>42</c:v>
                </c:pt>
                <c:pt idx="28">
                  <c:v>26</c:v>
                </c:pt>
                <c:pt idx="29">
                  <c:v>12</c:v>
                </c:pt>
                <c:pt idx="30">
                  <c:v>0</c:v>
                </c:pt>
              </c:numCache>
            </c:numRef>
          </c:val>
          <c:extLst>
            <c:ext xmlns:c16="http://schemas.microsoft.com/office/drawing/2014/chart" uri="{C3380CC4-5D6E-409C-BE32-E72D297353CC}">
              <c16:uniqueId val="{00000000-24D9-45D7-81E6-15CBFC23879B}"/>
            </c:ext>
          </c:extLst>
        </c:ser>
        <c:dLbls>
          <c:showLegendKey val="0"/>
          <c:showVal val="1"/>
          <c:showCatName val="0"/>
          <c:showSerName val="0"/>
          <c:showPercent val="0"/>
          <c:showBubbleSize val="0"/>
        </c:dLbls>
        <c:gapWidth val="59"/>
        <c:overlap val="100"/>
        <c:axId val="665518960"/>
        <c:axId val="665522240"/>
        <c:extLst/>
      </c:barChart>
      <c:catAx>
        <c:axId val="665518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max val="10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What do you think the biggest health issues are that affect you and your family?</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4482850951372396"/>
          <c:y val="0.11719536616380288"/>
          <c:w val="0.39454543773108997"/>
          <c:h val="0.85562443985093861"/>
        </c:manualLayout>
      </c:layout>
      <c:barChart>
        <c:barDir val="bar"/>
        <c:grouping val="stacked"/>
        <c:varyColors val="0"/>
        <c:ser>
          <c:idx val="2"/>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'Whitchurch results'!$A$359:$A$388</c:f>
              <c:strCache>
                <c:ptCount val="30"/>
                <c:pt idx="0">
                  <c:v>Access to affordable dental care</c:v>
                </c:pt>
                <c:pt idx="1">
                  <c:v>Access to GPs / no face to face / not enough GPs</c:v>
                </c:pt>
                <c:pt idx="2">
                  <c:v>Aging community / them needing more support</c:v>
                </c:pt>
                <c:pt idx="3">
                  <c:v>Ambulance times</c:v>
                </c:pt>
                <c:pt idx="4">
                  <c:v>Communication between organisations</c:v>
                </c:pt>
                <c:pt idx="5">
                  <c:v>Covid19 and the rules</c:v>
                </c:pt>
                <c:pt idx="6">
                  <c:v>Crime, Antisocial behaviour and Vandalism</c:v>
                </c:pt>
                <c:pt idx="7">
                  <c:v>Drugs</c:v>
                </c:pt>
                <c:pt idx="8">
                  <c:v>Education at schools / education needed for adults too</c:v>
                </c:pt>
                <c:pt idx="9">
                  <c:v>Few local jobs</c:v>
                </c:pt>
                <c:pt idx="10">
                  <c:v>Healthcare in general / in area</c:v>
                </c:pt>
                <c:pt idx="11">
                  <c:v>Hospital services - Distances / services / waiting times</c:v>
                </c:pt>
                <c:pt idx="12">
                  <c:v>Housing issues</c:v>
                </c:pt>
                <c:pt idx="13">
                  <c:v>Inadequate / Size of GP facilties / Parking</c:v>
                </c:pt>
                <c:pt idx="14">
                  <c:v>Issues with government / council</c:v>
                </c:pt>
                <c:pt idx="15">
                  <c:v>Lack of activities - particularly for youngsters / Youth services</c:v>
                </c:pt>
                <c:pt idx="16">
                  <c:v>Lifestyle issues</c:v>
                </c:pt>
                <c:pt idx="17">
                  <c:v>Litter / street clenliness</c:v>
                </c:pt>
                <c:pt idx="18">
                  <c:v>Mental health issues</c:v>
                </c:pt>
                <c:pt idx="19">
                  <c:v>No GP surgery in the area / GP surgery closing</c:v>
                </c:pt>
                <c:pt idx="20">
                  <c:v>Nothing / not sure</c:v>
                </c:pt>
                <c:pt idx="21">
                  <c:v>Other health services</c:v>
                </c:pt>
                <c:pt idx="22">
                  <c:v>People's attitude / parental / personal responsibilities</c:v>
                </c:pt>
                <c:pt idx="23">
                  <c:v>Personal chronic health condition</c:v>
                </c:pt>
                <c:pt idx="24">
                  <c:v>Pollution from local business / traffic</c:v>
                </c:pt>
                <c:pt idx="25">
                  <c:v>Public Transport / getting to health appointments</c:v>
                </c:pt>
                <c:pt idx="26">
                  <c:v>Quality of GP service</c:v>
                </c:pt>
                <c:pt idx="27">
                  <c:v>Rising costs or living</c:v>
                </c:pt>
                <c:pt idx="28">
                  <c:v>Sports Facilities - Opening times, access, Cost</c:v>
                </c:pt>
                <c:pt idx="29">
                  <c:v>State of Local Infrastructure</c:v>
                </c:pt>
              </c:strCache>
            </c:strRef>
          </c:cat>
          <c:val>
            <c:numRef>
              <c:f>'Whitchurch results'!$B$359:$B$388</c:f>
              <c:numCache>
                <c:formatCode>General</c:formatCode>
                <c:ptCount val="30"/>
                <c:pt idx="0">
                  <c:v>3</c:v>
                </c:pt>
                <c:pt idx="1">
                  <c:v>68</c:v>
                </c:pt>
                <c:pt idx="2">
                  <c:v>11</c:v>
                </c:pt>
                <c:pt idx="3">
                  <c:v>4</c:v>
                </c:pt>
                <c:pt idx="4">
                  <c:v>4</c:v>
                </c:pt>
                <c:pt idx="5">
                  <c:v>4</c:v>
                </c:pt>
                <c:pt idx="6">
                  <c:v>2</c:v>
                </c:pt>
                <c:pt idx="7">
                  <c:v>2</c:v>
                </c:pt>
                <c:pt idx="8">
                  <c:v>5</c:v>
                </c:pt>
                <c:pt idx="9">
                  <c:v>7</c:v>
                </c:pt>
                <c:pt idx="10">
                  <c:v>4</c:v>
                </c:pt>
                <c:pt idx="11">
                  <c:v>29</c:v>
                </c:pt>
                <c:pt idx="12">
                  <c:v>9</c:v>
                </c:pt>
                <c:pt idx="13">
                  <c:v>1</c:v>
                </c:pt>
                <c:pt idx="14">
                  <c:v>0</c:v>
                </c:pt>
                <c:pt idx="15">
                  <c:v>14</c:v>
                </c:pt>
                <c:pt idx="16">
                  <c:v>7</c:v>
                </c:pt>
                <c:pt idx="17">
                  <c:v>0</c:v>
                </c:pt>
                <c:pt idx="18">
                  <c:v>27</c:v>
                </c:pt>
                <c:pt idx="19">
                  <c:v>0</c:v>
                </c:pt>
                <c:pt idx="20">
                  <c:v>26</c:v>
                </c:pt>
                <c:pt idx="21">
                  <c:v>12</c:v>
                </c:pt>
                <c:pt idx="22">
                  <c:v>4</c:v>
                </c:pt>
                <c:pt idx="23">
                  <c:v>27</c:v>
                </c:pt>
                <c:pt idx="24">
                  <c:v>2</c:v>
                </c:pt>
                <c:pt idx="25">
                  <c:v>5</c:v>
                </c:pt>
                <c:pt idx="26">
                  <c:v>2</c:v>
                </c:pt>
                <c:pt idx="27">
                  <c:v>29</c:v>
                </c:pt>
                <c:pt idx="28">
                  <c:v>14</c:v>
                </c:pt>
                <c:pt idx="29">
                  <c:v>5</c:v>
                </c:pt>
              </c:numCache>
            </c:numRef>
          </c:val>
          <c:extLst>
            <c:ext xmlns:c16="http://schemas.microsoft.com/office/drawing/2014/chart" uri="{C3380CC4-5D6E-409C-BE32-E72D297353CC}">
              <c16:uniqueId val="{00000000-9525-4150-ACBB-963FB75DD119}"/>
            </c:ext>
          </c:extLst>
        </c:ser>
        <c:ser>
          <c:idx val="0"/>
          <c:order val="1"/>
          <c:spPr>
            <a:solidFill>
              <a:schemeClr val="accent1"/>
            </a:solidFill>
            <a:ln>
              <a:noFill/>
            </a:ln>
            <a:effectLst/>
          </c:spPr>
          <c:invertIfNegative val="0"/>
          <c:dLbls>
            <c:delete val="1"/>
          </c:dLbls>
          <c:cat>
            <c:strRef>
              <c:f>'Whitchurch results'!$A$359:$A$388</c:f>
              <c:strCache>
                <c:ptCount val="30"/>
                <c:pt idx="0">
                  <c:v>Access to affordable dental care</c:v>
                </c:pt>
                <c:pt idx="1">
                  <c:v>Access to GPs / no face to face / not enough GPs</c:v>
                </c:pt>
                <c:pt idx="2">
                  <c:v>Aging community / them needing more support</c:v>
                </c:pt>
                <c:pt idx="3">
                  <c:v>Ambulance times</c:v>
                </c:pt>
                <c:pt idx="4">
                  <c:v>Communication between organisations</c:v>
                </c:pt>
                <c:pt idx="5">
                  <c:v>Covid19 and the rules</c:v>
                </c:pt>
                <c:pt idx="6">
                  <c:v>Crime, Antisocial behaviour and Vandalism</c:v>
                </c:pt>
                <c:pt idx="7">
                  <c:v>Drugs</c:v>
                </c:pt>
                <c:pt idx="8">
                  <c:v>Education at schools / education needed for adults too</c:v>
                </c:pt>
                <c:pt idx="9">
                  <c:v>Few local jobs</c:v>
                </c:pt>
                <c:pt idx="10">
                  <c:v>Healthcare in general / in area</c:v>
                </c:pt>
                <c:pt idx="11">
                  <c:v>Hospital services - Distances / services / waiting times</c:v>
                </c:pt>
                <c:pt idx="12">
                  <c:v>Housing issues</c:v>
                </c:pt>
                <c:pt idx="13">
                  <c:v>Inadequate / Size of GP facilties / Parking</c:v>
                </c:pt>
                <c:pt idx="14">
                  <c:v>Issues with government / council</c:v>
                </c:pt>
                <c:pt idx="15">
                  <c:v>Lack of activities - particularly for youngsters / Youth services</c:v>
                </c:pt>
                <c:pt idx="16">
                  <c:v>Lifestyle issues</c:v>
                </c:pt>
                <c:pt idx="17">
                  <c:v>Litter / street clenliness</c:v>
                </c:pt>
                <c:pt idx="18">
                  <c:v>Mental health issues</c:v>
                </c:pt>
                <c:pt idx="19">
                  <c:v>No GP surgery in the area / GP surgery closing</c:v>
                </c:pt>
                <c:pt idx="20">
                  <c:v>Nothing / not sure</c:v>
                </c:pt>
                <c:pt idx="21">
                  <c:v>Other health services</c:v>
                </c:pt>
                <c:pt idx="22">
                  <c:v>People's attitude / parental / personal responsibilities</c:v>
                </c:pt>
                <c:pt idx="23">
                  <c:v>Personal chronic health condition</c:v>
                </c:pt>
                <c:pt idx="24">
                  <c:v>Pollution from local business / traffic</c:v>
                </c:pt>
                <c:pt idx="25">
                  <c:v>Public Transport / getting to health appointments</c:v>
                </c:pt>
                <c:pt idx="26">
                  <c:v>Quality of GP service</c:v>
                </c:pt>
                <c:pt idx="27">
                  <c:v>Rising costs or living</c:v>
                </c:pt>
                <c:pt idx="28">
                  <c:v>Sports Facilities - Opening times, access, Cost</c:v>
                </c:pt>
                <c:pt idx="29">
                  <c:v>State of Local Infrastructure</c:v>
                </c:pt>
              </c:strCache>
            </c:strRef>
          </c:cat>
          <c:val>
            <c:numRef>
              <c:f>Pivot!$A$8</c:f>
              <c:numCache>
                <c:formatCode>General</c:formatCode>
                <c:ptCount val="1"/>
                <c:pt idx="0">
                  <c:v>0</c:v>
                </c:pt>
              </c:numCache>
            </c:numRef>
          </c:val>
          <c:extLst>
            <c:ext xmlns:c16="http://schemas.microsoft.com/office/drawing/2014/chart" uri="{C3380CC4-5D6E-409C-BE32-E72D297353CC}">
              <c16:uniqueId val="{00000001-9525-4150-ACBB-963FB75DD119}"/>
            </c:ext>
          </c:extLst>
        </c:ser>
        <c:ser>
          <c:idx val="1"/>
          <c:order val="2"/>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9525-4150-ACBB-963FB75DD11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'Whitchurch results'!$A$359:$A$388</c:f>
              <c:strCache>
                <c:ptCount val="30"/>
                <c:pt idx="0">
                  <c:v>Access to affordable dental care</c:v>
                </c:pt>
                <c:pt idx="1">
                  <c:v>Access to GPs / no face to face / not enough GPs</c:v>
                </c:pt>
                <c:pt idx="2">
                  <c:v>Aging community / them needing more support</c:v>
                </c:pt>
                <c:pt idx="3">
                  <c:v>Ambulance times</c:v>
                </c:pt>
                <c:pt idx="4">
                  <c:v>Communication between organisations</c:v>
                </c:pt>
                <c:pt idx="5">
                  <c:v>Covid19 and the rules</c:v>
                </c:pt>
                <c:pt idx="6">
                  <c:v>Crime, Antisocial behaviour and Vandalism</c:v>
                </c:pt>
                <c:pt idx="7">
                  <c:v>Drugs</c:v>
                </c:pt>
                <c:pt idx="8">
                  <c:v>Education at schools / education needed for adults too</c:v>
                </c:pt>
                <c:pt idx="9">
                  <c:v>Few local jobs</c:v>
                </c:pt>
                <c:pt idx="10">
                  <c:v>Healthcare in general / in area</c:v>
                </c:pt>
                <c:pt idx="11">
                  <c:v>Hospital services - Distances / services / waiting times</c:v>
                </c:pt>
                <c:pt idx="12">
                  <c:v>Housing issues</c:v>
                </c:pt>
                <c:pt idx="13">
                  <c:v>Inadequate / Size of GP facilties / Parking</c:v>
                </c:pt>
                <c:pt idx="14">
                  <c:v>Issues with government / council</c:v>
                </c:pt>
                <c:pt idx="15">
                  <c:v>Lack of activities - particularly for youngsters / Youth services</c:v>
                </c:pt>
                <c:pt idx="16">
                  <c:v>Lifestyle issues</c:v>
                </c:pt>
                <c:pt idx="17">
                  <c:v>Litter / street clenliness</c:v>
                </c:pt>
                <c:pt idx="18">
                  <c:v>Mental health issues</c:v>
                </c:pt>
                <c:pt idx="19">
                  <c:v>No GP surgery in the area / GP surgery closing</c:v>
                </c:pt>
                <c:pt idx="20">
                  <c:v>Nothing / not sure</c:v>
                </c:pt>
                <c:pt idx="21">
                  <c:v>Other health services</c:v>
                </c:pt>
                <c:pt idx="22">
                  <c:v>People's attitude / parental / personal responsibilities</c:v>
                </c:pt>
                <c:pt idx="23">
                  <c:v>Personal chronic health condition</c:v>
                </c:pt>
                <c:pt idx="24">
                  <c:v>Pollution from local business / traffic</c:v>
                </c:pt>
                <c:pt idx="25">
                  <c:v>Public Transport / getting to health appointments</c:v>
                </c:pt>
                <c:pt idx="26">
                  <c:v>Quality of GP service</c:v>
                </c:pt>
                <c:pt idx="27">
                  <c:v>Rising costs or living</c:v>
                </c:pt>
                <c:pt idx="28">
                  <c:v>Sports Facilities - Opening times, access, Cost</c:v>
                </c:pt>
                <c:pt idx="29">
                  <c:v>State of Local Infrastructure</c:v>
                </c:pt>
              </c:strCache>
            </c:strRef>
          </c:cat>
          <c:val>
            <c:numRef>
              <c:f>Pivot!$A$8</c:f>
              <c:numCache>
                <c:formatCode>General</c:formatCode>
                <c:ptCount val="1"/>
                <c:pt idx="0">
                  <c:v>0</c:v>
                </c:pt>
              </c:numCache>
            </c:numRef>
          </c:val>
          <c:extLst>
            <c:ext xmlns:c16="http://schemas.microsoft.com/office/drawing/2014/chart" uri="{C3380CC4-5D6E-409C-BE32-E72D297353CC}">
              <c16:uniqueId val="{00000003-9525-4150-ACBB-963FB75DD119}"/>
            </c:ext>
          </c:extLst>
        </c:ser>
        <c:dLbls>
          <c:showLegendKey val="0"/>
          <c:showVal val="1"/>
          <c:showCatName val="0"/>
          <c:showSerName val="0"/>
          <c:showPercent val="0"/>
          <c:showBubbleSize val="0"/>
        </c:dLbls>
        <c:gapWidth val="59"/>
        <c:overlap val="100"/>
        <c:axId val="665518960"/>
        <c:axId val="665522240"/>
        <c:extLst/>
      </c:barChart>
      <c:catAx>
        <c:axId val="665518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max val="7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What do you think the biggest health issues are regarding</a:t>
            </a:r>
            <a:r>
              <a:rPr lang="en-GB" baseline="0"/>
              <a:t> health and wellbeing in your area v What do you think are the biggest health issues affect you and your family</a:t>
            </a:r>
            <a:endParaRPr lang="en-GB"/>
          </a:p>
        </c:rich>
      </c:tx>
      <c:layout>
        <c:manualLayout>
          <c:xMode val="edge"/>
          <c:yMode val="edge"/>
          <c:x val="0.12964143125618516"/>
          <c:y val="1.39767428466406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7920882705651803E-2"/>
          <c:y val="0.13209574276835626"/>
          <c:w val="0.90771541586303128"/>
          <c:h val="0.7938835838213476"/>
        </c:manualLayout>
      </c:layout>
      <c:scatterChart>
        <c:scatterStyle val="lineMarker"/>
        <c:varyColors val="0"/>
        <c:ser>
          <c:idx val="1"/>
          <c:order val="0"/>
          <c:tx>
            <c:strRef>
              <c:f>'Whitchurch results'!$A$314</c:f>
              <c:strCache>
                <c:ptCount val="1"/>
                <c:pt idx="0">
                  <c:v>Access to gps</c:v>
                </c:pt>
              </c:strCache>
            </c:strRef>
          </c:tx>
          <c:spPr>
            <a:ln w="25400" cap="rnd">
              <a:noFill/>
              <a:round/>
            </a:ln>
            <a:effectLst/>
          </c:spPr>
          <c:marker>
            <c:symbol val="circle"/>
            <c:size val="5"/>
            <c:spPr>
              <a:solidFill>
                <a:schemeClr val="accent2"/>
              </a:solidFill>
              <a:ln w="9525">
                <a:solidFill>
                  <a:schemeClr val="accent2"/>
                </a:solidFill>
              </a:ln>
              <a:effectLst/>
            </c:spPr>
          </c:marker>
          <c:dLbls>
            <c:dLbl>
              <c:idx val="0"/>
              <c:layout>
                <c:manualLayout>
                  <c:x val="-2.9314233640289716E-2"/>
                  <c:y val="3.655776750414089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2EF5-45B3-9A69-B672AA711D4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results'!$B$314</c:f>
              <c:numCache>
                <c:formatCode>General</c:formatCode>
                <c:ptCount val="1"/>
                <c:pt idx="0">
                  <c:v>97</c:v>
                </c:pt>
              </c:numCache>
            </c:numRef>
          </c:xVal>
          <c:yVal>
            <c:numRef>
              <c:f>'Whitchurch results'!$C$314</c:f>
              <c:numCache>
                <c:formatCode>General</c:formatCode>
                <c:ptCount val="1"/>
                <c:pt idx="0">
                  <c:v>68</c:v>
                </c:pt>
              </c:numCache>
            </c:numRef>
          </c:yVal>
          <c:smooth val="0"/>
          <c:extLst>
            <c:ext xmlns:c16="http://schemas.microsoft.com/office/drawing/2014/chart" uri="{C3380CC4-5D6E-409C-BE32-E72D297353CC}">
              <c16:uniqueId val="{00000001-2EF5-45B3-9A69-B672AA711D4D}"/>
            </c:ext>
          </c:extLst>
        </c:ser>
        <c:ser>
          <c:idx val="3"/>
          <c:order val="1"/>
          <c:tx>
            <c:strRef>
              <c:f>'Whitchurch results'!$A$315</c:f>
              <c:strCache>
                <c:ptCount val="1"/>
                <c:pt idx="0">
                  <c:v>Aging</c:v>
                </c:pt>
              </c:strCache>
            </c:strRef>
          </c:tx>
          <c:spPr>
            <a:ln w="25400" cap="rnd">
              <a:noFill/>
              <a:round/>
            </a:ln>
            <a:effectLst/>
          </c:spPr>
          <c:marker>
            <c:symbol val="circle"/>
            <c:size val="5"/>
            <c:spPr>
              <a:solidFill>
                <a:schemeClr val="accent4"/>
              </a:solidFill>
              <a:ln w="9525">
                <a:solidFill>
                  <a:schemeClr val="accent4"/>
                </a:solidFill>
              </a:ln>
              <a:effectLst/>
            </c:spPr>
          </c:marker>
          <c:dLbls>
            <c:dLbl>
              <c:idx val="0"/>
              <c:layout>
                <c:manualLayout>
                  <c:x val="-8.0155164052966216E-2"/>
                  <c:y val="-2.817403697259692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2EF5-45B3-9A69-B672AA711D4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results'!$B$315</c:f>
              <c:numCache>
                <c:formatCode>General</c:formatCode>
                <c:ptCount val="1"/>
                <c:pt idx="0">
                  <c:v>10</c:v>
                </c:pt>
              </c:numCache>
            </c:numRef>
          </c:xVal>
          <c:yVal>
            <c:numRef>
              <c:f>'Whitchurch results'!$C$315</c:f>
              <c:numCache>
                <c:formatCode>General</c:formatCode>
                <c:ptCount val="1"/>
                <c:pt idx="0">
                  <c:v>11</c:v>
                </c:pt>
              </c:numCache>
            </c:numRef>
          </c:yVal>
          <c:smooth val="0"/>
          <c:extLst>
            <c:ext xmlns:c16="http://schemas.microsoft.com/office/drawing/2014/chart" uri="{C3380CC4-5D6E-409C-BE32-E72D297353CC}">
              <c16:uniqueId val="{00000003-2EF5-45B3-9A69-B672AA711D4D}"/>
            </c:ext>
          </c:extLst>
        </c:ser>
        <c:ser>
          <c:idx val="5"/>
          <c:order val="2"/>
          <c:tx>
            <c:strRef>
              <c:f>'Whitchurch results'!$A$316</c:f>
              <c:strCache>
                <c:ptCount val="1"/>
                <c:pt idx="0">
                  <c:v>Crime/ASB/ Police</c:v>
                </c:pt>
              </c:strCache>
            </c:strRef>
          </c:tx>
          <c:spPr>
            <a:ln w="25400" cap="rnd">
              <a:noFill/>
              <a:round/>
            </a:ln>
            <a:effectLst/>
          </c:spPr>
          <c:marker>
            <c:symbol val="circle"/>
            <c:size val="5"/>
            <c:spPr>
              <a:solidFill>
                <a:schemeClr val="accent6"/>
              </a:solidFill>
              <a:ln w="9525">
                <a:solidFill>
                  <a:schemeClr val="accent6"/>
                </a:solidFill>
              </a:ln>
              <a:effectLst/>
            </c:spPr>
          </c:marker>
          <c:dLbls>
            <c:dLbl>
              <c:idx val="0"/>
              <c:layout>
                <c:manualLayout>
                  <c:x val="2.7490461811950029E-2"/>
                  <c:y val="-1.0284415468681612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2EF5-45B3-9A69-B672AA711D4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results'!$B$316</c:f>
              <c:numCache>
                <c:formatCode>General</c:formatCode>
                <c:ptCount val="1"/>
                <c:pt idx="0">
                  <c:v>15</c:v>
                </c:pt>
              </c:numCache>
            </c:numRef>
          </c:xVal>
          <c:yVal>
            <c:numRef>
              <c:f>'Whitchurch results'!$C$316</c:f>
              <c:numCache>
                <c:formatCode>General</c:formatCode>
                <c:ptCount val="1"/>
                <c:pt idx="0">
                  <c:v>2</c:v>
                </c:pt>
              </c:numCache>
            </c:numRef>
          </c:yVal>
          <c:smooth val="0"/>
          <c:extLst>
            <c:ext xmlns:c16="http://schemas.microsoft.com/office/drawing/2014/chart" uri="{C3380CC4-5D6E-409C-BE32-E72D297353CC}">
              <c16:uniqueId val="{00000005-2EF5-45B3-9A69-B672AA711D4D}"/>
            </c:ext>
          </c:extLst>
        </c:ser>
        <c:ser>
          <c:idx val="6"/>
          <c:order val="3"/>
          <c:tx>
            <c:strRef>
              <c:f>'Whitchurch results'!$A$317</c:f>
              <c:strCache>
                <c:ptCount val="1"/>
                <c:pt idx="0">
                  <c:v>Education</c:v>
                </c:pt>
              </c:strCache>
            </c:strRef>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dLbls>
            <c:dLbl>
              <c:idx val="0"/>
              <c:layout>
                <c:manualLayout>
                  <c:x val="-0.10611723780822019"/>
                  <c:y val="-7.2928097220364904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2EF5-45B3-9A69-B672AA711D4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results'!$B$317</c:f>
              <c:numCache>
                <c:formatCode>General</c:formatCode>
                <c:ptCount val="1"/>
                <c:pt idx="0">
                  <c:v>12</c:v>
                </c:pt>
              </c:numCache>
            </c:numRef>
          </c:xVal>
          <c:yVal>
            <c:numRef>
              <c:f>'Whitchurch results'!$C$317</c:f>
              <c:numCache>
                <c:formatCode>General</c:formatCode>
                <c:ptCount val="1"/>
                <c:pt idx="0">
                  <c:v>5</c:v>
                </c:pt>
              </c:numCache>
            </c:numRef>
          </c:yVal>
          <c:smooth val="0"/>
          <c:extLst>
            <c:ext xmlns:c16="http://schemas.microsoft.com/office/drawing/2014/chart" uri="{C3380CC4-5D6E-409C-BE32-E72D297353CC}">
              <c16:uniqueId val="{00000007-2EF5-45B3-9A69-B672AA711D4D}"/>
            </c:ext>
          </c:extLst>
        </c:ser>
        <c:ser>
          <c:idx val="7"/>
          <c:order val="4"/>
          <c:tx>
            <c:strRef>
              <c:f>'Whitchurch results'!$A$318</c:f>
              <c:strCache>
                <c:ptCount val="1"/>
                <c:pt idx="0">
                  <c:v>Few local jobs</c:v>
                </c:pt>
              </c:strCache>
            </c:strRef>
          </c:tx>
          <c:spPr>
            <a:ln w="25400" cap="rnd">
              <a:noFill/>
              <a:round/>
            </a:ln>
            <a:effectLst/>
          </c:spPr>
          <c:marker>
            <c:symbol val="circle"/>
            <c:size val="5"/>
            <c:spPr>
              <a:solidFill>
                <a:schemeClr val="accent2">
                  <a:lumMod val="60000"/>
                </a:schemeClr>
              </a:solidFill>
              <a:ln w="9525">
                <a:solidFill>
                  <a:schemeClr val="accent2">
                    <a:lumMod val="60000"/>
                  </a:schemeClr>
                </a:solidFill>
              </a:ln>
              <a:effectLst/>
            </c:spPr>
          </c:marker>
          <c:dLbls>
            <c:dLbl>
              <c:idx val="0"/>
              <c:layout>
                <c:manualLayout>
                  <c:x val="1.4833551943112625E-2"/>
                  <c:y val="-4.279089604798933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2EF5-45B3-9A69-B672AA711D4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results'!$B$318</c:f>
              <c:numCache>
                <c:formatCode>General</c:formatCode>
                <c:ptCount val="1"/>
                <c:pt idx="0">
                  <c:v>17</c:v>
                </c:pt>
              </c:numCache>
            </c:numRef>
          </c:xVal>
          <c:yVal>
            <c:numRef>
              <c:f>'Whitchurch results'!$C$318</c:f>
              <c:numCache>
                <c:formatCode>General</c:formatCode>
                <c:ptCount val="1"/>
                <c:pt idx="0">
                  <c:v>7</c:v>
                </c:pt>
              </c:numCache>
            </c:numRef>
          </c:yVal>
          <c:smooth val="0"/>
          <c:extLst>
            <c:ext xmlns:c16="http://schemas.microsoft.com/office/drawing/2014/chart" uri="{C3380CC4-5D6E-409C-BE32-E72D297353CC}">
              <c16:uniqueId val="{00000009-2EF5-45B3-9A69-B672AA711D4D}"/>
            </c:ext>
          </c:extLst>
        </c:ser>
        <c:ser>
          <c:idx val="12"/>
          <c:order val="5"/>
          <c:tx>
            <c:strRef>
              <c:f>'Whitchurch results'!$A$319</c:f>
              <c:strCache>
                <c:ptCount val="1"/>
                <c:pt idx="0">
                  <c:v>Hospital services</c:v>
                </c:pt>
              </c:strCache>
            </c:strRef>
          </c:tx>
          <c:spPr>
            <a:ln w="25400" cap="rnd">
              <a:no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results'!$B$319</c:f>
              <c:numCache>
                <c:formatCode>General</c:formatCode>
                <c:ptCount val="1"/>
                <c:pt idx="0">
                  <c:v>33</c:v>
                </c:pt>
              </c:numCache>
            </c:numRef>
          </c:xVal>
          <c:yVal>
            <c:numRef>
              <c:f>'Whitchurch results'!$C$319</c:f>
              <c:numCache>
                <c:formatCode>General</c:formatCode>
                <c:ptCount val="1"/>
                <c:pt idx="0">
                  <c:v>29</c:v>
                </c:pt>
              </c:numCache>
            </c:numRef>
          </c:yVal>
          <c:smooth val="0"/>
          <c:extLst>
            <c:ext xmlns:c16="http://schemas.microsoft.com/office/drawing/2014/chart" uri="{C3380CC4-5D6E-409C-BE32-E72D297353CC}">
              <c16:uniqueId val="{0000000A-2EF5-45B3-9A69-B672AA711D4D}"/>
            </c:ext>
          </c:extLst>
        </c:ser>
        <c:ser>
          <c:idx val="2"/>
          <c:order val="6"/>
          <c:tx>
            <c:strRef>
              <c:f>'Whitchurch results'!$A$320</c:f>
              <c:strCache>
                <c:ptCount val="1"/>
                <c:pt idx="0">
                  <c:v>Housing</c:v>
                </c:pt>
              </c:strCache>
            </c:strRef>
          </c:tx>
          <c:spPr>
            <a:ln w="25400" cap="rnd">
              <a:noFill/>
              <a:round/>
            </a:ln>
            <a:effectLst/>
          </c:spPr>
          <c:marker>
            <c:symbol val="circle"/>
            <c:size val="5"/>
            <c:spPr>
              <a:solidFill>
                <a:schemeClr val="accent3"/>
              </a:solidFill>
              <a:ln w="9525">
                <a:solidFill>
                  <a:schemeClr val="accent3"/>
                </a:solidFill>
              </a:ln>
              <a:effectLst/>
            </c:spPr>
          </c:marker>
          <c:dLbls>
            <c:dLbl>
              <c:idx val="0"/>
              <c:layout>
                <c:manualLayout>
                  <c:x val="-3.05821596153328E-2"/>
                  <c:y val="-4.799278792006205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2EF5-45B3-9A69-B672AA711D4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results'!$B$320</c:f>
              <c:numCache>
                <c:formatCode>General</c:formatCode>
                <c:ptCount val="1"/>
                <c:pt idx="0">
                  <c:v>15</c:v>
                </c:pt>
              </c:numCache>
            </c:numRef>
          </c:xVal>
          <c:yVal>
            <c:numRef>
              <c:f>'Whitchurch results'!$C$320</c:f>
              <c:numCache>
                <c:formatCode>General</c:formatCode>
                <c:ptCount val="1"/>
                <c:pt idx="0">
                  <c:v>9</c:v>
                </c:pt>
              </c:numCache>
            </c:numRef>
          </c:yVal>
          <c:smooth val="0"/>
          <c:extLst>
            <c:ext xmlns:c16="http://schemas.microsoft.com/office/drawing/2014/chart" uri="{C3380CC4-5D6E-409C-BE32-E72D297353CC}">
              <c16:uniqueId val="{0000000C-2EF5-45B3-9A69-B672AA711D4D}"/>
            </c:ext>
          </c:extLst>
        </c:ser>
        <c:ser>
          <c:idx val="15"/>
          <c:order val="7"/>
          <c:tx>
            <c:strRef>
              <c:f>'Whitchurch results'!$A$321</c:f>
              <c:strCache>
                <c:ptCount val="1"/>
                <c:pt idx="0">
                  <c:v>Lack of activities</c:v>
                </c:pt>
              </c:strCache>
            </c:strRef>
          </c:tx>
          <c:spPr>
            <a:ln w="25400" cap="rnd">
              <a:no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dLbls>
            <c:dLbl>
              <c:idx val="0"/>
              <c:layout>
                <c:manualLayout>
                  <c:x val="2.1922578297457213E-2"/>
                  <c:y val="-8.3316925342213615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2EF5-45B3-9A69-B672AA711D4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results'!$B$321</c:f>
              <c:numCache>
                <c:formatCode>General</c:formatCode>
                <c:ptCount val="1"/>
                <c:pt idx="0">
                  <c:v>31</c:v>
                </c:pt>
              </c:numCache>
            </c:numRef>
          </c:xVal>
          <c:yVal>
            <c:numRef>
              <c:f>'Whitchurch results'!$C$321</c:f>
              <c:numCache>
                <c:formatCode>General</c:formatCode>
                <c:ptCount val="1"/>
                <c:pt idx="0">
                  <c:v>14</c:v>
                </c:pt>
              </c:numCache>
            </c:numRef>
          </c:yVal>
          <c:smooth val="0"/>
          <c:extLst>
            <c:ext xmlns:c16="http://schemas.microsoft.com/office/drawing/2014/chart" uri="{C3380CC4-5D6E-409C-BE32-E72D297353CC}">
              <c16:uniqueId val="{0000000E-2EF5-45B3-9A69-B672AA711D4D}"/>
            </c:ext>
          </c:extLst>
        </c:ser>
        <c:ser>
          <c:idx val="8"/>
          <c:order val="8"/>
          <c:tx>
            <c:strRef>
              <c:f>'Whitchurch results'!$A$322</c:f>
              <c:strCache>
                <c:ptCount val="1"/>
                <c:pt idx="0">
                  <c:v>Lifestyle issues</c:v>
                </c:pt>
              </c:strCache>
            </c:strRef>
          </c:tx>
          <c:spPr>
            <a:ln w="25400" cap="rnd">
              <a:noFill/>
              <a:round/>
            </a:ln>
            <a:effectLst/>
          </c:spPr>
          <c:marker>
            <c:symbol val="circle"/>
            <c:size val="5"/>
            <c:spPr>
              <a:solidFill>
                <a:schemeClr val="accent3">
                  <a:lumMod val="60000"/>
                </a:schemeClr>
              </a:solidFill>
              <a:ln w="9525">
                <a:solidFill>
                  <a:schemeClr val="accent3">
                    <a:lumMod val="60000"/>
                  </a:schemeClr>
                </a:solidFill>
              </a:ln>
              <a:effectLst/>
            </c:spPr>
          </c:marker>
          <c:dLbls>
            <c:dLbl>
              <c:idx val="0"/>
              <c:layout>
                <c:manualLayout>
                  <c:x val="-0.11128575537818204"/>
                  <c:y val="-1.98215460723726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2EF5-45B3-9A69-B672AA711D4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results'!$B$322</c:f>
              <c:numCache>
                <c:formatCode>General</c:formatCode>
                <c:ptCount val="1"/>
                <c:pt idx="0">
                  <c:v>12</c:v>
                </c:pt>
              </c:numCache>
            </c:numRef>
          </c:xVal>
          <c:yVal>
            <c:numRef>
              <c:f>'Whitchurch results'!$C$322</c:f>
              <c:numCache>
                <c:formatCode>General</c:formatCode>
                <c:ptCount val="1"/>
                <c:pt idx="0">
                  <c:v>7</c:v>
                </c:pt>
              </c:numCache>
            </c:numRef>
          </c:yVal>
          <c:smooth val="0"/>
          <c:extLst>
            <c:ext xmlns:c16="http://schemas.microsoft.com/office/drawing/2014/chart" uri="{C3380CC4-5D6E-409C-BE32-E72D297353CC}">
              <c16:uniqueId val="{00000010-2EF5-45B3-9A69-B672AA711D4D}"/>
            </c:ext>
          </c:extLst>
        </c:ser>
        <c:ser>
          <c:idx val="18"/>
          <c:order val="9"/>
          <c:tx>
            <c:strRef>
              <c:f>'Whitchurch results'!$A$323</c:f>
              <c:strCache>
                <c:ptCount val="1"/>
                <c:pt idx="0">
                  <c:v>Mental health</c:v>
                </c:pt>
              </c:strCache>
            </c:strRef>
          </c:tx>
          <c:spPr>
            <a:ln w="25400" cap="rnd">
              <a:noFill/>
              <a:round/>
            </a:ln>
            <a:effectLst/>
          </c:spPr>
          <c:marker>
            <c:symbol val="circle"/>
            <c:size val="5"/>
            <c:spPr>
              <a:solidFill>
                <a:schemeClr val="accent1">
                  <a:lumMod val="80000"/>
                </a:schemeClr>
              </a:solidFill>
              <a:ln w="9525">
                <a:solidFill>
                  <a:schemeClr val="accent1">
                    <a:lumMod val="8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results'!$B$323</c:f>
              <c:numCache>
                <c:formatCode>General</c:formatCode>
                <c:ptCount val="1"/>
                <c:pt idx="0">
                  <c:v>28</c:v>
                </c:pt>
              </c:numCache>
            </c:numRef>
          </c:xVal>
          <c:yVal>
            <c:numRef>
              <c:f>'Whitchurch results'!$C$323</c:f>
              <c:numCache>
                <c:formatCode>General</c:formatCode>
                <c:ptCount val="1"/>
                <c:pt idx="0">
                  <c:v>27</c:v>
                </c:pt>
              </c:numCache>
            </c:numRef>
          </c:yVal>
          <c:smooth val="0"/>
          <c:extLst>
            <c:ext xmlns:c16="http://schemas.microsoft.com/office/drawing/2014/chart" uri="{C3380CC4-5D6E-409C-BE32-E72D297353CC}">
              <c16:uniqueId val="{00000011-2EF5-45B3-9A69-B672AA711D4D}"/>
            </c:ext>
          </c:extLst>
        </c:ser>
        <c:ser>
          <c:idx val="9"/>
          <c:order val="10"/>
          <c:tx>
            <c:strRef>
              <c:f>'Whitchurch results'!$A$324</c:f>
              <c:strCache>
                <c:ptCount val="1"/>
                <c:pt idx="0">
                  <c:v>Other health services</c:v>
                </c:pt>
              </c:strCache>
            </c:strRef>
          </c:tx>
          <c:spPr>
            <a:ln w="25400" cap="rnd">
              <a:noFill/>
              <a:round/>
            </a:ln>
            <a:effectLst/>
          </c:spPr>
          <c:marker>
            <c:symbol val="circle"/>
            <c:size val="5"/>
            <c:spPr>
              <a:solidFill>
                <a:schemeClr val="accent4">
                  <a:lumMod val="60000"/>
                </a:schemeClr>
              </a:solidFill>
              <a:ln w="9525">
                <a:solidFill>
                  <a:schemeClr val="accent4">
                    <a:lumMod val="60000"/>
                  </a:schemeClr>
                </a:solidFill>
              </a:ln>
              <a:effectLst/>
            </c:spPr>
          </c:marker>
          <c:dLbls>
            <c:dLbl>
              <c:idx val="0"/>
              <c:layout>
                <c:manualLayout>
                  <c:x val="-7.969452009915183E-2"/>
                  <c:y val="-6.576024602360598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2EF5-45B3-9A69-B672AA711D4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results'!$B$324</c:f>
              <c:numCache>
                <c:formatCode>General</c:formatCode>
                <c:ptCount val="1"/>
                <c:pt idx="0">
                  <c:v>10</c:v>
                </c:pt>
              </c:numCache>
            </c:numRef>
          </c:xVal>
          <c:yVal>
            <c:numRef>
              <c:f>'Whitchurch results'!$C$324</c:f>
              <c:numCache>
                <c:formatCode>General</c:formatCode>
                <c:ptCount val="1"/>
                <c:pt idx="0">
                  <c:v>12</c:v>
                </c:pt>
              </c:numCache>
            </c:numRef>
          </c:yVal>
          <c:smooth val="0"/>
          <c:extLst>
            <c:ext xmlns:c16="http://schemas.microsoft.com/office/drawing/2014/chart" uri="{C3380CC4-5D6E-409C-BE32-E72D297353CC}">
              <c16:uniqueId val="{00000013-2EF5-45B3-9A69-B672AA711D4D}"/>
            </c:ext>
          </c:extLst>
        </c:ser>
        <c:ser>
          <c:idx val="10"/>
          <c:order val="11"/>
          <c:tx>
            <c:strRef>
              <c:f>'Whitchurch results'!$A$325</c:f>
              <c:strCache>
                <c:ptCount val="1"/>
                <c:pt idx="0">
                  <c:v>People's attitudes</c:v>
                </c:pt>
              </c:strCache>
            </c:strRef>
          </c:tx>
          <c:spPr>
            <a:ln w="25400" cap="rnd">
              <a:noFill/>
              <a:round/>
            </a:ln>
            <a:effectLst/>
          </c:spPr>
          <c:marker>
            <c:symbol val="circle"/>
            <c:size val="5"/>
            <c:spPr>
              <a:solidFill>
                <a:schemeClr val="accent5">
                  <a:lumMod val="60000"/>
                </a:schemeClr>
              </a:solidFill>
              <a:ln w="9525">
                <a:solidFill>
                  <a:schemeClr val="accent5">
                    <a:lumMod val="60000"/>
                  </a:schemeClr>
                </a:solidFill>
              </a:ln>
              <a:effectLst/>
            </c:spPr>
          </c:marker>
          <c:dLbls>
            <c:dLbl>
              <c:idx val="0"/>
              <c:layout>
                <c:manualLayout>
                  <c:x val="0.12106329131877948"/>
                  <c:y val="1.0596811781878974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4-2EF5-45B3-9A69-B672AA711D4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results'!$B$325</c:f>
              <c:numCache>
                <c:formatCode>General</c:formatCode>
                <c:ptCount val="1"/>
                <c:pt idx="0">
                  <c:v>15</c:v>
                </c:pt>
              </c:numCache>
            </c:numRef>
          </c:xVal>
          <c:yVal>
            <c:numRef>
              <c:f>'Whitchurch results'!$C$325</c:f>
              <c:numCache>
                <c:formatCode>General</c:formatCode>
                <c:ptCount val="1"/>
                <c:pt idx="0">
                  <c:v>4</c:v>
                </c:pt>
              </c:numCache>
            </c:numRef>
          </c:yVal>
          <c:smooth val="0"/>
          <c:extLst>
            <c:ext xmlns:c16="http://schemas.microsoft.com/office/drawing/2014/chart" uri="{C3380CC4-5D6E-409C-BE32-E72D297353CC}">
              <c16:uniqueId val="{00000015-2EF5-45B3-9A69-B672AA711D4D}"/>
            </c:ext>
          </c:extLst>
        </c:ser>
        <c:ser>
          <c:idx val="22"/>
          <c:order val="12"/>
          <c:tx>
            <c:strRef>
              <c:f>'Whitchurch results'!$A$326</c:f>
              <c:strCache>
                <c:ptCount val="1"/>
                <c:pt idx="0">
                  <c:v>Personal health condition</c:v>
                </c:pt>
              </c:strCache>
            </c:strRef>
          </c:tx>
          <c:spPr>
            <a:ln w="25400" cap="rnd">
              <a:noFill/>
              <a:round/>
            </a:ln>
            <a:effectLst/>
          </c:spPr>
          <c:marker>
            <c:symbol val="circle"/>
            <c:size val="5"/>
            <c:spPr>
              <a:solidFill>
                <a:schemeClr val="accent5">
                  <a:lumMod val="80000"/>
                </a:schemeClr>
              </a:solidFill>
              <a:ln w="9525">
                <a:solidFill>
                  <a:schemeClr val="accent5">
                    <a:lumMod val="80000"/>
                  </a:schemeClr>
                </a:solidFill>
              </a:ln>
              <a:effectLst/>
            </c:spPr>
          </c:marker>
          <c:dLbls>
            <c:dLbl>
              <c:idx val="0"/>
              <c:layout>
                <c:manualLayout>
                  <c:x val="-7.4867160577559627E-2"/>
                  <c:y val="-5.740775512338174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6-2EF5-45B3-9A69-B672AA711D4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results'!$B$326</c:f>
              <c:numCache>
                <c:formatCode>General</c:formatCode>
                <c:ptCount val="1"/>
                <c:pt idx="0">
                  <c:v>7</c:v>
                </c:pt>
              </c:numCache>
            </c:numRef>
          </c:xVal>
          <c:yVal>
            <c:numRef>
              <c:f>'Whitchurch results'!$C$326</c:f>
              <c:numCache>
                <c:formatCode>General</c:formatCode>
                <c:ptCount val="1"/>
                <c:pt idx="0">
                  <c:v>27</c:v>
                </c:pt>
              </c:numCache>
            </c:numRef>
          </c:yVal>
          <c:smooth val="0"/>
          <c:extLst>
            <c:ext xmlns:c16="http://schemas.microsoft.com/office/drawing/2014/chart" uri="{C3380CC4-5D6E-409C-BE32-E72D297353CC}">
              <c16:uniqueId val="{00000017-2EF5-45B3-9A69-B672AA711D4D}"/>
            </c:ext>
          </c:extLst>
        </c:ser>
        <c:ser>
          <c:idx val="24"/>
          <c:order val="13"/>
          <c:tx>
            <c:strRef>
              <c:f>'Whitchurch results'!$A$327</c:f>
              <c:strCache>
                <c:ptCount val="1"/>
                <c:pt idx="0">
                  <c:v>Public Transport</c:v>
                </c:pt>
              </c:strCache>
            </c:strRef>
          </c:tx>
          <c:spPr>
            <a:ln w="25400" cap="rnd">
              <a:no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dLbls>
            <c:dLbl>
              <c:idx val="0"/>
              <c:layout>
                <c:manualLayout>
                  <c:x val="8.5016478202364645E-2"/>
                  <c:y val="-2.707686823682534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8-2EF5-45B3-9A69-B672AA711D4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results'!$B$327</c:f>
              <c:numCache>
                <c:formatCode>General</c:formatCode>
                <c:ptCount val="1"/>
                <c:pt idx="0">
                  <c:v>17</c:v>
                </c:pt>
              </c:numCache>
            </c:numRef>
          </c:xVal>
          <c:yVal>
            <c:numRef>
              <c:f>'Whitchurch results'!$C$327</c:f>
              <c:numCache>
                <c:formatCode>General</c:formatCode>
                <c:ptCount val="1"/>
                <c:pt idx="0">
                  <c:v>5</c:v>
                </c:pt>
              </c:numCache>
            </c:numRef>
          </c:yVal>
          <c:smooth val="0"/>
          <c:extLst>
            <c:ext xmlns:c16="http://schemas.microsoft.com/office/drawing/2014/chart" uri="{C3380CC4-5D6E-409C-BE32-E72D297353CC}">
              <c16:uniqueId val="{00000019-2EF5-45B3-9A69-B672AA711D4D}"/>
            </c:ext>
          </c:extLst>
        </c:ser>
        <c:ser>
          <c:idx val="26"/>
          <c:order val="14"/>
          <c:tx>
            <c:strRef>
              <c:f>'Whitchurch results'!$A$328</c:f>
              <c:strCache>
                <c:ptCount val="1"/>
                <c:pt idx="0">
                  <c:v>Rising costs</c:v>
                </c:pt>
              </c:strCache>
            </c:strRef>
          </c:tx>
          <c:spPr>
            <a:ln w="25400" cap="rnd">
              <a:noFill/>
              <a:round/>
            </a:ln>
            <a:effectLst/>
          </c:spPr>
          <c:marker>
            <c:symbol val="circle"/>
            <c:size val="5"/>
            <c:spPr>
              <a:solidFill>
                <a:schemeClr val="accent3">
                  <a:lumMod val="60000"/>
                  <a:lumOff val="40000"/>
                </a:schemeClr>
              </a:solidFill>
              <a:ln w="9525">
                <a:solidFill>
                  <a:schemeClr val="accent3">
                    <a:lumMod val="60000"/>
                    <a:lumOff val="40000"/>
                  </a:schemeClr>
                </a:solidFill>
              </a:ln>
              <a:effectLst/>
            </c:spPr>
          </c:marker>
          <c:dLbls>
            <c:dLbl>
              <c:idx val="0"/>
              <c:layout>
                <c:manualLayout>
                  <c:x val="1.6169631443205847E-2"/>
                  <c:y val="-6.793484523916924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A-2EF5-45B3-9A69-B672AA711D4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results'!$B$328</c:f>
              <c:numCache>
                <c:formatCode>General</c:formatCode>
                <c:ptCount val="1"/>
                <c:pt idx="0">
                  <c:v>42</c:v>
                </c:pt>
              </c:numCache>
            </c:numRef>
          </c:xVal>
          <c:yVal>
            <c:numRef>
              <c:f>'Whitchurch results'!$C$328</c:f>
              <c:numCache>
                <c:formatCode>General</c:formatCode>
                <c:ptCount val="1"/>
                <c:pt idx="0">
                  <c:v>29</c:v>
                </c:pt>
              </c:numCache>
            </c:numRef>
          </c:yVal>
          <c:smooth val="0"/>
          <c:extLst>
            <c:ext xmlns:c16="http://schemas.microsoft.com/office/drawing/2014/chart" uri="{C3380CC4-5D6E-409C-BE32-E72D297353CC}">
              <c16:uniqueId val="{0000001B-2EF5-45B3-9A69-B672AA711D4D}"/>
            </c:ext>
          </c:extLst>
        </c:ser>
        <c:ser>
          <c:idx val="13"/>
          <c:order val="15"/>
          <c:tx>
            <c:strRef>
              <c:f>'Whitchurch results'!$A$329</c:f>
              <c:strCache>
                <c:ptCount val="1"/>
                <c:pt idx="0">
                  <c:v>Sports Facilities</c:v>
                </c:pt>
              </c:strCache>
            </c:strRef>
          </c:tx>
          <c:spPr>
            <a:ln w="25400" cap="rnd">
              <a:no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results'!$B$329</c:f>
              <c:numCache>
                <c:formatCode>General</c:formatCode>
                <c:ptCount val="1"/>
                <c:pt idx="0">
                  <c:v>26</c:v>
                </c:pt>
              </c:numCache>
            </c:numRef>
          </c:xVal>
          <c:yVal>
            <c:numRef>
              <c:f>'Whitchurch results'!$C$329</c:f>
              <c:numCache>
                <c:formatCode>General</c:formatCode>
                <c:ptCount val="1"/>
                <c:pt idx="0">
                  <c:v>14</c:v>
                </c:pt>
              </c:numCache>
            </c:numRef>
          </c:yVal>
          <c:smooth val="0"/>
          <c:extLst>
            <c:ext xmlns:c16="http://schemas.microsoft.com/office/drawing/2014/chart" uri="{C3380CC4-5D6E-409C-BE32-E72D297353CC}">
              <c16:uniqueId val="{0000001C-2EF5-45B3-9A69-B672AA711D4D}"/>
            </c:ext>
          </c:extLst>
        </c:ser>
        <c:ser>
          <c:idx val="28"/>
          <c:order val="16"/>
          <c:tx>
            <c:strRef>
              <c:f>'Whitchurch results'!$A$330</c:f>
              <c:strCache>
                <c:ptCount val="1"/>
                <c:pt idx="0">
                  <c:v>Local Infrastructure</c:v>
                </c:pt>
              </c:strCache>
            </c:strRef>
          </c:tx>
          <c:spPr>
            <a:ln w="25400" cap="rnd">
              <a:noFill/>
              <a:round/>
            </a:ln>
            <a:effectLst/>
          </c:spPr>
          <c:marker>
            <c:symbol val="circle"/>
            <c:size val="5"/>
            <c:spPr>
              <a:solidFill>
                <a:schemeClr val="accent5">
                  <a:lumMod val="60000"/>
                  <a:lumOff val="40000"/>
                </a:schemeClr>
              </a:solidFill>
              <a:ln w="9525">
                <a:solidFill>
                  <a:schemeClr val="accent5">
                    <a:lumMod val="60000"/>
                    <a:lumOff val="40000"/>
                  </a:schemeClr>
                </a:solidFill>
              </a:ln>
              <a:effectLst/>
            </c:spPr>
          </c:marker>
          <c:dLbls>
            <c:dLbl>
              <c:idx val="0"/>
              <c:layout>
                <c:manualLayout>
                  <c:x val="-0.12025149634069042"/>
                  <c:y val="3.341407407870216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D-2EF5-45B3-9A69-B672AA711D4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results'!$B$330</c:f>
              <c:numCache>
                <c:formatCode>General</c:formatCode>
                <c:ptCount val="1"/>
                <c:pt idx="0">
                  <c:v>12</c:v>
                </c:pt>
              </c:numCache>
            </c:numRef>
          </c:xVal>
          <c:yVal>
            <c:numRef>
              <c:f>'Whitchurch results'!$C$330</c:f>
              <c:numCache>
                <c:formatCode>General</c:formatCode>
                <c:ptCount val="1"/>
                <c:pt idx="0">
                  <c:v>5</c:v>
                </c:pt>
              </c:numCache>
            </c:numRef>
          </c:yVal>
          <c:smooth val="0"/>
          <c:extLst>
            <c:ext xmlns:c16="http://schemas.microsoft.com/office/drawing/2014/chart" uri="{C3380CC4-5D6E-409C-BE32-E72D297353CC}">
              <c16:uniqueId val="{0000001E-2EF5-45B3-9A69-B672AA711D4D}"/>
            </c:ext>
          </c:extLst>
        </c:ser>
        <c:dLbls>
          <c:dLblPos val="t"/>
          <c:showLegendKey val="0"/>
          <c:showVal val="1"/>
          <c:showCatName val="0"/>
          <c:showSerName val="0"/>
          <c:showPercent val="0"/>
          <c:showBubbleSize val="0"/>
        </c:dLbls>
        <c:axId val="1153318064"/>
        <c:axId val="1153318392"/>
      </c:scatterChart>
      <c:valAx>
        <c:axId val="1153318064"/>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0" i="0" baseline="0">
                    <a:effectLst/>
                  </a:rPr>
                  <a:t>What do you think the biggest issues are regarding health and wellbeing in your area?</a:t>
                </a:r>
                <a:endParaRPr lang="en-GB" sz="1000" b="0">
                  <a:effectLst/>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3318392"/>
        <c:crosses val="autoZero"/>
        <c:crossBetween val="midCat"/>
      </c:valAx>
      <c:valAx>
        <c:axId val="1153318392"/>
        <c:scaling>
          <c:orientation val="minMax"/>
          <c:max val="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0" i="0" u="none" strike="noStrike" baseline="0">
                    <a:effectLst/>
                    <a:latin typeface="+mn-lt"/>
                  </a:rPr>
                  <a:t>What do you think the biggest health issues are that affect you and your family?</a:t>
                </a:r>
                <a:r>
                  <a:rPr lang="en-GB" sz="1000" b="0" i="0" u="none" strike="noStrike" baseline="0">
                    <a:latin typeface="+mn-lt"/>
                  </a:rPr>
                  <a:t> </a:t>
                </a:r>
                <a:endParaRPr lang="en-GB" sz="1000" b="0">
                  <a:latin typeface="+mn-l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331806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u="none" strike="noStrike" baseline="0">
                <a:effectLst/>
              </a:rPr>
              <a:t>What do you think are the biggest issues facing children and young people?</a:t>
            </a:r>
            <a:r>
              <a:rPr lang="en-GB" sz="1200" b="0" i="0" u="none" strike="noStrike" baseline="0"/>
              <a:t> </a:t>
            </a:r>
            <a:endParaRPr lang="en-GB" sz="1200">
              <a:effectLst/>
            </a:endParaRPr>
          </a:p>
        </c:rich>
      </c:tx>
      <c:layout>
        <c:manualLayout>
          <c:xMode val="edge"/>
          <c:yMode val="edge"/>
          <c:x val="0.36491504927512508"/>
          <c:y val="1.263055929011615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9407194522490032"/>
          <c:y val="0.1422847759963492"/>
          <c:w val="0.44705007028404392"/>
          <c:h val="0.83471659832381673"/>
        </c:manualLayout>
      </c:layout>
      <c:barChart>
        <c:barDir val="bar"/>
        <c:grouping val="stacked"/>
        <c:varyColors val="0"/>
        <c:ser>
          <c:idx val="2"/>
          <c:order val="0"/>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'Whitchurch results'!$A$390:$A$424</c:f>
              <c:strCache>
                <c:ptCount val="35"/>
                <c:pt idx="0">
                  <c:v>Access to affordable dental care</c:v>
                </c:pt>
                <c:pt idx="1">
                  <c:v>Access to GPs / no face to face / not enough GPs</c:v>
                </c:pt>
                <c:pt idx="2">
                  <c:v>Ambulance times</c:v>
                </c:pt>
                <c:pt idx="3">
                  <c:v>Communication between organisations</c:v>
                </c:pt>
                <c:pt idx="4">
                  <c:v>Covid19 and the rules</c:v>
                </c:pt>
                <c:pt idx="5">
                  <c:v>Crime, Antisocial behaviour and Vandalism</c:v>
                </c:pt>
                <c:pt idx="6">
                  <c:v>Distance from things / rurality</c:v>
                </c:pt>
                <c:pt idx="7">
                  <c:v>Drugs</c:v>
                </c:pt>
                <c:pt idx="8">
                  <c:v>Education at schools / education needed for adults too</c:v>
                </c:pt>
                <c:pt idx="9">
                  <c:v>Engagement / language</c:v>
                </c:pt>
                <c:pt idx="10">
                  <c:v>Few local jobs / wage levels</c:v>
                </c:pt>
                <c:pt idx="11">
                  <c:v>Funding for services</c:v>
                </c:pt>
                <c:pt idx="12">
                  <c:v>Healthcare in general / in area / funding</c:v>
                </c:pt>
                <c:pt idx="13">
                  <c:v>Hospital services - Distances / services / waiting times</c:v>
                </c:pt>
                <c:pt idx="14">
                  <c:v>Housing issues</c:v>
                </c:pt>
                <c:pt idx="15">
                  <c:v>Issues with government / council</c:v>
                </c:pt>
                <c:pt idx="16">
                  <c:v>Lack of activities / out of school / support</c:v>
                </c:pt>
                <c:pt idx="17">
                  <c:v>Lifestyle issues</c:v>
                </c:pt>
                <c:pt idx="18">
                  <c:v>Litter / street clenliness</c:v>
                </c:pt>
                <c:pt idx="19">
                  <c:v>Mental health issues</c:v>
                </c:pt>
                <c:pt idx="20">
                  <c:v>No GP surgery in the area / GP surgery closing</c:v>
                </c:pt>
                <c:pt idx="21">
                  <c:v>Nothing / not sure</c:v>
                </c:pt>
                <c:pt idx="22">
                  <c:v>Other health services</c:v>
                </c:pt>
                <c:pt idx="23">
                  <c:v>People's attitude / parental / personal responsibilities</c:v>
                </c:pt>
                <c:pt idx="24">
                  <c:v>Personal chronic health condition</c:v>
                </c:pt>
                <c:pt idx="25">
                  <c:v>Pollution from local business / traffic</c:v>
                </c:pt>
                <c:pt idx="26">
                  <c:v>Public Transport / getting to health appointments</c:v>
                </c:pt>
                <c:pt idx="27">
                  <c:v>Rising costs or living</c:v>
                </c:pt>
                <c:pt idx="28">
                  <c:v>Safe environments</c:v>
                </c:pt>
                <c:pt idx="29">
                  <c:v>Screen time / the internet / access / social media</c:v>
                </c:pt>
                <c:pt idx="30">
                  <c:v>Sports Facilities - Opening times, access, Cost</c:v>
                </c:pt>
                <c:pt idx="31">
                  <c:v>State of Local Infrastructure</c:v>
                </c:pt>
                <c:pt idx="32">
                  <c:v>Support for parents</c:v>
                </c:pt>
                <c:pt idx="33">
                  <c:v>The Future - worries / prospects </c:v>
                </c:pt>
                <c:pt idx="34">
                  <c:v>Youth clubs / workers</c:v>
                </c:pt>
              </c:strCache>
            </c:strRef>
          </c:cat>
          <c:val>
            <c:numRef>
              <c:f>'Whitchurch results'!$B$390:$B$424</c:f>
              <c:numCache>
                <c:formatCode>General</c:formatCode>
                <c:ptCount val="35"/>
                <c:pt idx="0">
                  <c:v>0</c:v>
                </c:pt>
                <c:pt idx="1">
                  <c:v>15</c:v>
                </c:pt>
                <c:pt idx="2">
                  <c:v>0</c:v>
                </c:pt>
                <c:pt idx="3">
                  <c:v>3</c:v>
                </c:pt>
                <c:pt idx="4">
                  <c:v>4</c:v>
                </c:pt>
                <c:pt idx="5">
                  <c:v>33</c:v>
                </c:pt>
                <c:pt idx="6">
                  <c:v>2</c:v>
                </c:pt>
                <c:pt idx="7">
                  <c:v>10</c:v>
                </c:pt>
                <c:pt idx="8">
                  <c:v>47</c:v>
                </c:pt>
                <c:pt idx="9">
                  <c:v>4</c:v>
                </c:pt>
                <c:pt idx="10">
                  <c:v>20</c:v>
                </c:pt>
                <c:pt idx="11">
                  <c:v>1</c:v>
                </c:pt>
                <c:pt idx="12">
                  <c:v>0</c:v>
                </c:pt>
                <c:pt idx="13">
                  <c:v>9</c:v>
                </c:pt>
                <c:pt idx="14">
                  <c:v>4</c:v>
                </c:pt>
                <c:pt idx="15">
                  <c:v>0</c:v>
                </c:pt>
                <c:pt idx="16">
                  <c:v>77</c:v>
                </c:pt>
                <c:pt idx="17">
                  <c:v>3</c:v>
                </c:pt>
                <c:pt idx="18">
                  <c:v>0</c:v>
                </c:pt>
                <c:pt idx="19">
                  <c:v>42</c:v>
                </c:pt>
                <c:pt idx="20">
                  <c:v>0</c:v>
                </c:pt>
                <c:pt idx="21">
                  <c:v>15</c:v>
                </c:pt>
                <c:pt idx="22">
                  <c:v>7</c:v>
                </c:pt>
                <c:pt idx="23">
                  <c:v>13</c:v>
                </c:pt>
                <c:pt idx="24">
                  <c:v>0</c:v>
                </c:pt>
                <c:pt idx="25">
                  <c:v>1</c:v>
                </c:pt>
                <c:pt idx="26">
                  <c:v>19</c:v>
                </c:pt>
                <c:pt idx="27">
                  <c:v>35</c:v>
                </c:pt>
                <c:pt idx="28">
                  <c:v>7</c:v>
                </c:pt>
                <c:pt idx="29">
                  <c:v>8</c:v>
                </c:pt>
                <c:pt idx="30">
                  <c:v>34</c:v>
                </c:pt>
                <c:pt idx="31">
                  <c:v>4</c:v>
                </c:pt>
                <c:pt idx="32">
                  <c:v>29</c:v>
                </c:pt>
                <c:pt idx="33">
                  <c:v>26</c:v>
                </c:pt>
                <c:pt idx="34">
                  <c:v>41</c:v>
                </c:pt>
              </c:numCache>
            </c:numRef>
          </c:val>
          <c:extLst>
            <c:ext xmlns:c16="http://schemas.microsoft.com/office/drawing/2014/chart" uri="{C3380CC4-5D6E-409C-BE32-E72D297353CC}">
              <c16:uniqueId val="{00000000-B0CD-4FF1-A7C8-B4C03DD24A22}"/>
            </c:ext>
          </c:extLst>
        </c:ser>
        <c:dLbls>
          <c:showLegendKey val="0"/>
          <c:showVal val="1"/>
          <c:showCatName val="0"/>
          <c:showSerName val="0"/>
          <c:showPercent val="0"/>
          <c:showBubbleSize val="0"/>
        </c:dLbls>
        <c:gapWidth val="59"/>
        <c:overlap val="100"/>
        <c:axId val="665518960"/>
        <c:axId val="665522240"/>
        <c:extLst/>
      </c:barChart>
      <c:catAx>
        <c:axId val="665518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min val="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u="none" strike="noStrike" baseline="0">
                <a:effectLst/>
              </a:rPr>
              <a:t>What needs to be done to support children and young people?</a:t>
            </a:r>
            <a:r>
              <a:rPr lang="en-GB" sz="1200" b="0" i="0" u="none" strike="noStrike" baseline="0"/>
              <a:t> </a:t>
            </a:r>
            <a:endParaRPr lang="en-GB" sz="1200">
              <a:effectLst/>
            </a:endParaRPr>
          </a:p>
        </c:rich>
      </c:tx>
      <c:layout>
        <c:manualLayout>
          <c:xMode val="edge"/>
          <c:yMode val="edge"/>
          <c:x val="0.35605496262311048"/>
          <c:y val="1.30601510795534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9384668002716802"/>
          <c:y val="0.13775031527753165"/>
          <c:w val="0.36652176032274075"/>
          <c:h val="0.83928044394915657"/>
        </c:manualLayout>
      </c:layout>
      <c:barChart>
        <c:barDir val="bar"/>
        <c:grouping val="stacked"/>
        <c:varyColors val="0"/>
        <c:ser>
          <c:idx val="2"/>
          <c:order val="0"/>
          <c:tx>
            <c:strRef>
              <c:f>'Whitchurch results'!$B$437</c:f>
              <c:strCache>
                <c:ptCount val="1"/>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'Whitchurch results'!$A$438:$A$472</c:f>
              <c:strCache>
                <c:ptCount val="35"/>
                <c:pt idx="0">
                  <c:v>Access to affordable dental care</c:v>
                </c:pt>
                <c:pt idx="1">
                  <c:v>Access to GPs / no face to face / not enough GPs</c:v>
                </c:pt>
                <c:pt idx="2">
                  <c:v>Ambulance times</c:v>
                </c:pt>
                <c:pt idx="3">
                  <c:v>Communication between organisations</c:v>
                </c:pt>
                <c:pt idx="4">
                  <c:v>Covid19 and the rules</c:v>
                </c:pt>
                <c:pt idx="5">
                  <c:v>Crime, Antisocial behaviour and Vandalism</c:v>
                </c:pt>
                <c:pt idx="6">
                  <c:v>Distance from things / rurality</c:v>
                </c:pt>
                <c:pt idx="7">
                  <c:v>Drugs</c:v>
                </c:pt>
                <c:pt idx="8">
                  <c:v>Education at schools / education needed for adults too</c:v>
                </c:pt>
                <c:pt idx="9">
                  <c:v>Engagement / language</c:v>
                </c:pt>
                <c:pt idx="10">
                  <c:v>Few local jobs / wage levels</c:v>
                </c:pt>
                <c:pt idx="11">
                  <c:v>Funding for services</c:v>
                </c:pt>
                <c:pt idx="12">
                  <c:v>Healthcare in general / in area / funding</c:v>
                </c:pt>
                <c:pt idx="13">
                  <c:v>Hospital services - Distances / services / waiting times</c:v>
                </c:pt>
                <c:pt idx="14">
                  <c:v>Housing issues</c:v>
                </c:pt>
                <c:pt idx="15">
                  <c:v>Issues with government / council</c:v>
                </c:pt>
                <c:pt idx="16">
                  <c:v>Lack of activities / out of school / support</c:v>
                </c:pt>
                <c:pt idx="17">
                  <c:v>Lifestyle issues</c:v>
                </c:pt>
                <c:pt idx="18">
                  <c:v>Litter / street clenliness</c:v>
                </c:pt>
                <c:pt idx="19">
                  <c:v>Mental health issues</c:v>
                </c:pt>
                <c:pt idx="20">
                  <c:v>No GP surgery in the area / GP surgery closing</c:v>
                </c:pt>
                <c:pt idx="21">
                  <c:v>Nothing / not sure</c:v>
                </c:pt>
                <c:pt idx="22">
                  <c:v>Other health services</c:v>
                </c:pt>
                <c:pt idx="23">
                  <c:v>People's attitude / parental / personal responsibilities</c:v>
                </c:pt>
                <c:pt idx="24">
                  <c:v>Personal chronic health condition / mobility</c:v>
                </c:pt>
                <c:pt idx="25">
                  <c:v>Pollution from local business / traffic</c:v>
                </c:pt>
                <c:pt idx="26">
                  <c:v>Public Transport / getting to health appointments</c:v>
                </c:pt>
                <c:pt idx="27">
                  <c:v>Rising costs or living</c:v>
                </c:pt>
                <c:pt idx="28">
                  <c:v>Safe environments</c:v>
                </c:pt>
                <c:pt idx="29">
                  <c:v>Screen time / the internet / access / social media</c:v>
                </c:pt>
                <c:pt idx="30">
                  <c:v>Sports Facilities - Opening times, access, Cost</c:v>
                </c:pt>
                <c:pt idx="31">
                  <c:v>State of Local Infrastructure</c:v>
                </c:pt>
                <c:pt idx="32">
                  <c:v>Support for parents</c:v>
                </c:pt>
                <c:pt idx="33">
                  <c:v>The Future - worries / prospects </c:v>
                </c:pt>
                <c:pt idx="34">
                  <c:v>Youth clubs / workers</c:v>
                </c:pt>
              </c:strCache>
            </c:strRef>
          </c:cat>
          <c:val>
            <c:numRef>
              <c:f>'Whitchurch results'!$B$438:$B$472</c:f>
              <c:numCache>
                <c:formatCode>General</c:formatCode>
                <c:ptCount val="35"/>
                <c:pt idx="0">
                  <c:v>0</c:v>
                </c:pt>
                <c:pt idx="1">
                  <c:v>19</c:v>
                </c:pt>
                <c:pt idx="2">
                  <c:v>0</c:v>
                </c:pt>
                <c:pt idx="3">
                  <c:v>5</c:v>
                </c:pt>
                <c:pt idx="4">
                  <c:v>1</c:v>
                </c:pt>
                <c:pt idx="5">
                  <c:v>16</c:v>
                </c:pt>
                <c:pt idx="6">
                  <c:v>4</c:v>
                </c:pt>
                <c:pt idx="7">
                  <c:v>2</c:v>
                </c:pt>
                <c:pt idx="8">
                  <c:v>48</c:v>
                </c:pt>
                <c:pt idx="9">
                  <c:v>11</c:v>
                </c:pt>
                <c:pt idx="10">
                  <c:v>8</c:v>
                </c:pt>
                <c:pt idx="11">
                  <c:v>9</c:v>
                </c:pt>
                <c:pt idx="12">
                  <c:v>2</c:v>
                </c:pt>
                <c:pt idx="13">
                  <c:v>7</c:v>
                </c:pt>
                <c:pt idx="14">
                  <c:v>2</c:v>
                </c:pt>
                <c:pt idx="15">
                  <c:v>1</c:v>
                </c:pt>
                <c:pt idx="16">
                  <c:v>72</c:v>
                </c:pt>
                <c:pt idx="17">
                  <c:v>3</c:v>
                </c:pt>
                <c:pt idx="18">
                  <c:v>0</c:v>
                </c:pt>
                <c:pt idx="19">
                  <c:v>37</c:v>
                </c:pt>
                <c:pt idx="20">
                  <c:v>0</c:v>
                </c:pt>
                <c:pt idx="21">
                  <c:v>16</c:v>
                </c:pt>
                <c:pt idx="22">
                  <c:v>8</c:v>
                </c:pt>
                <c:pt idx="23">
                  <c:v>11</c:v>
                </c:pt>
                <c:pt idx="24">
                  <c:v>0</c:v>
                </c:pt>
                <c:pt idx="25">
                  <c:v>2</c:v>
                </c:pt>
                <c:pt idx="26">
                  <c:v>11</c:v>
                </c:pt>
                <c:pt idx="27">
                  <c:v>23</c:v>
                </c:pt>
                <c:pt idx="28">
                  <c:v>9</c:v>
                </c:pt>
                <c:pt idx="29">
                  <c:v>3</c:v>
                </c:pt>
                <c:pt idx="30">
                  <c:v>36</c:v>
                </c:pt>
                <c:pt idx="31">
                  <c:v>5</c:v>
                </c:pt>
                <c:pt idx="32">
                  <c:v>26</c:v>
                </c:pt>
                <c:pt idx="33">
                  <c:v>21</c:v>
                </c:pt>
                <c:pt idx="34">
                  <c:v>59</c:v>
                </c:pt>
              </c:numCache>
            </c:numRef>
          </c:val>
          <c:extLst>
            <c:ext xmlns:c16="http://schemas.microsoft.com/office/drawing/2014/chart" uri="{C3380CC4-5D6E-409C-BE32-E72D297353CC}">
              <c16:uniqueId val="{00000000-E9C6-4923-8E10-9746574BA7E0}"/>
            </c:ext>
          </c:extLst>
        </c:ser>
        <c:dLbls>
          <c:showLegendKey val="0"/>
          <c:showVal val="1"/>
          <c:showCatName val="0"/>
          <c:showSerName val="0"/>
          <c:showPercent val="0"/>
          <c:showBubbleSize val="0"/>
        </c:dLbls>
        <c:gapWidth val="59"/>
        <c:overlap val="100"/>
        <c:axId val="665518960"/>
        <c:axId val="665522240"/>
        <c:extLst/>
      </c:barChart>
      <c:catAx>
        <c:axId val="665518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What do you think are the biggest issues facing children and young people </a:t>
            </a:r>
            <a:r>
              <a:rPr lang="en-GB" baseline="0"/>
              <a:t>v What needs to be done to support children and young people</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201389522269E-2"/>
          <c:y val="0.11433991545017799"/>
          <c:w val="0.90771541586303128"/>
          <c:h val="0.81163931933723299"/>
        </c:manualLayout>
      </c:layout>
      <c:scatterChart>
        <c:scatterStyle val="lineMarker"/>
        <c:varyColors val="0"/>
        <c:ser>
          <c:idx val="6"/>
          <c:order val="0"/>
          <c:tx>
            <c:strRef>
              <c:f>'Whitchurch results'!$A$581</c:f>
              <c:strCache>
                <c:ptCount val="1"/>
                <c:pt idx="0">
                  <c:v>Access to GPs</c:v>
                </c:pt>
              </c:strCache>
            </c:strRef>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results'!$B$581</c:f>
              <c:numCache>
                <c:formatCode>General</c:formatCode>
                <c:ptCount val="1"/>
                <c:pt idx="0">
                  <c:v>15</c:v>
                </c:pt>
              </c:numCache>
            </c:numRef>
          </c:xVal>
          <c:yVal>
            <c:numRef>
              <c:f>'Whitchurch results'!$C$581</c:f>
              <c:numCache>
                <c:formatCode>General</c:formatCode>
                <c:ptCount val="1"/>
                <c:pt idx="0">
                  <c:v>19</c:v>
                </c:pt>
              </c:numCache>
            </c:numRef>
          </c:yVal>
          <c:smooth val="0"/>
          <c:extLst>
            <c:ext xmlns:c16="http://schemas.microsoft.com/office/drawing/2014/chart" uri="{C3380CC4-5D6E-409C-BE32-E72D297353CC}">
              <c16:uniqueId val="{00000000-6F18-4861-9D69-BCE8504A6C5B}"/>
            </c:ext>
          </c:extLst>
        </c:ser>
        <c:ser>
          <c:idx val="10"/>
          <c:order val="1"/>
          <c:tx>
            <c:strRef>
              <c:f>'Whitchurch results'!$A$582</c:f>
              <c:strCache>
                <c:ptCount val="1"/>
                <c:pt idx="0">
                  <c:v>Crime/ASB/ Police</c:v>
                </c:pt>
              </c:strCache>
            </c:strRef>
          </c:tx>
          <c:spPr>
            <a:ln w="25400" cap="rnd">
              <a:noFill/>
              <a:round/>
            </a:ln>
            <a:effectLst/>
          </c:spPr>
          <c:marker>
            <c:symbol val="circle"/>
            <c:size val="5"/>
            <c:spPr>
              <a:solidFill>
                <a:schemeClr val="accent5">
                  <a:lumMod val="60000"/>
                </a:schemeClr>
              </a:solidFill>
              <a:ln w="9525">
                <a:solidFill>
                  <a:schemeClr val="accent5">
                    <a:lumMod val="60000"/>
                  </a:schemeClr>
                </a:solidFill>
              </a:ln>
              <a:effectLst/>
            </c:spPr>
          </c:marker>
          <c:dLbls>
            <c:dLbl>
              <c:idx val="0"/>
              <c:layout>
                <c:manualLayout>
                  <c:x val="9.2093020557611552E-3"/>
                  <c:y val="-1.562421236515486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6F18-4861-9D69-BCE8504A6C5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results'!$B$582</c:f>
              <c:numCache>
                <c:formatCode>General</c:formatCode>
                <c:ptCount val="1"/>
                <c:pt idx="0">
                  <c:v>33</c:v>
                </c:pt>
              </c:numCache>
            </c:numRef>
          </c:xVal>
          <c:yVal>
            <c:numRef>
              <c:f>'Whitchurch results'!$C$582</c:f>
              <c:numCache>
                <c:formatCode>General</c:formatCode>
                <c:ptCount val="1"/>
                <c:pt idx="0">
                  <c:v>16</c:v>
                </c:pt>
              </c:numCache>
            </c:numRef>
          </c:yVal>
          <c:smooth val="0"/>
          <c:extLst>
            <c:ext xmlns:c16="http://schemas.microsoft.com/office/drawing/2014/chart" uri="{C3380CC4-5D6E-409C-BE32-E72D297353CC}">
              <c16:uniqueId val="{00000002-6F18-4861-9D69-BCE8504A6C5B}"/>
            </c:ext>
          </c:extLst>
        </c:ser>
        <c:ser>
          <c:idx val="12"/>
          <c:order val="2"/>
          <c:tx>
            <c:strRef>
              <c:f>'Whitchurch results'!$A$583</c:f>
              <c:strCache>
                <c:ptCount val="1"/>
                <c:pt idx="0">
                  <c:v>Drugs</c:v>
                </c:pt>
              </c:strCache>
            </c:strRef>
          </c:tx>
          <c:spPr>
            <a:ln w="25400" cap="rnd">
              <a:no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dLbls>
            <c:dLbl>
              <c:idx val="0"/>
              <c:layout>
                <c:manualLayout>
                  <c:x val="2.4568338113565912E-2"/>
                  <c:y val="-9.1747559709173571E-4"/>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6F18-4861-9D69-BCE8504A6C5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results'!$B$583</c:f>
              <c:numCache>
                <c:formatCode>General</c:formatCode>
                <c:ptCount val="1"/>
                <c:pt idx="0">
                  <c:v>10</c:v>
                </c:pt>
              </c:numCache>
            </c:numRef>
          </c:xVal>
          <c:yVal>
            <c:numRef>
              <c:f>'Whitchurch results'!$C$583</c:f>
              <c:numCache>
                <c:formatCode>General</c:formatCode>
                <c:ptCount val="1"/>
                <c:pt idx="0">
                  <c:v>2</c:v>
                </c:pt>
              </c:numCache>
            </c:numRef>
          </c:yVal>
          <c:smooth val="0"/>
          <c:extLst>
            <c:ext xmlns:c16="http://schemas.microsoft.com/office/drawing/2014/chart" uri="{C3380CC4-5D6E-409C-BE32-E72D297353CC}">
              <c16:uniqueId val="{00000004-6F18-4861-9D69-BCE8504A6C5B}"/>
            </c:ext>
          </c:extLst>
        </c:ser>
        <c:ser>
          <c:idx val="14"/>
          <c:order val="3"/>
          <c:tx>
            <c:strRef>
              <c:f>'Whitchurch results'!$A$584</c:f>
              <c:strCache>
                <c:ptCount val="1"/>
                <c:pt idx="0">
                  <c:v>Education</c:v>
                </c:pt>
              </c:strCache>
            </c:strRef>
          </c:tx>
          <c:spPr>
            <a:ln w="25400" cap="rnd">
              <a:no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results'!$B$584</c:f>
              <c:numCache>
                <c:formatCode>General</c:formatCode>
                <c:ptCount val="1"/>
                <c:pt idx="0">
                  <c:v>47</c:v>
                </c:pt>
              </c:numCache>
            </c:numRef>
          </c:xVal>
          <c:yVal>
            <c:numRef>
              <c:f>'Whitchurch results'!$C$584</c:f>
              <c:numCache>
                <c:formatCode>General</c:formatCode>
                <c:ptCount val="1"/>
                <c:pt idx="0">
                  <c:v>48</c:v>
                </c:pt>
              </c:numCache>
            </c:numRef>
          </c:yVal>
          <c:smooth val="0"/>
          <c:extLst>
            <c:ext xmlns:c16="http://schemas.microsoft.com/office/drawing/2014/chart" uri="{C3380CC4-5D6E-409C-BE32-E72D297353CC}">
              <c16:uniqueId val="{00000005-6F18-4861-9D69-BCE8504A6C5B}"/>
            </c:ext>
          </c:extLst>
        </c:ser>
        <c:ser>
          <c:idx val="1"/>
          <c:order val="4"/>
          <c:tx>
            <c:strRef>
              <c:f>'Whitchurch results'!$A$585</c:f>
              <c:strCache>
                <c:ptCount val="1"/>
                <c:pt idx="0">
                  <c:v>Engagement</c:v>
                </c:pt>
              </c:strCache>
            </c:strRef>
          </c:tx>
          <c:spPr>
            <a:ln w="25400" cap="rnd">
              <a:noFill/>
              <a:round/>
            </a:ln>
            <a:effectLst/>
          </c:spPr>
          <c:marker>
            <c:symbol val="circle"/>
            <c:size val="5"/>
            <c:spPr>
              <a:solidFill>
                <a:schemeClr val="accent2"/>
              </a:solidFill>
              <a:ln w="9525">
                <a:solidFill>
                  <a:schemeClr val="accent2"/>
                </a:solidFill>
              </a:ln>
              <a:effectLst/>
            </c:spPr>
          </c:marker>
          <c:dLbls>
            <c:dLbl>
              <c:idx val="0"/>
              <c:layout>
                <c:manualLayout>
                  <c:x val="-5.4352169514446526E-2"/>
                  <c:y val="-2.605067665677358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6F18-4861-9D69-BCE8504A6C5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results'!$B$585</c:f>
              <c:numCache>
                <c:formatCode>General</c:formatCode>
                <c:ptCount val="1"/>
                <c:pt idx="0">
                  <c:v>4</c:v>
                </c:pt>
              </c:numCache>
            </c:numRef>
          </c:xVal>
          <c:yVal>
            <c:numRef>
              <c:f>'Whitchurch results'!$C$585</c:f>
              <c:numCache>
                <c:formatCode>General</c:formatCode>
                <c:ptCount val="1"/>
                <c:pt idx="0">
                  <c:v>11</c:v>
                </c:pt>
              </c:numCache>
            </c:numRef>
          </c:yVal>
          <c:smooth val="0"/>
          <c:extLst>
            <c:ext xmlns:c16="http://schemas.microsoft.com/office/drawing/2014/chart" uri="{C3380CC4-5D6E-409C-BE32-E72D297353CC}">
              <c16:uniqueId val="{00000007-6F18-4861-9D69-BCE8504A6C5B}"/>
            </c:ext>
          </c:extLst>
        </c:ser>
        <c:ser>
          <c:idx val="2"/>
          <c:order val="5"/>
          <c:tx>
            <c:strRef>
              <c:f>'Whitchurch results'!$A$586</c:f>
              <c:strCache>
                <c:ptCount val="1"/>
                <c:pt idx="0">
                  <c:v>Job issues</c:v>
                </c:pt>
              </c:strCache>
            </c:strRef>
          </c:tx>
          <c:spPr>
            <a:ln w="25400" cap="rnd">
              <a:noFill/>
              <a:round/>
            </a:ln>
            <a:effectLst/>
          </c:spPr>
          <c:marker>
            <c:symbol val="circle"/>
            <c:size val="5"/>
            <c:spPr>
              <a:solidFill>
                <a:schemeClr val="accent3"/>
              </a:solidFill>
              <a:ln w="9525">
                <a:solidFill>
                  <a:schemeClr val="accent3"/>
                </a:solidFill>
              </a:ln>
              <a:effectLst/>
            </c:spPr>
          </c:marker>
          <c:dLbls>
            <c:dLbl>
              <c:idx val="0"/>
              <c:layout>
                <c:manualLayout>
                  <c:x val="2.2386908930116842E-2"/>
                  <c:y val="9.4241684111818422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6F18-4861-9D69-BCE8504A6C5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results'!$B$586</c:f>
              <c:numCache>
                <c:formatCode>General</c:formatCode>
                <c:ptCount val="1"/>
                <c:pt idx="0">
                  <c:v>20</c:v>
                </c:pt>
              </c:numCache>
            </c:numRef>
          </c:xVal>
          <c:yVal>
            <c:numRef>
              <c:f>'Whitchurch results'!$C$586</c:f>
              <c:numCache>
                <c:formatCode>General</c:formatCode>
                <c:ptCount val="1"/>
                <c:pt idx="0">
                  <c:v>8</c:v>
                </c:pt>
              </c:numCache>
            </c:numRef>
          </c:yVal>
          <c:smooth val="0"/>
          <c:extLst>
            <c:ext xmlns:c16="http://schemas.microsoft.com/office/drawing/2014/chart" uri="{C3380CC4-5D6E-409C-BE32-E72D297353CC}">
              <c16:uniqueId val="{00000009-6F18-4861-9D69-BCE8504A6C5B}"/>
            </c:ext>
          </c:extLst>
        </c:ser>
        <c:ser>
          <c:idx val="5"/>
          <c:order val="6"/>
          <c:tx>
            <c:strRef>
              <c:f>'Whitchurch results'!$A$587</c:f>
              <c:strCache>
                <c:ptCount val="1"/>
                <c:pt idx="0">
                  <c:v>Hospital services</c:v>
                </c:pt>
              </c:strCache>
            </c:strRef>
          </c:tx>
          <c:spPr>
            <a:ln w="25400" cap="rnd">
              <a:noFill/>
              <a:round/>
            </a:ln>
            <a:effectLst/>
          </c:spPr>
          <c:marker>
            <c:symbol val="circle"/>
            <c:size val="5"/>
            <c:spPr>
              <a:solidFill>
                <a:schemeClr val="accent6"/>
              </a:solidFill>
              <a:ln w="9525">
                <a:solidFill>
                  <a:schemeClr val="accent6"/>
                </a:solidFill>
              </a:ln>
              <a:effectLst/>
            </c:spPr>
          </c:marker>
          <c:dLbls>
            <c:dLbl>
              <c:idx val="0"/>
              <c:layout>
                <c:manualLayout>
                  <c:x val="1.0328076798006926E-2"/>
                  <c:y val="1.7872088788853189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6F18-4861-9D69-BCE8504A6C5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results'!$B$587</c:f>
              <c:numCache>
                <c:formatCode>General</c:formatCode>
                <c:ptCount val="1"/>
                <c:pt idx="0">
                  <c:v>9</c:v>
                </c:pt>
              </c:numCache>
            </c:numRef>
          </c:xVal>
          <c:yVal>
            <c:numRef>
              <c:f>'Whitchurch results'!$C$587</c:f>
              <c:numCache>
                <c:formatCode>General</c:formatCode>
                <c:ptCount val="1"/>
                <c:pt idx="0">
                  <c:v>7</c:v>
                </c:pt>
              </c:numCache>
            </c:numRef>
          </c:yVal>
          <c:smooth val="0"/>
          <c:extLst>
            <c:ext xmlns:c16="http://schemas.microsoft.com/office/drawing/2014/chart" uri="{C3380CC4-5D6E-409C-BE32-E72D297353CC}">
              <c16:uniqueId val="{0000000B-6F18-4861-9D69-BCE8504A6C5B}"/>
            </c:ext>
          </c:extLst>
        </c:ser>
        <c:ser>
          <c:idx val="16"/>
          <c:order val="7"/>
          <c:tx>
            <c:strRef>
              <c:f>'Whitchurch results'!$A$588</c:f>
              <c:strCache>
                <c:ptCount val="1"/>
                <c:pt idx="0">
                  <c:v>Lack of activities</c:v>
                </c:pt>
              </c:strCache>
            </c:strRef>
          </c:tx>
          <c:spPr>
            <a:ln w="25400" cap="rnd">
              <a:no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dLbls>
            <c:dLbl>
              <c:idx val="0"/>
              <c:layout>
                <c:manualLayout>
                  <c:x val="-2.4582209964333315E-2"/>
                  <c:y val="-2.395989250406142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6F18-4861-9D69-BCE8504A6C5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results'!$B$588</c:f>
              <c:numCache>
                <c:formatCode>General</c:formatCode>
                <c:ptCount val="1"/>
                <c:pt idx="0">
                  <c:v>77</c:v>
                </c:pt>
              </c:numCache>
            </c:numRef>
          </c:xVal>
          <c:yVal>
            <c:numRef>
              <c:f>'Whitchurch results'!$C$588</c:f>
              <c:numCache>
                <c:formatCode>General</c:formatCode>
                <c:ptCount val="1"/>
                <c:pt idx="0">
                  <c:v>72</c:v>
                </c:pt>
              </c:numCache>
            </c:numRef>
          </c:yVal>
          <c:smooth val="0"/>
          <c:extLst>
            <c:ext xmlns:c16="http://schemas.microsoft.com/office/drawing/2014/chart" uri="{C3380CC4-5D6E-409C-BE32-E72D297353CC}">
              <c16:uniqueId val="{0000000D-6F18-4861-9D69-BCE8504A6C5B}"/>
            </c:ext>
          </c:extLst>
        </c:ser>
        <c:ser>
          <c:idx val="0"/>
          <c:order val="8"/>
          <c:tx>
            <c:strRef>
              <c:f>'Whitchurch results'!$A$589</c:f>
              <c:strCache>
                <c:ptCount val="1"/>
                <c:pt idx="0">
                  <c:v>Mental health issues</c:v>
                </c:pt>
              </c:strCache>
            </c:strRef>
          </c:tx>
          <c:spPr>
            <a:ln w="25400" cap="rnd">
              <a:noFill/>
              <a:round/>
            </a:ln>
            <a:effectLst/>
          </c:spPr>
          <c:marker>
            <c:symbol val="circle"/>
            <c:size val="5"/>
            <c:spPr>
              <a:solidFill>
                <a:schemeClr val="accent1"/>
              </a:solidFill>
              <a:ln w="9525">
                <a:solidFill>
                  <a:schemeClr val="accent1"/>
                </a:solidFill>
              </a:ln>
              <a:effectLst/>
            </c:spPr>
          </c:marker>
          <c:dLbls>
            <c:dLbl>
              <c:idx val="0"/>
              <c:layout>
                <c:manualLayout>
                  <c:x val="1.6026181451550464E-2"/>
                  <c:y val="-1.357445726865226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6F18-4861-9D69-BCE8504A6C5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results'!$B$589</c:f>
              <c:numCache>
                <c:formatCode>General</c:formatCode>
                <c:ptCount val="1"/>
                <c:pt idx="0">
                  <c:v>42</c:v>
                </c:pt>
              </c:numCache>
            </c:numRef>
          </c:xVal>
          <c:yVal>
            <c:numRef>
              <c:f>'Whitchurch results'!$C$589</c:f>
              <c:numCache>
                <c:formatCode>General</c:formatCode>
                <c:ptCount val="1"/>
                <c:pt idx="0">
                  <c:v>37</c:v>
                </c:pt>
              </c:numCache>
            </c:numRef>
          </c:yVal>
          <c:smooth val="0"/>
          <c:extLst>
            <c:ext xmlns:c16="http://schemas.microsoft.com/office/drawing/2014/chart" uri="{C3380CC4-5D6E-409C-BE32-E72D297353CC}">
              <c16:uniqueId val="{0000000F-6F18-4861-9D69-BCE8504A6C5B}"/>
            </c:ext>
          </c:extLst>
        </c:ser>
        <c:ser>
          <c:idx val="3"/>
          <c:order val="9"/>
          <c:tx>
            <c:strRef>
              <c:f>'Whitchurch results'!$A$590</c:f>
              <c:strCache>
                <c:ptCount val="1"/>
                <c:pt idx="0">
                  <c:v>Other health services</c:v>
                </c:pt>
              </c:strCache>
            </c:strRef>
          </c:tx>
          <c:spPr>
            <a:ln w="25400" cap="rnd">
              <a:noFill/>
              <a:round/>
            </a:ln>
            <a:effectLst/>
          </c:spPr>
          <c:marker>
            <c:symbol val="circle"/>
            <c:size val="5"/>
            <c:spPr>
              <a:solidFill>
                <a:schemeClr val="accent4"/>
              </a:solidFill>
              <a:ln w="9525">
                <a:solidFill>
                  <a:schemeClr val="accent4"/>
                </a:solidFill>
              </a:ln>
              <a:effectLst/>
            </c:spPr>
          </c:marker>
          <c:dLbls>
            <c:dLbl>
              <c:idx val="0"/>
              <c:layout>
                <c:manualLayout>
                  <c:x val="-9.3412397864466215E-2"/>
                  <c:y val="2.824122578559156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6F18-4861-9D69-BCE8504A6C5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results'!$B$590</c:f>
              <c:numCache>
                <c:formatCode>General</c:formatCode>
                <c:ptCount val="1"/>
                <c:pt idx="0">
                  <c:v>7</c:v>
                </c:pt>
              </c:numCache>
            </c:numRef>
          </c:xVal>
          <c:yVal>
            <c:numRef>
              <c:f>'Whitchurch results'!$C$590</c:f>
              <c:numCache>
                <c:formatCode>General</c:formatCode>
                <c:ptCount val="1"/>
                <c:pt idx="0">
                  <c:v>8</c:v>
                </c:pt>
              </c:numCache>
            </c:numRef>
          </c:yVal>
          <c:smooth val="0"/>
          <c:extLst>
            <c:ext xmlns:c16="http://schemas.microsoft.com/office/drawing/2014/chart" uri="{C3380CC4-5D6E-409C-BE32-E72D297353CC}">
              <c16:uniqueId val="{00000011-6F18-4861-9D69-BCE8504A6C5B}"/>
            </c:ext>
          </c:extLst>
        </c:ser>
        <c:ser>
          <c:idx val="4"/>
          <c:order val="10"/>
          <c:tx>
            <c:strRef>
              <c:f>'Whitchurch results'!$A$591</c:f>
              <c:strCache>
                <c:ptCount val="1"/>
                <c:pt idx="0">
                  <c:v>People's attitudes</c:v>
                </c:pt>
              </c:strCache>
            </c:strRef>
          </c:tx>
          <c:spPr>
            <a:ln w="25400" cap="rnd">
              <a:no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results'!$B$591</c:f>
              <c:numCache>
                <c:formatCode>General</c:formatCode>
                <c:ptCount val="1"/>
                <c:pt idx="0">
                  <c:v>13</c:v>
                </c:pt>
              </c:numCache>
            </c:numRef>
          </c:xVal>
          <c:yVal>
            <c:numRef>
              <c:f>'Whitchurch results'!$C$591</c:f>
              <c:numCache>
                <c:formatCode>General</c:formatCode>
                <c:ptCount val="1"/>
                <c:pt idx="0">
                  <c:v>11</c:v>
                </c:pt>
              </c:numCache>
            </c:numRef>
          </c:yVal>
          <c:smooth val="0"/>
          <c:extLst>
            <c:ext xmlns:c16="http://schemas.microsoft.com/office/drawing/2014/chart" uri="{C3380CC4-5D6E-409C-BE32-E72D297353CC}">
              <c16:uniqueId val="{00000012-6F18-4861-9D69-BCE8504A6C5B}"/>
            </c:ext>
          </c:extLst>
        </c:ser>
        <c:ser>
          <c:idx val="7"/>
          <c:order val="11"/>
          <c:tx>
            <c:strRef>
              <c:f>'Whitchurch results'!$A$592</c:f>
              <c:strCache>
                <c:ptCount val="1"/>
                <c:pt idx="0">
                  <c:v>Public Transport</c:v>
                </c:pt>
              </c:strCache>
            </c:strRef>
          </c:tx>
          <c:spPr>
            <a:ln w="25400" cap="rnd">
              <a:noFill/>
              <a:round/>
            </a:ln>
            <a:effectLst/>
          </c:spPr>
          <c:marker>
            <c:symbol val="circle"/>
            <c:size val="5"/>
            <c:spPr>
              <a:solidFill>
                <a:schemeClr val="accent2">
                  <a:lumMod val="60000"/>
                </a:schemeClr>
              </a:solidFill>
              <a:ln w="9525">
                <a:solidFill>
                  <a:schemeClr val="accent2">
                    <a:lumMod val="60000"/>
                  </a:schemeClr>
                </a:solidFill>
              </a:ln>
              <a:effectLst/>
            </c:spPr>
          </c:marker>
          <c:dLbls>
            <c:dLbl>
              <c:idx val="0"/>
              <c:layout>
                <c:manualLayout>
                  <c:x val="5.271862466944132E-2"/>
                  <c:y val="-2.193759387950118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6F18-4861-9D69-BCE8504A6C5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results'!$B$592</c:f>
              <c:numCache>
                <c:formatCode>General</c:formatCode>
                <c:ptCount val="1"/>
                <c:pt idx="0">
                  <c:v>19</c:v>
                </c:pt>
              </c:numCache>
            </c:numRef>
          </c:xVal>
          <c:yVal>
            <c:numRef>
              <c:f>'Whitchurch results'!$C$592</c:f>
              <c:numCache>
                <c:formatCode>General</c:formatCode>
                <c:ptCount val="1"/>
                <c:pt idx="0">
                  <c:v>11</c:v>
                </c:pt>
              </c:numCache>
            </c:numRef>
          </c:yVal>
          <c:smooth val="0"/>
          <c:extLst>
            <c:ext xmlns:c16="http://schemas.microsoft.com/office/drawing/2014/chart" uri="{C3380CC4-5D6E-409C-BE32-E72D297353CC}">
              <c16:uniqueId val="{00000014-6F18-4861-9D69-BCE8504A6C5B}"/>
            </c:ext>
          </c:extLst>
        </c:ser>
        <c:ser>
          <c:idx val="8"/>
          <c:order val="12"/>
          <c:tx>
            <c:strRef>
              <c:f>'Whitchurch results'!$A$593</c:f>
              <c:strCache>
                <c:ptCount val="1"/>
                <c:pt idx="0">
                  <c:v>Rising costs of living</c:v>
                </c:pt>
              </c:strCache>
            </c:strRef>
          </c:tx>
          <c:spPr>
            <a:ln w="25400" cap="rnd">
              <a:noFill/>
              <a:round/>
            </a:ln>
            <a:effectLst/>
          </c:spPr>
          <c:marker>
            <c:symbol val="circle"/>
            <c:size val="5"/>
            <c:spPr>
              <a:solidFill>
                <a:schemeClr val="accent3">
                  <a:lumMod val="60000"/>
                </a:schemeClr>
              </a:solidFill>
              <a:ln w="9525">
                <a:solidFill>
                  <a:schemeClr val="accent3">
                    <a:lumMod val="60000"/>
                  </a:schemeClr>
                </a:solidFill>
              </a:ln>
              <a:effectLst/>
            </c:spPr>
          </c:marker>
          <c:dLbls>
            <c:dLbl>
              <c:idx val="0"/>
              <c:layout>
                <c:manualLayout>
                  <c:x val="1.7805004361567962E-2"/>
                  <c:y val="-7.3021048105157658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5-6F18-4861-9D69-BCE8504A6C5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results'!$B$593</c:f>
              <c:numCache>
                <c:formatCode>General</c:formatCode>
                <c:ptCount val="1"/>
                <c:pt idx="0">
                  <c:v>35</c:v>
                </c:pt>
              </c:numCache>
            </c:numRef>
          </c:xVal>
          <c:yVal>
            <c:numRef>
              <c:f>'Whitchurch results'!$C$593</c:f>
              <c:numCache>
                <c:formatCode>General</c:formatCode>
                <c:ptCount val="1"/>
                <c:pt idx="0">
                  <c:v>23</c:v>
                </c:pt>
              </c:numCache>
            </c:numRef>
          </c:yVal>
          <c:smooth val="0"/>
          <c:extLst>
            <c:ext xmlns:c16="http://schemas.microsoft.com/office/drawing/2014/chart" uri="{C3380CC4-5D6E-409C-BE32-E72D297353CC}">
              <c16:uniqueId val="{00000016-6F18-4861-9D69-BCE8504A6C5B}"/>
            </c:ext>
          </c:extLst>
        </c:ser>
        <c:ser>
          <c:idx val="9"/>
          <c:order val="13"/>
          <c:tx>
            <c:strRef>
              <c:f>'Whitchurch results'!$A$594</c:f>
              <c:strCache>
                <c:ptCount val="1"/>
                <c:pt idx="0">
                  <c:v>Safe environments</c:v>
                </c:pt>
              </c:strCache>
            </c:strRef>
          </c:tx>
          <c:spPr>
            <a:ln w="25400" cap="rnd">
              <a:noFill/>
              <a:round/>
            </a:ln>
            <a:effectLst/>
          </c:spPr>
          <c:marker>
            <c:symbol val="circle"/>
            <c:size val="5"/>
            <c:spPr>
              <a:solidFill>
                <a:schemeClr val="accent4">
                  <a:lumMod val="60000"/>
                </a:schemeClr>
              </a:solidFill>
              <a:ln w="9525">
                <a:solidFill>
                  <a:schemeClr val="accent4">
                    <a:lumMod val="60000"/>
                  </a:schemeClr>
                </a:solidFill>
              </a:ln>
              <a:effectLst/>
            </c:spPr>
          </c:marker>
          <c:dLbls>
            <c:dLbl>
              <c:idx val="0"/>
              <c:layout>
                <c:manualLayout>
                  <c:x val="-5.8447591502598886E-2"/>
                  <c:y val="-8.884268676629131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7-6F18-4861-9D69-BCE8504A6C5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results'!$B$594</c:f>
              <c:numCache>
                <c:formatCode>General</c:formatCode>
                <c:ptCount val="1"/>
                <c:pt idx="0">
                  <c:v>7</c:v>
                </c:pt>
              </c:numCache>
            </c:numRef>
          </c:xVal>
          <c:yVal>
            <c:numRef>
              <c:f>'Whitchurch results'!$C$594</c:f>
              <c:numCache>
                <c:formatCode>General</c:formatCode>
                <c:ptCount val="1"/>
                <c:pt idx="0">
                  <c:v>9</c:v>
                </c:pt>
              </c:numCache>
            </c:numRef>
          </c:yVal>
          <c:smooth val="0"/>
          <c:extLst>
            <c:ext xmlns:c16="http://schemas.microsoft.com/office/drawing/2014/chart" uri="{C3380CC4-5D6E-409C-BE32-E72D297353CC}">
              <c16:uniqueId val="{00000018-6F18-4861-9D69-BCE8504A6C5B}"/>
            </c:ext>
          </c:extLst>
        </c:ser>
        <c:ser>
          <c:idx val="11"/>
          <c:order val="14"/>
          <c:tx>
            <c:strRef>
              <c:f>'Whitchurch results'!$A$595</c:f>
              <c:strCache>
                <c:ptCount val="1"/>
                <c:pt idx="0">
                  <c:v>Sports Facilities</c:v>
                </c:pt>
              </c:strCache>
            </c:strRef>
          </c:tx>
          <c:spPr>
            <a:ln w="25400" cap="rnd">
              <a:noFill/>
              <a:round/>
            </a:ln>
            <a:effectLst/>
          </c:spPr>
          <c:marker>
            <c:symbol val="circle"/>
            <c:size val="5"/>
            <c:spPr>
              <a:solidFill>
                <a:schemeClr val="accent6">
                  <a:lumMod val="60000"/>
                </a:schemeClr>
              </a:solidFill>
              <a:ln w="9525">
                <a:solidFill>
                  <a:schemeClr val="accent6">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results'!$B$595</c:f>
              <c:numCache>
                <c:formatCode>General</c:formatCode>
                <c:ptCount val="1"/>
                <c:pt idx="0">
                  <c:v>34</c:v>
                </c:pt>
              </c:numCache>
            </c:numRef>
          </c:xVal>
          <c:yVal>
            <c:numRef>
              <c:f>'Whitchurch results'!$C$595</c:f>
              <c:numCache>
                <c:formatCode>General</c:formatCode>
                <c:ptCount val="1"/>
                <c:pt idx="0">
                  <c:v>36</c:v>
                </c:pt>
              </c:numCache>
            </c:numRef>
          </c:yVal>
          <c:smooth val="0"/>
          <c:extLst>
            <c:ext xmlns:c16="http://schemas.microsoft.com/office/drawing/2014/chart" uri="{C3380CC4-5D6E-409C-BE32-E72D297353CC}">
              <c16:uniqueId val="{00000019-6F18-4861-9D69-BCE8504A6C5B}"/>
            </c:ext>
          </c:extLst>
        </c:ser>
        <c:ser>
          <c:idx val="13"/>
          <c:order val="15"/>
          <c:tx>
            <c:strRef>
              <c:f>'Whitchurch results'!$A$596</c:f>
              <c:strCache>
                <c:ptCount val="1"/>
                <c:pt idx="0">
                  <c:v>Support for parents</c:v>
                </c:pt>
              </c:strCache>
            </c:strRef>
          </c:tx>
          <c:spPr>
            <a:ln w="25400" cap="rnd">
              <a:no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results'!$B$596</c:f>
              <c:numCache>
                <c:formatCode>General</c:formatCode>
                <c:ptCount val="1"/>
                <c:pt idx="0">
                  <c:v>29</c:v>
                </c:pt>
              </c:numCache>
            </c:numRef>
          </c:xVal>
          <c:yVal>
            <c:numRef>
              <c:f>'Whitchurch results'!$C$596</c:f>
              <c:numCache>
                <c:formatCode>General</c:formatCode>
                <c:ptCount val="1"/>
                <c:pt idx="0">
                  <c:v>26</c:v>
                </c:pt>
              </c:numCache>
            </c:numRef>
          </c:yVal>
          <c:smooth val="0"/>
          <c:extLst>
            <c:ext xmlns:c16="http://schemas.microsoft.com/office/drawing/2014/chart" uri="{C3380CC4-5D6E-409C-BE32-E72D297353CC}">
              <c16:uniqueId val="{0000001A-6F18-4861-9D69-BCE8504A6C5B}"/>
            </c:ext>
          </c:extLst>
        </c:ser>
        <c:ser>
          <c:idx val="15"/>
          <c:order val="16"/>
          <c:tx>
            <c:strRef>
              <c:f>'Whitchurch results'!$A$597</c:f>
              <c:strCache>
                <c:ptCount val="1"/>
                <c:pt idx="0">
                  <c:v>The Future</c:v>
                </c:pt>
              </c:strCache>
            </c:strRef>
          </c:tx>
          <c:spPr>
            <a:ln w="25400" cap="rnd">
              <a:no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results'!$B$597</c:f>
              <c:numCache>
                <c:formatCode>General</c:formatCode>
                <c:ptCount val="1"/>
                <c:pt idx="0">
                  <c:v>26</c:v>
                </c:pt>
              </c:numCache>
            </c:numRef>
          </c:xVal>
          <c:yVal>
            <c:numRef>
              <c:f>'Whitchurch results'!$C$597</c:f>
              <c:numCache>
                <c:formatCode>General</c:formatCode>
                <c:ptCount val="1"/>
                <c:pt idx="0">
                  <c:v>21</c:v>
                </c:pt>
              </c:numCache>
            </c:numRef>
          </c:yVal>
          <c:smooth val="0"/>
          <c:extLst>
            <c:ext xmlns:c16="http://schemas.microsoft.com/office/drawing/2014/chart" uri="{C3380CC4-5D6E-409C-BE32-E72D297353CC}">
              <c16:uniqueId val="{0000001B-6F18-4861-9D69-BCE8504A6C5B}"/>
            </c:ext>
          </c:extLst>
        </c:ser>
        <c:ser>
          <c:idx val="17"/>
          <c:order val="17"/>
          <c:tx>
            <c:strRef>
              <c:f>'Whitchurch results'!$A$598</c:f>
              <c:strCache>
                <c:ptCount val="1"/>
                <c:pt idx="0">
                  <c:v>Youth clubs</c:v>
                </c:pt>
              </c:strCache>
            </c:strRef>
          </c:tx>
          <c:spPr>
            <a:ln w="25400" cap="rnd">
              <a:no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'Whitchurch results'!$B$598</c:f>
              <c:numCache>
                <c:formatCode>General</c:formatCode>
                <c:ptCount val="1"/>
                <c:pt idx="0">
                  <c:v>41</c:v>
                </c:pt>
              </c:numCache>
            </c:numRef>
          </c:xVal>
          <c:yVal>
            <c:numRef>
              <c:f>'Whitchurch results'!$C$598</c:f>
              <c:numCache>
                <c:formatCode>General</c:formatCode>
                <c:ptCount val="1"/>
                <c:pt idx="0">
                  <c:v>59</c:v>
                </c:pt>
              </c:numCache>
            </c:numRef>
          </c:yVal>
          <c:smooth val="0"/>
          <c:extLst>
            <c:ext xmlns:c16="http://schemas.microsoft.com/office/drawing/2014/chart" uri="{C3380CC4-5D6E-409C-BE32-E72D297353CC}">
              <c16:uniqueId val="{0000001C-6F18-4861-9D69-BCE8504A6C5B}"/>
            </c:ext>
          </c:extLst>
        </c:ser>
        <c:dLbls>
          <c:dLblPos val="t"/>
          <c:showLegendKey val="0"/>
          <c:showVal val="1"/>
          <c:showCatName val="0"/>
          <c:showSerName val="0"/>
          <c:showPercent val="0"/>
          <c:showBubbleSize val="0"/>
        </c:dLbls>
        <c:axId val="1153318064"/>
        <c:axId val="1153318392"/>
      </c:scatterChart>
      <c:valAx>
        <c:axId val="1153318064"/>
        <c:scaling>
          <c:orientation val="minMax"/>
          <c:max val="8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0" i="0" baseline="0">
                    <a:effectLst/>
                  </a:rPr>
                  <a:t>What do you think are the biggest issues facing children and young people?</a:t>
                </a:r>
                <a:endParaRPr lang="en-GB" sz="1000" b="0">
                  <a:effectLst/>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3318392"/>
        <c:crosses val="autoZero"/>
        <c:crossBetween val="midCat"/>
        <c:majorUnit val="10"/>
      </c:valAx>
      <c:valAx>
        <c:axId val="1153318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0" i="0" u="none" strike="noStrike" baseline="0">
                    <a:effectLst/>
                    <a:latin typeface="+mn-lt"/>
                  </a:rPr>
                  <a:t>What needs to be done to support children and young people?</a:t>
                </a:r>
                <a:endParaRPr lang="en-GB" sz="1000" b="0">
                  <a:latin typeface="+mn-l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3318064"/>
        <c:crosses val="autoZero"/>
        <c:crossBetween val="midCat"/>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Are there challenges for you and your family in eating healthy food?</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932307088795333"/>
          <c:y val="0.15184803721554557"/>
          <c:w val="0.55515527441378631"/>
          <c:h val="0.75987077588893581"/>
        </c:manualLayout>
      </c:layout>
      <c:barChart>
        <c:barDir val="col"/>
        <c:grouping val="clustered"/>
        <c:varyColors val="0"/>
        <c:ser>
          <c:idx val="2"/>
          <c:order val="0"/>
          <c:tx>
            <c:strRef>
              <c:f>'Whitchurch results'!$B$629</c:f>
              <c:strCache>
                <c:ptCount val="1"/>
                <c:pt idx="0">
                  <c:v>Total</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'Whitchurch results'!$A$630:$A$632</c:f>
              <c:strCache>
                <c:ptCount val="3"/>
                <c:pt idx="0">
                  <c:v>Yes</c:v>
                </c:pt>
                <c:pt idx="1">
                  <c:v>No</c:v>
                </c:pt>
                <c:pt idx="2">
                  <c:v>N/a / blank</c:v>
                </c:pt>
              </c:strCache>
            </c:strRef>
          </c:cat>
          <c:val>
            <c:numRef>
              <c:f>'Whitchurch results'!$B$630:$B$632</c:f>
              <c:numCache>
                <c:formatCode>General</c:formatCode>
                <c:ptCount val="3"/>
                <c:pt idx="0">
                  <c:v>52</c:v>
                </c:pt>
                <c:pt idx="1">
                  <c:v>128</c:v>
                </c:pt>
                <c:pt idx="2">
                  <c:v>56</c:v>
                </c:pt>
              </c:numCache>
            </c:numRef>
          </c:val>
          <c:extLst>
            <c:ext xmlns:c16="http://schemas.microsoft.com/office/drawing/2014/chart" uri="{C3380CC4-5D6E-409C-BE32-E72D297353CC}">
              <c16:uniqueId val="{00000000-E394-43B9-B5B1-2057980A5CE2}"/>
            </c:ext>
          </c:extLst>
        </c:ser>
        <c:dLbls>
          <c:showLegendKey val="0"/>
          <c:showVal val="1"/>
          <c:showCatName val="0"/>
          <c:showSerName val="0"/>
          <c:showPercent val="0"/>
          <c:showBubbleSize val="0"/>
        </c:dLbls>
        <c:gapWidth val="59"/>
        <c:axId val="665518960"/>
        <c:axId val="665522240"/>
        <c:extLst/>
      </c:barChart>
      <c:catAx>
        <c:axId val="66551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Gender</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'Whitchurch results'!$B$1574</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'Whitchurch results'!$A$1575:$A$1577</c:f>
              <c:strCache>
                <c:ptCount val="3"/>
                <c:pt idx="0">
                  <c:v>Female</c:v>
                </c:pt>
                <c:pt idx="1">
                  <c:v>Male</c:v>
                </c:pt>
                <c:pt idx="2">
                  <c:v>(blank)</c:v>
                </c:pt>
              </c:strCache>
            </c:strRef>
          </c:cat>
          <c:val>
            <c:numRef>
              <c:f>'Whitchurch results'!$B$1575:$B$1577</c:f>
              <c:numCache>
                <c:formatCode>General</c:formatCode>
                <c:ptCount val="3"/>
                <c:pt idx="0">
                  <c:v>134</c:v>
                </c:pt>
                <c:pt idx="1">
                  <c:v>55</c:v>
                </c:pt>
                <c:pt idx="2">
                  <c:v>47</c:v>
                </c:pt>
              </c:numCache>
            </c:numRef>
          </c:val>
          <c:extLst>
            <c:ext xmlns:c16="http://schemas.microsoft.com/office/drawing/2014/chart" uri="{C3380CC4-5D6E-409C-BE32-E72D297353CC}">
              <c16:uniqueId val="{00000000-D23E-4B87-B677-7D745D981B41}"/>
            </c:ext>
          </c:extLst>
        </c:ser>
        <c:dLbls>
          <c:dLblPos val="ctr"/>
          <c:showLegendKey val="0"/>
          <c:showVal val="1"/>
          <c:showCatName val="0"/>
          <c:showSerName val="0"/>
          <c:showPercent val="0"/>
          <c:showBubbleSize val="0"/>
        </c:dLbls>
        <c:gapWidth val="59"/>
        <c:overlap val="100"/>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Gender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What are there challenges for you and your family in eating healthy food?</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85773373961009"/>
          <c:y val="0.2165083085069234"/>
          <c:w val="0.70564835955148975"/>
          <c:h val="0.76049291442815004"/>
        </c:manualLayout>
      </c:layout>
      <c:barChart>
        <c:barDir val="bar"/>
        <c:grouping val="stacked"/>
        <c:varyColors val="0"/>
        <c:ser>
          <c:idx val="2"/>
          <c:order val="0"/>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'Whitchurch results'!$A$635:$A$640</c:f>
              <c:strCache>
                <c:ptCount val="6"/>
                <c:pt idx="0">
                  <c:v>Cost of healthy food &amp; rising costs of living</c:v>
                </c:pt>
                <c:pt idx="1">
                  <c:v>Health/Diet issues</c:v>
                </c:pt>
                <c:pt idx="2">
                  <c:v>Knowing how to eat healthily/prepare</c:v>
                </c:pt>
                <c:pt idx="3">
                  <c:v>Lack of time</c:v>
                </c:pt>
                <c:pt idx="4">
                  <c:v>Motivation to cook and eat healthy food</c:v>
                </c:pt>
                <c:pt idx="5">
                  <c:v>Lack of access to local supermarket/choice</c:v>
                </c:pt>
              </c:strCache>
            </c:strRef>
          </c:cat>
          <c:val>
            <c:numRef>
              <c:f>'Whitchurch results'!$B$635:$B$640</c:f>
              <c:numCache>
                <c:formatCode>General</c:formatCode>
                <c:ptCount val="6"/>
                <c:pt idx="0">
                  <c:v>38</c:v>
                </c:pt>
                <c:pt idx="1">
                  <c:v>8</c:v>
                </c:pt>
                <c:pt idx="2">
                  <c:v>4</c:v>
                </c:pt>
                <c:pt idx="3">
                  <c:v>10</c:v>
                </c:pt>
                <c:pt idx="4">
                  <c:v>6</c:v>
                </c:pt>
                <c:pt idx="5">
                  <c:v>7</c:v>
                </c:pt>
              </c:numCache>
            </c:numRef>
          </c:val>
          <c:extLst>
            <c:ext xmlns:c16="http://schemas.microsoft.com/office/drawing/2014/chart" uri="{C3380CC4-5D6E-409C-BE32-E72D297353CC}">
              <c16:uniqueId val="{00000000-D3E8-4E05-92A7-F24EE27E82C8}"/>
            </c:ext>
          </c:extLst>
        </c:ser>
        <c:dLbls>
          <c:showLegendKey val="0"/>
          <c:showVal val="1"/>
          <c:showCatName val="0"/>
          <c:showSerName val="0"/>
          <c:showPercent val="0"/>
          <c:showBubbleSize val="0"/>
        </c:dLbls>
        <c:gapWidth val="59"/>
        <c:overlap val="100"/>
        <c:axId val="665518960"/>
        <c:axId val="665522240"/>
        <c:extLst/>
      </c:barChart>
      <c:catAx>
        <c:axId val="665518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Are there challenges for you and your family with regard to being active?</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7165010934029355E-2"/>
          <c:y val="9.0015172178544406E-2"/>
          <c:w val="0.49788728486802603"/>
          <c:h val="0.83471659832381673"/>
        </c:manualLayout>
      </c:layout>
      <c:barChart>
        <c:barDir val="col"/>
        <c:grouping val="clustered"/>
        <c:varyColors val="0"/>
        <c:ser>
          <c:idx val="2"/>
          <c:order val="0"/>
          <c:tx>
            <c:strRef>
              <c:f>'Whitchurch results'!$B$687</c:f>
              <c:strCache>
                <c:ptCount val="1"/>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'Whitchurch results'!$A$688:$A$690</c:f>
              <c:strCache>
                <c:ptCount val="3"/>
                <c:pt idx="0">
                  <c:v>Yes</c:v>
                </c:pt>
                <c:pt idx="1">
                  <c:v>No</c:v>
                </c:pt>
                <c:pt idx="2">
                  <c:v>N/A / blank</c:v>
                </c:pt>
              </c:strCache>
            </c:strRef>
          </c:cat>
          <c:val>
            <c:numRef>
              <c:f>'Whitchurch results'!$B$688:$B$690</c:f>
              <c:numCache>
                <c:formatCode>General</c:formatCode>
                <c:ptCount val="3"/>
                <c:pt idx="0">
                  <c:v>56</c:v>
                </c:pt>
                <c:pt idx="1">
                  <c:v>121</c:v>
                </c:pt>
                <c:pt idx="2">
                  <c:v>59</c:v>
                </c:pt>
              </c:numCache>
            </c:numRef>
          </c:val>
          <c:extLst>
            <c:ext xmlns:c16="http://schemas.microsoft.com/office/drawing/2014/chart" uri="{C3380CC4-5D6E-409C-BE32-E72D297353CC}">
              <c16:uniqueId val="{00000000-B733-4DEA-BA15-C95FCF3CCE9B}"/>
            </c:ext>
          </c:extLst>
        </c:ser>
        <c:dLbls>
          <c:showLegendKey val="0"/>
          <c:showVal val="1"/>
          <c:showCatName val="0"/>
          <c:showSerName val="0"/>
          <c:showPercent val="0"/>
          <c:showBubbleSize val="0"/>
        </c:dLbls>
        <c:gapWidth val="59"/>
        <c:axId val="665518960"/>
        <c:axId val="665522240"/>
        <c:extLst/>
      </c:barChart>
      <c:catAx>
        <c:axId val="66551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max val="1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What are there challenges for you and your family in being active?</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8652171163853328"/>
          <c:y val="0.16733143496131836"/>
          <c:w val="0.38883565563869826"/>
          <c:h val="0.78462296128566389"/>
        </c:manualLayout>
      </c:layout>
      <c:barChart>
        <c:barDir val="bar"/>
        <c:grouping val="stacked"/>
        <c:varyColors val="0"/>
        <c:ser>
          <c:idx val="2"/>
          <c:order val="0"/>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'Whitchurch results'!$A$697:$A$703</c:f>
              <c:strCache>
                <c:ptCount val="7"/>
                <c:pt idx="0">
                  <c:v>Cost of facilities</c:v>
                </c:pt>
                <c:pt idx="1">
                  <c:v>Lack of adequate local facilities in area;</c:v>
                </c:pt>
                <c:pt idx="2">
                  <c:v>Looking after family / friends</c:v>
                </c:pt>
                <c:pt idx="3">
                  <c:v>Motivation</c:v>
                </c:pt>
                <c:pt idx="4">
                  <c:v>Safety when exercising outdoors, especially in winter evenings</c:v>
                </c:pt>
                <c:pt idx="5">
                  <c:v>Time / work life balance;</c:v>
                </c:pt>
                <c:pt idx="6">
                  <c:v>Underlying health issues;</c:v>
                </c:pt>
              </c:strCache>
            </c:strRef>
          </c:cat>
          <c:val>
            <c:numRef>
              <c:f>'Whitchurch results'!$B$697:$B$703</c:f>
              <c:numCache>
                <c:formatCode>General</c:formatCode>
                <c:ptCount val="7"/>
                <c:pt idx="0">
                  <c:v>17</c:v>
                </c:pt>
                <c:pt idx="1">
                  <c:v>22</c:v>
                </c:pt>
                <c:pt idx="2">
                  <c:v>3</c:v>
                </c:pt>
                <c:pt idx="3">
                  <c:v>7</c:v>
                </c:pt>
                <c:pt idx="4">
                  <c:v>10</c:v>
                </c:pt>
                <c:pt idx="5">
                  <c:v>24</c:v>
                </c:pt>
                <c:pt idx="6">
                  <c:v>15</c:v>
                </c:pt>
              </c:numCache>
            </c:numRef>
          </c:val>
          <c:extLst>
            <c:ext xmlns:c16="http://schemas.microsoft.com/office/drawing/2014/chart" uri="{C3380CC4-5D6E-409C-BE32-E72D297353CC}">
              <c16:uniqueId val="{00000000-34E9-416B-A45B-DC0536AB3B9C}"/>
            </c:ext>
          </c:extLst>
        </c:ser>
        <c:dLbls>
          <c:showLegendKey val="0"/>
          <c:showVal val="1"/>
          <c:showCatName val="0"/>
          <c:showSerName val="0"/>
          <c:showPercent val="0"/>
          <c:showBubbleSize val="0"/>
        </c:dLbls>
        <c:gapWidth val="59"/>
        <c:overlap val="100"/>
        <c:axId val="665518960"/>
        <c:axId val="665522240"/>
        <c:extLst/>
      </c:barChart>
      <c:catAx>
        <c:axId val="665518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max val="25"/>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Age Group</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'Whitchurch results'!$B$1580</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'Whitchurch results'!$A$1581:$A$1587</c:f>
              <c:strCache>
                <c:ptCount val="7"/>
                <c:pt idx="0">
                  <c:v>Under 25</c:v>
                </c:pt>
                <c:pt idx="1">
                  <c:v>25-34</c:v>
                </c:pt>
                <c:pt idx="2">
                  <c:v>35-44</c:v>
                </c:pt>
                <c:pt idx="3">
                  <c:v>45-54</c:v>
                </c:pt>
                <c:pt idx="4">
                  <c:v>55-64</c:v>
                </c:pt>
                <c:pt idx="5">
                  <c:v>65+</c:v>
                </c:pt>
                <c:pt idx="6">
                  <c:v>(blank)</c:v>
                </c:pt>
              </c:strCache>
            </c:strRef>
          </c:cat>
          <c:val>
            <c:numRef>
              <c:f>'Whitchurch results'!$B$1581:$B$1587</c:f>
              <c:numCache>
                <c:formatCode>General</c:formatCode>
                <c:ptCount val="7"/>
                <c:pt idx="0">
                  <c:v>9</c:v>
                </c:pt>
                <c:pt idx="1">
                  <c:v>48</c:v>
                </c:pt>
                <c:pt idx="2">
                  <c:v>35</c:v>
                </c:pt>
                <c:pt idx="3">
                  <c:v>25</c:v>
                </c:pt>
                <c:pt idx="4">
                  <c:v>31</c:v>
                </c:pt>
                <c:pt idx="5">
                  <c:v>35</c:v>
                </c:pt>
                <c:pt idx="6">
                  <c:v>53</c:v>
                </c:pt>
              </c:numCache>
            </c:numRef>
          </c:val>
          <c:extLst>
            <c:ext xmlns:c16="http://schemas.microsoft.com/office/drawing/2014/chart" uri="{C3380CC4-5D6E-409C-BE32-E72D297353CC}">
              <c16:uniqueId val="{00000000-72CF-4D02-98DC-5970468FC293}"/>
            </c:ext>
          </c:extLst>
        </c:ser>
        <c:dLbls>
          <c:dLblPos val="ctr"/>
          <c:showLegendKey val="0"/>
          <c:showVal val="1"/>
          <c:showCatName val="0"/>
          <c:showSerName val="0"/>
          <c:showPercent val="0"/>
          <c:showBubbleSize val="0"/>
        </c:dLbls>
        <c:gapWidth val="59"/>
        <c:overlap val="100"/>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Age Group</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Ethnicity</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'Whitchurch results'!$B$1633</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'Whitchurch results'!$A$1634:$A$1637</c:f>
              <c:strCache>
                <c:ptCount val="4"/>
                <c:pt idx="0">
                  <c:v>Mixed</c:v>
                </c:pt>
                <c:pt idx="1">
                  <c:v>Other white background</c:v>
                </c:pt>
                <c:pt idx="2">
                  <c:v>White (British; Irish; Welsh)</c:v>
                </c:pt>
                <c:pt idx="3">
                  <c:v>(blank)</c:v>
                </c:pt>
              </c:strCache>
            </c:strRef>
          </c:cat>
          <c:val>
            <c:numRef>
              <c:f>'Whitchurch results'!$B$1634:$B$1637</c:f>
              <c:numCache>
                <c:formatCode>General</c:formatCode>
                <c:ptCount val="4"/>
                <c:pt idx="0">
                  <c:v>2</c:v>
                </c:pt>
                <c:pt idx="1">
                  <c:v>6</c:v>
                </c:pt>
                <c:pt idx="2">
                  <c:v>180</c:v>
                </c:pt>
                <c:pt idx="3">
                  <c:v>48</c:v>
                </c:pt>
              </c:numCache>
            </c:numRef>
          </c:val>
          <c:extLst>
            <c:ext xmlns:c16="http://schemas.microsoft.com/office/drawing/2014/chart" uri="{C3380CC4-5D6E-409C-BE32-E72D297353CC}">
              <c16:uniqueId val="{00000000-FAAB-446F-A294-8AACFFDE448E}"/>
            </c:ext>
          </c:extLst>
        </c:ser>
        <c:dLbls>
          <c:dLblPos val="ctr"/>
          <c:showLegendKey val="0"/>
          <c:showVal val="1"/>
          <c:showCatName val="0"/>
          <c:showSerName val="0"/>
          <c:showPercent val="0"/>
          <c:showBubbleSize val="0"/>
        </c:dLbls>
        <c:gapWidth val="59"/>
        <c:overlap val="100"/>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Ethnicity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Housing Situation</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571992539740164"/>
          <c:y val="7.2445670891477423E-2"/>
          <c:w val="0.6926172074609479"/>
          <c:h val="0.78688966388751513"/>
        </c:manualLayout>
      </c:layout>
      <c:barChart>
        <c:barDir val="bar"/>
        <c:grouping val="stacked"/>
        <c:varyColors val="0"/>
        <c:ser>
          <c:idx val="0"/>
          <c:order val="0"/>
          <c:tx>
            <c:strRef>
              <c:f>'Whitchurch results'!$B$1590</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'Whitchurch results'!$A$1591:$A$1599</c:f>
              <c:strCache>
                <c:ptCount val="9"/>
                <c:pt idx="0">
                  <c:v>Buying on mortgage</c:v>
                </c:pt>
                <c:pt idx="1">
                  <c:v>Live with family</c:v>
                </c:pt>
                <c:pt idx="2">
                  <c:v>Owned outright</c:v>
                </c:pt>
                <c:pt idx="3">
                  <c:v>Renting from council</c:v>
                </c:pt>
                <c:pt idx="4">
                  <c:v>Renting from Housing Association/Trust</c:v>
                </c:pt>
                <c:pt idx="5">
                  <c:v>Renting from private landlord</c:v>
                </c:pt>
                <c:pt idx="6">
                  <c:v>Shared Ownership</c:v>
                </c:pt>
                <c:pt idx="7">
                  <c:v>Homeless</c:v>
                </c:pt>
                <c:pt idx="8">
                  <c:v>N/A / blank</c:v>
                </c:pt>
              </c:strCache>
            </c:strRef>
          </c:cat>
          <c:val>
            <c:numRef>
              <c:f>'Whitchurch results'!$B$1591:$B$1599</c:f>
              <c:numCache>
                <c:formatCode>General</c:formatCode>
                <c:ptCount val="9"/>
                <c:pt idx="0">
                  <c:v>66</c:v>
                </c:pt>
                <c:pt idx="1">
                  <c:v>5</c:v>
                </c:pt>
                <c:pt idx="2">
                  <c:v>65</c:v>
                </c:pt>
                <c:pt idx="3">
                  <c:v>8</c:v>
                </c:pt>
                <c:pt idx="4">
                  <c:v>14</c:v>
                </c:pt>
                <c:pt idx="5">
                  <c:v>21</c:v>
                </c:pt>
                <c:pt idx="6">
                  <c:v>3</c:v>
                </c:pt>
                <c:pt idx="7">
                  <c:v>1</c:v>
                </c:pt>
                <c:pt idx="8">
                  <c:v>53</c:v>
                </c:pt>
              </c:numCache>
            </c:numRef>
          </c:val>
          <c:extLst>
            <c:ext xmlns:c16="http://schemas.microsoft.com/office/drawing/2014/chart" uri="{C3380CC4-5D6E-409C-BE32-E72D297353CC}">
              <c16:uniqueId val="{00000000-8AF4-407E-A4DA-6E946F89A366}"/>
            </c:ext>
          </c:extLst>
        </c:ser>
        <c:dLbls>
          <c:dLblPos val="ctr"/>
          <c:showLegendKey val="0"/>
          <c:showVal val="1"/>
          <c:showCatName val="0"/>
          <c:showSerName val="0"/>
          <c:showPercent val="0"/>
          <c:showBubbleSize val="0"/>
        </c:dLbls>
        <c:gapWidth val="59"/>
        <c:overlap val="100"/>
        <c:axId val="665518960"/>
        <c:axId val="665522240"/>
        <c:extLst/>
      </c:barChart>
      <c:catAx>
        <c:axId val="66551896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Housing</a:t>
                </a:r>
                <a:r>
                  <a:rPr lang="en-GB" baseline="0"/>
                  <a:t> situation</a:t>
                </a:r>
                <a:endParaRPr lang="en-GB"/>
              </a:p>
            </c:rich>
          </c:tx>
          <c:layout>
            <c:manualLayout>
              <c:xMode val="edge"/>
              <c:yMode val="edge"/>
              <c:x val="2.0246019961700789E-2"/>
              <c:y val="0.3854370463245331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Working Situation</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'Whitchurch results'!$B$1612</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'Whitchurch results'!$A$1613:$A$1623</c:f>
              <c:strCache>
                <c:ptCount val="11"/>
                <c:pt idx="0">
                  <c:v>Employee in full-time job (30 hours plus per wk)</c:v>
                </c:pt>
                <c:pt idx="1">
                  <c:v>Employee in part-time job (under 30 hours per week)</c:v>
                </c:pt>
                <c:pt idx="2">
                  <c:v>Full-time education</c:v>
                </c:pt>
                <c:pt idx="3">
                  <c:v>Looking after the home</c:v>
                </c:pt>
                <c:pt idx="4">
                  <c:v>Maternity leave </c:v>
                </c:pt>
                <c:pt idx="5">
                  <c:v>Part employed and part self-employed</c:v>
                </c:pt>
                <c:pt idx="6">
                  <c:v>Permanently sick/disabled</c:v>
                </c:pt>
                <c:pt idx="7">
                  <c:v>Unemployed and available for work</c:v>
                </c:pt>
                <c:pt idx="8">
                  <c:v>Voluntary work</c:v>
                </c:pt>
                <c:pt idx="9">
                  <c:v>Self employed full or part-time</c:v>
                </c:pt>
                <c:pt idx="10">
                  <c:v>Wholly retired from work</c:v>
                </c:pt>
              </c:strCache>
            </c:strRef>
          </c:cat>
          <c:val>
            <c:numRef>
              <c:f>'Whitchurch results'!$B$1613:$B$1623</c:f>
              <c:numCache>
                <c:formatCode>General</c:formatCode>
                <c:ptCount val="11"/>
                <c:pt idx="0">
                  <c:v>58</c:v>
                </c:pt>
                <c:pt idx="1">
                  <c:v>18</c:v>
                </c:pt>
                <c:pt idx="2">
                  <c:v>3</c:v>
                </c:pt>
                <c:pt idx="3">
                  <c:v>2</c:v>
                </c:pt>
                <c:pt idx="4">
                  <c:v>1</c:v>
                </c:pt>
                <c:pt idx="5">
                  <c:v>1</c:v>
                </c:pt>
                <c:pt idx="6">
                  <c:v>3</c:v>
                </c:pt>
                <c:pt idx="7">
                  <c:v>3</c:v>
                </c:pt>
                <c:pt idx="8">
                  <c:v>2</c:v>
                </c:pt>
                <c:pt idx="9">
                  <c:v>5</c:v>
                </c:pt>
                <c:pt idx="10">
                  <c:v>16</c:v>
                </c:pt>
              </c:numCache>
            </c:numRef>
          </c:val>
          <c:extLst>
            <c:ext xmlns:c16="http://schemas.microsoft.com/office/drawing/2014/chart" uri="{C3380CC4-5D6E-409C-BE32-E72D297353CC}">
              <c16:uniqueId val="{00000000-3F83-403F-91DE-AFC6A928C542}"/>
            </c:ext>
          </c:extLst>
        </c:ser>
        <c:dLbls>
          <c:dLblPos val="ctr"/>
          <c:showLegendKey val="0"/>
          <c:showVal val="1"/>
          <c:showCatName val="0"/>
          <c:showSerName val="0"/>
          <c:showPercent val="0"/>
          <c:showBubbleSize val="0"/>
        </c:dLbls>
        <c:gapWidth val="59"/>
        <c:axId val="665518960"/>
        <c:axId val="665522240"/>
        <c:extLst/>
      </c:barChart>
      <c:catAx>
        <c:axId val="66551896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Working</a:t>
                </a:r>
                <a:r>
                  <a:rPr lang="en-GB" baseline="0"/>
                  <a:t> situation</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Do you have any long-standing illness and/or disability? (long-standing means anything that has troubled you over a period of time or that is likely to affect you over a period of time) (online only)</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'Whitchurch results'!$B$1640</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'Whitchurch results'!$A$1641:$A$1643</c:f>
              <c:strCache>
                <c:ptCount val="3"/>
                <c:pt idx="0">
                  <c:v>No</c:v>
                </c:pt>
                <c:pt idx="1">
                  <c:v>Yes</c:v>
                </c:pt>
                <c:pt idx="2">
                  <c:v>(blank)</c:v>
                </c:pt>
              </c:strCache>
            </c:strRef>
          </c:cat>
          <c:val>
            <c:numRef>
              <c:f>'Whitchurch results'!$B$1641:$B$1643</c:f>
              <c:numCache>
                <c:formatCode>General</c:formatCode>
                <c:ptCount val="3"/>
                <c:pt idx="0">
                  <c:v>76</c:v>
                </c:pt>
                <c:pt idx="1">
                  <c:v>37</c:v>
                </c:pt>
                <c:pt idx="2">
                  <c:v>123</c:v>
                </c:pt>
              </c:numCache>
            </c:numRef>
          </c:val>
          <c:extLst>
            <c:ext xmlns:c16="http://schemas.microsoft.com/office/drawing/2014/chart" uri="{C3380CC4-5D6E-409C-BE32-E72D297353CC}">
              <c16:uniqueId val="{00000000-3B87-44C1-A0C2-BC696EF68483}"/>
            </c:ext>
          </c:extLst>
        </c:ser>
        <c:dLbls>
          <c:dLblPos val="ctr"/>
          <c:showLegendKey val="0"/>
          <c:showVal val="1"/>
          <c:showCatName val="0"/>
          <c:showSerName val="0"/>
          <c:showPercent val="0"/>
          <c:showBubbleSize val="0"/>
        </c:dLbls>
        <c:gapWidth val="59"/>
        <c:overlap val="100"/>
        <c:axId val="665518960"/>
        <c:axId val="665522240"/>
        <c:extLst/>
      </c:barChart>
      <c:catAx>
        <c:axId val="665518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Response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22240"/>
        <c:crosses val="autoZero"/>
        <c:auto val="1"/>
        <c:lblAlgn val="ctr"/>
        <c:lblOffset val="100"/>
        <c:noMultiLvlLbl val="0"/>
      </c:catAx>
      <c:valAx>
        <c:axId val="665522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51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1" i="0" baseline="0">
                <a:effectLst/>
              </a:rPr>
              <a:t>If yes, does this illness or disability limit your activities in any way? (online only)</a:t>
            </a:r>
            <a:endParaRPr lang="en-GB"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'Whitchurch results'!$B$1646</c:f>
              <c:strCache>
                <c:ptCount val="1"/>
                <c:pt idx="0">
                  <c:v>Total</c:v>
                </c:pt>
              </c:strCache>
            </c:strRef>
          </c:tx>
          <c:dPt>
            <c:idx val="0"/>
            <c:bubble3D val="0"/>
            <c:spPr>
              <a:solidFill>
                <a:schemeClr val="accent1">
                  <a:lumMod val="40000"/>
                  <a:lumOff val="60000"/>
                </a:schemeClr>
              </a:solidFill>
              <a:ln>
                <a:noFill/>
              </a:ln>
              <a:effectLst/>
            </c:spPr>
            <c:extLst>
              <c:ext xmlns:c16="http://schemas.microsoft.com/office/drawing/2014/chart" uri="{C3380CC4-5D6E-409C-BE32-E72D297353CC}">
                <c16:uniqueId val="{00000001-ADD9-4116-A7E8-43DB0A78B63B}"/>
              </c:ext>
            </c:extLst>
          </c:dPt>
          <c:dPt>
            <c:idx val="1"/>
            <c:bubble3D val="0"/>
            <c:spPr>
              <a:solidFill>
                <a:schemeClr val="accent2"/>
              </a:solidFill>
              <a:ln>
                <a:noFill/>
              </a:ln>
              <a:effectLst/>
            </c:spPr>
            <c:extLst>
              <c:ext xmlns:c16="http://schemas.microsoft.com/office/drawing/2014/chart" uri="{C3380CC4-5D6E-409C-BE32-E72D297353CC}">
                <c16:uniqueId val="{00000003-ADD9-4116-A7E8-43DB0A78B63B}"/>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'Whitchurch results'!$A$1647:$A$1648</c:f>
              <c:strCache>
                <c:ptCount val="2"/>
                <c:pt idx="0">
                  <c:v>No</c:v>
                </c:pt>
                <c:pt idx="1">
                  <c:v>Yes</c:v>
                </c:pt>
              </c:strCache>
            </c:strRef>
          </c:cat>
          <c:val>
            <c:numRef>
              <c:f>'Whitchurch results'!$B$1647:$B$1648</c:f>
              <c:numCache>
                <c:formatCode>General</c:formatCode>
                <c:ptCount val="2"/>
                <c:pt idx="0">
                  <c:v>15</c:v>
                </c:pt>
                <c:pt idx="1">
                  <c:v>22</c:v>
                </c:pt>
              </c:numCache>
            </c:numRef>
          </c:val>
          <c:extLst>
            <c:ext xmlns:c16="http://schemas.microsoft.com/office/drawing/2014/chart" uri="{C3380CC4-5D6E-409C-BE32-E72D297353CC}">
              <c16:uniqueId val="{00000004-ADD9-4116-A7E8-43DB0A78B63B}"/>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0.81001</cdr:x>
      <cdr:y>0.11365</cdr:y>
    </cdr:from>
    <cdr:to>
      <cdr:x>0.9707</cdr:x>
      <cdr:y>0.91208</cdr:y>
    </cdr:to>
    <cdr:sp macro="" textlink="">
      <cdr:nvSpPr>
        <cdr:cNvPr id="2" name="TextBox 1">
          <a:extLst xmlns:a="http://schemas.openxmlformats.org/drawingml/2006/main">
            <a:ext uri="{FF2B5EF4-FFF2-40B4-BE49-F238E27FC236}">
              <a16:creationId xmlns:a16="http://schemas.microsoft.com/office/drawing/2014/main" id="{2C13FBEE-E254-222D-BB3C-EE83037B9B40}"/>
            </a:ext>
          </a:extLst>
        </cdr:cNvPr>
        <cdr:cNvSpPr txBox="1"/>
      </cdr:nvSpPr>
      <cdr:spPr>
        <a:xfrm xmlns:a="http://schemas.openxmlformats.org/drawingml/2006/main">
          <a:off x="7532615" y="690344"/>
          <a:ext cx="1494289" cy="48498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0.77909</cdr:x>
      <cdr:y>0.07988</cdr:y>
    </cdr:from>
    <cdr:to>
      <cdr:x>0.98977</cdr:x>
      <cdr:y>0.97524</cdr:y>
    </cdr:to>
    <cdr:sp macro="" textlink="">
      <cdr:nvSpPr>
        <cdr:cNvPr id="3" name="TextBox 2">
          <a:extLst xmlns:a="http://schemas.openxmlformats.org/drawingml/2006/main">
            <a:ext uri="{FF2B5EF4-FFF2-40B4-BE49-F238E27FC236}">
              <a16:creationId xmlns:a16="http://schemas.microsoft.com/office/drawing/2014/main" id="{E8D29B5E-E03B-78F4-A684-6B1790D349D9}"/>
            </a:ext>
          </a:extLst>
        </cdr:cNvPr>
        <cdr:cNvSpPr txBox="1"/>
      </cdr:nvSpPr>
      <cdr:spPr>
        <a:xfrm xmlns:a="http://schemas.openxmlformats.org/drawingml/2006/main">
          <a:off x="6682539" y="432875"/>
          <a:ext cx="1807042" cy="48519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"10,000 population. Why no ambulance" "Affordable housing is really important </a:t>
          </a:r>
          <a:br>
            <a:rPr lang="en-GB" sz="1100" dirty="0"/>
          </a:br>
          <a:r>
            <a:rPr lang="en-GB" sz="1100" dirty="0"/>
            <a:t>Activities for the youth are really important, youth clubs and the like.</a:t>
          </a:r>
          <a:r>
            <a:rPr lang="en-GB" sz="1100" baseline="0" dirty="0"/>
            <a:t> </a:t>
          </a:r>
          <a:r>
            <a:rPr lang="en-GB" sz="1100" dirty="0"/>
            <a:t>Activities for the elderly as well"</a:t>
          </a:r>
        </a:p>
        <a:p xmlns:a="http://schemas.openxmlformats.org/drawingml/2006/main">
          <a:r>
            <a:rPr lang="en-GB" sz="1100" dirty="0"/>
            <a:t>"Cost of living is having an affect on many people and we need services to address that."</a:t>
          </a:r>
        </a:p>
        <a:p xmlns:a="http://schemas.openxmlformats.org/drawingml/2006/main">
          <a:r>
            <a:rPr lang="en-GB" sz="1100" dirty="0"/>
            <a:t>"Lack of ambulance and doctors services"</a:t>
          </a:r>
        </a:p>
        <a:p xmlns:a="http://schemas.openxmlformats.org/drawingml/2006/main">
          <a:r>
            <a:rPr lang="en-GB" sz="1100" dirty="0"/>
            <a:t>" Location to family and friends"</a:t>
          </a:r>
        </a:p>
        <a:p xmlns:a="http://schemas.openxmlformats.org/drawingml/2006/main">
          <a:r>
            <a:rPr lang="en-GB" sz="1100" dirty="0"/>
            <a:t>"  Noise pollution is an important aspect"</a:t>
          </a:r>
        </a:p>
        <a:p xmlns:a="http://schemas.openxmlformats.org/drawingml/2006/main">
          <a:r>
            <a:rPr lang="en-GB" sz="1100" dirty="0"/>
            <a:t>"Public transport limited, train line less then it was. Good to go shopping but not necessarily for work"</a:t>
          </a:r>
        </a:p>
        <a:p xmlns:a="http://schemas.openxmlformats.org/drawingml/2006/main">
          <a:r>
            <a:rPr lang="en-GB" sz="1100" dirty="0"/>
            <a:t>" Swimming pool closed and waiting on new to be built"</a:t>
          </a:r>
        </a:p>
        <a:p xmlns:a="http://schemas.openxmlformats.org/drawingml/2006/main">
          <a:r>
            <a:rPr lang="en-GB" sz="1100" dirty="0"/>
            <a:t>"You can’t walk down the high street some days with the amount of cars parked on the pavement "  </a:t>
          </a:r>
        </a:p>
      </cdr:txBody>
    </cdr:sp>
  </cdr:relSizeAnchor>
</c:userShapes>
</file>

<file path=ppt/drawings/drawing2.xml><?xml version="1.0" encoding="utf-8"?>
<c:userShapes xmlns:c="http://schemas.openxmlformats.org/drawingml/2006/chart">
  <cdr:relSizeAnchor xmlns:cdr="http://schemas.openxmlformats.org/drawingml/2006/chartDrawing">
    <cdr:from>
      <cdr:x>0.8212</cdr:x>
      <cdr:y>0.15818</cdr:y>
    </cdr:from>
    <cdr:to>
      <cdr:x>0.97934</cdr:x>
      <cdr:y>0.9271</cdr:y>
    </cdr:to>
    <cdr:sp macro="" textlink="">
      <cdr:nvSpPr>
        <cdr:cNvPr id="2" name="TextBox 1">
          <a:extLst xmlns:a="http://schemas.openxmlformats.org/drawingml/2006/main">
            <a:ext uri="{FF2B5EF4-FFF2-40B4-BE49-F238E27FC236}">
              <a16:creationId xmlns:a16="http://schemas.microsoft.com/office/drawing/2014/main" id="{76B5DD11-A978-46BF-BE2A-17C891DFFFAC}"/>
            </a:ext>
          </a:extLst>
        </cdr:cNvPr>
        <cdr:cNvSpPr txBox="1"/>
      </cdr:nvSpPr>
      <cdr:spPr>
        <a:xfrm xmlns:a="http://schemas.openxmlformats.org/drawingml/2006/main">
          <a:off x="7636711" y="960855"/>
          <a:ext cx="1470526" cy="46705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0.79605</cdr:x>
      <cdr:y>0.10867</cdr:y>
    </cdr:from>
    <cdr:to>
      <cdr:x>0.98652</cdr:x>
      <cdr:y>0.96424</cdr:y>
    </cdr:to>
    <cdr:sp macro="" textlink="">
      <cdr:nvSpPr>
        <cdr:cNvPr id="4" name="TextBox 3">
          <a:extLst xmlns:a="http://schemas.openxmlformats.org/drawingml/2006/main">
            <a:ext uri="{FF2B5EF4-FFF2-40B4-BE49-F238E27FC236}">
              <a16:creationId xmlns:a16="http://schemas.microsoft.com/office/drawing/2014/main" id="{7CF324C1-B21D-4A14-B135-AF35A6B57587}"/>
            </a:ext>
          </a:extLst>
        </cdr:cNvPr>
        <cdr:cNvSpPr txBox="1"/>
      </cdr:nvSpPr>
      <cdr:spPr>
        <a:xfrm xmlns:a="http://schemas.openxmlformats.org/drawingml/2006/main">
          <a:off x="7402763" y="660066"/>
          <a:ext cx="1771316" cy="51969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a:t>"being part of community"</a:t>
          </a:r>
        </a:p>
        <a:p xmlns:a="http://schemas.openxmlformats.org/drawingml/2006/main">
          <a:r>
            <a:rPr lang="en-GB" sz="1100"/>
            <a:t>"Careless, fast driving." </a:t>
          </a:r>
        </a:p>
        <a:p xmlns:a="http://schemas.openxmlformats.org/drawingml/2006/main">
          <a:r>
            <a:rPr lang="en-GB" sz="1100"/>
            <a:t>"Dependance on oil, not enough being done to invest in renewables"</a:t>
          </a:r>
        </a:p>
        <a:p xmlns:a="http://schemas.openxmlformats.org/drawingml/2006/main">
          <a:r>
            <a:rPr lang="en-GB" sz="1100"/>
            <a:t>"Fast roads, a41 deaths, motorbikes"</a:t>
          </a:r>
        </a:p>
        <a:p xmlns:a="http://schemas.openxmlformats.org/drawingml/2006/main">
          <a:r>
            <a:rPr lang="en-GB" sz="1100"/>
            <a:t>"People are lovely" </a:t>
          </a:r>
        </a:p>
        <a:p xmlns:a="http://schemas.openxmlformats.org/drawingml/2006/main">
          <a:r>
            <a:rPr lang="en-GB" sz="1100"/>
            <a:t>"Pot holes around whitchurch and road surfaces, speed on a41, no facility to swi,"  </a:t>
          </a:r>
        </a:p>
        <a:p xmlns:a="http://schemas.openxmlformats.org/drawingml/2006/main">
          <a:r>
            <a:rPr lang="en-GB" sz="1100"/>
            <a:t>"Putins behaviour in Ukraine"</a:t>
          </a:r>
        </a:p>
      </cdr:txBody>
    </cdr:sp>
  </cdr:relSizeAnchor>
</c:userShapes>
</file>

<file path=ppt/drawings/drawing3.xml><?xml version="1.0" encoding="utf-8"?>
<c:userShapes xmlns:c="http://schemas.openxmlformats.org/drawingml/2006/chart">
  <cdr:relSizeAnchor xmlns:cdr="http://schemas.openxmlformats.org/drawingml/2006/chartDrawing">
    <cdr:from>
      <cdr:x>0.7646</cdr:x>
      <cdr:y>0.18432</cdr:y>
    </cdr:from>
    <cdr:to>
      <cdr:x>0.97934</cdr:x>
      <cdr:y>0.91334</cdr:y>
    </cdr:to>
    <cdr:sp macro="" textlink="">
      <cdr:nvSpPr>
        <cdr:cNvPr id="2" name="TextBox 1">
          <a:extLst xmlns:a="http://schemas.openxmlformats.org/drawingml/2006/main">
            <a:ext uri="{FF2B5EF4-FFF2-40B4-BE49-F238E27FC236}">
              <a16:creationId xmlns:a16="http://schemas.microsoft.com/office/drawing/2014/main" id="{C2C4041B-C282-4102-8637-6C6668D381C9}"/>
            </a:ext>
          </a:extLst>
        </cdr:cNvPr>
        <cdr:cNvSpPr txBox="1"/>
      </cdr:nvSpPr>
      <cdr:spPr>
        <a:xfrm xmlns:a="http://schemas.openxmlformats.org/drawingml/2006/main">
          <a:off x="7110329" y="1119605"/>
          <a:ext cx="1996908" cy="44282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a:t>"Being able to access appointments with a doctor within suitable time frame. Having to wait up to a month for a non urgent appointment is too long. "</a:t>
          </a:r>
        </a:p>
        <a:p xmlns:a="http://schemas.openxmlformats.org/drawingml/2006/main">
          <a:endParaRPr lang="en-GB" sz="1100"/>
        </a:p>
        <a:p xmlns:a="http://schemas.openxmlformats.org/drawingml/2006/main">
          <a:r>
            <a:rPr lang="en-GB" sz="1100"/>
            <a:t>"Overwhelmed GP services and resulting long waits for all but urgent appointments "</a:t>
          </a:r>
          <a:br>
            <a:rPr lang="en-GB" sz="1100"/>
          </a:br>
          <a:br>
            <a:rPr lang="en-GB" sz="1100"/>
          </a:br>
          <a:r>
            <a:rPr lang="en-GB" sz="1100"/>
            <a:t>"I have Elderly Parents, they need help from say a falls team"</a:t>
          </a:r>
        </a:p>
        <a:p xmlns:a="http://schemas.openxmlformats.org/drawingml/2006/main">
          <a:endParaRPr lang="en-GB" sz="1100"/>
        </a:p>
        <a:p xmlns:a="http://schemas.openxmlformats.org/drawingml/2006/main">
          <a:r>
            <a:rPr lang="en-GB" sz="1100"/>
            <a:t>"Feel we get very good service from Prees Medical Centre."</a:t>
          </a:r>
        </a:p>
        <a:p xmlns:a="http://schemas.openxmlformats.org/drawingml/2006/main">
          <a:endParaRPr lang="en-GB" sz="1100"/>
        </a:p>
        <a:p xmlns:a="http://schemas.openxmlformats.org/drawingml/2006/main">
          <a:r>
            <a:rPr lang="en-GB" sz="1100"/>
            <a:t>"Health issues associated with cost of living - ie due to not using heating as frequently or affording as healthy meals "</a:t>
          </a:r>
        </a:p>
        <a:p xmlns:a="http://schemas.openxmlformats.org/drawingml/2006/main">
          <a:endParaRPr lang="en-GB" sz="1100"/>
        </a:p>
        <a:p xmlns:a="http://schemas.openxmlformats.org/drawingml/2006/main">
          <a:r>
            <a:rPr lang="en-GB" sz="1100"/>
            <a:t>"Not being able to cycle safely"</a:t>
          </a:r>
        </a:p>
      </cdr:txBody>
    </cdr:sp>
  </cdr:relSizeAnchor>
</c:userShapes>
</file>

<file path=ppt/drawings/drawing4.xml><?xml version="1.0" encoding="utf-8"?>
<c:userShapes xmlns:c="http://schemas.openxmlformats.org/drawingml/2006/chart">
  <cdr:relSizeAnchor xmlns:cdr="http://schemas.openxmlformats.org/drawingml/2006/chartDrawing">
    <cdr:from>
      <cdr:x>0.75833</cdr:x>
      <cdr:y>0.12084</cdr:y>
    </cdr:from>
    <cdr:to>
      <cdr:x>0.98667</cdr:x>
      <cdr:y>0.96819</cdr:y>
    </cdr:to>
    <cdr:sp macro="" textlink="">
      <cdr:nvSpPr>
        <cdr:cNvPr id="2" name="TextBox 1">
          <a:extLst xmlns:a="http://schemas.openxmlformats.org/drawingml/2006/main">
            <a:ext uri="{FF2B5EF4-FFF2-40B4-BE49-F238E27FC236}">
              <a16:creationId xmlns:a16="http://schemas.microsoft.com/office/drawing/2014/main" id="{EE35B570-2140-4546-A3E0-9CD2EB63271A}"/>
            </a:ext>
          </a:extLst>
        </cdr:cNvPr>
        <cdr:cNvSpPr txBox="1"/>
      </cdr:nvSpPr>
      <cdr:spPr>
        <a:xfrm xmlns:a="http://schemas.openxmlformats.org/drawingml/2006/main">
          <a:off x="7051996" y="734037"/>
          <a:ext cx="2123464" cy="51469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a:t>"Access to Mental health services - waiting lists are very long" </a:t>
          </a:r>
        </a:p>
        <a:p xmlns:a="http://schemas.openxmlformats.org/drawingml/2006/main">
          <a:endParaRPr lang="en-GB" sz="1100"/>
        </a:p>
        <a:p xmlns:a="http://schemas.openxmlformats.org/drawingml/2006/main">
          <a:r>
            <a:rPr lang="en-GB" sz="1100"/>
            <a:t>"Both parents need to travel for work so they can't take children to the clubs they need or provide them with the support they need."</a:t>
          </a:r>
        </a:p>
        <a:p xmlns:a="http://schemas.openxmlformats.org/drawingml/2006/main">
          <a:endParaRPr lang="en-GB" sz="1100"/>
        </a:p>
        <a:p xmlns:a="http://schemas.openxmlformats.org/drawingml/2006/main">
          <a:r>
            <a:rPr lang="en-GB" sz="1100"/>
            <a:t>"Employment and support for vocational work" </a:t>
          </a:r>
        </a:p>
        <a:p xmlns:a="http://schemas.openxmlformats.org/drawingml/2006/main">
          <a:endParaRPr lang="en-GB" sz="1100"/>
        </a:p>
        <a:p xmlns:a="http://schemas.openxmlformats.org/drawingml/2006/main">
          <a:r>
            <a:rPr lang="en-GB" sz="1100"/>
            <a:t>"Facilities lacking since closure of Centre North East in Whitchurch. lack of excitement about the future, some almost seem to accept ‘making do’, depressed re the economy, climate change, feeling helpless. hopefully a Youth Club of sorts is to commence at The Civic?" </a:t>
          </a:r>
        </a:p>
        <a:p xmlns:a="http://schemas.openxmlformats.org/drawingml/2006/main">
          <a:endParaRPr lang="en-GB" sz="1100"/>
        </a:p>
        <a:p xmlns:a="http://schemas.openxmlformats.org/drawingml/2006/main">
          <a:r>
            <a:rPr lang="en-GB" sz="1100"/>
            <a:t>"Lack of free early years groups and early help support" </a:t>
          </a:r>
        </a:p>
        <a:p xmlns:a="http://schemas.openxmlformats.org/drawingml/2006/main">
          <a:endParaRPr lang="en-GB" sz="1100"/>
        </a:p>
        <a:p xmlns:a="http://schemas.openxmlformats.org/drawingml/2006/main">
          <a:r>
            <a:rPr lang="en-GB" sz="1100"/>
            <a:t>"Mental health issues following Covid" </a:t>
          </a:r>
        </a:p>
        <a:p xmlns:a="http://schemas.openxmlformats.org/drawingml/2006/main">
          <a:endParaRPr lang="en-GB" sz="1100"/>
        </a:p>
        <a:p xmlns:a="http://schemas.openxmlformats.org/drawingml/2006/main">
          <a:r>
            <a:rPr lang="en-GB" sz="1100"/>
            <a:t>"Not all age groups catered for ."</a:t>
          </a:r>
        </a:p>
      </cdr:txBody>
    </cdr:sp>
  </cdr:relSizeAnchor>
</c:userShapes>
</file>

<file path=ppt/drawings/drawing5.xml><?xml version="1.0" encoding="utf-8"?>
<c:userShapes xmlns:c="http://schemas.openxmlformats.org/drawingml/2006/chart">
  <cdr:relSizeAnchor xmlns:cdr="http://schemas.openxmlformats.org/drawingml/2006/chartDrawing">
    <cdr:from>
      <cdr:x>0.66547</cdr:x>
      <cdr:y>0.05427</cdr:y>
    </cdr:from>
    <cdr:to>
      <cdr:x>0.99027</cdr:x>
      <cdr:y>1</cdr:y>
    </cdr:to>
    <cdr:sp macro="" textlink="">
      <cdr:nvSpPr>
        <cdr:cNvPr id="2" name="TextBox 1">
          <a:extLst xmlns:a="http://schemas.openxmlformats.org/drawingml/2006/main">
            <a:ext uri="{FF2B5EF4-FFF2-40B4-BE49-F238E27FC236}">
              <a16:creationId xmlns:a16="http://schemas.microsoft.com/office/drawing/2014/main" id="{CE57578A-F998-4C1B-A5A1-360EBA784542}"/>
            </a:ext>
          </a:extLst>
        </cdr:cNvPr>
        <cdr:cNvSpPr txBox="1"/>
      </cdr:nvSpPr>
      <cdr:spPr>
        <a:xfrm xmlns:a="http://schemas.openxmlformats.org/drawingml/2006/main">
          <a:off x="5979953" y="329912"/>
          <a:ext cx="2918664" cy="57495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00" dirty="0"/>
            <a:t>"Better police presence, especially in Jubilee Park where drug dealing/taking happens"</a:t>
          </a:r>
          <a:br>
            <a:rPr lang="en-GB" sz="1000" dirty="0"/>
          </a:br>
          <a:br>
            <a:rPr lang="en-GB" sz="1000" dirty="0"/>
          </a:br>
          <a:r>
            <a:rPr lang="en-GB" sz="1000" dirty="0"/>
            <a:t>"More help given in schools to cover mental health and catch up with lost school time from Covid disruption"</a:t>
          </a:r>
          <a:br>
            <a:rPr lang="en-GB" sz="1000" dirty="0"/>
          </a:br>
          <a:br>
            <a:rPr lang="en-GB" sz="1000" dirty="0"/>
          </a:br>
          <a:r>
            <a:rPr lang="en-GB" sz="1000" dirty="0"/>
            <a:t>"Shrewsbury &amp; Oswestry has a HUGE amount of facilities/clubs etc for children teens and Whitchurch has NOTHING. I feel the distribution of funding is in-balanced and should be spread more evenly and quickly, as these process due to the red tape of councils etc take SO long that children get missed, while decisions are made." </a:t>
          </a:r>
          <a:br>
            <a:rPr lang="en-GB" sz="1000" dirty="0"/>
          </a:br>
          <a:br>
            <a:rPr lang="en-GB" sz="1000" dirty="0"/>
          </a:br>
          <a:r>
            <a:rPr lang="en-GB" sz="1000" dirty="0"/>
            <a:t>"Engage children &amp; young people to develop safe places that they want to socialise in &amp; learn  new skills. Provide a local swimming pool. Provision of improved public transport.  Accessible &amp; appropriate health care that young people feel safe to use. Provision of mental health services suitable for young people."</a:t>
          </a:r>
          <a:br>
            <a:rPr lang="en-GB" sz="1000" dirty="0"/>
          </a:br>
          <a:br>
            <a:rPr lang="en-GB" sz="1000" dirty="0"/>
          </a:br>
          <a:r>
            <a:rPr lang="en-GB" sz="1000" dirty="0"/>
            <a:t>"provision of local business and employment opportunities and centres to develop personal and social skills and wellbeing"</a:t>
          </a:r>
          <a:br>
            <a:rPr lang="en-GB" sz="1000" dirty="0"/>
          </a:br>
          <a:br>
            <a:rPr lang="en-GB" sz="1000" dirty="0"/>
          </a:br>
          <a:r>
            <a:rPr lang="en-GB" sz="1000" dirty="0"/>
            <a:t>"I think listening to what they want and not presuming we know; making resources available for them"</a:t>
          </a:r>
          <a:br>
            <a:rPr lang="en-GB" sz="1000" dirty="0"/>
          </a:br>
          <a:br>
            <a:rPr lang="en-GB" sz="1000" dirty="0"/>
          </a:br>
          <a:r>
            <a:rPr lang="en-GB" sz="1000" dirty="0"/>
            <a:t>"Free/inexpensive activities at weekends and school holidays, including meals - incorporating shopping/cooking/budgeting skills, fun exercise &amp; fitness, opportunities to be listened to &amp; to improve feelings of self worth &amp; ambition“</a:t>
          </a:r>
        </a:p>
        <a:p xmlns:a="http://schemas.openxmlformats.org/drawingml/2006/main">
          <a:br>
            <a:rPr lang="en-GB" sz="1000" dirty="0"/>
          </a:br>
          <a:br>
            <a:rPr lang="en-GB" sz="1000" dirty="0"/>
          </a:br>
          <a:endParaRPr lang="en-GB" sz="1000" dirty="0"/>
        </a:p>
      </cdr:txBody>
    </cdr:sp>
  </cdr:relSizeAnchor>
</c:userShapes>
</file>

<file path=ppt/drawings/drawing6.xml><?xml version="1.0" encoding="utf-8"?>
<c:userShapes xmlns:c="http://schemas.openxmlformats.org/drawingml/2006/chart">
  <cdr:relSizeAnchor xmlns:cdr="http://schemas.openxmlformats.org/drawingml/2006/chartDrawing">
    <cdr:from>
      <cdr:x>0.86253</cdr:x>
      <cdr:y>0.19395</cdr:y>
    </cdr:from>
    <cdr:to>
      <cdr:x>0.98293</cdr:x>
      <cdr:y>0.96836</cdr:y>
    </cdr:to>
    <cdr:sp macro="" textlink="">
      <cdr:nvSpPr>
        <cdr:cNvPr id="2" name="TextBox 1">
          <a:extLst xmlns:a="http://schemas.openxmlformats.org/drawingml/2006/main">
            <a:ext uri="{FF2B5EF4-FFF2-40B4-BE49-F238E27FC236}">
              <a16:creationId xmlns:a16="http://schemas.microsoft.com/office/drawing/2014/main" id="{E9F2CFDB-1DAE-4FC5-AF26-FD6ED5111D22}"/>
            </a:ext>
          </a:extLst>
        </cdr:cNvPr>
        <cdr:cNvSpPr txBox="1"/>
      </cdr:nvSpPr>
      <cdr:spPr>
        <a:xfrm xmlns:a="http://schemas.openxmlformats.org/drawingml/2006/main">
          <a:off x="8021053" y="1178092"/>
          <a:ext cx="1119605" cy="4704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0.84906</cdr:x>
      <cdr:y>0.16644</cdr:y>
    </cdr:from>
    <cdr:to>
      <cdr:x>0.98023</cdr:x>
      <cdr:y>0.91059</cdr:y>
    </cdr:to>
    <cdr:sp macro="" textlink="">
      <cdr:nvSpPr>
        <cdr:cNvPr id="3" name="TextBox 2">
          <a:extLst xmlns:a="http://schemas.openxmlformats.org/drawingml/2006/main">
            <a:ext uri="{FF2B5EF4-FFF2-40B4-BE49-F238E27FC236}">
              <a16:creationId xmlns:a16="http://schemas.microsoft.com/office/drawing/2014/main" id="{EC25CCA4-93A2-467B-BCA0-A945D23D2DA6}"/>
            </a:ext>
          </a:extLst>
        </cdr:cNvPr>
        <cdr:cNvSpPr txBox="1"/>
      </cdr:nvSpPr>
      <cdr:spPr>
        <a:xfrm xmlns:a="http://schemas.openxmlformats.org/drawingml/2006/main">
          <a:off x="7895724" y="1010987"/>
          <a:ext cx="1219868" cy="45201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0.84906</cdr:x>
      <cdr:y>0.18432</cdr:y>
    </cdr:from>
    <cdr:to>
      <cdr:x>0.97574</cdr:x>
      <cdr:y>0.92297</cdr:y>
    </cdr:to>
    <cdr:sp macro="" textlink="">
      <cdr:nvSpPr>
        <cdr:cNvPr id="4" name="TextBox 3">
          <a:extLst xmlns:a="http://schemas.openxmlformats.org/drawingml/2006/main">
            <a:ext uri="{FF2B5EF4-FFF2-40B4-BE49-F238E27FC236}">
              <a16:creationId xmlns:a16="http://schemas.microsoft.com/office/drawing/2014/main" id="{14A53349-B091-466A-A6E6-F4552D3701DC}"/>
            </a:ext>
          </a:extLst>
        </cdr:cNvPr>
        <cdr:cNvSpPr txBox="1"/>
      </cdr:nvSpPr>
      <cdr:spPr>
        <a:xfrm xmlns:a="http://schemas.openxmlformats.org/drawingml/2006/main">
          <a:off x="7895724" y="1119605"/>
          <a:ext cx="1178092" cy="44867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0.74034</cdr:x>
      <cdr:y>0.14305</cdr:y>
    </cdr:from>
    <cdr:to>
      <cdr:x>0.93171</cdr:x>
      <cdr:y>0.96423</cdr:y>
    </cdr:to>
    <cdr:sp macro="" textlink="">
      <cdr:nvSpPr>
        <cdr:cNvPr id="5" name="TextBox 4">
          <a:extLst xmlns:a="http://schemas.openxmlformats.org/drawingml/2006/main">
            <a:ext uri="{FF2B5EF4-FFF2-40B4-BE49-F238E27FC236}">
              <a16:creationId xmlns:a16="http://schemas.microsoft.com/office/drawing/2014/main" id="{759A049E-4BBA-4E09-8FF9-47AC8861D7C4}"/>
            </a:ext>
          </a:extLst>
        </cdr:cNvPr>
        <cdr:cNvSpPr txBox="1"/>
      </cdr:nvSpPr>
      <cdr:spPr>
        <a:xfrm xmlns:a="http://schemas.openxmlformats.org/drawingml/2006/main">
          <a:off x="6884767" y="868953"/>
          <a:ext cx="1779627" cy="49880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a:t>"Health eating is cheap - use more vegtables" </a:t>
          </a:r>
          <a:br>
            <a:rPr lang="en-GB" sz="1100"/>
          </a:br>
          <a:br>
            <a:rPr lang="en-GB" sz="1100"/>
          </a:br>
          <a:r>
            <a:rPr lang="en-GB" sz="1100"/>
            <a:t>"It’s just will power"</a:t>
          </a:r>
          <a:br>
            <a:rPr lang="en-GB" sz="1100"/>
          </a:br>
          <a:br>
            <a:rPr lang="en-GB" sz="1100"/>
          </a:br>
          <a:r>
            <a:rPr lang="en-GB" sz="1100"/>
            <a:t>"We are lucky enough to be able to afford healthy food and I can cook!!" </a:t>
          </a:r>
          <a:br>
            <a:rPr lang="en-GB" sz="1100"/>
          </a:br>
          <a:br>
            <a:rPr lang="en-GB" sz="1100"/>
          </a:br>
          <a:r>
            <a:rPr lang="en-GB" sz="1100"/>
            <a:t>"Easy to eat healthy"</a:t>
          </a:r>
          <a:br>
            <a:rPr lang="en-GB" sz="1100"/>
          </a:br>
          <a:br>
            <a:rPr lang="en-GB" sz="1100"/>
          </a:br>
          <a:r>
            <a:rPr lang="en-GB" sz="1100"/>
            <a:t>"luckily we have the money and knowledge to manage this"</a:t>
          </a:r>
          <a:br>
            <a:rPr lang="en-GB" sz="1100"/>
          </a:br>
          <a:br>
            <a:rPr lang="en-GB" sz="1100"/>
          </a:br>
          <a:r>
            <a:rPr lang="en-GB" sz="1100"/>
            <a:t>"Not really, I grow some vegetables and have fruit " </a:t>
          </a:r>
        </a:p>
      </cdr:txBody>
    </cdr:sp>
  </cdr:relSizeAnchor>
</c:userShapes>
</file>

<file path=ppt/drawings/drawing7.xml><?xml version="1.0" encoding="utf-8"?>
<c:userShapes xmlns:c="http://schemas.openxmlformats.org/drawingml/2006/chart">
  <cdr:relSizeAnchor xmlns:cdr="http://schemas.openxmlformats.org/drawingml/2006/chartDrawing">
    <cdr:from>
      <cdr:x>0.86253</cdr:x>
      <cdr:y>0.19395</cdr:y>
    </cdr:from>
    <cdr:to>
      <cdr:x>0.98293</cdr:x>
      <cdr:y>0.96836</cdr:y>
    </cdr:to>
    <cdr:sp macro="" textlink="">
      <cdr:nvSpPr>
        <cdr:cNvPr id="2" name="TextBox 1">
          <a:extLst xmlns:a="http://schemas.openxmlformats.org/drawingml/2006/main">
            <a:ext uri="{FF2B5EF4-FFF2-40B4-BE49-F238E27FC236}">
              <a16:creationId xmlns:a16="http://schemas.microsoft.com/office/drawing/2014/main" id="{E9F2CFDB-1DAE-4FC5-AF26-FD6ED5111D22}"/>
            </a:ext>
          </a:extLst>
        </cdr:cNvPr>
        <cdr:cNvSpPr txBox="1"/>
      </cdr:nvSpPr>
      <cdr:spPr>
        <a:xfrm xmlns:a="http://schemas.openxmlformats.org/drawingml/2006/main">
          <a:off x="8021053" y="1178092"/>
          <a:ext cx="1119605" cy="4704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0.84906</cdr:x>
      <cdr:y>0.16644</cdr:y>
    </cdr:from>
    <cdr:to>
      <cdr:x>0.98023</cdr:x>
      <cdr:y>0.91059</cdr:y>
    </cdr:to>
    <cdr:sp macro="" textlink="">
      <cdr:nvSpPr>
        <cdr:cNvPr id="3" name="TextBox 2">
          <a:extLst xmlns:a="http://schemas.openxmlformats.org/drawingml/2006/main">
            <a:ext uri="{FF2B5EF4-FFF2-40B4-BE49-F238E27FC236}">
              <a16:creationId xmlns:a16="http://schemas.microsoft.com/office/drawing/2014/main" id="{EC25CCA4-93A2-467B-BCA0-A945D23D2DA6}"/>
            </a:ext>
          </a:extLst>
        </cdr:cNvPr>
        <cdr:cNvSpPr txBox="1"/>
      </cdr:nvSpPr>
      <cdr:spPr>
        <a:xfrm xmlns:a="http://schemas.openxmlformats.org/drawingml/2006/main">
          <a:off x="7895724" y="1010987"/>
          <a:ext cx="1219868" cy="45201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0.84906</cdr:x>
      <cdr:y>0.18432</cdr:y>
    </cdr:from>
    <cdr:to>
      <cdr:x>0.97574</cdr:x>
      <cdr:y>0.92297</cdr:y>
    </cdr:to>
    <cdr:sp macro="" textlink="">
      <cdr:nvSpPr>
        <cdr:cNvPr id="4" name="TextBox 3">
          <a:extLst xmlns:a="http://schemas.openxmlformats.org/drawingml/2006/main">
            <a:ext uri="{FF2B5EF4-FFF2-40B4-BE49-F238E27FC236}">
              <a16:creationId xmlns:a16="http://schemas.microsoft.com/office/drawing/2014/main" id="{14A53349-B091-466A-A6E6-F4552D3701DC}"/>
            </a:ext>
          </a:extLst>
        </cdr:cNvPr>
        <cdr:cNvSpPr txBox="1"/>
      </cdr:nvSpPr>
      <cdr:spPr>
        <a:xfrm xmlns:a="http://schemas.openxmlformats.org/drawingml/2006/main">
          <a:off x="7895724" y="1119605"/>
          <a:ext cx="1178092" cy="44867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drawings/drawing8.xml><?xml version="1.0" encoding="utf-8"?>
<c:userShapes xmlns:c="http://schemas.openxmlformats.org/drawingml/2006/chart">
  <cdr:relSizeAnchor xmlns:cdr="http://schemas.openxmlformats.org/drawingml/2006/chartDrawing">
    <cdr:from>
      <cdr:x>0.58852</cdr:x>
      <cdr:y>0.08459</cdr:y>
    </cdr:from>
    <cdr:to>
      <cdr:x>1</cdr:x>
      <cdr:y>1</cdr:y>
    </cdr:to>
    <cdr:sp macro="" textlink="">
      <cdr:nvSpPr>
        <cdr:cNvPr id="2" name="TextBox 1">
          <a:extLst xmlns:a="http://schemas.openxmlformats.org/drawingml/2006/main">
            <a:ext uri="{FF2B5EF4-FFF2-40B4-BE49-F238E27FC236}">
              <a16:creationId xmlns:a16="http://schemas.microsoft.com/office/drawing/2014/main" id="{76F003F0-C53B-4391-A331-AFF5F04E2183}"/>
            </a:ext>
          </a:extLst>
        </cdr:cNvPr>
        <cdr:cNvSpPr txBox="1"/>
      </cdr:nvSpPr>
      <cdr:spPr>
        <a:xfrm xmlns:a="http://schemas.openxmlformats.org/drawingml/2006/main">
          <a:off x="3478490" y="290729"/>
          <a:ext cx="2432115" cy="31461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"Could do more" </a:t>
          </a:r>
          <a:br>
            <a:rPr lang="en-GB" sz="1100" dirty="0"/>
          </a:br>
          <a:br>
            <a:rPr lang="en-GB" sz="1100" dirty="0"/>
          </a:br>
          <a:r>
            <a:rPr lang="en-GB" sz="1100" dirty="0"/>
            <a:t>"No - go to the gym 4 times a week"  </a:t>
          </a:r>
          <a:br>
            <a:rPr lang="en-GB" sz="1100" dirty="0"/>
          </a:br>
          <a:br>
            <a:rPr lang="en-GB" sz="1100" dirty="0"/>
          </a:br>
          <a:r>
            <a:rPr lang="en-GB" sz="1100" dirty="0"/>
            <a:t>"No, other than well maintained pavements". </a:t>
          </a:r>
          <a:br>
            <a:rPr lang="en-GB" sz="1100" dirty="0"/>
          </a:br>
          <a:br>
            <a:rPr lang="en-GB" sz="1100" dirty="0"/>
          </a:br>
          <a:r>
            <a:rPr lang="en-GB" sz="1100" dirty="0"/>
            <a:t>"No we </a:t>
          </a:r>
          <a:r>
            <a:rPr lang="en-GB" sz="1000" dirty="0"/>
            <a:t>endeavour</a:t>
          </a:r>
          <a:r>
            <a:rPr lang="en-GB" sz="1100" dirty="0"/>
            <a:t> to do some exercise every day" </a:t>
          </a:r>
          <a:br>
            <a:rPr lang="en-GB" sz="1100" dirty="0"/>
          </a:br>
          <a:br>
            <a:rPr lang="en-GB" sz="1100" dirty="0"/>
          </a:br>
          <a:r>
            <a:rPr lang="en-GB" sz="1100" dirty="0"/>
            <a:t>"No, because use private facilities"</a:t>
          </a:r>
          <a:br>
            <a:rPr lang="en-GB" sz="1100" dirty="0"/>
          </a:br>
          <a:br>
            <a:rPr lang="en-GB" sz="1100" dirty="0"/>
          </a:br>
          <a:r>
            <a:rPr lang="en-GB" sz="1100" dirty="0"/>
            <a:t>"No, we are able to active. However, having more facilities to choose from would help tremendously "</a:t>
          </a:r>
          <a:br>
            <a:rPr lang="en-GB" sz="1100" dirty="0"/>
          </a:br>
          <a:br>
            <a:rPr lang="en-GB" sz="1100" dirty="0"/>
          </a:br>
          <a:r>
            <a:rPr lang="en-GB" sz="1100" dirty="0"/>
            <a:t>"No, we know the importance and pleasure of being active and we are" </a:t>
          </a:r>
        </a:p>
      </cdr:txBody>
    </cdr:sp>
  </cdr:relSizeAnchor>
</c:userShapes>
</file>

<file path=ppt/drawings/drawing9.xml><?xml version="1.0" encoding="utf-8"?>
<c:userShapes xmlns:c="http://schemas.openxmlformats.org/drawingml/2006/chart">
  <cdr:relSizeAnchor xmlns:cdr="http://schemas.openxmlformats.org/drawingml/2006/chartDrawing">
    <cdr:from>
      <cdr:x>0.86253</cdr:x>
      <cdr:y>0.19395</cdr:y>
    </cdr:from>
    <cdr:to>
      <cdr:x>0.98293</cdr:x>
      <cdr:y>0.96836</cdr:y>
    </cdr:to>
    <cdr:sp macro="" textlink="">
      <cdr:nvSpPr>
        <cdr:cNvPr id="2" name="TextBox 1">
          <a:extLst xmlns:a="http://schemas.openxmlformats.org/drawingml/2006/main">
            <a:ext uri="{FF2B5EF4-FFF2-40B4-BE49-F238E27FC236}">
              <a16:creationId xmlns:a16="http://schemas.microsoft.com/office/drawing/2014/main" id="{E9F2CFDB-1DAE-4FC5-AF26-FD6ED5111D22}"/>
            </a:ext>
          </a:extLst>
        </cdr:cNvPr>
        <cdr:cNvSpPr txBox="1"/>
      </cdr:nvSpPr>
      <cdr:spPr>
        <a:xfrm xmlns:a="http://schemas.openxmlformats.org/drawingml/2006/main">
          <a:off x="8021053" y="1178092"/>
          <a:ext cx="1119605" cy="4704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0.84906</cdr:x>
      <cdr:y>0.16644</cdr:y>
    </cdr:from>
    <cdr:to>
      <cdr:x>0.98023</cdr:x>
      <cdr:y>0.91059</cdr:y>
    </cdr:to>
    <cdr:sp macro="" textlink="">
      <cdr:nvSpPr>
        <cdr:cNvPr id="3" name="TextBox 2">
          <a:extLst xmlns:a="http://schemas.openxmlformats.org/drawingml/2006/main">
            <a:ext uri="{FF2B5EF4-FFF2-40B4-BE49-F238E27FC236}">
              <a16:creationId xmlns:a16="http://schemas.microsoft.com/office/drawing/2014/main" id="{EC25CCA4-93A2-467B-BCA0-A945D23D2DA6}"/>
            </a:ext>
          </a:extLst>
        </cdr:cNvPr>
        <cdr:cNvSpPr txBox="1"/>
      </cdr:nvSpPr>
      <cdr:spPr>
        <a:xfrm xmlns:a="http://schemas.openxmlformats.org/drawingml/2006/main">
          <a:off x="7895724" y="1010987"/>
          <a:ext cx="1219868" cy="45201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0.84906</cdr:x>
      <cdr:y>0.18432</cdr:y>
    </cdr:from>
    <cdr:to>
      <cdr:x>0.97574</cdr:x>
      <cdr:y>0.92297</cdr:y>
    </cdr:to>
    <cdr:sp macro="" textlink="">
      <cdr:nvSpPr>
        <cdr:cNvPr id="4" name="TextBox 3">
          <a:extLst xmlns:a="http://schemas.openxmlformats.org/drawingml/2006/main">
            <a:ext uri="{FF2B5EF4-FFF2-40B4-BE49-F238E27FC236}">
              <a16:creationId xmlns:a16="http://schemas.microsoft.com/office/drawing/2014/main" id="{14A53349-B091-466A-A6E6-F4552D3701DC}"/>
            </a:ext>
          </a:extLst>
        </cdr:cNvPr>
        <cdr:cNvSpPr txBox="1"/>
      </cdr:nvSpPr>
      <cdr:spPr>
        <a:xfrm xmlns:a="http://schemas.openxmlformats.org/drawingml/2006/main">
          <a:off x="7895724" y="1119605"/>
          <a:ext cx="1178092" cy="44867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cdr:x>
      <cdr:y>0</cdr:y>
    </cdr:from>
    <cdr:to>
      <cdr:x>0.21402</cdr:x>
      <cdr:y>0.90748</cdr:y>
    </cdr:to>
    <cdr:sp macro="" textlink="">
      <cdr:nvSpPr>
        <cdr:cNvPr id="5" name="TextBox 4">
          <a:extLst xmlns:a="http://schemas.openxmlformats.org/drawingml/2006/main">
            <a:ext uri="{FF2B5EF4-FFF2-40B4-BE49-F238E27FC236}">
              <a16:creationId xmlns:a16="http://schemas.microsoft.com/office/drawing/2014/main" id="{C1C2DDF1-BEFD-1235-0773-434CB15BF453}"/>
            </a:ext>
          </a:extLst>
        </cdr:cNvPr>
        <cdr:cNvSpPr txBox="1"/>
      </cdr:nvSpPr>
      <cdr:spPr>
        <a:xfrm xmlns:a="http://schemas.openxmlformats.org/drawingml/2006/main">
          <a:off x="-94267" y="-3347368"/>
          <a:ext cx="1674530" cy="32209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"Both of us used the swimming pool regularly for fitness. This is the only activity we could do together as my husband has many physical issues "</a:t>
          </a:r>
          <a:br>
            <a:rPr lang="en-GB" sz="1100" dirty="0"/>
          </a:br>
          <a:br>
            <a:rPr lang="en-GB" sz="1100" dirty="0"/>
          </a:br>
          <a:r>
            <a:rPr lang="en-GB" sz="1100" dirty="0"/>
            <a:t>"Disability.  Access due to poor public transport.  No swimming facilities."</a:t>
          </a:r>
          <a:br>
            <a:rPr lang="en-GB" sz="1100" dirty="0"/>
          </a:br>
          <a:br>
            <a:rPr lang="en-GB" sz="1100" dirty="0"/>
          </a:br>
          <a:r>
            <a:rPr lang="en-GB" sz="1100" dirty="0"/>
            <a:t>"Lack of adequate local facilities in area. I have a condition where I cant do high impact sports but swimming is great for cardio and it would be brilliant to access it locally"</a:t>
          </a:r>
        </a:p>
        <a:p xmlns:a="http://schemas.openxmlformats.org/drawingml/2006/main">
          <a:endParaRPr lang="en-GB"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720281"/>
          </a:xfrm>
          <a:prstGeom prst="rect">
            <a:avLst/>
          </a:prstGeom>
        </p:spPr>
        <p:txBody>
          <a:bodyPr vert="horz" lIns="138751" tIns="69376" rIns="138751" bIns="69376" rtlCol="0"/>
          <a:lstStyle>
            <a:lvl1pPr algn="l">
              <a:defRPr sz="1800"/>
            </a:lvl1pPr>
          </a:lstStyle>
          <a:p>
            <a:endParaRPr lang="en-GB"/>
          </a:p>
        </p:txBody>
      </p:sp>
      <p:sp>
        <p:nvSpPr>
          <p:cNvPr id="3" name="Date Placeholder 2"/>
          <p:cNvSpPr>
            <a:spLocks noGrp="1"/>
          </p:cNvSpPr>
          <p:nvPr>
            <p:ph type="dt" idx="1"/>
          </p:nvPr>
        </p:nvSpPr>
        <p:spPr>
          <a:xfrm>
            <a:off x="5622798" y="0"/>
            <a:ext cx="4301543" cy="720281"/>
          </a:xfrm>
          <a:prstGeom prst="rect">
            <a:avLst/>
          </a:prstGeom>
        </p:spPr>
        <p:txBody>
          <a:bodyPr vert="horz" lIns="138751" tIns="69376" rIns="138751" bIns="69376" rtlCol="0"/>
          <a:lstStyle>
            <a:lvl1pPr algn="r">
              <a:defRPr sz="1800"/>
            </a:lvl1pPr>
          </a:lstStyle>
          <a:p>
            <a:fld id="{BEA34312-7E6F-4AE4-82B9-42097236ACA5}" type="datetimeFigureOut">
              <a:rPr lang="en-GB" smtClean="0"/>
              <a:t>25/08/2023</a:t>
            </a:fld>
            <a:endParaRPr lang="en-GB"/>
          </a:p>
        </p:txBody>
      </p:sp>
      <p:sp>
        <p:nvSpPr>
          <p:cNvPr id="4" name="Slide Image Placeholder 3"/>
          <p:cNvSpPr>
            <a:spLocks noGrp="1" noRot="1" noChangeAspect="1"/>
          </p:cNvSpPr>
          <p:nvPr>
            <p:ph type="sldImg" idx="2"/>
          </p:nvPr>
        </p:nvSpPr>
        <p:spPr>
          <a:xfrm>
            <a:off x="1733550" y="1793875"/>
            <a:ext cx="6459538" cy="4845050"/>
          </a:xfrm>
          <a:prstGeom prst="rect">
            <a:avLst/>
          </a:prstGeom>
          <a:noFill/>
          <a:ln w="12700">
            <a:solidFill>
              <a:prstClr val="black"/>
            </a:solidFill>
          </a:ln>
        </p:spPr>
        <p:txBody>
          <a:bodyPr vert="horz" lIns="138751" tIns="69376" rIns="138751" bIns="69376" rtlCol="0" anchor="ctr"/>
          <a:lstStyle/>
          <a:p>
            <a:endParaRPr lang="en-GB"/>
          </a:p>
        </p:txBody>
      </p:sp>
      <p:sp>
        <p:nvSpPr>
          <p:cNvPr id="5" name="Notes Placeholder 4"/>
          <p:cNvSpPr>
            <a:spLocks noGrp="1"/>
          </p:cNvSpPr>
          <p:nvPr>
            <p:ph type="body" sz="quarter" idx="3"/>
          </p:nvPr>
        </p:nvSpPr>
        <p:spPr>
          <a:xfrm>
            <a:off x="992664" y="6908711"/>
            <a:ext cx="7941310" cy="5652582"/>
          </a:xfrm>
          <a:prstGeom prst="rect">
            <a:avLst/>
          </a:prstGeom>
        </p:spPr>
        <p:txBody>
          <a:bodyPr vert="horz" lIns="138751" tIns="69376" rIns="138751" bIns="693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3635484"/>
            <a:ext cx="4301543" cy="720280"/>
          </a:xfrm>
          <a:prstGeom prst="rect">
            <a:avLst/>
          </a:prstGeom>
        </p:spPr>
        <p:txBody>
          <a:bodyPr vert="horz" lIns="138751" tIns="69376" rIns="138751" bIns="69376" rtlCol="0" anchor="b"/>
          <a:lstStyle>
            <a:lvl1pPr algn="l">
              <a:defRPr sz="1800"/>
            </a:lvl1pPr>
          </a:lstStyle>
          <a:p>
            <a:endParaRPr lang="en-GB"/>
          </a:p>
        </p:txBody>
      </p:sp>
      <p:sp>
        <p:nvSpPr>
          <p:cNvPr id="7" name="Slide Number Placeholder 6"/>
          <p:cNvSpPr>
            <a:spLocks noGrp="1"/>
          </p:cNvSpPr>
          <p:nvPr>
            <p:ph type="sldNum" sz="quarter" idx="5"/>
          </p:nvPr>
        </p:nvSpPr>
        <p:spPr>
          <a:xfrm>
            <a:off x="5622798" y="13635484"/>
            <a:ext cx="4301543" cy="720280"/>
          </a:xfrm>
          <a:prstGeom prst="rect">
            <a:avLst/>
          </a:prstGeom>
        </p:spPr>
        <p:txBody>
          <a:bodyPr vert="horz" lIns="138751" tIns="69376" rIns="138751" bIns="69376" rtlCol="0" anchor="b"/>
          <a:lstStyle>
            <a:lvl1pPr algn="r">
              <a:defRPr sz="1800"/>
            </a:lvl1pPr>
          </a:lstStyle>
          <a:p>
            <a:fld id="{27D6E33F-457E-4754-966F-2F2A944A46AC}" type="slidenum">
              <a:rPr lang="en-GB" smtClean="0"/>
              <a:t>‹#›</a:t>
            </a:fld>
            <a:endParaRPr lang="en-GB"/>
          </a:p>
        </p:txBody>
      </p:sp>
    </p:spTree>
    <p:extLst>
      <p:ext uri="{BB962C8B-B14F-4D97-AF65-F5344CB8AC3E}">
        <p14:creationId xmlns:p14="http://schemas.microsoft.com/office/powerpoint/2010/main" val="2932875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7FF2DF-6A44-466A-A0C7-7347C85C3583}"/>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D999672-9377-4D44-9ACF-D6DBFBEAE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Intro my role</a:t>
            </a:r>
          </a:p>
        </p:txBody>
      </p:sp>
      <p:sp>
        <p:nvSpPr>
          <p:cNvPr id="4100" name="Slide Number Placeholder 3">
            <a:extLst>
              <a:ext uri="{FF2B5EF4-FFF2-40B4-BE49-F238E27FC236}">
                <a16:creationId xmlns:a16="http://schemas.microsoft.com/office/drawing/2014/main" id="{D2DE38BE-AAA7-4625-88C3-DD96A4B674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6" charset="-128"/>
              </a:defRPr>
            </a:lvl1pPr>
            <a:lvl2pPr marL="742950" indent="-285750">
              <a:defRPr sz="2400">
                <a:solidFill>
                  <a:schemeClr val="tx1"/>
                </a:solidFill>
                <a:latin typeface="Arial" panose="020B0604020202020204" pitchFamily="34" charset="0"/>
                <a:ea typeface="ヒラギノ角ゴ Pro W3" pitchFamily="16" charset="-128"/>
              </a:defRPr>
            </a:lvl2pPr>
            <a:lvl3pPr marL="1143000" indent="-228600">
              <a:defRPr sz="2400">
                <a:solidFill>
                  <a:schemeClr val="tx1"/>
                </a:solidFill>
                <a:latin typeface="Arial" panose="020B0604020202020204" pitchFamily="34" charset="0"/>
                <a:ea typeface="ヒラギノ角ゴ Pro W3" pitchFamily="16" charset="-128"/>
              </a:defRPr>
            </a:lvl3pPr>
            <a:lvl4pPr marL="1600200" indent="-228600">
              <a:defRPr sz="2400">
                <a:solidFill>
                  <a:schemeClr val="tx1"/>
                </a:solidFill>
                <a:latin typeface="Arial" panose="020B0604020202020204" pitchFamily="34" charset="0"/>
                <a:ea typeface="ヒラギノ角ゴ Pro W3" pitchFamily="16" charset="-128"/>
              </a:defRPr>
            </a:lvl4pPr>
            <a:lvl5pPr marL="2057400" indent="-228600">
              <a:defRPr sz="2400">
                <a:solidFill>
                  <a:schemeClr val="tx1"/>
                </a:solidFill>
                <a:latin typeface="Arial" panose="020B0604020202020204"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6"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F944841-4FA4-4D0A-B1BA-0DB697507F69}" type="slidenum">
              <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alt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16"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0fd753846_1_564:notes"/>
          <p:cNvSpPr txBox="1">
            <a:spLocks noGrp="1"/>
          </p:cNvSpPr>
          <p:nvPr>
            <p:ph type="body" idx="1"/>
          </p:nvPr>
        </p:nvSpPr>
        <p:spPr>
          <a:xfrm>
            <a:off x="965317" y="7273587"/>
            <a:ext cx="7722455" cy="6890578"/>
          </a:xfrm>
          <a:prstGeom prst="rect">
            <a:avLst/>
          </a:prstGeom>
          <a:noFill/>
          <a:ln>
            <a:noFill/>
          </a:ln>
        </p:spPr>
        <p:txBody>
          <a:bodyPr spcFirstLastPara="1" wrap="square" lIns="138728" tIns="138728" rIns="138728" bIns="138728" anchor="ctr" anchorCtr="0">
            <a:noAutofit/>
          </a:bodyPr>
          <a:lstStyle/>
          <a:p>
            <a:endParaRPr/>
          </a:p>
        </p:txBody>
      </p:sp>
      <p:sp>
        <p:nvSpPr>
          <p:cNvPr id="199" name="Google Shape;199;g40fd753846_1_564:notes"/>
          <p:cNvSpPr>
            <a:spLocks noGrp="1" noRot="1" noChangeAspect="1"/>
          </p:cNvSpPr>
          <p:nvPr>
            <p:ph type="sldImg" idx="2"/>
          </p:nvPr>
        </p:nvSpPr>
        <p:spPr>
          <a:xfrm>
            <a:off x="998538" y="1149350"/>
            <a:ext cx="7654925" cy="5741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574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0fd753846_1_564:notes"/>
          <p:cNvSpPr txBox="1">
            <a:spLocks noGrp="1"/>
          </p:cNvSpPr>
          <p:nvPr>
            <p:ph type="body" idx="1"/>
          </p:nvPr>
        </p:nvSpPr>
        <p:spPr>
          <a:xfrm>
            <a:off x="965317" y="7273587"/>
            <a:ext cx="7722455" cy="6890578"/>
          </a:xfrm>
          <a:prstGeom prst="rect">
            <a:avLst/>
          </a:prstGeom>
          <a:noFill/>
          <a:ln>
            <a:noFill/>
          </a:ln>
        </p:spPr>
        <p:txBody>
          <a:bodyPr spcFirstLastPara="1" wrap="square" lIns="138728" tIns="138728" rIns="138728" bIns="138728" anchor="ctr" anchorCtr="0">
            <a:noAutofit/>
          </a:bodyPr>
          <a:lstStyle/>
          <a:p>
            <a:endParaRPr/>
          </a:p>
        </p:txBody>
      </p:sp>
      <p:sp>
        <p:nvSpPr>
          <p:cNvPr id="199" name="Google Shape;199;g40fd753846_1_564:notes"/>
          <p:cNvSpPr>
            <a:spLocks noGrp="1" noRot="1" noChangeAspect="1"/>
          </p:cNvSpPr>
          <p:nvPr>
            <p:ph type="sldImg" idx="2"/>
          </p:nvPr>
        </p:nvSpPr>
        <p:spPr>
          <a:xfrm>
            <a:off x="998538" y="1149350"/>
            <a:ext cx="7654925" cy="5741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020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998538" y="1149350"/>
            <a:ext cx="7654925" cy="5741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965320" y="7273587"/>
            <a:ext cx="7722557" cy="6890766"/>
          </a:xfrm>
          <a:prstGeom prst="rect">
            <a:avLst/>
          </a:prstGeom>
          <a:noFill/>
          <a:ln>
            <a:noFill/>
          </a:ln>
        </p:spPr>
        <p:txBody>
          <a:bodyPr spcFirstLastPara="1" wrap="square" lIns="138728" tIns="69345" rIns="138728" bIns="69345" anchor="t" anchorCtr="0">
            <a:noAutofit/>
          </a:bodyPr>
          <a:lstStyle/>
          <a:p>
            <a:pPr>
              <a:buClr>
                <a:schemeClr val="dk1"/>
              </a:buClr>
              <a:buSzPts val="1200"/>
            </a:pPr>
            <a:endParaRPr sz="1800">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5467911" y="14544515"/>
            <a:ext cx="4183052" cy="765641"/>
          </a:xfrm>
          <a:prstGeom prst="rect">
            <a:avLst/>
          </a:prstGeom>
          <a:noFill/>
          <a:ln>
            <a:noFill/>
          </a:ln>
        </p:spPr>
        <p:txBody>
          <a:bodyPr spcFirstLastPara="1" wrap="square" lIns="138728" tIns="69345" rIns="138728" bIns="69345" anchor="b" anchorCtr="0">
            <a:noAutofit/>
          </a:bodyPr>
          <a:lstStyle/>
          <a:p>
            <a:pPr>
              <a:buClr>
                <a:schemeClr val="dk1"/>
              </a:buClr>
              <a:buSzPts val="1200"/>
            </a:pPr>
            <a:fld id="{00000000-1234-1234-1234-123412341234}" type="slidenum">
              <a:rPr lang="en-GB">
                <a:solidFill>
                  <a:schemeClr val="dk1"/>
                </a:solidFill>
                <a:latin typeface="Calibri"/>
                <a:ea typeface="Calibri"/>
                <a:cs typeface="Calibri"/>
                <a:sym typeface="Calibri"/>
              </a:rPr>
              <a:pPr>
                <a:buClr>
                  <a:schemeClr val="dk1"/>
                </a:buClr>
                <a:buSzPts val="1200"/>
              </a:pPr>
              <a:t>15</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0978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998538" y="1149350"/>
            <a:ext cx="7654925" cy="5741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965320" y="7273587"/>
            <a:ext cx="7722557" cy="6890766"/>
          </a:xfrm>
          <a:prstGeom prst="rect">
            <a:avLst/>
          </a:prstGeom>
          <a:noFill/>
          <a:ln>
            <a:noFill/>
          </a:ln>
        </p:spPr>
        <p:txBody>
          <a:bodyPr spcFirstLastPara="1" wrap="square" lIns="138728" tIns="69345" rIns="138728" bIns="69345" anchor="t" anchorCtr="0">
            <a:noAutofit/>
          </a:bodyPr>
          <a:lstStyle/>
          <a:p>
            <a:pPr>
              <a:buClr>
                <a:schemeClr val="dk1"/>
              </a:buClr>
              <a:buSzPts val="1200"/>
            </a:pPr>
            <a:endParaRPr sz="1800">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5467911" y="14544515"/>
            <a:ext cx="4183052" cy="765641"/>
          </a:xfrm>
          <a:prstGeom prst="rect">
            <a:avLst/>
          </a:prstGeom>
          <a:noFill/>
          <a:ln>
            <a:noFill/>
          </a:ln>
        </p:spPr>
        <p:txBody>
          <a:bodyPr spcFirstLastPara="1" wrap="square" lIns="138728" tIns="69345" rIns="138728" bIns="69345" anchor="b" anchorCtr="0">
            <a:noAutofit/>
          </a:bodyPr>
          <a:lstStyle/>
          <a:p>
            <a:pPr>
              <a:buClr>
                <a:schemeClr val="dk1"/>
              </a:buClr>
              <a:buSzPts val="1200"/>
            </a:pPr>
            <a:fld id="{00000000-1234-1234-1234-123412341234}" type="slidenum">
              <a:rPr lang="en-GB">
                <a:solidFill>
                  <a:schemeClr val="dk1"/>
                </a:solidFill>
                <a:latin typeface="Calibri"/>
                <a:ea typeface="Calibri"/>
                <a:cs typeface="Calibri"/>
                <a:sym typeface="Calibri"/>
              </a:rPr>
              <a:pPr>
                <a:buClr>
                  <a:schemeClr val="dk1"/>
                </a:buClr>
                <a:buSzPts val="1200"/>
              </a:pPr>
              <a:t>16</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8509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998538" y="1149350"/>
            <a:ext cx="7654925" cy="5741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965320" y="7273587"/>
            <a:ext cx="7722557" cy="6890766"/>
          </a:xfrm>
          <a:prstGeom prst="rect">
            <a:avLst/>
          </a:prstGeom>
          <a:noFill/>
          <a:ln>
            <a:noFill/>
          </a:ln>
        </p:spPr>
        <p:txBody>
          <a:bodyPr spcFirstLastPara="1" wrap="square" lIns="138728" tIns="69345" rIns="138728" bIns="69345" anchor="t" anchorCtr="0">
            <a:noAutofit/>
          </a:bodyPr>
          <a:lstStyle/>
          <a:p>
            <a:pPr>
              <a:buClr>
                <a:schemeClr val="dk1"/>
              </a:buClr>
              <a:buSzPts val="1200"/>
            </a:pPr>
            <a:endParaRPr sz="1800">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5467911" y="14544515"/>
            <a:ext cx="4183052" cy="765641"/>
          </a:xfrm>
          <a:prstGeom prst="rect">
            <a:avLst/>
          </a:prstGeom>
          <a:noFill/>
          <a:ln>
            <a:noFill/>
          </a:ln>
        </p:spPr>
        <p:txBody>
          <a:bodyPr spcFirstLastPara="1" wrap="square" lIns="138728" tIns="69345" rIns="138728" bIns="69345" anchor="b" anchorCtr="0">
            <a:noAutofit/>
          </a:bodyPr>
          <a:lstStyle/>
          <a:p>
            <a:pPr>
              <a:buClr>
                <a:schemeClr val="dk1"/>
              </a:buClr>
              <a:buSzPts val="1200"/>
            </a:pPr>
            <a:fld id="{00000000-1234-1234-1234-123412341234}" type="slidenum">
              <a:rPr lang="en-GB">
                <a:solidFill>
                  <a:schemeClr val="dk1"/>
                </a:solidFill>
                <a:latin typeface="Calibri"/>
                <a:ea typeface="Calibri"/>
                <a:cs typeface="Calibri"/>
                <a:sym typeface="Calibri"/>
              </a:rPr>
              <a:pPr>
                <a:buClr>
                  <a:schemeClr val="dk1"/>
                </a:buClr>
                <a:buSzPts val="1200"/>
              </a:pPr>
              <a:t>17</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5821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998538" y="1149350"/>
            <a:ext cx="7654925" cy="5741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965320" y="7273587"/>
            <a:ext cx="7722557" cy="6890766"/>
          </a:xfrm>
          <a:prstGeom prst="rect">
            <a:avLst/>
          </a:prstGeom>
          <a:noFill/>
          <a:ln>
            <a:noFill/>
          </a:ln>
        </p:spPr>
        <p:txBody>
          <a:bodyPr spcFirstLastPara="1" wrap="square" lIns="138728" tIns="69345" rIns="138728" bIns="69345" anchor="t" anchorCtr="0">
            <a:noAutofit/>
          </a:bodyPr>
          <a:lstStyle/>
          <a:p>
            <a:pPr>
              <a:buClr>
                <a:schemeClr val="dk1"/>
              </a:buClr>
              <a:buSzPts val="1200"/>
            </a:pPr>
            <a:endParaRPr sz="1800">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5467911" y="14544515"/>
            <a:ext cx="4183052" cy="765641"/>
          </a:xfrm>
          <a:prstGeom prst="rect">
            <a:avLst/>
          </a:prstGeom>
          <a:noFill/>
          <a:ln>
            <a:noFill/>
          </a:ln>
        </p:spPr>
        <p:txBody>
          <a:bodyPr spcFirstLastPara="1" wrap="square" lIns="138728" tIns="69345" rIns="138728" bIns="69345" anchor="b" anchorCtr="0">
            <a:noAutofit/>
          </a:bodyPr>
          <a:lstStyle/>
          <a:p>
            <a:pPr>
              <a:buClr>
                <a:schemeClr val="dk1"/>
              </a:buClr>
              <a:buSzPts val="1200"/>
            </a:pPr>
            <a:fld id="{00000000-1234-1234-1234-123412341234}" type="slidenum">
              <a:rPr lang="en-GB">
                <a:solidFill>
                  <a:schemeClr val="dk1"/>
                </a:solidFill>
                <a:latin typeface="Calibri"/>
                <a:ea typeface="Calibri"/>
                <a:cs typeface="Calibri"/>
                <a:sym typeface="Calibri"/>
              </a:rPr>
              <a:pPr>
                <a:buClr>
                  <a:schemeClr val="dk1"/>
                </a:buClr>
                <a:buSzPts val="1200"/>
              </a:pPr>
              <a:t>18</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2553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998538" y="1149350"/>
            <a:ext cx="7654925" cy="5741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965320" y="7273587"/>
            <a:ext cx="7722557" cy="6890766"/>
          </a:xfrm>
          <a:prstGeom prst="rect">
            <a:avLst/>
          </a:prstGeom>
          <a:noFill/>
          <a:ln>
            <a:noFill/>
          </a:ln>
        </p:spPr>
        <p:txBody>
          <a:bodyPr spcFirstLastPara="1" wrap="square" lIns="138728" tIns="69345" rIns="138728" bIns="69345" anchor="t" anchorCtr="0">
            <a:noAutofit/>
          </a:bodyPr>
          <a:lstStyle/>
          <a:p>
            <a:pPr>
              <a:buClr>
                <a:schemeClr val="dk1"/>
              </a:buClr>
              <a:buSzPts val="1200"/>
            </a:pPr>
            <a:endParaRPr sz="1800">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5467911" y="14544515"/>
            <a:ext cx="4183052" cy="765641"/>
          </a:xfrm>
          <a:prstGeom prst="rect">
            <a:avLst/>
          </a:prstGeom>
          <a:noFill/>
          <a:ln>
            <a:noFill/>
          </a:ln>
        </p:spPr>
        <p:txBody>
          <a:bodyPr spcFirstLastPara="1" wrap="square" lIns="138728" tIns="69345" rIns="138728" bIns="69345" anchor="b" anchorCtr="0">
            <a:noAutofit/>
          </a:bodyPr>
          <a:lstStyle/>
          <a:p>
            <a:pPr>
              <a:buClr>
                <a:schemeClr val="dk1"/>
              </a:buClr>
              <a:buSzPts val="1200"/>
            </a:pPr>
            <a:fld id="{00000000-1234-1234-1234-123412341234}" type="slidenum">
              <a:rPr lang="en-GB">
                <a:solidFill>
                  <a:schemeClr val="dk1"/>
                </a:solidFill>
                <a:latin typeface="Calibri"/>
                <a:ea typeface="Calibri"/>
                <a:cs typeface="Calibri"/>
                <a:sym typeface="Calibri"/>
              </a:rPr>
              <a:pPr>
                <a:buClr>
                  <a:schemeClr val="dk1"/>
                </a:buClr>
                <a:buSzPts val="1200"/>
              </a:pPr>
              <a:t>19</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607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998538" y="1149350"/>
            <a:ext cx="7654925" cy="5741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965320" y="7273587"/>
            <a:ext cx="7722557" cy="6890766"/>
          </a:xfrm>
          <a:prstGeom prst="rect">
            <a:avLst/>
          </a:prstGeom>
          <a:noFill/>
          <a:ln>
            <a:noFill/>
          </a:ln>
        </p:spPr>
        <p:txBody>
          <a:bodyPr spcFirstLastPara="1" wrap="square" lIns="138728" tIns="69345" rIns="138728" bIns="69345" anchor="t" anchorCtr="0">
            <a:noAutofit/>
          </a:bodyPr>
          <a:lstStyle/>
          <a:p>
            <a:pPr>
              <a:buClr>
                <a:schemeClr val="dk1"/>
              </a:buClr>
              <a:buSzPts val="1200"/>
            </a:pPr>
            <a:endParaRPr sz="1800">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5467911" y="14544515"/>
            <a:ext cx="4183052" cy="765641"/>
          </a:xfrm>
          <a:prstGeom prst="rect">
            <a:avLst/>
          </a:prstGeom>
          <a:noFill/>
          <a:ln>
            <a:noFill/>
          </a:ln>
        </p:spPr>
        <p:txBody>
          <a:bodyPr spcFirstLastPara="1" wrap="square" lIns="138728" tIns="69345" rIns="138728" bIns="69345" anchor="b" anchorCtr="0">
            <a:noAutofit/>
          </a:bodyPr>
          <a:lstStyle/>
          <a:p>
            <a:pPr>
              <a:buClr>
                <a:schemeClr val="dk1"/>
              </a:buClr>
              <a:buSzPts val="1200"/>
            </a:pPr>
            <a:fld id="{00000000-1234-1234-1234-123412341234}" type="slidenum">
              <a:rPr lang="en-GB">
                <a:solidFill>
                  <a:schemeClr val="dk1"/>
                </a:solidFill>
                <a:latin typeface="Calibri"/>
                <a:ea typeface="Calibri"/>
                <a:cs typeface="Calibri"/>
                <a:sym typeface="Calibri"/>
              </a:rPr>
              <a:pPr>
                <a:buClr>
                  <a:schemeClr val="dk1"/>
                </a:buClr>
                <a:buSzPts val="1200"/>
              </a:pPr>
              <a:t>20</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4346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998538" y="1149350"/>
            <a:ext cx="7654925" cy="5741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965320" y="7273587"/>
            <a:ext cx="7722557" cy="6890766"/>
          </a:xfrm>
          <a:prstGeom prst="rect">
            <a:avLst/>
          </a:prstGeom>
          <a:noFill/>
          <a:ln>
            <a:noFill/>
          </a:ln>
        </p:spPr>
        <p:txBody>
          <a:bodyPr spcFirstLastPara="1" wrap="square" lIns="138728" tIns="69345" rIns="138728" bIns="69345" anchor="t" anchorCtr="0">
            <a:noAutofit/>
          </a:bodyPr>
          <a:lstStyle/>
          <a:p>
            <a:pPr>
              <a:buClr>
                <a:schemeClr val="dk1"/>
              </a:buClr>
              <a:buSzPts val="1200"/>
            </a:pPr>
            <a:endParaRPr sz="1800">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5467911" y="14544515"/>
            <a:ext cx="4183052" cy="765641"/>
          </a:xfrm>
          <a:prstGeom prst="rect">
            <a:avLst/>
          </a:prstGeom>
          <a:noFill/>
          <a:ln>
            <a:noFill/>
          </a:ln>
        </p:spPr>
        <p:txBody>
          <a:bodyPr spcFirstLastPara="1" wrap="square" lIns="138728" tIns="69345" rIns="138728" bIns="69345" anchor="b" anchorCtr="0">
            <a:noAutofit/>
          </a:bodyPr>
          <a:lstStyle/>
          <a:p>
            <a:pPr>
              <a:buClr>
                <a:schemeClr val="dk1"/>
              </a:buClr>
              <a:buSzPts val="1200"/>
            </a:pPr>
            <a:fld id="{00000000-1234-1234-1234-123412341234}" type="slidenum">
              <a:rPr lang="en-GB">
                <a:solidFill>
                  <a:schemeClr val="dk1"/>
                </a:solidFill>
                <a:latin typeface="Calibri"/>
                <a:ea typeface="Calibri"/>
                <a:cs typeface="Calibri"/>
                <a:sym typeface="Calibri"/>
              </a:rPr>
              <a:pPr>
                <a:buClr>
                  <a:schemeClr val="dk1"/>
                </a:buClr>
                <a:buSzPts val="1200"/>
              </a:pPr>
              <a:t>21</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0628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998538" y="1149350"/>
            <a:ext cx="7654925" cy="5741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965320" y="7273587"/>
            <a:ext cx="7722557" cy="6890766"/>
          </a:xfrm>
          <a:prstGeom prst="rect">
            <a:avLst/>
          </a:prstGeom>
          <a:noFill/>
          <a:ln>
            <a:noFill/>
          </a:ln>
        </p:spPr>
        <p:txBody>
          <a:bodyPr spcFirstLastPara="1" wrap="square" lIns="138728" tIns="69345" rIns="138728" bIns="69345" anchor="t" anchorCtr="0">
            <a:noAutofit/>
          </a:bodyPr>
          <a:lstStyle/>
          <a:p>
            <a:pPr>
              <a:buClr>
                <a:schemeClr val="dk1"/>
              </a:buClr>
              <a:buSzPts val="1200"/>
            </a:pPr>
            <a:endParaRPr sz="1800">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5467911" y="14544515"/>
            <a:ext cx="4183052" cy="765641"/>
          </a:xfrm>
          <a:prstGeom prst="rect">
            <a:avLst/>
          </a:prstGeom>
          <a:noFill/>
          <a:ln>
            <a:noFill/>
          </a:ln>
        </p:spPr>
        <p:txBody>
          <a:bodyPr spcFirstLastPara="1" wrap="square" lIns="138728" tIns="69345" rIns="138728" bIns="69345" anchor="b" anchorCtr="0">
            <a:noAutofit/>
          </a:bodyPr>
          <a:lstStyle/>
          <a:p>
            <a:pPr>
              <a:buClr>
                <a:schemeClr val="dk1"/>
              </a:buClr>
              <a:buSzPts val="1200"/>
            </a:pPr>
            <a:fld id="{00000000-1234-1234-1234-123412341234}" type="slidenum">
              <a:rPr lang="en-GB">
                <a:solidFill>
                  <a:schemeClr val="dk1"/>
                </a:solidFill>
                <a:latin typeface="Calibri"/>
                <a:ea typeface="Calibri"/>
                <a:cs typeface="Calibri"/>
                <a:sym typeface="Calibri"/>
              </a:rPr>
              <a:pPr>
                <a:buClr>
                  <a:schemeClr val="dk1"/>
                </a:buClr>
                <a:buSzPts val="1200"/>
              </a:pPr>
              <a:t>22</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2303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7FF2DF-6A44-466A-A0C7-7347C85C3583}"/>
              </a:ext>
            </a:extLst>
          </p:cNvPr>
          <p:cNvSpPr>
            <a:spLocks noGrp="1" noRot="1" noChangeAspect="1" noTextEdit="1"/>
          </p:cNvSpPr>
          <p:nvPr>
            <p:ph type="sldImg"/>
          </p:nvPr>
        </p:nvSpPr>
        <p:spPr bwMode="auto">
          <a:xfrm>
            <a:off x="1733550" y="1793875"/>
            <a:ext cx="6459538" cy="4845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D999672-9377-4D44-9ACF-D6DBFBEAE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t>There are 18 place-based areas through Shropshire, the assets and needs are different in each area and the JSNA process is a way to dig deeper into these needs.  </a:t>
            </a:r>
          </a:p>
          <a:p>
            <a:r>
              <a:rPr lang="en-GB"/>
              <a:t>Looking at health data as well as what is on the ground – what agencies say about an area and what people say about area are very different.  </a:t>
            </a:r>
          </a:p>
          <a:p>
            <a:r>
              <a:rPr lang="en-GB"/>
              <a:t>We have been working with the Highley area and are formulating an action plan to work with key areas that have arisen i.e. access to services - the Highley GP gave notice on the contract for the current surgery and that has opened an opportunity to work with the PCN to relocate the surgery.  </a:t>
            </a:r>
          </a:p>
          <a:p>
            <a:endParaRPr lang="en-GB" altLang="en-US">
              <a:cs typeface="Calibri"/>
            </a:endParaRPr>
          </a:p>
          <a:p>
            <a:endParaRPr lang="en-GB" altLang="en-US">
              <a:cs typeface="Calibri"/>
            </a:endParaRPr>
          </a:p>
        </p:txBody>
      </p:sp>
      <p:sp>
        <p:nvSpPr>
          <p:cNvPr id="4100" name="Slide Number Placeholder 3">
            <a:extLst>
              <a:ext uri="{FF2B5EF4-FFF2-40B4-BE49-F238E27FC236}">
                <a16:creationId xmlns:a16="http://schemas.microsoft.com/office/drawing/2014/main" id="{D2DE38BE-AAA7-4625-88C3-DD96A4B674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ea typeface="ヒラギノ角ゴ Pro W3" pitchFamily="16" charset="-128"/>
              </a:defRPr>
            </a:lvl1pPr>
            <a:lvl2pPr marL="1127352" indent="-433597">
              <a:defRPr sz="3600">
                <a:solidFill>
                  <a:schemeClr val="tx1"/>
                </a:solidFill>
                <a:latin typeface="Arial" panose="020B0604020202020204" pitchFamily="34" charset="0"/>
                <a:ea typeface="ヒラギノ角ゴ Pro W3" pitchFamily="16" charset="-128"/>
              </a:defRPr>
            </a:lvl2pPr>
            <a:lvl3pPr marL="1734388" indent="-346878">
              <a:defRPr sz="3600">
                <a:solidFill>
                  <a:schemeClr val="tx1"/>
                </a:solidFill>
                <a:latin typeface="Arial" panose="020B0604020202020204" pitchFamily="34" charset="0"/>
                <a:ea typeface="ヒラギノ角ゴ Pro W3" pitchFamily="16" charset="-128"/>
              </a:defRPr>
            </a:lvl3pPr>
            <a:lvl4pPr marL="2428143" indent="-346878">
              <a:defRPr sz="3600">
                <a:solidFill>
                  <a:schemeClr val="tx1"/>
                </a:solidFill>
                <a:latin typeface="Arial" panose="020B0604020202020204" pitchFamily="34" charset="0"/>
                <a:ea typeface="ヒラギノ角ゴ Pro W3" pitchFamily="16" charset="-128"/>
              </a:defRPr>
            </a:lvl4pPr>
            <a:lvl5pPr marL="3121899" indent="-346878">
              <a:defRPr sz="3600">
                <a:solidFill>
                  <a:schemeClr val="tx1"/>
                </a:solidFill>
                <a:latin typeface="Arial" panose="020B0604020202020204" pitchFamily="34" charset="0"/>
                <a:ea typeface="ヒラギノ角ゴ Pro W3" pitchFamily="16" charset="-128"/>
              </a:defRPr>
            </a:lvl5pPr>
            <a:lvl6pPr marL="3815654"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6pPr>
            <a:lvl7pPr marL="4509409"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7pPr>
            <a:lvl8pPr marL="5203165"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8pPr>
            <a:lvl9pPr marL="5896920"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9pPr>
          </a:lstStyle>
          <a:p>
            <a:fld id="{3F944841-4FA4-4D0A-B1BA-0DB697507F69}" type="slidenum">
              <a:rPr lang="en-GB" altLang="en-US" sz="1800"/>
              <a:pPr/>
              <a:t>2</a:t>
            </a:fld>
            <a:endParaRPr lang="en-GB" altLang="en-US" sz="1800"/>
          </a:p>
        </p:txBody>
      </p:sp>
    </p:spTree>
    <p:extLst>
      <p:ext uri="{BB962C8B-B14F-4D97-AF65-F5344CB8AC3E}">
        <p14:creationId xmlns:p14="http://schemas.microsoft.com/office/powerpoint/2010/main" val="788804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998538" y="1149350"/>
            <a:ext cx="7654925" cy="5741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965320" y="7273587"/>
            <a:ext cx="7722557" cy="6890766"/>
          </a:xfrm>
          <a:prstGeom prst="rect">
            <a:avLst/>
          </a:prstGeom>
          <a:noFill/>
          <a:ln>
            <a:noFill/>
          </a:ln>
        </p:spPr>
        <p:txBody>
          <a:bodyPr spcFirstLastPara="1" wrap="square" lIns="138728" tIns="69345" rIns="138728" bIns="69345" anchor="t" anchorCtr="0">
            <a:noAutofit/>
          </a:bodyPr>
          <a:lstStyle/>
          <a:p>
            <a:pPr>
              <a:buClr>
                <a:schemeClr val="dk1"/>
              </a:buClr>
              <a:buSzPts val="1200"/>
            </a:pPr>
            <a:endParaRPr sz="1800">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5467911" y="14544515"/>
            <a:ext cx="4183052" cy="765641"/>
          </a:xfrm>
          <a:prstGeom prst="rect">
            <a:avLst/>
          </a:prstGeom>
          <a:noFill/>
          <a:ln>
            <a:noFill/>
          </a:ln>
        </p:spPr>
        <p:txBody>
          <a:bodyPr spcFirstLastPara="1" wrap="square" lIns="138728" tIns="69345" rIns="138728" bIns="69345" anchor="b" anchorCtr="0">
            <a:noAutofit/>
          </a:bodyPr>
          <a:lstStyle/>
          <a:p>
            <a:pPr>
              <a:buClr>
                <a:schemeClr val="dk1"/>
              </a:buClr>
              <a:buSzPts val="1200"/>
            </a:pPr>
            <a:fld id="{00000000-1234-1234-1234-123412341234}" type="slidenum">
              <a:rPr lang="en-GB">
                <a:solidFill>
                  <a:schemeClr val="dk1"/>
                </a:solidFill>
                <a:latin typeface="Calibri"/>
                <a:ea typeface="Calibri"/>
                <a:cs typeface="Calibri"/>
                <a:sym typeface="Calibri"/>
              </a:rPr>
              <a:pPr>
                <a:buClr>
                  <a:schemeClr val="dk1"/>
                </a:buClr>
                <a:buSzPts val="1200"/>
              </a:pPr>
              <a:t>23</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6531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998538" y="1149350"/>
            <a:ext cx="7654925" cy="5741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965320" y="7273587"/>
            <a:ext cx="7722557" cy="6890766"/>
          </a:xfrm>
          <a:prstGeom prst="rect">
            <a:avLst/>
          </a:prstGeom>
          <a:noFill/>
          <a:ln>
            <a:noFill/>
          </a:ln>
        </p:spPr>
        <p:txBody>
          <a:bodyPr spcFirstLastPara="1" wrap="square" lIns="138728" tIns="69345" rIns="138728" bIns="69345" anchor="t" anchorCtr="0">
            <a:noAutofit/>
          </a:bodyPr>
          <a:lstStyle/>
          <a:p>
            <a:pPr>
              <a:buClr>
                <a:schemeClr val="dk1"/>
              </a:buClr>
              <a:buSzPts val="1200"/>
            </a:pPr>
            <a:endParaRPr sz="1800">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5467911" y="14544515"/>
            <a:ext cx="4183052" cy="765641"/>
          </a:xfrm>
          <a:prstGeom prst="rect">
            <a:avLst/>
          </a:prstGeom>
          <a:noFill/>
          <a:ln>
            <a:noFill/>
          </a:ln>
        </p:spPr>
        <p:txBody>
          <a:bodyPr spcFirstLastPara="1" wrap="square" lIns="138728" tIns="69345" rIns="138728" bIns="69345" anchor="b" anchorCtr="0">
            <a:noAutofit/>
          </a:bodyPr>
          <a:lstStyle/>
          <a:p>
            <a:pPr>
              <a:buClr>
                <a:schemeClr val="dk1"/>
              </a:buClr>
              <a:buSzPts val="1200"/>
            </a:pPr>
            <a:fld id="{00000000-1234-1234-1234-123412341234}" type="slidenum">
              <a:rPr lang="en-GB">
                <a:solidFill>
                  <a:schemeClr val="dk1"/>
                </a:solidFill>
                <a:latin typeface="Calibri"/>
                <a:ea typeface="Calibri"/>
                <a:cs typeface="Calibri"/>
                <a:sym typeface="Calibri"/>
              </a:rPr>
              <a:pPr>
                <a:buClr>
                  <a:schemeClr val="dk1"/>
                </a:buClr>
                <a:buSzPts val="1200"/>
              </a:pPr>
              <a:t>24</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3430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998538" y="1149350"/>
            <a:ext cx="7654925" cy="5741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965320" y="7273587"/>
            <a:ext cx="7722557" cy="6890766"/>
          </a:xfrm>
          <a:prstGeom prst="rect">
            <a:avLst/>
          </a:prstGeom>
          <a:noFill/>
          <a:ln>
            <a:noFill/>
          </a:ln>
        </p:spPr>
        <p:txBody>
          <a:bodyPr spcFirstLastPara="1" wrap="square" lIns="138728" tIns="69345" rIns="138728" bIns="69345" anchor="t" anchorCtr="0">
            <a:noAutofit/>
          </a:bodyPr>
          <a:lstStyle/>
          <a:p>
            <a:pPr>
              <a:buClr>
                <a:schemeClr val="dk1"/>
              </a:buClr>
              <a:buSzPts val="1200"/>
            </a:pPr>
            <a:endParaRPr sz="1800">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5467911" y="14544515"/>
            <a:ext cx="4183052" cy="765641"/>
          </a:xfrm>
          <a:prstGeom prst="rect">
            <a:avLst/>
          </a:prstGeom>
          <a:noFill/>
          <a:ln>
            <a:noFill/>
          </a:ln>
        </p:spPr>
        <p:txBody>
          <a:bodyPr spcFirstLastPara="1" wrap="square" lIns="138728" tIns="69345" rIns="138728" bIns="69345" anchor="b" anchorCtr="0">
            <a:noAutofit/>
          </a:bodyPr>
          <a:lstStyle/>
          <a:p>
            <a:pPr>
              <a:buClr>
                <a:schemeClr val="dk1"/>
              </a:buClr>
              <a:buSzPts val="1200"/>
            </a:pPr>
            <a:fld id="{00000000-1234-1234-1234-123412341234}" type="slidenum">
              <a:rPr lang="en-GB">
                <a:solidFill>
                  <a:schemeClr val="dk1"/>
                </a:solidFill>
                <a:latin typeface="Calibri"/>
                <a:ea typeface="Calibri"/>
                <a:cs typeface="Calibri"/>
                <a:sym typeface="Calibri"/>
              </a:rPr>
              <a:pPr>
                <a:buClr>
                  <a:schemeClr val="dk1"/>
                </a:buClr>
                <a:buSzPts val="1200"/>
              </a:pPr>
              <a:t>25</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692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998538" y="1149350"/>
            <a:ext cx="7654925" cy="5741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965320" y="7273587"/>
            <a:ext cx="7722557" cy="6890766"/>
          </a:xfrm>
          <a:prstGeom prst="rect">
            <a:avLst/>
          </a:prstGeom>
          <a:noFill/>
          <a:ln>
            <a:noFill/>
          </a:ln>
        </p:spPr>
        <p:txBody>
          <a:bodyPr spcFirstLastPara="1" wrap="square" lIns="138728" tIns="69345" rIns="138728" bIns="69345" anchor="t" anchorCtr="0">
            <a:noAutofit/>
          </a:bodyPr>
          <a:lstStyle/>
          <a:p>
            <a:pPr>
              <a:buClr>
                <a:schemeClr val="dk1"/>
              </a:buClr>
              <a:buSzPts val="1200"/>
            </a:pPr>
            <a:endParaRPr sz="1800">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5467911" y="14544515"/>
            <a:ext cx="4183052" cy="765641"/>
          </a:xfrm>
          <a:prstGeom prst="rect">
            <a:avLst/>
          </a:prstGeom>
          <a:noFill/>
          <a:ln>
            <a:noFill/>
          </a:ln>
        </p:spPr>
        <p:txBody>
          <a:bodyPr spcFirstLastPara="1" wrap="square" lIns="138728" tIns="69345" rIns="138728" bIns="69345" anchor="b" anchorCtr="0">
            <a:noAutofit/>
          </a:bodyPr>
          <a:lstStyle/>
          <a:p>
            <a:pPr>
              <a:buClr>
                <a:schemeClr val="dk1"/>
              </a:buClr>
              <a:buSzPts val="1200"/>
            </a:pPr>
            <a:fld id="{00000000-1234-1234-1234-123412341234}" type="slidenum">
              <a:rPr lang="en-GB">
                <a:solidFill>
                  <a:schemeClr val="dk1"/>
                </a:solidFill>
                <a:latin typeface="Calibri"/>
                <a:ea typeface="Calibri"/>
                <a:cs typeface="Calibri"/>
                <a:sym typeface="Calibri"/>
              </a:rPr>
              <a:pPr>
                <a:buClr>
                  <a:schemeClr val="dk1"/>
                </a:buClr>
                <a:buSzPts val="1200"/>
              </a:pPr>
              <a:t>26</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5548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998538" y="1149350"/>
            <a:ext cx="7654925" cy="5741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965320" y="7273587"/>
            <a:ext cx="7722557" cy="6890766"/>
          </a:xfrm>
          <a:prstGeom prst="rect">
            <a:avLst/>
          </a:prstGeom>
          <a:noFill/>
          <a:ln>
            <a:noFill/>
          </a:ln>
        </p:spPr>
        <p:txBody>
          <a:bodyPr spcFirstLastPara="1" wrap="square" lIns="138728" tIns="69345" rIns="138728" bIns="69345" anchor="t" anchorCtr="0">
            <a:noAutofit/>
          </a:bodyPr>
          <a:lstStyle/>
          <a:p>
            <a:pPr>
              <a:buClr>
                <a:schemeClr val="dk1"/>
              </a:buClr>
              <a:buSzPts val="1200"/>
            </a:pPr>
            <a:endParaRPr sz="1800">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5467911" y="14544515"/>
            <a:ext cx="4183052" cy="765641"/>
          </a:xfrm>
          <a:prstGeom prst="rect">
            <a:avLst/>
          </a:prstGeom>
          <a:noFill/>
          <a:ln>
            <a:noFill/>
          </a:ln>
        </p:spPr>
        <p:txBody>
          <a:bodyPr spcFirstLastPara="1" wrap="square" lIns="138728" tIns="69345" rIns="138728" bIns="69345" anchor="b" anchorCtr="0">
            <a:noAutofit/>
          </a:bodyPr>
          <a:lstStyle/>
          <a:p>
            <a:pPr>
              <a:buClr>
                <a:schemeClr val="dk1"/>
              </a:buClr>
              <a:buSzPts val="1200"/>
            </a:pPr>
            <a:fld id="{00000000-1234-1234-1234-123412341234}" type="slidenum">
              <a:rPr lang="en-GB">
                <a:solidFill>
                  <a:schemeClr val="dk1"/>
                </a:solidFill>
                <a:latin typeface="Calibri"/>
                <a:ea typeface="Calibri"/>
                <a:cs typeface="Calibri"/>
                <a:sym typeface="Calibri"/>
              </a:rPr>
              <a:pPr>
                <a:buClr>
                  <a:schemeClr val="dk1"/>
                </a:buClr>
                <a:buSzPts val="1200"/>
              </a:pPr>
              <a:t>27</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4663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998538" y="1149350"/>
            <a:ext cx="7654925" cy="5741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965320" y="7273587"/>
            <a:ext cx="7722557" cy="6890766"/>
          </a:xfrm>
          <a:prstGeom prst="rect">
            <a:avLst/>
          </a:prstGeom>
          <a:noFill/>
          <a:ln>
            <a:noFill/>
          </a:ln>
        </p:spPr>
        <p:txBody>
          <a:bodyPr spcFirstLastPara="1" wrap="square" lIns="138728" tIns="69345" rIns="138728" bIns="69345" anchor="t" anchorCtr="0">
            <a:noAutofit/>
          </a:bodyPr>
          <a:lstStyle/>
          <a:p>
            <a:pPr>
              <a:buClr>
                <a:schemeClr val="dk1"/>
              </a:buClr>
              <a:buSzPts val="1200"/>
            </a:pPr>
            <a:endParaRPr sz="1800">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5467911" y="14544515"/>
            <a:ext cx="4183052" cy="765641"/>
          </a:xfrm>
          <a:prstGeom prst="rect">
            <a:avLst/>
          </a:prstGeom>
          <a:noFill/>
          <a:ln>
            <a:noFill/>
          </a:ln>
        </p:spPr>
        <p:txBody>
          <a:bodyPr spcFirstLastPara="1" wrap="square" lIns="138728" tIns="69345" rIns="138728" bIns="69345" anchor="b" anchorCtr="0">
            <a:noAutofit/>
          </a:bodyPr>
          <a:lstStyle/>
          <a:p>
            <a:pPr>
              <a:buClr>
                <a:schemeClr val="dk1"/>
              </a:buClr>
              <a:buSzPts val="1200"/>
            </a:pPr>
            <a:fld id="{00000000-1234-1234-1234-123412341234}" type="slidenum">
              <a:rPr lang="en-GB">
                <a:solidFill>
                  <a:schemeClr val="dk1"/>
                </a:solidFill>
                <a:latin typeface="Calibri"/>
                <a:ea typeface="Calibri"/>
                <a:cs typeface="Calibri"/>
                <a:sym typeface="Calibri"/>
              </a:rPr>
              <a:pPr>
                <a:buClr>
                  <a:schemeClr val="dk1"/>
                </a:buClr>
                <a:buSzPts val="1200"/>
              </a:pPr>
              <a:t>28</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8890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998538" y="1149350"/>
            <a:ext cx="7654925" cy="5741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965320" y="7273587"/>
            <a:ext cx="7722557" cy="6890766"/>
          </a:xfrm>
          <a:prstGeom prst="rect">
            <a:avLst/>
          </a:prstGeom>
          <a:noFill/>
          <a:ln>
            <a:noFill/>
          </a:ln>
        </p:spPr>
        <p:txBody>
          <a:bodyPr spcFirstLastPara="1" wrap="square" lIns="138728" tIns="69345" rIns="138728" bIns="69345" anchor="t" anchorCtr="0">
            <a:noAutofit/>
          </a:bodyPr>
          <a:lstStyle/>
          <a:p>
            <a:pPr>
              <a:buClr>
                <a:schemeClr val="dk1"/>
              </a:buClr>
              <a:buSzPts val="1200"/>
            </a:pPr>
            <a:endParaRPr sz="1800">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5467911" y="14544515"/>
            <a:ext cx="4183052" cy="765641"/>
          </a:xfrm>
          <a:prstGeom prst="rect">
            <a:avLst/>
          </a:prstGeom>
          <a:noFill/>
          <a:ln>
            <a:noFill/>
          </a:ln>
        </p:spPr>
        <p:txBody>
          <a:bodyPr spcFirstLastPara="1" wrap="square" lIns="138728" tIns="69345" rIns="138728" bIns="69345" anchor="b" anchorCtr="0">
            <a:noAutofit/>
          </a:bodyPr>
          <a:lstStyle/>
          <a:p>
            <a:pPr>
              <a:buClr>
                <a:schemeClr val="dk1"/>
              </a:buClr>
              <a:buSzPts val="1200"/>
            </a:pPr>
            <a:fld id="{00000000-1234-1234-1234-123412341234}" type="slidenum">
              <a:rPr lang="en-GB">
                <a:solidFill>
                  <a:schemeClr val="dk1"/>
                </a:solidFill>
                <a:latin typeface="Calibri"/>
                <a:ea typeface="Calibri"/>
                <a:cs typeface="Calibri"/>
                <a:sym typeface="Calibri"/>
              </a:rPr>
              <a:pPr>
                <a:buClr>
                  <a:schemeClr val="dk1"/>
                </a:buClr>
                <a:buSzPts val="1200"/>
              </a:pPr>
              <a:t>29</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29609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998538" y="1149350"/>
            <a:ext cx="7654925" cy="5741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965320" y="7273587"/>
            <a:ext cx="7722557" cy="6890766"/>
          </a:xfrm>
          <a:prstGeom prst="rect">
            <a:avLst/>
          </a:prstGeom>
          <a:noFill/>
          <a:ln>
            <a:noFill/>
          </a:ln>
        </p:spPr>
        <p:txBody>
          <a:bodyPr spcFirstLastPara="1" wrap="square" lIns="138728" tIns="69345" rIns="138728" bIns="69345" anchor="t" anchorCtr="0">
            <a:noAutofit/>
          </a:bodyPr>
          <a:lstStyle/>
          <a:p>
            <a:pPr>
              <a:buClr>
                <a:schemeClr val="dk1"/>
              </a:buClr>
              <a:buSzPts val="1200"/>
            </a:pPr>
            <a:endParaRPr sz="1800">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5467911" y="14544515"/>
            <a:ext cx="4183052" cy="765641"/>
          </a:xfrm>
          <a:prstGeom prst="rect">
            <a:avLst/>
          </a:prstGeom>
          <a:noFill/>
          <a:ln>
            <a:noFill/>
          </a:ln>
        </p:spPr>
        <p:txBody>
          <a:bodyPr spcFirstLastPara="1" wrap="square" lIns="138728" tIns="69345" rIns="138728" bIns="69345" anchor="b" anchorCtr="0">
            <a:noAutofit/>
          </a:bodyPr>
          <a:lstStyle/>
          <a:p>
            <a:pPr>
              <a:buClr>
                <a:schemeClr val="dk1"/>
              </a:buClr>
              <a:buSzPts val="1200"/>
            </a:pPr>
            <a:fld id="{00000000-1234-1234-1234-123412341234}" type="slidenum">
              <a:rPr lang="en-GB">
                <a:solidFill>
                  <a:schemeClr val="dk1"/>
                </a:solidFill>
                <a:latin typeface="Calibri"/>
                <a:ea typeface="Calibri"/>
                <a:cs typeface="Calibri"/>
                <a:sym typeface="Calibri"/>
              </a:rPr>
              <a:pPr>
                <a:buClr>
                  <a:schemeClr val="dk1"/>
                </a:buClr>
                <a:buSzPts val="1200"/>
              </a:pPr>
              <a:t>30</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11753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998538" y="1149350"/>
            <a:ext cx="7654925" cy="5741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965320" y="7273587"/>
            <a:ext cx="7722557" cy="6890766"/>
          </a:xfrm>
          <a:prstGeom prst="rect">
            <a:avLst/>
          </a:prstGeom>
          <a:noFill/>
          <a:ln>
            <a:noFill/>
          </a:ln>
        </p:spPr>
        <p:txBody>
          <a:bodyPr spcFirstLastPara="1" wrap="square" lIns="138728" tIns="69345" rIns="138728" bIns="69345" anchor="t" anchorCtr="0">
            <a:noAutofit/>
          </a:bodyPr>
          <a:lstStyle/>
          <a:p>
            <a:pPr>
              <a:buClr>
                <a:schemeClr val="dk1"/>
              </a:buClr>
              <a:buSzPts val="1200"/>
            </a:pPr>
            <a:endParaRPr sz="1800">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5467911" y="14544515"/>
            <a:ext cx="4183052" cy="765641"/>
          </a:xfrm>
          <a:prstGeom prst="rect">
            <a:avLst/>
          </a:prstGeom>
          <a:noFill/>
          <a:ln>
            <a:noFill/>
          </a:ln>
        </p:spPr>
        <p:txBody>
          <a:bodyPr spcFirstLastPara="1" wrap="square" lIns="138728" tIns="69345" rIns="138728" bIns="69345" anchor="b" anchorCtr="0">
            <a:noAutofit/>
          </a:bodyPr>
          <a:lstStyle/>
          <a:p>
            <a:pPr>
              <a:buClr>
                <a:schemeClr val="dk1"/>
              </a:buClr>
              <a:buSzPts val="1200"/>
            </a:pPr>
            <a:fld id="{00000000-1234-1234-1234-123412341234}" type="slidenum">
              <a:rPr lang="en-GB">
                <a:solidFill>
                  <a:schemeClr val="dk1"/>
                </a:solidFill>
                <a:latin typeface="Calibri"/>
                <a:ea typeface="Calibri"/>
                <a:cs typeface="Calibri"/>
                <a:sym typeface="Calibri"/>
              </a:rPr>
              <a:pPr>
                <a:buClr>
                  <a:schemeClr val="dk1"/>
                </a:buClr>
                <a:buSzPts val="1200"/>
              </a:pPr>
              <a:t>31</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1863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998538" y="1149350"/>
            <a:ext cx="7654925" cy="5741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965320" y="7273587"/>
            <a:ext cx="7722557" cy="6890766"/>
          </a:xfrm>
          <a:prstGeom prst="rect">
            <a:avLst/>
          </a:prstGeom>
          <a:noFill/>
          <a:ln>
            <a:noFill/>
          </a:ln>
        </p:spPr>
        <p:txBody>
          <a:bodyPr spcFirstLastPara="1" wrap="square" lIns="138728" tIns="69345" rIns="138728" bIns="69345" anchor="t" anchorCtr="0">
            <a:noAutofit/>
          </a:bodyPr>
          <a:lstStyle/>
          <a:p>
            <a:pPr>
              <a:buClr>
                <a:schemeClr val="dk1"/>
              </a:buClr>
              <a:buSzPts val="1200"/>
            </a:pPr>
            <a:endParaRPr sz="1800">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5467911" y="14544515"/>
            <a:ext cx="4183052" cy="765641"/>
          </a:xfrm>
          <a:prstGeom prst="rect">
            <a:avLst/>
          </a:prstGeom>
          <a:noFill/>
          <a:ln>
            <a:noFill/>
          </a:ln>
        </p:spPr>
        <p:txBody>
          <a:bodyPr spcFirstLastPara="1" wrap="square" lIns="138728" tIns="69345" rIns="138728" bIns="69345" anchor="b" anchorCtr="0">
            <a:noAutofit/>
          </a:bodyPr>
          <a:lstStyle/>
          <a:p>
            <a:pPr>
              <a:buClr>
                <a:schemeClr val="dk1"/>
              </a:buClr>
              <a:buSzPts val="1200"/>
            </a:pPr>
            <a:fld id="{00000000-1234-1234-1234-123412341234}" type="slidenum">
              <a:rPr lang="en-GB">
                <a:solidFill>
                  <a:schemeClr val="dk1"/>
                </a:solidFill>
                <a:latin typeface="Calibri"/>
                <a:ea typeface="Calibri"/>
                <a:cs typeface="Calibri"/>
                <a:sym typeface="Calibri"/>
              </a:rPr>
              <a:pPr>
                <a:buClr>
                  <a:schemeClr val="dk1"/>
                </a:buClr>
                <a:buSzPts val="1200"/>
              </a:pPr>
              <a:t>32</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2253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0fd753846_1_564:notes"/>
          <p:cNvSpPr txBox="1">
            <a:spLocks noGrp="1"/>
          </p:cNvSpPr>
          <p:nvPr>
            <p:ph type="body" idx="1"/>
          </p:nvPr>
        </p:nvSpPr>
        <p:spPr>
          <a:xfrm>
            <a:off x="965317" y="7273587"/>
            <a:ext cx="7722455" cy="6890578"/>
          </a:xfrm>
          <a:prstGeom prst="rect">
            <a:avLst/>
          </a:prstGeom>
          <a:noFill/>
          <a:ln>
            <a:noFill/>
          </a:ln>
        </p:spPr>
        <p:txBody>
          <a:bodyPr spcFirstLastPara="1" wrap="square" lIns="138728" tIns="138728" rIns="138728" bIns="138728" anchor="ctr" anchorCtr="0">
            <a:noAutofit/>
          </a:bodyPr>
          <a:lstStyle/>
          <a:p>
            <a:endParaRPr/>
          </a:p>
        </p:txBody>
      </p:sp>
      <p:sp>
        <p:nvSpPr>
          <p:cNvPr id="199" name="Google Shape;199;g40fd753846_1_564:notes"/>
          <p:cNvSpPr>
            <a:spLocks noGrp="1" noRot="1" noChangeAspect="1"/>
          </p:cNvSpPr>
          <p:nvPr>
            <p:ph type="sldImg" idx="2"/>
          </p:nvPr>
        </p:nvSpPr>
        <p:spPr>
          <a:xfrm>
            <a:off x="998538" y="1149350"/>
            <a:ext cx="7654925" cy="5741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998538" y="1149350"/>
            <a:ext cx="7654925" cy="5741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965320" y="7273587"/>
            <a:ext cx="7722557" cy="6890766"/>
          </a:xfrm>
          <a:prstGeom prst="rect">
            <a:avLst/>
          </a:prstGeom>
          <a:noFill/>
          <a:ln>
            <a:noFill/>
          </a:ln>
        </p:spPr>
        <p:txBody>
          <a:bodyPr spcFirstLastPara="1" wrap="square" lIns="138728" tIns="69345" rIns="138728" bIns="69345" anchor="t" anchorCtr="0">
            <a:noAutofit/>
          </a:bodyPr>
          <a:lstStyle/>
          <a:p>
            <a:pPr>
              <a:buClr>
                <a:schemeClr val="dk1"/>
              </a:buClr>
              <a:buSzPts val="1200"/>
            </a:pPr>
            <a:endParaRPr sz="1800">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5467911" y="14544515"/>
            <a:ext cx="4183052" cy="765641"/>
          </a:xfrm>
          <a:prstGeom prst="rect">
            <a:avLst/>
          </a:prstGeom>
          <a:noFill/>
          <a:ln>
            <a:noFill/>
          </a:ln>
        </p:spPr>
        <p:txBody>
          <a:bodyPr spcFirstLastPara="1" wrap="square" lIns="138728" tIns="69345" rIns="138728" bIns="69345" anchor="b" anchorCtr="0">
            <a:noAutofit/>
          </a:bodyPr>
          <a:lstStyle/>
          <a:p>
            <a:pPr>
              <a:buClr>
                <a:schemeClr val="dk1"/>
              </a:buClr>
              <a:buSzPts val="1200"/>
            </a:pPr>
            <a:fld id="{00000000-1234-1234-1234-123412341234}" type="slidenum">
              <a:rPr lang="en-GB">
                <a:solidFill>
                  <a:schemeClr val="dk1"/>
                </a:solidFill>
                <a:latin typeface="Calibri"/>
                <a:ea typeface="Calibri"/>
                <a:cs typeface="Calibri"/>
                <a:sym typeface="Calibri"/>
              </a:rPr>
              <a:pPr>
                <a:buClr>
                  <a:schemeClr val="dk1"/>
                </a:buClr>
                <a:buSzPts val="1200"/>
              </a:pPr>
              <a:t>33</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78711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998538" y="1149350"/>
            <a:ext cx="7654925" cy="5741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965320" y="7273587"/>
            <a:ext cx="7722557" cy="6890766"/>
          </a:xfrm>
          <a:prstGeom prst="rect">
            <a:avLst/>
          </a:prstGeom>
          <a:noFill/>
          <a:ln>
            <a:noFill/>
          </a:ln>
        </p:spPr>
        <p:txBody>
          <a:bodyPr spcFirstLastPara="1" wrap="square" lIns="138728" tIns="69345" rIns="138728" bIns="69345" anchor="t" anchorCtr="0">
            <a:noAutofit/>
          </a:bodyPr>
          <a:lstStyle/>
          <a:p>
            <a:pPr>
              <a:buClr>
                <a:schemeClr val="dk1"/>
              </a:buClr>
              <a:buSzPts val="1200"/>
            </a:pPr>
            <a:endParaRPr sz="1800">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5467911" y="14544515"/>
            <a:ext cx="4183052" cy="765641"/>
          </a:xfrm>
          <a:prstGeom prst="rect">
            <a:avLst/>
          </a:prstGeom>
          <a:noFill/>
          <a:ln>
            <a:noFill/>
          </a:ln>
        </p:spPr>
        <p:txBody>
          <a:bodyPr spcFirstLastPara="1" wrap="square" lIns="138728" tIns="69345" rIns="138728" bIns="69345" anchor="b" anchorCtr="0">
            <a:noAutofit/>
          </a:bodyPr>
          <a:lstStyle/>
          <a:p>
            <a:pPr>
              <a:buClr>
                <a:schemeClr val="dk1"/>
              </a:buClr>
              <a:buSzPts val="1200"/>
            </a:pPr>
            <a:fld id="{00000000-1234-1234-1234-123412341234}" type="slidenum">
              <a:rPr lang="en-GB">
                <a:solidFill>
                  <a:schemeClr val="dk1"/>
                </a:solidFill>
                <a:latin typeface="Calibri"/>
                <a:ea typeface="Calibri"/>
                <a:cs typeface="Calibri"/>
                <a:sym typeface="Calibri"/>
              </a:rPr>
              <a:pPr>
                <a:buClr>
                  <a:schemeClr val="dk1"/>
                </a:buClr>
                <a:buSzPts val="1200"/>
              </a:pPr>
              <a:t>34</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66624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998538" y="1149350"/>
            <a:ext cx="7654925" cy="5741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965320" y="7273587"/>
            <a:ext cx="7722557" cy="6890766"/>
          </a:xfrm>
          <a:prstGeom prst="rect">
            <a:avLst/>
          </a:prstGeom>
          <a:noFill/>
          <a:ln>
            <a:noFill/>
          </a:ln>
        </p:spPr>
        <p:txBody>
          <a:bodyPr spcFirstLastPara="1" wrap="square" lIns="138728" tIns="69345" rIns="138728" bIns="69345" anchor="t" anchorCtr="0">
            <a:noAutofit/>
          </a:bodyPr>
          <a:lstStyle/>
          <a:p>
            <a:pPr>
              <a:buClr>
                <a:schemeClr val="dk1"/>
              </a:buClr>
              <a:buSzPts val="1200"/>
            </a:pPr>
            <a:endParaRPr sz="1800">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5467911" y="14544515"/>
            <a:ext cx="4183052" cy="765641"/>
          </a:xfrm>
          <a:prstGeom prst="rect">
            <a:avLst/>
          </a:prstGeom>
          <a:noFill/>
          <a:ln>
            <a:noFill/>
          </a:ln>
        </p:spPr>
        <p:txBody>
          <a:bodyPr spcFirstLastPara="1" wrap="square" lIns="138728" tIns="69345" rIns="138728" bIns="69345" anchor="b" anchorCtr="0">
            <a:noAutofit/>
          </a:bodyPr>
          <a:lstStyle/>
          <a:p>
            <a:pPr>
              <a:buClr>
                <a:schemeClr val="dk1"/>
              </a:buClr>
              <a:buSzPts val="1200"/>
            </a:pPr>
            <a:fld id="{00000000-1234-1234-1234-123412341234}" type="slidenum">
              <a:rPr lang="en-GB">
                <a:solidFill>
                  <a:schemeClr val="dk1"/>
                </a:solidFill>
                <a:latin typeface="Calibri"/>
                <a:ea typeface="Calibri"/>
                <a:cs typeface="Calibri"/>
                <a:sym typeface="Calibri"/>
              </a:rPr>
              <a:pPr>
                <a:buClr>
                  <a:schemeClr val="dk1"/>
                </a:buClr>
                <a:buSzPts val="1200"/>
              </a:pPr>
              <a:t>35</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7149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998538" y="1149350"/>
            <a:ext cx="7654925" cy="5741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965320" y="7273587"/>
            <a:ext cx="7722557" cy="6890766"/>
          </a:xfrm>
          <a:prstGeom prst="rect">
            <a:avLst/>
          </a:prstGeom>
          <a:noFill/>
          <a:ln>
            <a:noFill/>
          </a:ln>
        </p:spPr>
        <p:txBody>
          <a:bodyPr spcFirstLastPara="1" wrap="square" lIns="138728" tIns="69345" rIns="138728" bIns="69345" anchor="t" anchorCtr="0">
            <a:noAutofit/>
          </a:bodyPr>
          <a:lstStyle/>
          <a:p>
            <a:pPr>
              <a:buClr>
                <a:schemeClr val="dk1"/>
              </a:buClr>
              <a:buSzPts val="1200"/>
            </a:pPr>
            <a:endParaRPr sz="1800">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5467911" y="14544515"/>
            <a:ext cx="4183052" cy="765641"/>
          </a:xfrm>
          <a:prstGeom prst="rect">
            <a:avLst/>
          </a:prstGeom>
          <a:noFill/>
          <a:ln>
            <a:noFill/>
          </a:ln>
        </p:spPr>
        <p:txBody>
          <a:bodyPr spcFirstLastPara="1" wrap="square" lIns="138728" tIns="69345" rIns="138728" bIns="69345" anchor="b" anchorCtr="0">
            <a:noAutofit/>
          </a:bodyPr>
          <a:lstStyle/>
          <a:p>
            <a:pPr>
              <a:buClr>
                <a:schemeClr val="dk1"/>
              </a:buClr>
              <a:buSzPts val="1200"/>
            </a:pPr>
            <a:fld id="{00000000-1234-1234-1234-123412341234}" type="slidenum">
              <a:rPr lang="en-GB">
                <a:solidFill>
                  <a:schemeClr val="dk1"/>
                </a:solidFill>
                <a:latin typeface="Calibri"/>
                <a:ea typeface="Calibri"/>
                <a:cs typeface="Calibri"/>
                <a:sym typeface="Calibri"/>
              </a:rPr>
              <a:pPr>
                <a:buClr>
                  <a:schemeClr val="dk1"/>
                </a:buClr>
                <a:buSzPts val="1200"/>
              </a:pPr>
              <a:t>36</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79336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998538" y="1149350"/>
            <a:ext cx="7654925" cy="5741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965320" y="7273587"/>
            <a:ext cx="7722557" cy="6890766"/>
          </a:xfrm>
          <a:prstGeom prst="rect">
            <a:avLst/>
          </a:prstGeom>
          <a:noFill/>
          <a:ln>
            <a:noFill/>
          </a:ln>
        </p:spPr>
        <p:txBody>
          <a:bodyPr spcFirstLastPara="1" wrap="square" lIns="138728" tIns="69345" rIns="138728" bIns="69345" anchor="t" anchorCtr="0">
            <a:noAutofit/>
          </a:bodyPr>
          <a:lstStyle/>
          <a:p>
            <a:pPr>
              <a:buClr>
                <a:schemeClr val="dk1"/>
              </a:buClr>
              <a:buSzPts val="1200"/>
            </a:pPr>
            <a:endParaRPr sz="1800">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5467911" y="14544515"/>
            <a:ext cx="4183052" cy="765641"/>
          </a:xfrm>
          <a:prstGeom prst="rect">
            <a:avLst/>
          </a:prstGeom>
          <a:noFill/>
          <a:ln>
            <a:noFill/>
          </a:ln>
        </p:spPr>
        <p:txBody>
          <a:bodyPr spcFirstLastPara="1" wrap="square" lIns="138728" tIns="69345" rIns="138728" bIns="69345" anchor="b" anchorCtr="0">
            <a:noAutofit/>
          </a:bodyPr>
          <a:lstStyle/>
          <a:p>
            <a:pPr>
              <a:buClr>
                <a:schemeClr val="dk1"/>
              </a:buClr>
              <a:buSzPts val="1200"/>
            </a:pPr>
            <a:fld id="{00000000-1234-1234-1234-123412341234}" type="slidenum">
              <a:rPr lang="en-GB">
                <a:solidFill>
                  <a:schemeClr val="dk1"/>
                </a:solidFill>
                <a:latin typeface="Calibri"/>
                <a:ea typeface="Calibri"/>
                <a:cs typeface="Calibri"/>
                <a:sym typeface="Calibri"/>
              </a:rPr>
              <a:pPr>
                <a:buClr>
                  <a:schemeClr val="dk1"/>
                </a:buClr>
                <a:buSzPts val="1200"/>
              </a:pPr>
              <a:t>37</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43839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998538" y="1149350"/>
            <a:ext cx="7654925" cy="5741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965320" y="7273587"/>
            <a:ext cx="7722557" cy="6890766"/>
          </a:xfrm>
          <a:prstGeom prst="rect">
            <a:avLst/>
          </a:prstGeom>
          <a:noFill/>
          <a:ln>
            <a:noFill/>
          </a:ln>
        </p:spPr>
        <p:txBody>
          <a:bodyPr spcFirstLastPara="1" wrap="square" lIns="138728" tIns="69345" rIns="138728" bIns="69345" anchor="t" anchorCtr="0">
            <a:noAutofit/>
          </a:bodyPr>
          <a:lstStyle/>
          <a:p>
            <a:pPr>
              <a:buClr>
                <a:schemeClr val="dk1"/>
              </a:buClr>
              <a:buSzPts val="1200"/>
            </a:pPr>
            <a:endParaRPr sz="1800">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5467911" y="14544515"/>
            <a:ext cx="4183052" cy="765641"/>
          </a:xfrm>
          <a:prstGeom prst="rect">
            <a:avLst/>
          </a:prstGeom>
          <a:noFill/>
          <a:ln>
            <a:noFill/>
          </a:ln>
        </p:spPr>
        <p:txBody>
          <a:bodyPr spcFirstLastPara="1" wrap="square" lIns="138728" tIns="69345" rIns="138728" bIns="69345" anchor="b" anchorCtr="0">
            <a:noAutofit/>
          </a:bodyPr>
          <a:lstStyle/>
          <a:p>
            <a:pPr>
              <a:buClr>
                <a:schemeClr val="dk1"/>
              </a:buClr>
              <a:buSzPts val="1200"/>
            </a:pPr>
            <a:fld id="{00000000-1234-1234-1234-123412341234}" type="slidenum">
              <a:rPr lang="en-GB">
                <a:solidFill>
                  <a:schemeClr val="dk1"/>
                </a:solidFill>
                <a:latin typeface="Calibri"/>
                <a:ea typeface="Calibri"/>
                <a:cs typeface="Calibri"/>
                <a:sym typeface="Calibri"/>
              </a:rPr>
              <a:pPr>
                <a:buClr>
                  <a:schemeClr val="dk1"/>
                </a:buClr>
                <a:buSzPts val="1200"/>
              </a:pPr>
              <a:t>38</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99836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998538" y="1149350"/>
            <a:ext cx="7654925" cy="5741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965320" y="7273587"/>
            <a:ext cx="7722557" cy="6890766"/>
          </a:xfrm>
          <a:prstGeom prst="rect">
            <a:avLst/>
          </a:prstGeom>
          <a:noFill/>
          <a:ln>
            <a:noFill/>
          </a:ln>
        </p:spPr>
        <p:txBody>
          <a:bodyPr spcFirstLastPara="1" wrap="square" lIns="138728" tIns="69345" rIns="138728" bIns="69345" anchor="t" anchorCtr="0">
            <a:noAutofit/>
          </a:bodyPr>
          <a:lstStyle/>
          <a:p>
            <a:pPr>
              <a:buClr>
                <a:schemeClr val="dk1"/>
              </a:buClr>
              <a:buSzPts val="1200"/>
            </a:pPr>
            <a:endParaRPr sz="1800">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5467911" y="14544515"/>
            <a:ext cx="4183052" cy="765641"/>
          </a:xfrm>
          <a:prstGeom prst="rect">
            <a:avLst/>
          </a:prstGeom>
          <a:noFill/>
          <a:ln>
            <a:noFill/>
          </a:ln>
        </p:spPr>
        <p:txBody>
          <a:bodyPr spcFirstLastPara="1" wrap="square" lIns="138728" tIns="69345" rIns="138728" bIns="69345" anchor="b" anchorCtr="0">
            <a:noAutofit/>
          </a:bodyPr>
          <a:lstStyle/>
          <a:p>
            <a:pPr>
              <a:buClr>
                <a:schemeClr val="dk1"/>
              </a:buClr>
              <a:buSzPts val="1200"/>
            </a:pPr>
            <a:fld id="{00000000-1234-1234-1234-123412341234}" type="slidenum">
              <a:rPr lang="en-GB">
                <a:solidFill>
                  <a:schemeClr val="dk1"/>
                </a:solidFill>
                <a:latin typeface="Calibri"/>
                <a:ea typeface="Calibri"/>
                <a:cs typeface="Calibri"/>
                <a:sym typeface="Calibri"/>
              </a:rPr>
              <a:pPr>
                <a:buClr>
                  <a:schemeClr val="dk1"/>
                </a:buClr>
                <a:buSzPts val="1200"/>
              </a:pPr>
              <a:t>39</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09063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998538" y="1149350"/>
            <a:ext cx="7654925" cy="5741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965320" y="7273587"/>
            <a:ext cx="7722557" cy="6890766"/>
          </a:xfrm>
          <a:prstGeom prst="rect">
            <a:avLst/>
          </a:prstGeom>
          <a:noFill/>
          <a:ln>
            <a:noFill/>
          </a:ln>
        </p:spPr>
        <p:txBody>
          <a:bodyPr spcFirstLastPara="1" wrap="square" lIns="138728" tIns="69345" rIns="138728" bIns="69345" anchor="t" anchorCtr="0">
            <a:noAutofit/>
          </a:bodyPr>
          <a:lstStyle/>
          <a:p>
            <a:pPr>
              <a:buClr>
                <a:schemeClr val="dk1"/>
              </a:buClr>
              <a:buSzPts val="1200"/>
            </a:pPr>
            <a:endParaRPr sz="1800">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5467911" y="14544515"/>
            <a:ext cx="4183052" cy="765641"/>
          </a:xfrm>
          <a:prstGeom prst="rect">
            <a:avLst/>
          </a:prstGeom>
          <a:noFill/>
          <a:ln>
            <a:noFill/>
          </a:ln>
        </p:spPr>
        <p:txBody>
          <a:bodyPr spcFirstLastPara="1" wrap="square" lIns="138728" tIns="69345" rIns="138728" bIns="69345" anchor="b" anchorCtr="0">
            <a:noAutofit/>
          </a:bodyPr>
          <a:lstStyle/>
          <a:p>
            <a:pPr>
              <a:buClr>
                <a:schemeClr val="dk1"/>
              </a:buClr>
              <a:buSzPts val="1200"/>
            </a:pPr>
            <a:fld id="{00000000-1234-1234-1234-123412341234}" type="slidenum">
              <a:rPr lang="en-GB">
                <a:solidFill>
                  <a:schemeClr val="dk1"/>
                </a:solidFill>
                <a:latin typeface="Calibri"/>
                <a:ea typeface="Calibri"/>
                <a:cs typeface="Calibri"/>
                <a:sym typeface="Calibri"/>
              </a:rPr>
              <a:pPr>
                <a:buClr>
                  <a:schemeClr val="dk1"/>
                </a:buClr>
                <a:buSzPts val="1200"/>
              </a:pPr>
              <a:t>40</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94315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998538" y="1149350"/>
            <a:ext cx="7654925" cy="5741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965320" y="7273587"/>
            <a:ext cx="7722557" cy="6890766"/>
          </a:xfrm>
          <a:prstGeom prst="rect">
            <a:avLst/>
          </a:prstGeom>
          <a:noFill/>
          <a:ln>
            <a:noFill/>
          </a:ln>
        </p:spPr>
        <p:txBody>
          <a:bodyPr spcFirstLastPara="1" wrap="square" lIns="138728" tIns="69345" rIns="138728" bIns="69345" anchor="t" anchorCtr="0">
            <a:noAutofit/>
          </a:bodyPr>
          <a:lstStyle/>
          <a:p>
            <a:pPr>
              <a:buClr>
                <a:schemeClr val="dk1"/>
              </a:buClr>
              <a:buSzPts val="1200"/>
            </a:pPr>
            <a:endParaRPr sz="1800">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5467911" y="14544515"/>
            <a:ext cx="4183052" cy="765641"/>
          </a:xfrm>
          <a:prstGeom prst="rect">
            <a:avLst/>
          </a:prstGeom>
          <a:noFill/>
          <a:ln>
            <a:noFill/>
          </a:ln>
        </p:spPr>
        <p:txBody>
          <a:bodyPr spcFirstLastPara="1" wrap="square" lIns="138728" tIns="69345" rIns="138728" bIns="69345" anchor="b" anchorCtr="0">
            <a:noAutofit/>
          </a:bodyPr>
          <a:lstStyle/>
          <a:p>
            <a:pPr>
              <a:buClr>
                <a:schemeClr val="dk1"/>
              </a:buClr>
              <a:buSzPts val="1200"/>
            </a:pPr>
            <a:fld id="{00000000-1234-1234-1234-123412341234}" type="slidenum">
              <a:rPr lang="en-GB">
                <a:solidFill>
                  <a:schemeClr val="dk1"/>
                </a:solidFill>
                <a:latin typeface="Calibri"/>
                <a:ea typeface="Calibri"/>
                <a:cs typeface="Calibri"/>
                <a:sym typeface="Calibri"/>
              </a:rPr>
              <a:pPr>
                <a:buClr>
                  <a:schemeClr val="dk1"/>
                </a:buClr>
                <a:buSzPts val="1200"/>
              </a:pPr>
              <a:t>41</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07151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998538" y="1149350"/>
            <a:ext cx="7654925" cy="5741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965320" y="7273587"/>
            <a:ext cx="7722557" cy="6890766"/>
          </a:xfrm>
          <a:prstGeom prst="rect">
            <a:avLst/>
          </a:prstGeom>
          <a:noFill/>
          <a:ln>
            <a:noFill/>
          </a:ln>
        </p:spPr>
        <p:txBody>
          <a:bodyPr spcFirstLastPara="1" wrap="square" lIns="138728" tIns="69345" rIns="138728" bIns="69345" anchor="t" anchorCtr="0">
            <a:noAutofit/>
          </a:bodyPr>
          <a:lstStyle/>
          <a:p>
            <a:pPr>
              <a:buClr>
                <a:schemeClr val="dk1"/>
              </a:buClr>
              <a:buSzPts val="1200"/>
            </a:pPr>
            <a:endParaRPr sz="1800">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5467911" y="14544515"/>
            <a:ext cx="4183052" cy="765641"/>
          </a:xfrm>
          <a:prstGeom prst="rect">
            <a:avLst/>
          </a:prstGeom>
          <a:noFill/>
          <a:ln>
            <a:noFill/>
          </a:ln>
        </p:spPr>
        <p:txBody>
          <a:bodyPr spcFirstLastPara="1" wrap="square" lIns="138728" tIns="69345" rIns="138728" bIns="69345" anchor="b" anchorCtr="0">
            <a:noAutofit/>
          </a:bodyPr>
          <a:lstStyle/>
          <a:p>
            <a:pPr>
              <a:buClr>
                <a:schemeClr val="dk1"/>
              </a:buClr>
              <a:buSzPts val="1200"/>
            </a:pPr>
            <a:fld id="{00000000-1234-1234-1234-123412341234}" type="slidenum">
              <a:rPr lang="en-GB">
                <a:solidFill>
                  <a:schemeClr val="dk1"/>
                </a:solidFill>
                <a:latin typeface="Calibri"/>
                <a:ea typeface="Calibri"/>
                <a:cs typeface="Calibri"/>
                <a:sym typeface="Calibri"/>
              </a:rPr>
              <a:pPr>
                <a:buClr>
                  <a:schemeClr val="dk1"/>
                </a:buClr>
                <a:buSzPts val="1200"/>
              </a:pPr>
              <a:t>42</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7877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0fd753846_1_345:notes"/>
          <p:cNvSpPr>
            <a:spLocks noGrp="1" noRot="1" noChangeAspect="1"/>
          </p:cNvSpPr>
          <p:nvPr>
            <p:ph type="sldImg" idx="2"/>
          </p:nvPr>
        </p:nvSpPr>
        <p:spPr>
          <a:xfrm>
            <a:off x="998538" y="1149350"/>
            <a:ext cx="7654925" cy="5741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40fd753846_1_345:notes"/>
          <p:cNvSpPr txBox="1">
            <a:spLocks noGrp="1"/>
          </p:cNvSpPr>
          <p:nvPr>
            <p:ph type="body" idx="1"/>
          </p:nvPr>
        </p:nvSpPr>
        <p:spPr>
          <a:xfrm>
            <a:off x="965317" y="7273587"/>
            <a:ext cx="7722455" cy="6890578"/>
          </a:xfrm>
          <a:prstGeom prst="rect">
            <a:avLst/>
          </a:prstGeom>
          <a:noFill/>
          <a:ln>
            <a:noFill/>
          </a:ln>
        </p:spPr>
        <p:txBody>
          <a:bodyPr spcFirstLastPara="1" wrap="square" lIns="138728" tIns="69345" rIns="138728" bIns="69345" anchor="t" anchorCtr="0">
            <a:noAutofit/>
          </a:bodyPr>
          <a:lstStyle/>
          <a:p>
            <a:endParaRPr sz="1800" i="1">
              <a:solidFill>
                <a:schemeClr val="dk1"/>
              </a:solidFill>
              <a:latin typeface="Calibri"/>
              <a:ea typeface="Calibri"/>
              <a:cs typeface="Calibri"/>
              <a:sym typeface="Calibri"/>
            </a:endParaRPr>
          </a:p>
        </p:txBody>
      </p:sp>
      <p:sp>
        <p:nvSpPr>
          <p:cNvPr id="166" name="Google Shape;166;g40fd753846_1_345:notes"/>
          <p:cNvSpPr txBox="1">
            <a:spLocks noGrp="1"/>
          </p:cNvSpPr>
          <p:nvPr>
            <p:ph type="sldNum" idx="12"/>
          </p:nvPr>
        </p:nvSpPr>
        <p:spPr>
          <a:xfrm>
            <a:off x="5467900" y="14544517"/>
            <a:ext cx="4182997" cy="765829"/>
          </a:xfrm>
          <a:prstGeom prst="rect">
            <a:avLst/>
          </a:prstGeom>
          <a:noFill/>
          <a:ln>
            <a:noFill/>
          </a:ln>
        </p:spPr>
        <p:txBody>
          <a:bodyPr spcFirstLastPara="1" wrap="square" lIns="138728" tIns="69345" rIns="138728" bIns="69345" anchor="b" anchorCtr="0">
            <a:noAutofit/>
          </a:bodyPr>
          <a:lstStyle/>
          <a:p>
            <a:fld id="{00000000-1234-1234-1234-123412341234}" type="slidenum">
              <a:rPr lang="en-GB">
                <a:solidFill>
                  <a:schemeClr val="dk1"/>
                </a:solidFill>
                <a:latin typeface="Calibri"/>
                <a:ea typeface="Calibri"/>
                <a:cs typeface="Calibri"/>
                <a:sym typeface="Calibri"/>
              </a:rPr>
              <a:pPr/>
              <a:t>4</a:t>
            </a:fld>
            <a:endParaRPr>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9:notes"/>
          <p:cNvSpPr>
            <a:spLocks noGrp="1" noRot="1" noChangeAspect="1"/>
          </p:cNvSpPr>
          <p:nvPr>
            <p:ph type="sldImg" idx="2"/>
          </p:nvPr>
        </p:nvSpPr>
        <p:spPr>
          <a:xfrm>
            <a:off x="998538" y="1149350"/>
            <a:ext cx="7654925" cy="5741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9:notes"/>
          <p:cNvSpPr txBox="1">
            <a:spLocks noGrp="1"/>
          </p:cNvSpPr>
          <p:nvPr>
            <p:ph type="body" idx="1"/>
          </p:nvPr>
        </p:nvSpPr>
        <p:spPr>
          <a:xfrm>
            <a:off x="965320" y="7273587"/>
            <a:ext cx="7722557" cy="6890766"/>
          </a:xfrm>
          <a:prstGeom prst="rect">
            <a:avLst/>
          </a:prstGeom>
          <a:noFill/>
          <a:ln>
            <a:noFill/>
          </a:ln>
        </p:spPr>
        <p:txBody>
          <a:bodyPr spcFirstLastPara="1" wrap="square" lIns="138728" tIns="69345" rIns="138728" bIns="69345" anchor="t" anchorCtr="0">
            <a:noAutofit/>
          </a:bodyPr>
          <a:lstStyle/>
          <a:p>
            <a:pPr>
              <a:buClr>
                <a:schemeClr val="dk1"/>
              </a:buClr>
              <a:buSzPts val="1200"/>
            </a:pPr>
            <a:endParaRPr sz="1800">
              <a:solidFill>
                <a:schemeClr val="dk1"/>
              </a:solidFill>
              <a:latin typeface="Calibri"/>
              <a:ea typeface="Calibri"/>
              <a:cs typeface="Calibri"/>
              <a:sym typeface="Calibri"/>
            </a:endParaRPr>
          </a:p>
        </p:txBody>
      </p:sp>
      <p:sp>
        <p:nvSpPr>
          <p:cNvPr id="319" name="Google Shape;319;p19:notes"/>
          <p:cNvSpPr txBox="1">
            <a:spLocks noGrp="1"/>
          </p:cNvSpPr>
          <p:nvPr>
            <p:ph type="sldNum" idx="12"/>
          </p:nvPr>
        </p:nvSpPr>
        <p:spPr>
          <a:xfrm>
            <a:off x="5467911" y="14544515"/>
            <a:ext cx="4183052" cy="765641"/>
          </a:xfrm>
          <a:prstGeom prst="rect">
            <a:avLst/>
          </a:prstGeom>
          <a:noFill/>
          <a:ln>
            <a:noFill/>
          </a:ln>
        </p:spPr>
        <p:txBody>
          <a:bodyPr spcFirstLastPara="1" wrap="square" lIns="138728" tIns="69345" rIns="138728" bIns="69345" anchor="b" anchorCtr="0">
            <a:noAutofit/>
          </a:bodyPr>
          <a:lstStyle/>
          <a:p>
            <a:pPr>
              <a:buClr>
                <a:schemeClr val="dk1"/>
              </a:buClr>
              <a:buSzPts val="1200"/>
            </a:pPr>
            <a:fld id="{00000000-1234-1234-1234-123412341234}" type="slidenum">
              <a:rPr lang="en-GB">
                <a:solidFill>
                  <a:schemeClr val="dk1"/>
                </a:solidFill>
                <a:latin typeface="Calibri"/>
                <a:ea typeface="Calibri"/>
                <a:cs typeface="Calibri"/>
                <a:sym typeface="Calibri"/>
              </a:rPr>
              <a:pPr>
                <a:buClr>
                  <a:schemeClr val="dk1"/>
                </a:buClr>
                <a:buSzPts val="1200"/>
              </a:pPr>
              <a:t>44</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1137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40fd753846_1_258:notes"/>
          <p:cNvSpPr>
            <a:spLocks noGrp="1" noRot="1" noChangeAspect="1"/>
          </p:cNvSpPr>
          <p:nvPr>
            <p:ph type="sldImg" idx="2"/>
          </p:nvPr>
        </p:nvSpPr>
        <p:spPr>
          <a:xfrm>
            <a:off x="998538" y="1149350"/>
            <a:ext cx="7654925" cy="5741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40fd753846_1_258:notes"/>
          <p:cNvSpPr txBox="1">
            <a:spLocks noGrp="1"/>
          </p:cNvSpPr>
          <p:nvPr>
            <p:ph type="body" idx="1"/>
          </p:nvPr>
        </p:nvSpPr>
        <p:spPr>
          <a:xfrm>
            <a:off x="965317" y="7273587"/>
            <a:ext cx="7722455" cy="6890578"/>
          </a:xfrm>
          <a:prstGeom prst="rect">
            <a:avLst/>
          </a:prstGeom>
          <a:noFill/>
          <a:ln>
            <a:noFill/>
          </a:ln>
        </p:spPr>
        <p:txBody>
          <a:bodyPr spcFirstLastPara="1" wrap="square" lIns="138728" tIns="69345" rIns="138728" bIns="69345" anchor="t" anchorCtr="0">
            <a:noAutofit/>
          </a:bodyPr>
          <a:lstStyle/>
          <a:p>
            <a:endParaRPr sz="1800" i="1">
              <a:solidFill>
                <a:schemeClr val="dk1"/>
              </a:solidFill>
              <a:latin typeface="Calibri"/>
              <a:ea typeface="Calibri"/>
              <a:cs typeface="Calibri"/>
              <a:sym typeface="Calibri"/>
            </a:endParaRPr>
          </a:p>
        </p:txBody>
      </p:sp>
      <p:sp>
        <p:nvSpPr>
          <p:cNvPr id="156" name="Google Shape;156;g40fd753846_1_258:notes"/>
          <p:cNvSpPr txBox="1">
            <a:spLocks noGrp="1"/>
          </p:cNvSpPr>
          <p:nvPr>
            <p:ph type="sldNum" idx="12"/>
          </p:nvPr>
        </p:nvSpPr>
        <p:spPr>
          <a:xfrm>
            <a:off x="5467900" y="14544517"/>
            <a:ext cx="4182997" cy="765829"/>
          </a:xfrm>
          <a:prstGeom prst="rect">
            <a:avLst/>
          </a:prstGeom>
          <a:noFill/>
          <a:ln>
            <a:noFill/>
          </a:ln>
        </p:spPr>
        <p:txBody>
          <a:bodyPr spcFirstLastPara="1" wrap="square" lIns="138728" tIns="69345" rIns="138728" bIns="69345" anchor="b" anchorCtr="0">
            <a:noAutofit/>
          </a:bodyPr>
          <a:lstStyle/>
          <a:p>
            <a:fld id="{00000000-1234-1234-1234-123412341234}" type="slidenum">
              <a:rPr lang="en-GB">
                <a:solidFill>
                  <a:schemeClr val="dk1"/>
                </a:solidFill>
                <a:latin typeface="Calibri"/>
                <a:ea typeface="Calibri"/>
                <a:cs typeface="Calibri"/>
                <a:sym typeface="Calibri"/>
              </a:rPr>
              <a:pPr/>
              <a:t>5</a:t>
            </a:fld>
            <a:endParaRPr>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3550" y="1793875"/>
            <a:ext cx="6459538" cy="48450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7D6E33F-457E-4754-966F-2F2A944A46AC}" type="slidenum">
              <a:rPr lang="en-GB" smtClean="0"/>
              <a:t>7</a:t>
            </a:fld>
            <a:endParaRPr lang="en-GB"/>
          </a:p>
        </p:txBody>
      </p:sp>
    </p:spTree>
    <p:extLst>
      <p:ext uri="{BB962C8B-B14F-4D97-AF65-F5344CB8AC3E}">
        <p14:creationId xmlns:p14="http://schemas.microsoft.com/office/powerpoint/2010/main" val="2366613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9:notes"/>
          <p:cNvSpPr>
            <a:spLocks noGrp="1" noRot="1" noChangeAspect="1"/>
          </p:cNvSpPr>
          <p:nvPr>
            <p:ph type="sldImg" idx="2"/>
          </p:nvPr>
        </p:nvSpPr>
        <p:spPr>
          <a:xfrm>
            <a:off x="998538" y="1149350"/>
            <a:ext cx="7654925" cy="5741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9:notes"/>
          <p:cNvSpPr txBox="1">
            <a:spLocks noGrp="1"/>
          </p:cNvSpPr>
          <p:nvPr>
            <p:ph type="body" idx="1"/>
          </p:nvPr>
        </p:nvSpPr>
        <p:spPr>
          <a:xfrm>
            <a:off x="965320" y="7273587"/>
            <a:ext cx="7722455" cy="6890578"/>
          </a:xfrm>
          <a:prstGeom prst="rect">
            <a:avLst/>
          </a:prstGeom>
          <a:noFill/>
          <a:ln>
            <a:noFill/>
          </a:ln>
        </p:spPr>
        <p:txBody>
          <a:bodyPr spcFirstLastPara="1" wrap="square" lIns="138728" tIns="69345" rIns="138728" bIns="69345" anchor="t" anchorCtr="0">
            <a:noAutofit/>
          </a:bodyPr>
          <a:lstStyle/>
          <a:p>
            <a:pPr>
              <a:buClr>
                <a:schemeClr val="dk1"/>
              </a:buClr>
              <a:buSzPts val="1200"/>
            </a:pPr>
            <a:endParaRPr/>
          </a:p>
        </p:txBody>
      </p:sp>
      <p:sp>
        <p:nvSpPr>
          <p:cNvPr id="270" name="Google Shape;270;p9:notes"/>
          <p:cNvSpPr txBox="1">
            <a:spLocks noGrp="1"/>
          </p:cNvSpPr>
          <p:nvPr>
            <p:ph type="sldNum" idx="12"/>
          </p:nvPr>
        </p:nvSpPr>
        <p:spPr>
          <a:xfrm>
            <a:off x="5467911" y="14544515"/>
            <a:ext cx="4182997" cy="765829"/>
          </a:xfrm>
          <a:prstGeom prst="rect">
            <a:avLst/>
          </a:prstGeom>
          <a:noFill/>
          <a:ln>
            <a:noFill/>
          </a:ln>
        </p:spPr>
        <p:txBody>
          <a:bodyPr spcFirstLastPara="1" wrap="square" lIns="138728" tIns="69345" rIns="138728" bIns="69345" anchor="b" anchorCtr="0">
            <a:noAutofit/>
          </a:bodyPr>
          <a:lstStyle/>
          <a:p>
            <a:pPr>
              <a:buClr>
                <a:schemeClr val="dk1"/>
              </a:buClr>
              <a:buSzPts val="1200"/>
            </a:pPr>
            <a:fld id="{00000000-1234-1234-1234-123412341234}" type="slidenum">
              <a:rPr lang="en-GB">
                <a:solidFill>
                  <a:schemeClr val="dk1"/>
                </a:solidFill>
                <a:latin typeface="Calibri"/>
                <a:ea typeface="Calibri"/>
                <a:cs typeface="Calibri"/>
                <a:sym typeface="Calibri"/>
              </a:rPr>
              <a:pPr>
                <a:buClr>
                  <a:schemeClr val="dk1"/>
                </a:buClr>
                <a:buSzPts val="1200"/>
              </a:pPr>
              <a:t>8</a:t>
            </a:fld>
            <a:endParaRPr>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9:notes"/>
          <p:cNvSpPr>
            <a:spLocks noGrp="1" noRot="1" noChangeAspect="1"/>
          </p:cNvSpPr>
          <p:nvPr>
            <p:ph type="sldImg" idx="2"/>
          </p:nvPr>
        </p:nvSpPr>
        <p:spPr>
          <a:xfrm>
            <a:off x="998538" y="1149350"/>
            <a:ext cx="7654925" cy="5741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9:notes"/>
          <p:cNvSpPr txBox="1">
            <a:spLocks noGrp="1"/>
          </p:cNvSpPr>
          <p:nvPr>
            <p:ph type="body" idx="1"/>
          </p:nvPr>
        </p:nvSpPr>
        <p:spPr>
          <a:xfrm>
            <a:off x="965320" y="7273587"/>
            <a:ext cx="7722455" cy="6890578"/>
          </a:xfrm>
          <a:prstGeom prst="rect">
            <a:avLst/>
          </a:prstGeom>
          <a:noFill/>
          <a:ln>
            <a:noFill/>
          </a:ln>
        </p:spPr>
        <p:txBody>
          <a:bodyPr spcFirstLastPara="1" wrap="square" lIns="138728" tIns="69345" rIns="138728" bIns="69345" anchor="t" anchorCtr="0">
            <a:noAutofit/>
          </a:bodyPr>
          <a:lstStyle/>
          <a:p>
            <a:pPr>
              <a:buClr>
                <a:schemeClr val="dk1"/>
              </a:buClr>
              <a:buSzPts val="1200"/>
            </a:pPr>
            <a:endParaRPr/>
          </a:p>
        </p:txBody>
      </p:sp>
      <p:sp>
        <p:nvSpPr>
          <p:cNvPr id="270" name="Google Shape;270;p9:notes"/>
          <p:cNvSpPr txBox="1">
            <a:spLocks noGrp="1"/>
          </p:cNvSpPr>
          <p:nvPr>
            <p:ph type="sldNum" idx="12"/>
          </p:nvPr>
        </p:nvSpPr>
        <p:spPr>
          <a:xfrm>
            <a:off x="5467911" y="14544515"/>
            <a:ext cx="4182997" cy="765829"/>
          </a:xfrm>
          <a:prstGeom prst="rect">
            <a:avLst/>
          </a:prstGeom>
          <a:noFill/>
          <a:ln>
            <a:noFill/>
          </a:ln>
        </p:spPr>
        <p:txBody>
          <a:bodyPr spcFirstLastPara="1" wrap="square" lIns="138728" tIns="69345" rIns="138728" bIns="69345" anchor="b" anchorCtr="0">
            <a:noAutofit/>
          </a:bodyPr>
          <a:lstStyle/>
          <a:p>
            <a:pPr>
              <a:buClr>
                <a:schemeClr val="dk1"/>
              </a:buClr>
              <a:buSzPts val="1200"/>
            </a:pPr>
            <a:fld id="{00000000-1234-1234-1234-123412341234}" type="slidenum">
              <a:rPr lang="en-GB">
                <a:solidFill>
                  <a:schemeClr val="dk1"/>
                </a:solidFill>
                <a:latin typeface="Calibri"/>
                <a:ea typeface="Calibri"/>
                <a:cs typeface="Calibri"/>
                <a:sym typeface="Calibri"/>
              </a:rPr>
              <a:pPr>
                <a:buClr>
                  <a:schemeClr val="dk1"/>
                </a:buClr>
                <a:buSzPts val="1200"/>
              </a:pPr>
              <a:t>9</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0285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07FF2DF-6A44-466A-A0C7-7347C85C3583}"/>
              </a:ext>
            </a:extLst>
          </p:cNvPr>
          <p:cNvSpPr>
            <a:spLocks noGrp="1" noRot="1" noChangeAspect="1" noTextEdit="1"/>
          </p:cNvSpPr>
          <p:nvPr>
            <p:ph type="sldImg"/>
          </p:nvPr>
        </p:nvSpPr>
        <p:spPr bwMode="auto">
          <a:xfrm>
            <a:off x="1733550" y="1793875"/>
            <a:ext cx="6459538" cy="4845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D999672-9377-4D44-9ACF-D6DBFBEAEF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Intro my role</a:t>
            </a:r>
          </a:p>
        </p:txBody>
      </p:sp>
      <p:sp>
        <p:nvSpPr>
          <p:cNvPr id="4100" name="Slide Number Placeholder 3">
            <a:extLst>
              <a:ext uri="{FF2B5EF4-FFF2-40B4-BE49-F238E27FC236}">
                <a16:creationId xmlns:a16="http://schemas.microsoft.com/office/drawing/2014/main" id="{D2DE38BE-AAA7-4625-88C3-DD96A4B674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Arial" panose="020B0604020202020204" pitchFamily="34" charset="0"/>
                <a:ea typeface="ヒラギノ角ゴ Pro W3" pitchFamily="16" charset="-128"/>
              </a:defRPr>
            </a:lvl1pPr>
            <a:lvl2pPr marL="1127352" indent="-433597">
              <a:defRPr sz="3600">
                <a:solidFill>
                  <a:schemeClr val="tx1"/>
                </a:solidFill>
                <a:latin typeface="Arial" panose="020B0604020202020204" pitchFamily="34" charset="0"/>
                <a:ea typeface="ヒラギノ角ゴ Pro W3" pitchFamily="16" charset="-128"/>
              </a:defRPr>
            </a:lvl2pPr>
            <a:lvl3pPr marL="1734388" indent="-346878">
              <a:defRPr sz="3600">
                <a:solidFill>
                  <a:schemeClr val="tx1"/>
                </a:solidFill>
                <a:latin typeface="Arial" panose="020B0604020202020204" pitchFamily="34" charset="0"/>
                <a:ea typeface="ヒラギノ角ゴ Pro W3" pitchFamily="16" charset="-128"/>
              </a:defRPr>
            </a:lvl3pPr>
            <a:lvl4pPr marL="2428143" indent="-346878">
              <a:defRPr sz="3600">
                <a:solidFill>
                  <a:schemeClr val="tx1"/>
                </a:solidFill>
                <a:latin typeface="Arial" panose="020B0604020202020204" pitchFamily="34" charset="0"/>
                <a:ea typeface="ヒラギノ角ゴ Pro W3" pitchFamily="16" charset="-128"/>
              </a:defRPr>
            </a:lvl4pPr>
            <a:lvl5pPr marL="3121899" indent="-346878">
              <a:defRPr sz="3600">
                <a:solidFill>
                  <a:schemeClr val="tx1"/>
                </a:solidFill>
                <a:latin typeface="Arial" panose="020B0604020202020204" pitchFamily="34" charset="0"/>
                <a:ea typeface="ヒラギノ角ゴ Pro W3" pitchFamily="16" charset="-128"/>
              </a:defRPr>
            </a:lvl5pPr>
            <a:lvl6pPr marL="3815654"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6pPr>
            <a:lvl7pPr marL="4509409"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7pPr>
            <a:lvl8pPr marL="5203165"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8pPr>
            <a:lvl9pPr marL="5896920" indent="-346878" eaLnBrk="0" fontAlgn="base" hangingPunct="0">
              <a:spcBef>
                <a:spcPct val="0"/>
              </a:spcBef>
              <a:spcAft>
                <a:spcPct val="0"/>
              </a:spcAft>
              <a:defRPr sz="3600">
                <a:solidFill>
                  <a:schemeClr val="tx1"/>
                </a:solidFill>
                <a:latin typeface="Arial" panose="020B0604020202020204" pitchFamily="34" charset="0"/>
                <a:ea typeface="ヒラギノ角ゴ Pro W3" pitchFamily="16" charset="-128"/>
              </a:defRPr>
            </a:lvl9pPr>
          </a:lstStyle>
          <a:p>
            <a:fld id="{3F944841-4FA4-4D0A-B1BA-0DB697507F69}" type="slidenum">
              <a:rPr lang="en-GB" altLang="en-US" sz="1800"/>
              <a:pPr/>
              <a:t>10</a:t>
            </a:fld>
            <a:endParaRPr lang="en-GB" altLang="en-US" sz="1800"/>
          </a:p>
        </p:txBody>
      </p:sp>
    </p:spTree>
    <p:extLst>
      <p:ext uri="{BB962C8B-B14F-4D97-AF65-F5344CB8AC3E}">
        <p14:creationId xmlns:p14="http://schemas.microsoft.com/office/powerpoint/2010/main" val="2581598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33C940-8499-4886-B02D-852C2DF416B6}" type="datetimeFigureOut">
              <a:rPr lang="en-GB" smtClean="0"/>
              <a:t>25/08/2023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2158307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3C940-8499-4886-B02D-852C2DF416B6}" type="datetimeFigureOut">
              <a:rPr lang="en-GB" smtClean="0"/>
              <a:t>25/08/2023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49008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3C940-8499-4886-B02D-852C2DF416B6}" type="datetimeFigureOut">
              <a:rPr lang="en-GB" smtClean="0"/>
              <a:t>25/08/2023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3369553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3C940-8499-4886-B02D-852C2DF416B6}" type="datetimeFigureOut">
              <a:rPr lang="en-GB" smtClean="0"/>
              <a:t>25/08/2023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839721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33C940-8499-4886-B02D-852C2DF416B6}" type="datetimeFigureOut">
              <a:rPr lang="en-GB" smtClean="0"/>
              <a:t>25/08/2023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2598885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33C940-8499-4886-B02D-852C2DF416B6}" type="datetimeFigureOut">
              <a:rPr lang="en-GB" smtClean="0"/>
              <a:t>25/08/2023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2597872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33C940-8499-4886-B02D-852C2DF416B6}" type="datetimeFigureOut">
              <a:rPr lang="en-GB" smtClean="0"/>
              <a:t>25/08/2023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2891436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33C940-8499-4886-B02D-852C2DF416B6}" type="datetimeFigureOut">
              <a:rPr lang="en-GB" smtClean="0"/>
              <a:t>25/08/2023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246378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33C940-8499-4886-B02D-852C2DF416B6}" type="datetimeFigureOut">
              <a:rPr lang="en-GB" smtClean="0"/>
              <a:t>25/08/2023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889471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33C940-8499-4886-B02D-852C2DF416B6}" type="datetimeFigureOut">
              <a:rPr lang="en-GB" smtClean="0"/>
              <a:t>25/08/2023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418549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33C940-8499-4886-B02D-852C2DF416B6}" type="datetimeFigureOut">
              <a:rPr lang="en-GB" smtClean="0"/>
              <a:t>25/08/2023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9EE24B-5D2E-4616-964E-6FB0F004D8DB}" type="slidenum">
              <a:rPr lang="en-GB" smtClean="0"/>
              <a:t>‹#›</a:t>
            </a:fld>
            <a:endParaRPr lang="en-GB"/>
          </a:p>
        </p:txBody>
      </p:sp>
    </p:spTree>
    <p:extLst>
      <p:ext uri="{BB962C8B-B14F-4D97-AF65-F5344CB8AC3E}">
        <p14:creationId xmlns:p14="http://schemas.microsoft.com/office/powerpoint/2010/main" val="2732102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3C940-8499-4886-B02D-852C2DF416B6}" type="datetimeFigureOut">
              <a:rPr lang="en-GB" smtClean="0"/>
              <a:t>25/08/2023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EE24B-5D2E-4616-964E-6FB0F004D8DB}" type="slidenum">
              <a:rPr lang="en-GB" smtClean="0"/>
              <a:t>‹#›</a:t>
            </a:fld>
            <a:endParaRPr lang="en-GB"/>
          </a:p>
        </p:txBody>
      </p:sp>
    </p:spTree>
    <p:extLst>
      <p:ext uri="{BB962C8B-B14F-4D97-AF65-F5344CB8AC3E}">
        <p14:creationId xmlns:p14="http://schemas.microsoft.com/office/powerpoint/2010/main" val="34377398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chart" Target="../charts/char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chart" Target="../charts/chart17.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chart" Target="../charts/chart18.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chart" Target="../charts/chart20.xml"/><Relationship Id="rId4" Type="http://schemas.openxmlformats.org/officeDocument/2006/relationships/chart" Target="../charts/chart1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chart" Target="../charts/chart22.xml"/><Relationship Id="rId4" Type="http://schemas.openxmlformats.org/officeDocument/2006/relationships/chart" Target="../charts/chart21.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hart" Target="../charts/chart27.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28.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chart" Target="../charts/chart30.xml"/><Relationship Id="rId4" Type="http://schemas.openxmlformats.org/officeDocument/2006/relationships/chart" Target="../charts/chart29.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chart" Target="../charts/chart32.xml"/><Relationship Id="rId4" Type="http://schemas.openxmlformats.org/officeDocument/2006/relationships/chart" Target="../charts/chart3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hyperlink" Target="https://www.shropshire.gov.uk/public-health/jsna-data-bet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051" name="Title 2">
            <a:extLst>
              <a:ext uri="{FF2B5EF4-FFF2-40B4-BE49-F238E27FC236}">
                <a16:creationId xmlns:a16="http://schemas.microsoft.com/office/drawing/2014/main" id="{A2C58676-64DB-48B4-B72F-F6DBF9A0985F}"/>
              </a:ext>
            </a:extLst>
          </p:cNvPr>
          <p:cNvSpPr>
            <a:spLocks noGrp="1"/>
          </p:cNvSpPr>
          <p:nvPr>
            <p:ph type="ctrTitle"/>
          </p:nvPr>
        </p:nvSpPr>
        <p:spPr>
          <a:xfrm>
            <a:off x="404951" y="1536970"/>
            <a:ext cx="8664840" cy="1614931"/>
          </a:xfrm>
        </p:spPr>
        <p:txBody>
          <a:bodyPr>
            <a:normAutofit fontScale="90000"/>
          </a:bodyPr>
          <a:lstStyle/>
          <a:p>
            <a:pPr algn="l"/>
            <a:r>
              <a:rPr lang="en-GB" sz="4000" b="1">
                <a:solidFill>
                  <a:schemeClr val="bg1"/>
                </a:solidFill>
                <a:latin typeface="Arial" panose="020B0604020202020204" pitchFamily="34" charset="0"/>
                <a:ea typeface="+mj-lt"/>
                <a:cs typeface="Arial" panose="020B0604020202020204" pitchFamily="34" charset="0"/>
              </a:rPr>
              <a:t>Joint Strategic Needs </a:t>
            </a:r>
            <a:br>
              <a:rPr lang="en-GB" sz="4000" b="1">
                <a:solidFill>
                  <a:schemeClr val="bg1"/>
                </a:solidFill>
                <a:latin typeface="Arial" panose="020B0604020202020204" pitchFamily="34" charset="0"/>
                <a:ea typeface="+mj-lt"/>
                <a:cs typeface="Arial" panose="020B0604020202020204" pitchFamily="34" charset="0"/>
              </a:rPr>
            </a:br>
            <a:r>
              <a:rPr lang="en-GB" sz="4000" b="1">
                <a:solidFill>
                  <a:schemeClr val="bg1"/>
                </a:solidFill>
                <a:latin typeface="Arial" panose="020B0604020202020204" pitchFamily="34" charset="0"/>
                <a:ea typeface="+mj-lt"/>
                <a:cs typeface="Arial" panose="020B0604020202020204" pitchFamily="34" charset="0"/>
              </a:rPr>
              <a:t>Assessment (JSNA) place-based approach</a:t>
            </a:r>
            <a:r>
              <a:rPr lang="en-GB" altLang="en-US" sz="4400">
                <a:solidFill>
                  <a:schemeClr val="bg1"/>
                </a:solidFill>
                <a:latin typeface="Arial" panose="020B0604020202020204" pitchFamily="34" charset="0"/>
                <a:cs typeface="Arial" panose="020B0604020202020204" pitchFamily="34" charset="0"/>
              </a:rPr>
              <a:t> </a:t>
            </a:r>
            <a:br>
              <a:rPr lang="en-GB" altLang="en-US" sz="6450">
                <a:solidFill>
                  <a:schemeClr val="bg1"/>
                </a:solidFill>
              </a:rPr>
            </a:br>
            <a:endParaRPr lang="en-GB" sz="1800">
              <a:solidFill>
                <a:schemeClr val="bg1"/>
              </a:solidFill>
              <a:cs typeface="Calibri Light"/>
            </a:endParaRPr>
          </a:p>
        </p:txBody>
      </p:sp>
      <p:sp>
        <p:nvSpPr>
          <p:cNvPr id="5" name="TextBox 4">
            <a:extLst>
              <a:ext uri="{FF2B5EF4-FFF2-40B4-BE49-F238E27FC236}">
                <a16:creationId xmlns:a16="http://schemas.microsoft.com/office/drawing/2014/main" id="{902DCEC3-91A2-45AA-8C21-69C86016A7D6}"/>
              </a:ext>
            </a:extLst>
          </p:cNvPr>
          <p:cNvSpPr txBox="1"/>
          <p:nvPr/>
        </p:nvSpPr>
        <p:spPr>
          <a:xfrm>
            <a:off x="404951" y="3475267"/>
            <a:ext cx="690663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Stakeholder Event – </a:t>
            </a:r>
            <a:r>
              <a:rPr lang="en-GB" sz="2400">
                <a:solidFill>
                  <a:schemeClr val="bg1"/>
                </a:solidFill>
              </a:rPr>
              <a:t>Whitchurch</a:t>
            </a: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group of people walking on a street&#10;&#10;Description automatically generated with low confidence">
            <a:extLst>
              <a:ext uri="{FF2B5EF4-FFF2-40B4-BE49-F238E27FC236}">
                <a16:creationId xmlns:a16="http://schemas.microsoft.com/office/drawing/2014/main" id="{9DCF47AF-65CA-7DC5-E557-0CC01404E997}"/>
              </a:ext>
            </a:extLst>
          </p:cNvPr>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117873" y="64008"/>
            <a:ext cx="8951918" cy="67299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E29AF-9A46-41E5-8722-D920A5086D20}"/>
              </a:ext>
            </a:extLst>
          </p:cNvPr>
          <p:cNvSpPr>
            <a:spLocks noGrp="1"/>
          </p:cNvSpPr>
          <p:nvPr>
            <p:ph type="ctrTitle"/>
          </p:nvPr>
        </p:nvSpPr>
        <p:spPr>
          <a:xfrm>
            <a:off x="262647" y="1809344"/>
            <a:ext cx="8579796" cy="2743199"/>
          </a:xfrm>
        </p:spPr>
        <p:txBody>
          <a:bodyPr>
            <a:normAutofit/>
          </a:bodyPr>
          <a:lstStyle/>
          <a:p>
            <a:pPr>
              <a:lnSpc>
                <a:spcPct val="100000"/>
              </a:lnSpc>
            </a:pPr>
            <a:r>
              <a:rPr lang="en-GB" sz="3800" b="1">
                <a:solidFill>
                  <a:srgbClr val="0070C0"/>
                </a:solidFill>
                <a:latin typeface="Arial" panose="020B0604020202020204" pitchFamily="34" charset="0"/>
                <a:cs typeface="Arial" panose="020B0604020202020204" pitchFamily="34" charset="0"/>
              </a:rPr>
              <a:t>Whitchurch Place Plan</a:t>
            </a:r>
            <a:br>
              <a:rPr lang="en-GB" sz="3800" b="1">
                <a:solidFill>
                  <a:srgbClr val="0070C0"/>
                </a:solidFill>
                <a:latin typeface="Arial" panose="020B0604020202020204" pitchFamily="34" charset="0"/>
                <a:cs typeface="Arial" panose="020B0604020202020204" pitchFamily="34" charset="0"/>
              </a:rPr>
            </a:br>
            <a:br>
              <a:rPr lang="en-GB" sz="3800" b="1">
                <a:solidFill>
                  <a:srgbClr val="0070C0"/>
                </a:solidFill>
                <a:latin typeface="Arial" panose="020B0604020202020204" pitchFamily="34" charset="0"/>
                <a:cs typeface="Arial" panose="020B0604020202020204" pitchFamily="34" charset="0"/>
              </a:rPr>
            </a:br>
            <a:r>
              <a:rPr lang="en-GB" sz="3800" b="1">
                <a:solidFill>
                  <a:srgbClr val="0070C0"/>
                </a:solidFill>
                <a:latin typeface="Arial" panose="020B0604020202020204" pitchFamily="34" charset="0"/>
                <a:cs typeface="Arial" panose="020B0604020202020204" pitchFamily="34" charset="0"/>
              </a:rPr>
              <a:t> Examples of Key Health and Wellbeing Data</a:t>
            </a:r>
          </a:p>
        </p:txBody>
      </p:sp>
      <p:pic>
        <p:nvPicPr>
          <p:cNvPr id="4" name="Picture 3" descr="A picture containing text, clipart&#10;&#10;Description automatically generated">
            <a:extLst>
              <a:ext uri="{FF2B5EF4-FFF2-40B4-BE49-F238E27FC236}">
                <a16:creationId xmlns:a16="http://schemas.microsoft.com/office/drawing/2014/main" id="{5FF3D6E1-B27B-4436-AF7D-8879AF19AF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564221"/>
            <a:ext cx="6119133" cy="1293779"/>
          </a:xfrm>
          <a:prstGeom prst="rect">
            <a:avLst/>
          </a:prstGeom>
        </p:spPr>
      </p:pic>
    </p:spTree>
    <p:extLst>
      <p:ext uri="{BB962C8B-B14F-4D97-AF65-F5344CB8AC3E}">
        <p14:creationId xmlns:p14="http://schemas.microsoft.com/office/powerpoint/2010/main" val="3864194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937CFB5-4D13-47D6-8C4D-A609DAA1486D}"/>
              </a:ext>
            </a:extLst>
          </p:cNvPr>
          <p:cNvPicPr>
            <a:picLocks noGrp="1" noChangeAspect="1"/>
          </p:cNvPicPr>
          <p:nvPr>
            <p:ph idx="1"/>
          </p:nvPr>
        </p:nvPicPr>
        <p:blipFill>
          <a:blip r:embed="rId3"/>
          <a:stretch>
            <a:fillRect/>
          </a:stretch>
        </p:blipFill>
        <p:spPr>
          <a:xfrm>
            <a:off x="0" y="1610909"/>
            <a:ext cx="4494179" cy="5247092"/>
          </a:xfrm>
          <a:prstGeom prst="rect">
            <a:avLst/>
          </a:prstGeom>
        </p:spPr>
      </p:pic>
      <p:pic>
        <p:nvPicPr>
          <p:cNvPr id="7" name="Picture 6" descr="Map&#10;&#10;Description automatically generated">
            <a:extLst>
              <a:ext uri="{FF2B5EF4-FFF2-40B4-BE49-F238E27FC236}">
                <a16:creationId xmlns:a16="http://schemas.microsoft.com/office/drawing/2014/main" id="{EFA1619B-C0FD-4A67-86E6-A0E03BE83B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9823" y="1611260"/>
            <a:ext cx="4494178" cy="5242381"/>
          </a:xfrm>
          <a:prstGeom prst="rect">
            <a:avLst/>
          </a:prstGeom>
        </p:spPr>
      </p:pic>
      <p:sp>
        <p:nvSpPr>
          <p:cNvPr id="8" name="TextBox 7">
            <a:extLst>
              <a:ext uri="{FF2B5EF4-FFF2-40B4-BE49-F238E27FC236}">
                <a16:creationId xmlns:a16="http://schemas.microsoft.com/office/drawing/2014/main" id="{1BD287FE-501C-48FC-8A97-746078C7FB74}"/>
              </a:ext>
            </a:extLst>
          </p:cNvPr>
          <p:cNvSpPr txBox="1"/>
          <p:nvPr/>
        </p:nvSpPr>
        <p:spPr>
          <a:xfrm>
            <a:off x="408561" y="1087689"/>
            <a:ext cx="9474740" cy="523220"/>
          </a:xfrm>
          <a:prstGeom prst="rect">
            <a:avLst/>
          </a:prstGeom>
          <a:noFill/>
        </p:spPr>
        <p:txBody>
          <a:bodyPr wrap="square">
            <a:spAutoFit/>
          </a:bodyPr>
          <a:lstStyle/>
          <a:p>
            <a:r>
              <a:rPr lang="en-GB" sz="2800" b="1">
                <a:solidFill>
                  <a:srgbClr val="0070C0"/>
                </a:solidFill>
                <a:latin typeface="Arial" panose="020B0604020202020204" pitchFamily="34" charset="0"/>
                <a:cs typeface="Arial" panose="020B0604020202020204" pitchFamily="34" charset="0"/>
              </a:rPr>
              <a:t>Early Years and School Age Population </a:t>
            </a:r>
          </a:p>
        </p:txBody>
      </p:sp>
    </p:spTree>
    <p:extLst>
      <p:ext uri="{BB962C8B-B14F-4D97-AF65-F5344CB8AC3E}">
        <p14:creationId xmlns:p14="http://schemas.microsoft.com/office/powerpoint/2010/main" val="476377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ACFA2-EB73-4FA0-A095-4834EDC739DD}"/>
              </a:ext>
            </a:extLst>
          </p:cNvPr>
          <p:cNvSpPr>
            <a:spLocks noGrp="1"/>
          </p:cNvSpPr>
          <p:nvPr>
            <p:ph type="title"/>
          </p:nvPr>
        </p:nvSpPr>
        <p:spPr>
          <a:xfrm>
            <a:off x="288182" y="861237"/>
            <a:ext cx="7886700" cy="1325563"/>
          </a:xfrm>
        </p:spPr>
        <p:txBody>
          <a:bodyPr>
            <a:normAutofit/>
          </a:bodyPr>
          <a:lstStyle/>
          <a:p>
            <a:r>
              <a:rPr lang="en-GB" sz="2800" b="1">
                <a:solidFill>
                  <a:srgbClr val="0070C0"/>
                </a:solidFill>
                <a:latin typeface="Arial" panose="020B0604020202020204" pitchFamily="34" charset="0"/>
                <a:cs typeface="Arial" panose="020B0604020202020204" pitchFamily="34" charset="0"/>
              </a:rPr>
              <a:t>Ranking of Wards in Whitchurch Place Plan Area in metrics</a:t>
            </a:r>
          </a:p>
        </p:txBody>
      </p:sp>
      <p:graphicFrame>
        <p:nvGraphicFramePr>
          <p:cNvPr id="5" name="Table 4">
            <a:extLst>
              <a:ext uri="{FF2B5EF4-FFF2-40B4-BE49-F238E27FC236}">
                <a16:creationId xmlns:a16="http://schemas.microsoft.com/office/drawing/2014/main" id="{253E85CD-9071-4E7A-8577-6960B767530B}"/>
              </a:ext>
            </a:extLst>
          </p:cNvPr>
          <p:cNvGraphicFramePr>
            <a:graphicFrameLocks noGrp="1"/>
          </p:cNvGraphicFramePr>
          <p:nvPr>
            <p:extLst>
              <p:ext uri="{D42A27DB-BD31-4B8C-83A1-F6EECF244321}">
                <p14:modId xmlns:p14="http://schemas.microsoft.com/office/powerpoint/2010/main" val="12335300"/>
              </p:ext>
            </p:extLst>
          </p:nvPr>
        </p:nvGraphicFramePr>
        <p:xfrm>
          <a:off x="0" y="2033466"/>
          <a:ext cx="9144000" cy="4824534"/>
        </p:xfrm>
        <a:graphic>
          <a:graphicData uri="http://schemas.openxmlformats.org/drawingml/2006/table">
            <a:tbl>
              <a:tblPr>
                <a:tableStyleId>{5C22544A-7EE6-4342-B048-85BDC9FD1C3A}</a:tableStyleId>
              </a:tblPr>
              <a:tblGrid>
                <a:gridCol w="3881336">
                  <a:extLst>
                    <a:ext uri="{9D8B030D-6E8A-4147-A177-3AD203B41FA5}">
                      <a16:colId xmlns:a16="http://schemas.microsoft.com/office/drawing/2014/main" val="576146357"/>
                    </a:ext>
                  </a:extLst>
                </a:gridCol>
                <a:gridCol w="1643975">
                  <a:extLst>
                    <a:ext uri="{9D8B030D-6E8A-4147-A177-3AD203B41FA5}">
                      <a16:colId xmlns:a16="http://schemas.microsoft.com/office/drawing/2014/main" val="2486601542"/>
                    </a:ext>
                  </a:extLst>
                </a:gridCol>
                <a:gridCol w="2140085">
                  <a:extLst>
                    <a:ext uri="{9D8B030D-6E8A-4147-A177-3AD203B41FA5}">
                      <a16:colId xmlns:a16="http://schemas.microsoft.com/office/drawing/2014/main" val="1903006763"/>
                    </a:ext>
                  </a:extLst>
                </a:gridCol>
                <a:gridCol w="1478604">
                  <a:extLst>
                    <a:ext uri="{9D8B030D-6E8A-4147-A177-3AD203B41FA5}">
                      <a16:colId xmlns:a16="http://schemas.microsoft.com/office/drawing/2014/main" val="3326731041"/>
                    </a:ext>
                  </a:extLst>
                </a:gridCol>
              </a:tblGrid>
              <a:tr h="371118">
                <a:tc>
                  <a:txBody>
                    <a:bodyPr/>
                    <a:lstStyle/>
                    <a:p>
                      <a:pPr algn="l" rtl="0" fontAlgn="b"/>
                      <a:r>
                        <a:rPr lang="en-GB" sz="800" b="1" i="0" u="none" strike="noStrike">
                          <a:solidFill>
                            <a:srgbClr val="000000"/>
                          </a:solidFill>
                          <a:effectLst/>
                          <a:latin typeface="Arial" panose="020B0604020202020204" pitchFamily="34" charset="0"/>
                        </a:rPr>
                        <a:t> </a:t>
                      </a:r>
                    </a:p>
                  </a:txBody>
                  <a:tcPr marL="5358" marR="5358" marT="53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rtl="0" fontAlgn="b"/>
                      <a:r>
                        <a:rPr lang="en-GB" sz="1050" b="1" i="0" u="none" strike="noStrike">
                          <a:solidFill>
                            <a:srgbClr val="FF0000"/>
                          </a:solidFill>
                          <a:effectLst/>
                          <a:latin typeface="Arial" panose="020B0604020202020204" pitchFamily="34" charset="0"/>
                          <a:cs typeface="Arial" panose="020B0604020202020204" pitchFamily="34" charset="0"/>
                        </a:rPr>
                        <a:t>Ranking of Ward in Indicator out of 62 wards in Shropshire – lowest number is worse</a:t>
                      </a: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rtl="0" fontAlgn="b"/>
                      <a:endParaRPr lang="en-GB" sz="1000" b="1" i="0" u="none" strike="noStrike">
                        <a:solidFill>
                          <a:srgbClr val="000000"/>
                        </a:solidFill>
                        <a:effectLst/>
                        <a:latin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rtl="0" fontAlgn="b"/>
                      <a:endParaRPr lang="en-GB" sz="1000" b="1" i="0" u="none" strike="noStrike">
                        <a:solidFill>
                          <a:srgbClr val="000000"/>
                        </a:solidFill>
                        <a:effectLst/>
                        <a:latin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8732548"/>
                  </a:ext>
                </a:extLst>
              </a:tr>
              <a:tr h="371118">
                <a:tc>
                  <a:txBody>
                    <a:bodyPr/>
                    <a:lstStyle/>
                    <a:p>
                      <a:pPr algn="l" rtl="0" fontAlgn="b"/>
                      <a:r>
                        <a:rPr lang="en-GB" sz="1400" b="1" u="none" strike="noStrike">
                          <a:effectLst/>
                          <a:latin typeface="Arial" panose="020B0604020202020204" pitchFamily="34" charset="0"/>
                          <a:cs typeface="Arial" panose="020B0604020202020204" pitchFamily="34" charset="0"/>
                        </a:rPr>
                        <a:t> Indicator</a:t>
                      </a:r>
                      <a:endParaRPr lang="en-GB" sz="1400" b="1" i="0" u="none" strike="noStrike">
                        <a:solidFill>
                          <a:srgbClr val="000000"/>
                        </a:solidFill>
                        <a:effectLst/>
                        <a:latin typeface="Arial" panose="020B0604020202020204" pitchFamily="34" charset="0"/>
                        <a:cs typeface="Arial" panose="020B060402020202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1" i="0" u="none" strike="noStrike" err="1">
                          <a:solidFill>
                            <a:srgbClr val="000000"/>
                          </a:solidFill>
                          <a:effectLst/>
                          <a:latin typeface="Arial" panose="020B0604020202020204" pitchFamily="34" charset="0"/>
                          <a:cs typeface="Arial" panose="020B0604020202020204" pitchFamily="34" charset="0"/>
                        </a:rPr>
                        <a:t>Prees</a:t>
                      </a:r>
                      <a:endParaRPr lang="en-GB" sz="1200" b="1" i="0" u="none" strike="noStrike">
                        <a:solidFill>
                          <a:srgbClr val="000000"/>
                        </a:solidFill>
                        <a:effectLst/>
                        <a:latin typeface="Arial" panose="020B0604020202020204" pitchFamily="34" charset="0"/>
                        <a:cs typeface="Arial" panose="020B060402020202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1" i="0" u="none" strike="noStrike">
                          <a:solidFill>
                            <a:srgbClr val="000000"/>
                          </a:solidFill>
                          <a:effectLst/>
                          <a:latin typeface="Arial" panose="020B0604020202020204" pitchFamily="34" charset="0"/>
                          <a:cs typeface="Arial" panose="020B0604020202020204" pitchFamily="34" charset="0"/>
                        </a:rPr>
                        <a:t>Whitchurch North</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1" i="0" u="none" strike="noStrike">
                          <a:solidFill>
                            <a:srgbClr val="000000"/>
                          </a:solidFill>
                          <a:effectLst/>
                          <a:latin typeface="Arial" panose="020B0604020202020204" pitchFamily="34" charset="0"/>
                          <a:cs typeface="Arial" panose="020B0604020202020204" pitchFamily="34" charset="0"/>
                        </a:rPr>
                        <a:t>Whitchurch South</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7282331"/>
                  </a:ext>
                </a:extLst>
              </a:tr>
              <a:tr h="371118">
                <a:tc>
                  <a:txBody>
                    <a:bodyPr/>
                    <a:lstStyle/>
                    <a:p>
                      <a:pPr algn="l" rtl="0" fontAlgn="b"/>
                      <a:r>
                        <a:rPr lang="en-GB" sz="1200" u="none" strike="noStrike">
                          <a:effectLst/>
                        </a:rPr>
                        <a:t> Unemployment</a:t>
                      </a:r>
                      <a:endParaRPr lang="en-GB" sz="1200" b="0" i="0" u="none" strike="noStrike">
                        <a:solidFill>
                          <a:srgbClr val="000000"/>
                        </a:solidFill>
                        <a:effectLst/>
                        <a:latin typeface="Arial" panose="020B060402020202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33</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4</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18</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1167764"/>
                  </a:ext>
                </a:extLst>
              </a:tr>
              <a:tr h="371118">
                <a:tc>
                  <a:txBody>
                    <a:bodyPr/>
                    <a:lstStyle/>
                    <a:p>
                      <a:pPr algn="l" rtl="0" fontAlgn="b"/>
                      <a:r>
                        <a:rPr lang="en-GB" sz="1200" u="none" strike="noStrike">
                          <a:effectLst/>
                        </a:rPr>
                        <a:t> Child Poverty, English Indices of Deprivation, 2019</a:t>
                      </a:r>
                      <a:endParaRPr lang="en-GB" sz="1200" b="0" i="0" u="none" strike="noStrike">
                        <a:solidFill>
                          <a:srgbClr val="000000"/>
                        </a:solidFill>
                        <a:effectLst/>
                        <a:latin typeface="Arial" panose="020B060402020202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18</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12</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37</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9622073"/>
                  </a:ext>
                </a:extLst>
              </a:tr>
              <a:tr h="371118">
                <a:tc>
                  <a:txBody>
                    <a:bodyPr/>
                    <a:lstStyle/>
                    <a:p>
                      <a:pPr algn="l" rtl="0" fontAlgn="b"/>
                      <a:r>
                        <a:rPr lang="en-GB" sz="1200" u="none" strike="noStrike">
                          <a:effectLst/>
                        </a:rPr>
                        <a:t> Income deprivation, English Indices of Deprivation, 2019</a:t>
                      </a:r>
                      <a:endParaRPr lang="en-GB" sz="1200" b="0" i="0" u="none" strike="noStrike">
                        <a:solidFill>
                          <a:srgbClr val="000000"/>
                        </a:solidFill>
                        <a:effectLst/>
                        <a:latin typeface="Arial" panose="020B060402020202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27</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11</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20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0443613"/>
                  </a:ext>
                </a:extLst>
              </a:tr>
              <a:tr h="371118">
                <a:tc>
                  <a:txBody>
                    <a:bodyPr/>
                    <a:lstStyle/>
                    <a:p>
                      <a:pPr algn="l" rtl="0" fontAlgn="b"/>
                      <a:r>
                        <a:rPr lang="en-GB" sz="1200" u="none" strike="noStrike">
                          <a:effectLst/>
                        </a:rPr>
                        <a:t> IMD Score, 2019</a:t>
                      </a:r>
                      <a:endParaRPr lang="en-GB" sz="1200" b="0" i="0" u="none" strike="noStrike">
                        <a:solidFill>
                          <a:srgbClr val="000000"/>
                        </a:solidFill>
                        <a:effectLst/>
                        <a:latin typeface="Arial" panose="020B060402020202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7</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17</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12</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733151"/>
                  </a:ext>
                </a:extLst>
              </a:tr>
              <a:tr h="371118">
                <a:tc>
                  <a:txBody>
                    <a:bodyPr/>
                    <a:lstStyle/>
                    <a:p>
                      <a:pPr algn="l" rtl="0" fontAlgn="b"/>
                      <a:r>
                        <a:rPr lang="en-GB" sz="1200" u="none" strike="noStrike">
                          <a:effectLst/>
                        </a:rPr>
                        <a:t> Long term unemployment</a:t>
                      </a:r>
                      <a:endParaRPr lang="en-GB" sz="1200" b="0" i="0" u="none" strike="noStrike">
                        <a:solidFill>
                          <a:srgbClr val="000000"/>
                        </a:solidFill>
                        <a:effectLst/>
                        <a:latin typeface="Arial" panose="020B060402020202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49</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16</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30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6570387"/>
                  </a:ext>
                </a:extLst>
              </a:tr>
              <a:tr h="371118">
                <a:tc>
                  <a:txBody>
                    <a:bodyPr/>
                    <a:lstStyle/>
                    <a:p>
                      <a:pPr algn="l" rtl="0" fontAlgn="b"/>
                      <a:r>
                        <a:rPr lang="en-GB" sz="1200" u="none" strike="noStrike">
                          <a:effectLst/>
                        </a:rPr>
                        <a:t> General fertility rate: live births per 1,000 women aged 15-44  </a:t>
                      </a:r>
                    </a:p>
                    <a:p>
                      <a:pPr algn="l" rtl="0" fontAlgn="b"/>
                      <a:r>
                        <a:rPr lang="en-GB" sz="1200" u="none" strike="noStrike">
                          <a:effectLst/>
                        </a:rPr>
                        <a:t> years</a:t>
                      </a:r>
                      <a:endParaRPr lang="en-GB" sz="1200" b="0" i="0" u="none" strike="noStrike">
                        <a:solidFill>
                          <a:srgbClr val="000000"/>
                        </a:solidFill>
                        <a:effectLst/>
                        <a:latin typeface="Arial" panose="020B060402020202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16</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15</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26</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4538206"/>
                  </a:ext>
                </a:extLst>
              </a:tr>
              <a:tr h="371118">
                <a:tc>
                  <a:txBody>
                    <a:bodyPr/>
                    <a:lstStyle/>
                    <a:p>
                      <a:pPr algn="l" rtl="0" fontAlgn="b"/>
                      <a:r>
                        <a:rPr lang="en-GB" sz="1200" u="none" strike="noStrike">
                          <a:effectLst/>
                        </a:rPr>
                        <a:t> Low birth weight of live babies</a:t>
                      </a:r>
                      <a:endParaRPr lang="en-GB" sz="1200" b="0" i="0" u="none" strike="noStrike">
                        <a:solidFill>
                          <a:srgbClr val="000000"/>
                        </a:solidFill>
                        <a:effectLst/>
                        <a:latin typeface="Arial" panose="020B060402020202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28</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12</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28</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42460885"/>
                  </a:ext>
                </a:extLst>
              </a:tr>
              <a:tr h="371118">
                <a:tc>
                  <a:txBody>
                    <a:bodyPr/>
                    <a:lstStyle/>
                    <a:p>
                      <a:pPr algn="l" rtl="0" fontAlgn="b"/>
                      <a:r>
                        <a:rPr lang="en-GB" sz="1200" u="none" strike="noStrike">
                          <a:effectLst/>
                        </a:rPr>
                        <a:t> A&amp;E attendances in under 5 years old, three year average</a:t>
                      </a:r>
                      <a:endParaRPr lang="en-GB" sz="1200" b="0" i="0" u="none" strike="noStrike">
                        <a:solidFill>
                          <a:srgbClr val="000000"/>
                        </a:solidFill>
                        <a:effectLst/>
                        <a:latin typeface="Arial" panose="020B060402020202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22</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26</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39</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2470697"/>
                  </a:ext>
                </a:extLst>
              </a:tr>
              <a:tr h="371118">
                <a:tc>
                  <a:txBody>
                    <a:bodyPr/>
                    <a:lstStyle/>
                    <a:p>
                      <a:pPr algn="l" rtl="0" fontAlgn="b"/>
                      <a:r>
                        <a:rPr lang="en-GB" sz="1200" u="none" strike="noStrike">
                          <a:effectLst/>
                        </a:rPr>
                        <a:t> Emergency admissions in under 5s</a:t>
                      </a:r>
                      <a:endParaRPr lang="en-GB" sz="1200" b="0" i="0" u="none" strike="noStrike">
                        <a:solidFill>
                          <a:srgbClr val="000000"/>
                        </a:solidFill>
                        <a:effectLst/>
                        <a:latin typeface="Arial" panose="020B060402020202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30</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15</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26</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3910662"/>
                  </a:ext>
                </a:extLst>
              </a:tr>
              <a:tr h="371118">
                <a:tc>
                  <a:txBody>
                    <a:bodyPr/>
                    <a:lstStyle/>
                    <a:p>
                      <a:pPr algn="l" rtl="0" fontAlgn="b"/>
                      <a:r>
                        <a:rPr lang="en-GB" sz="1200" u="none" strike="noStrike">
                          <a:effectLst/>
                        </a:rPr>
                        <a:t> Emergency hospital admissions for injuries in under 15 years     </a:t>
                      </a:r>
                    </a:p>
                    <a:p>
                      <a:pPr algn="l" rtl="0" fontAlgn="b"/>
                      <a:r>
                        <a:rPr lang="en-GB" sz="1200" u="none" strike="noStrike">
                          <a:effectLst/>
                        </a:rPr>
                        <a:t> old</a:t>
                      </a:r>
                      <a:endParaRPr lang="en-GB" sz="1200" b="0" i="0" u="none" strike="noStrike">
                        <a:solidFill>
                          <a:srgbClr val="000000"/>
                        </a:solidFill>
                        <a:effectLst/>
                        <a:latin typeface="Arial" panose="020B060402020202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4</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34</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200" b="0" i="0" u="none" strike="noStrike">
                          <a:effectLst/>
                          <a:latin typeface="Calibri" panose="020F0502020204030204" pitchFamily="34" charset="0"/>
                        </a:rPr>
                        <a:t>37</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5592695"/>
                  </a:ext>
                </a:extLst>
              </a:tr>
              <a:tr h="371118">
                <a:tc>
                  <a:txBody>
                    <a:bodyPr/>
                    <a:lstStyle/>
                    <a:p>
                      <a:pPr algn="l" rtl="0" fontAlgn="b"/>
                      <a:r>
                        <a:rPr lang="en-GB" sz="1200" b="1" u="none" strike="noStrike">
                          <a:effectLst/>
                        </a:rPr>
                        <a:t> RANK OF AVERAGE RANK (lower number is worse)</a:t>
                      </a:r>
                      <a:endParaRPr lang="en-GB" sz="1200" b="1" i="0" u="none" strike="noStrike">
                        <a:solidFill>
                          <a:srgbClr val="000000"/>
                        </a:solidFill>
                        <a:effectLst/>
                        <a:latin typeface="Arial" panose="020B0604020202020204" pitchFamily="34" charset="0"/>
                      </a:endParaRP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100" b="1" i="0" u="none" strike="noStrike">
                          <a:solidFill>
                            <a:srgbClr val="000000"/>
                          </a:solidFill>
                          <a:effectLst/>
                          <a:latin typeface="Arial" panose="020B0604020202020204" pitchFamily="34" charset="0"/>
                        </a:rPr>
                        <a:t>23</a:t>
                      </a: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100" b="1" i="0" u="none" strike="noStrike">
                          <a:solidFill>
                            <a:srgbClr val="000000"/>
                          </a:solidFill>
                          <a:effectLst/>
                          <a:latin typeface="Arial" panose="020B0604020202020204" pitchFamily="34" charset="0"/>
                        </a:rPr>
                        <a:t>16</a:t>
                      </a: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1100" b="1" i="0" u="none" strike="noStrike">
                          <a:solidFill>
                            <a:srgbClr val="000000"/>
                          </a:solidFill>
                          <a:effectLst/>
                          <a:latin typeface="Arial" panose="020B0604020202020204" pitchFamily="34" charset="0"/>
                        </a:rPr>
                        <a:t>27</a:t>
                      </a:r>
                    </a:p>
                  </a:txBody>
                  <a:tcPr marL="5358" marR="5358" marT="53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9097590"/>
                  </a:ext>
                </a:extLst>
              </a:tr>
            </a:tbl>
          </a:graphicData>
        </a:graphic>
      </p:graphicFrame>
    </p:spTree>
    <p:extLst>
      <p:ext uri="{BB962C8B-B14F-4D97-AF65-F5344CB8AC3E}">
        <p14:creationId xmlns:p14="http://schemas.microsoft.com/office/powerpoint/2010/main" val="3493504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00"/>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B4E582B2-E627-4F0E-9E18-9DF9E6E82DCB}"/>
              </a:ext>
            </a:extLst>
          </p:cNvPr>
          <p:cNvPicPr>
            <a:picLocks noChangeAspect="1"/>
          </p:cNvPicPr>
          <p:nvPr/>
        </p:nvPicPr>
        <p:blipFill rotWithShape="1">
          <a:blip r:embed="rId4">
            <a:extLst>
              <a:ext uri="{28A0092B-C50C-407E-A947-70E740481C1C}">
                <a14:useLocalDpi xmlns:a14="http://schemas.microsoft.com/office/drawing/2010/main" val="0"/>
              </a:ext>
            </a:extLst>
          </a:blip>
          <a:srcRect l="2587" r="27340"/>
          <a:stretch/>
        </p:blipFill>
        <p:spPr>
          <a:xfrm>
            <a:off x="0" y="5340403"/>
            <a:ext cx="5963055" cy="1517597"/>
          </a:xfrm>
          <a:prstGeom prst="rect">
            <a:avLst/>
          </a:prstGeom>
        </p:spPr>
      </p:pic>
      <p:sp>
        <p:nvSpPr>
          <p:cNvPr id="8" name="TextBox 7">
            <a:extLst>
              <a:ext uri="{FF2B5EF4-FFF2-40B4-BE49-F238E27FC236}">
                <a16:creationId xmlns:a16="http://schemas.microsoft.com/office/drawing/2014/main" id="{32B5C765-A069-4AA2-8D79-C6EBF56CA321}"/>
              </a:ext>
            </a:extLst>
          </p:cNvPr>
          <p:cNvSpPr txBox="1"/>
          <p:nvPr/>
        </p:nvSpPr>
        <p:spPr>
          <a:xfrm>
            <a:off x="252919" y="1087630"/>
            <a:ext cx="8731593" cy="523220"/>
          </a:xfrm>
          <a:prstGeom prst="rect">
            <a:avLst/>
          </a:prstGeom>
          <a:noFill/>
        </p:spPr>
        <p:txBody>
          <a:bodyPr wrap="square">
            <a:spAutoFit/>
          </a:bodyPr>
          <a:lstStyle/>
          <a:p>
            <a:pPr algn="ctr" defTabSz="685783" eaLnBrk="0" fontAlgn="base" hangingPunct="0">
              <a:spcBef>
                <a:spcPct val="0"/>
              </a:spcBef>
              <a:spcAft>
                <a:spcPct val="0"/>
              </a:spcAft>
            </a:pPr>
            <a:r>
              <a:rPr lang="en-GB" altLang="en-US" sz="2800" b="1">
                <a:solidFill>
                  <a:srgbClr val="2886C6"/>
                </a:solidFill>
                <a:latin typeface="Arial" panose="020B0604020202020204" pitchFamily="34" charset="0"/>
                <a:ea typeface="Calibri" panose="020F0502020204030204" pitchFamily="34" charset="0"/>
                <a:cs typeface="Arial" panose="020B0604020202020204" pitchFamily="34" charset="0"/>
              </a:rPr>
              <a:t>Whitchurch Health and Wellbeing Index Overview </a:t>
            </a:r>
            <a:endParaRPr lang="en-GB" altLang="en-US" sz="1600" b="1">
              <a:latin typeface="Arial" panose="020B0604020202020204" pitchFamily="34" charset="0"/>
            </a:endParaRPr>
          </a:p>
        </p:txBody>
      </p:sp>
      <p:sp>
        <p:nvSpPr>
          <p:cNvPr id="14" name="TextBox 13">
            <a:extLst>
              <a:ext uri="{FF2B5EF4-FFF2-40B4-BE49-F238E27FC236}">
                <a16:creationId xmlns:a16="http://schemas.microsoft.com/office/drawing/2014/main" id="{A87481D4-C81F-4475-9EB3-FDB42858305F}"/>
              </a:ext>
            </a:extLst>
          </p:cNvPr>
          <p:cNvSpPr txBox="1"/>
          <p:nvPr/>
        </p:nvSpPr>
        <p:spPr>
          <a:xfrm>
            <a:off x="252919" y="1775972"/>
            <a:ext cx="8891081" cy="4832092"/>
          </a:xfrm>
          <a:prstGeom prst="rect">
            <a:avLst/>
          </a:prstGeom>
          <a:noFill/>
        </p:spPr>
        <p:txBody>
          <a:bodyPr wrap="square">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 following slides are an attempt to summarise a large amount of data metrics that have been obtained for each place plan area for the JSNA. Due to the wide variety of data obtained, these have been placed into different domains which have had an overall score for each place plan</a:t>
            </a:r>
          </a:p>
          <a:p>
            <a:pPr marL="0" marR="0" lvl="0" indent="0" algn="l" defTabSz="457200" rtl="0" eaLnBrk="1" fontAlgn="base" latinLnBrk="0" hangingPunct="1">
              <a:lnSpc>
                <a:spcPct val="100000"/>
              </a:lnSpc>
              <a:spcBef>
                <a:spcPts val="0"/>
              </a:spcBef>
              <a:spcAft>
                <a:spcPts val="0"/>
              </a:spcAft>
              <a:buClrTx/>
              <a:buSzTx/>
              <a:buFontTx/>
              <a:buNone/>
              <a:tabLst/>
              <a:defRPr/>
            </a:pPr>
            <a:endParaRPr lang="en-GB" sz="1600" dirty="0">
              <a:solidFill>
                <a:srgbClr val="000000"/>
              </a:solidFill>
              <a:latin typeface="Calibri" panose="020F0502020204030204" pitchFamily="34" charset="0"/>
            </a:endParaRPr>
          </a:p>
          <a:p>
            <a:pPr marL="0" marR="0" lvl="0" indent="0" algn="l" defTabSz="457200" rtl="0" eaLnBrk="1" fontAlgn="base" latinLnBrk="0" hangingPunct="1">
              <a:lnSpc>
                <a:spcPct val="100000"/>
              </a:lnSpc>
              <a:spcBef>
                <a:spcPts val="0"/>
              </a:spcBef>
              <a:spcAft>
                <a:spcPts val="0"/>
              </a:spcAft>
              <a:buClrTx/>
              <a:buSzTx/>
              <a:buFontTx/>
              <a:buNone/>
              <a:tabLst/>
              <a:defRPr/>
            </a:pPr>
            <a:r>
              <a:rPr lang="en-GB" sz="1600" dirty="0">
                <a:solidFill>
                  <a:srgbClr val="000000"/>
                </a:solidFill>
                <a:latin typeface="Calibri" panose="020F0502020204030204" pitchFamily="34" charset="0"/>
              </a:rPr>
              <a:t>As time goes on, more data will be obtained to feed into these domains. For example, at present, data on school attainment is not included, only the average distances to get to educational settings.</a:t>
            </a:r>
          </a:p>
          <a:p>
            <a:pPr marL="0" marR="0" lvl="0" indent="0" algn="l" defTabSz="457200" rtl="0" eaLnBrk="1" fontAlgn="base" latinLnBrk="0" hangingPunct="1">
              <a:lnSpc>
                <a:spcPct val="100000"/>
              </a:lnSpc>
              <a:spcBef>
                <a:spcPts val="0"/>
              </a:spcBef>
              <a:spcAft>
                <a:spcPts val="0"/>
              </a:spcAft>
              <a:buClrTx/>
              <a:buSzTx/>
              <a:buFontTx/>
              <a:buNone/>
              <a:tabLst/>
              <a:defRPr/>
            </a:pPr>
            <a:endParaRPr lang="en-GB" sz="1600" dirty="0">
              <a:solidFill>
                <a:srgbClr val="000000"/>
              </a:solidFill>
              <a:latin typeface="Calibri" panose="020F0502020204030204" pitchFamily="34" charset="0"/>
            </a:endParaRPr>
          </a:p>
          <a:p>
            <a:pPr marL="0" marR="0" lvl="0" indent="0" algn="l" defTabSz="457200" rtl="0" eaLnBrk="1" fontAlgn="base" latinLnBrk="0" hangingPunct="1">
              <a:lnSpc>
                <a:spcPct val="100000"/>
              </a:lnSpc>
              <a:spcBef>
                <a:spcPts val="0"/>
              </a:spcBef>
              <a:spcAft>
                <a:spcPts val="0"/>
              </a:spcAft>
              <a:buClrTx/>
              <a:buSzTx/>
              <a:buFontTx/>
              <a:buNone/>
              <a:tabLst/>
              <a:defRPr/>
            </a:pPr>
            <a:r>
              <a:rPr lang="en-GB" sz="1600" dirty="0">
                <a:solidFill>
                  <a:srgbClr val="000000"/>
                </a:solidFill>
                <a:latin typeface="Calibri" panose="020F0502020204030204" pitchFamily="34" charset="0"/>
              </a:rPr>
              <a:t>The two charts on the next slides show whether the domain scores for the place plan area are better or worse than Shropshire.</a:t>
            </a:r>
          </a:p>
          <a:p>
            <a:pPr marL="0" marR="0" lvl="0" indent="0" algn="l" defTabSz="457200" rtl="0" eaLnBrk="1" fontAlgn="base" latinLnBrk="0" hangingPunct="1">
              <a:lnSpc>
                <a:spcPct val="100000"/>
              </a:lnSpc>
              <a:spcBef>
                <a:spcPts val="0"/>
              </a:spcBef>
              <a:spcAft>
                <a:spcPts val="0"/>
              </a:spcAft>
              <a:buClrTx/>
              <a:buSzTx/>
              <a:buFontTx/>
              <a:buNone/>
              <a:tabLst/>
              <a:defRPr/>
            </a:pPr>
            <a:endParaRPr lang="en-GB" sz="1600" dirty="0">
              <a:solidFill>
                <a:srgbClr val="000000"/>
              </a:solidFill>
              <a:latin typeface="Calibri" panose="020F0502020204030204" pitchFamily="34" charset="0"/>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 the first chart, these domains are “Healthy People”, “Health Environment” and “Healthy Economy”.</a:t>
            </a:r>
          </a:p>
          <a:p>
            <a:pPr marL="0" marR="0" lvl="0" indent="0" algn="l" defTabSz="457200" rtl="0" eaLnBrk="1" fontAlgn="base" latinLnBrk="0" hangingPunct="1">
              <a:lnSpc>
                <a:spcPct val="100000"/>
              </a:lnSpc>
              <a:spcBef>
                <a:spcPts val="0"/>
              </a:spcBef>
              <a:spcAft>
                <a:spcPts val="0"/>
              </a:spcAft>
              <a:buClrTx/>
              <a:buSzTx/>
              <a:buFontTx/>
              <a:buNone/>
              <a:tabLst/>
              <a:defRPr/>
            </a:pPr>
            <a:endParaRPr lang="en-GB" sz="1600" dirty="0">
              <a:solidFill>
                <a:srgbClr val="000000"/>
              </a:solidFill>
              <a:latin typeface="Calibri" panose="020F0502020204030204" pitchFamily="34" charset="0"/>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 second chart expands these domains further, with the “Healthy People” domain, further broken down to “Education and Learning Access”, “Health” and “Relationships and Trust”. The “Healthy Environment” domain is broken down to “Transport, Mobility and Connectivity”, “Housing and Occupancy” and “Environment”. While the “Healthy Economy” domain feature “Equality”, “Economy, Work and Employment” and “Cost of Living Vulnerability”</a:t>
            </a:r>
          </a:p>
          <a:p>
            <a:pPr marL="0" marR="0" lvl="0" indent="0" algn="l" defTabSz="457200" rtl="0" eaLnBrk="1" fontAlgn="base" latinLnBrk="0" hangingPunct="1">
              <a:lnSpc>
                <a:spcPct val="100000"/>
              </a:lnSpc>
              <a:spcBef>
                <a:spcPts val="0"/>
              </a:spcBef>
              <a:spcAft>
                <a:spcPts val="0"/>
              </a:spcAft>
              <a:buClrTx/>
              <a:buSzTx/>
              <a:buFontTx/>
              <a:buNone/>
              <a:tabLst/>
              <a:defRPr/>
            </a:pPr>
            <a:endParaRPr lang="en-GB" dirty="0">
              <a:solidFill>
                <a:srgbClr val="000000"/>
              </a:solidFill>
              <a:latin typeface="Calibri" panose="020F0502020204030204" pitchFamily="34" charset="0"/>
            </a:endParaRPr>
          </a:p>
          <a:p>
            <a:pPr marL="0" marR="0" lvl="0" indent="0" algn="l" defTabSz="457200" rtl="0" eaLnBrk="1" fontAlgn="base"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0952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00"/>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B4E582B2-E627-4F0E-9E18-9DF9E6E82DCB}"/>
              </a:ext>
            </a:extLst>
          </p:cNvPr>
          <p:cNvPicPr>
            <a:picLocks noChangeAspect="1"/>
          </p:cNvPicPr>
          <p:nvPr/>
        </p:nvPicPr>
        <p:blipFill rotWithShape="1">
          <a:blip r:embed="rId4">
            <a:extLst>
              <a:ext uri="{28A0092B-C50C-407E-A947-70E740481C1C}">
                <a14:useLocalDpi xmlns:a14="http://schemas.microsoft.com/office/drawing/2010/main" val="0"/>
              </a:ext>
            </a:extLst>
          </a:blip>
          <a:srcRect l="2587" r="27340"/>
          <a:stretch/>
        </p:blipFill>
        <p:spPr>
          <a:xfrm>
            <a:off x="0" y="5340403"/>
            <a:ext cx="5963055" cy="1517597"/>
          </a:xfrm>
          <a:prstGeom prst="rect">
            <a:avLst/>
          </a:prstGeom>
        </p:spPr>
      </p:pic>
      <p:graphicFrame>
        <p:nvGraphicFramePr>
          <p:cNvPr id="3" name="Table 2">
            <a:extLst>
              <a:ext uri="{FF2B5EF4-FFF2-40B4-BE49-F238E27FC236}">
                <a16:creationId xmlns:a16="http://schemas.microsoft.com/office/drawing/2014/main" id="{14273D03-69E1-38B2-C38F-0BBE39A4C495}"/>
              </a:ext>
            </a:extLst>
          </p:cNvPr>
          <p:cNvGraphicFramePr>
            <a:graphicFrameLocks noGrp="1"/>
          </p:cNvGraphicFramePr>
          <p:nvPr>
            <p:extLst>
              <p:ext uri="{D42A27DB-BD31-4B8C-83A1-F6EECF244321}">
                <p14:modId xmlns:p14="http://schemas.microsoft.com/office/powerpoint/2010/main" val="1896585168"/>
              </p:ext>
            </p:extLst>
          </p:nvPr>
        </p:nvGraphicFramePr>
        <p:xfrm>
          <a:off x="429768" y="1014985"/>
          <a:ext cx="8430768" cy="5844540"/>
        </p:xfrm>
        <a:graphic>
          <a:graphicData uri="http://schemas.openxmlformats.org/drawingml/2006/table">
            <a:tbl>
              <a:tblPr/>
              <a:tblGrid>
                <a:gridCol w="1271016">
                  <a:extLst>
                    <a:ext uri="{9D8B030D-6E8A-4147-A177-3AD203B41FA5}">
                      <a16:colId xmlns:a16="http://schemas.microsoft.com/office/drawing/2014/main" val="2295785870"/>
                    </a:ext>
                  </a:extLst>
                </a:gridCol>
                <a:gridCol w="2540982">
                  <a:extLst>
                    <a:ext uri="{9D8B030D-6E8A-4147-A177-3AD203B41FA5}">
                      <a16:colId xmlns:a16="http://schemas.microsoft.com/office/drawing/2014/main" val="4229843612"/>
                    </a:ext>
                  </a:extLst>
                </a:gridCol>
                <a:gridCol w="4618770">
                  <a:extLst>
                    <a:ext uri="{9D8B030D-6E8A-4147-A177-3AD203B41FA5}">
                      <a16:colId xmlns:a16="http://schemas.microsoft.com/office/drawing/2014/main" val="846142520"/>
                    </a:ext>
                  </a:extLst>
                </a:gridCol>
              </a:tblGrid>
              <a:tr h="136315">
                <a:tc rowSpan="16">
                  <a:txBody>
                    <a:bodyPr/>
                    <a:lstStyle/>
                    <a:p>
                      <a:pPr algn="l" fontAlgn="ctr"/>
                      <a:r>
                        <a:rPr lang="en-GB" sz="1000" b="0" i="0" u="none" strike="noStrike" dirty="0">
                          <a:solidFill>
                            <a:srgbClr val="FFFFFF"/>
                          </a:solidFill>
                          <a:effectLst/>
                          <a:latin typeface="Arial" panose="020B0604020202020204" pitchFamily="34" charset="0"/>
                        </a:rPr>
                        <a:t>Healthy People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ctr"/>
                      <a:r>
                        <a:rPr lang="en-GB" sz="1000" b="0" i="0" u="none" strike="noStrike">
                          <a:solidFill>
                            <a:srgbClr val="FFFFFF"/>
                          </a:solidFill>
                          <a:effectLst/>
                          <a:latin typeface="Arial" panose="020B0604020202020204" pitchFamily="34" charset="0"/>
                        </a:rPr>
                        <a:t>Education and Learning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GB" sz="1000" b="0" i="0" u="none" strike="noStrike">
                          <a:solidFill>
                            <a:srgbClr val="000000"/>
                          </a:solidFill>
                          <a:effectLst/>
                          <a:latin typeface="Arial" panose="020B0604020202020204" pitchFamily="34" charset="0"/>
                        </a:rPr>
                        <a:t>Average Journey Time (Minutes) to Primary school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55439744"/>
                  </a:ext>
                </a:extLst>
              </a:tr>
              <a:tr h="136315">
                <a:tc vMerge="1">
                  <a:txBody>
                    <a:bodyPr/>
                    <a:lstStyle/>
                    <a:p>
                      <a:pPr algn="l" fontAlgn="ctr"/>
                      <a:endParaRPr lang="en-GB" sz="1000" b="0" i="0" u="none" strike="noStrike">
                        <a:solidFill>
                          <a:srgbClr val="FFFFFF"/>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ctr"/>
                      <a:r>
                        <a:rPr lang="en-GB" sz="1000" b="0" i="0" u="none" strike="noStrike">
                          <a:solidFill>
                            <a:srgbClr val="FFFFFF"/>
                          </a:solidFill>
                          <a:effectLst/>
                          <a:latin typeface="Arial" panose="020B0604020202020204" pitchFamily="34" charset="0"/>
                        </a:rPr>
                        <a:t>Education and Learning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GB" sz="1000" b="0" i="0" u="none" strike="noStrike">
                          <a:solidFill>
                            <a:srgbClr val="000000"/>
                          </a:solidFill>
                          <a:effectLst/>
                          <a:latin typeface="Arial" panose="020B0604020202020204" pitchFamily="34" charset="0"/>
                        </a:rPr>
                        <a:t>Average Journey Time (Minutes) to Secondary school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6652318"/>
                  </a:ext>
                </a:extLst>
              </a:tr>
              <a:tr h="136315">
                <a:tc vMerge="1">
                  <a:txBody>
                    <a:bodyPr/>
                    <a:lstStyle/>
                    <a:p>
                      <a:pPr algn="l" fontAlgn="ctr"/>
                      <a:endParaRPr lang="en-GB" sz="1000" b="0" i="0" u="none" strike="noStrike">
                        <a:solidFill>
                          <a:srgbClr val="FFFFFF"/>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ctr"/>
                      <a:r>
                        <a:rPr lang="en-GB" sz="1000" b="0" i="0" u="none" strike="noStrike">
                          <a:solidFill>
                            <a:srgbClr val="FFFFFF"/>
                          </a:solidFill>
                          <a:effectLst/>
                          <a:latin typeface="Arial" panose="020B0604020202020204" pitchFamily="34" charset="0"/>
                        </a:rPr>
                        <a:t>Education and Learning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GB" sz="1000" b="0" i="0" u="none" strike="noStrike">
                          <a:solidFill>
                            <a:srgbClr val="000000"/>
                          </a:solidFill>
                          <a:effectLst/>
                          <a:latin typeface="Arial" panose="020B0604020202020204" pitchFamily="34" charset="0"/>
                        </a:rPr>
                        <a:t>Average Journey Time (Minutes) to Further Education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54559226"/>
                  </a:ext>
                </a:extLst>
              </a:tr>
              <a:tr h="136315">
                <a:tc vMerge="1">
                  <a:txBody>
                    <a:bodyPr/>
                    <a:lstStyle/>
                    <a:p>
                      <a:pPr algn="l" fontAlgn="ctr"/>
                      <a:endParaRPr lang="en-GB" sz="1000" b="0" i="0" u="none" strike="noStrike">
                        <a:solidFill>
                          <a:srgbClr val="FFFFFF"/>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ctr"/>
                      <a:r>
                        <a:rPr lang="en-GB" sz="1000" b="0" i="0" u="none" strike="noStrike">
                          <a:solidFill>
                            <a:srgbClr val="FFFFFF"/>
                          </a:solidFill>
                          <a:effectLst/>
                          <a:latin typeface="Arial" panose="020B0604020202020204" pitchFamily="34" charset="0"/>
                        </a:rPr>
                        <a:t>Education and Learning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GB" sz="1000" b="0" i="0" u="none" strike="noStrike">
                          <a:solidFill>
                            <a:srgbClr val="000000"/>
                          </a:solidFill>
                          <a:effectLst/>
                          <a:latin typeface="Arial" panose="020B0604020202020204" pitchFamily="34" charset="0"/>
                        </a:rPr>
                        <a:t>CYP Sub-domain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1290259"/>
                  </a:ext>
                </a:extLst>
              </a:tr>
              <a:tr h="136315">
                <a:tc vMerge="1">
                  <a:txBody>
                    <a:bodyPr/>
                    <a:lstStyle/>
                    <a:p>
                      <a:pPr algn="l" fontAlgn="ctr"/>
                      <a:endParaRPr lang="en-GB" sz="1000" b="0" i="0" u="none" strike="noStrike" dirty="0">
                        <a:solidFill>
                          <a:srgbClr val="FFFFFF"/>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ctr"/>
                      <a:r>
                        <a:rPr lang="en-GB" sz="1000" b="0" i="0" u="none" strike="noStrike" dirty="0">
                          <a:solidFill>
                            <a:srgbClr val="FFFFFF"/>
                          </a:solidFill>
                          <a:effectLst/>
                          <a:latin typeface="Arial" panose="020B0604020202020204" pitchFamily="34" charset="0"/>
                        </a:rPr>
                        <a:t>Education and Learning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GB" sz="1000" b="0" i="0" u="none" strike="noStrike">
                          <a:solidFill>
                            <a:srgbClr val="000000"/>
                          </a:solidFill>
                          <a:effectLst/>
                          <a:latin typeface="Arial" panose="020B0604020202020204" pitchFamily="34" charset="0"/>
                        </a:rPr>
                        <a:t>Adult Skills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73207674"/>
                  </a:ext>
                </a:extLst>
              </a:tr>
              <a:tr h="136315">
                <a:tc vMerge="1">
                  <a:txBody>
                    <a:bodyPr/>
                    <a:lstStyle/>
                    <a:p>
                      <a:pPr algn="l" fontAlgn="ctr"/>
                      <a:r>
                        <a:rPr lang="en-GB" sz="1000" b="0" i="0" u="none" strike="noStrike" dirty="0">
                          <a:solidFill>
                            <a:srgbClr val="FFFFFF"/>
                          </a:solidFill>
                          <a:effectLst/>
                          <a:latin typeface="Arial" panose="020B0604020202020204" pitchFamily="34" charset="0"/>
                        </a:rPr>
                        <a:t>Healthy People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ctr"/>
                      <a:r>
                        <a:rPr lang="en-GB" sz="1000" b="0" i="0" u="none" strike="noStrike">
                          <a:solidFill>
                            <a:srgbClr val="FFFFFF"/>
                          </a:solidFill>
                          <a:effectLst/>
                          <a:latin typeface="Arial" panose="020B0604020202020204" pitchFamily="34" charset="0"/>
                        </a:rPr>
                        <a:t>Health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GB" sz="1000" b="0" i="0" u="none" strike="noStrike">
                          <a:solidFill>
                            <a:srgbClr val="000000"/>
                          </a:solidFill>
                          <a:effectLst/>
                          <a:latin typeface="Arial" panose="020B0604020202020204" pitchFamily="34" charset="0"/>
                        </a:rPr>
                        <a:t>Male LE 2013-17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660513"/>
                  </a:ext>
                </a:extLst>
              </a:tr>
              <a:tr h="136315">
                <a:tc vMerge="1">
                  <a:txBody>
                    <a:bodyPr/>
                    <a:lstStyle/>
                    <a:p>
                      <a:pPr algn="l" fontAlgn="ctr"/>
                      <a:endParaRPr lang="en-GB" sz="1000" b="0" i="0" u="none" strike="noStrike" dirty="0">
                        <a:solidFill>
                          <a:srgbClr val="FFFFFF"/>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ctr"/>
                      <a:r>
                        <a:rPr lang="en-GB" sz="1000" b="0" i="0" u="none" strike="noStrike">
                          <a:solidFill>
                            <a:srgbClr val="FFFFFF"/>
                          </a:solidFill>
                          <a:effectLst/>
                          <a:latin typeface="Arial" panose="020B0604020202020204" pitchFamily="34" charset="0"/>
                        </a:rPr>
                        <a:t>Health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GB" sz="1000" b="0" i="0" u="none" strike="noStrike">
                          <a:solidFill>
                            <a:srgbClr val="000000"/>
                          </a:solidFill>
                          <a:effectLst/>
                          <a:latin typeface="Arial" panose="020B0604020202020204" pitchFamily="34" charset="0"/>
                        </a:rPr>
                        <a:t>Female LE 2013-17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2638238"/>
                  </a:ext>
                </a:extLst>
              </a:tr>
              <a:tr h="322852">
                <a:tc vMerge="1">
                  <a:txBody>
                    <a:bodyPr/>
                    <a:lstStyle/>
                    <a:p>
                      <a:pPr algn="l" fontAlgn="ctr"/>
                      <a:endParaRPr lang="en-GB" sz="1000" b="0" i="0" u="none" strike="noStrike" dirty="0">
                        <a:solidFill>
                          <a:srgbClr val="FFFFFF"/>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ctr"/>
                      <a:r>
                        <a:rPr lang="en-GB" sz="1000" b="0" i="0" u="none" strike="noStrike">
                          <a:solidFill>
                            <a:srgbClr val="FFFFFF"/>
                          </a:solidFill>
                          <a:effectLst/>
                          <a:latin typeface="Arial" panose="020B0604020202020204" pitchFamily="34" charset="0"/>
                        </a:rPr>
                        <a:t>Health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GB" sz="800" b="0" i="0" u="none" strike="noStrike">
                          <a:solidFill>
                            <a:srgbClr val="000000"/>
                          </a:solidFill>
                          <a:effectLst/>
                          <a:latin typeface="Arial" panose="020B0604020202020204" pitchFamily="34" charset="0"/>
                        </a:rPr>
                        <a:t>Aggregate conditions for disease prevalence from QOF (AF %CHD %Heart Failure %Hypertension %Peripheral arterial disease %Stroke and transient ischaemic attack %COPD %Asthma (6+) %Obesity (18+) %Musculoskeletal group, osteoporosis (50+) %Musculoskeletal group, rheumatoid arthritis (16+)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29470358"/>
                  </a:ext>
                </a:extLst>
              </a:tr>
              <a:tr h="136315">
                <a:tc vMerge="1">
                  <a:txBody>
                    <a:bodyPr/>
                    <a:lstStyle/>
                    <a:p>
                      <a:pPr algn="l" fontAlgn="ctr"/>
                      <a:endParaRPr lang="en-GB" sz="1000" b="0" i="0" u="none" strike="noStrike" dirty="0">
                        <a:solidFill>
                          <a:srgbClr val="FFFFFF"/>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ctr"/>
                      <a:r>
                        <a:rPr lang="en-GB" sz="1000" b="0" i="0" u="none" strike="noStrike">
                          <a:solidFill>
                            <a:srgbClr val="FFFFFF"/>
                          </a:solidFill>
                          <a:effectLst/>
                          <a:latin typeface="Arial" panose="020B0604020202020204" pitchFamily="34" charset="0"/>
                        </a:rPr>
                        <a:t>Health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GB" sz="1000" b="0" i="0" u="none" strike="noStrike">
                          <a:solidFill>
                            <a:srgbClr val="000000"/>
                          </a:solidFill>
                          <a:effectLst/>
                          <a:latin typeface="Arial" panose="020B0604020202020204" pitchFamily="34" charset="0"/>
                        </a:rPr>
                        <a:t>High dependency and other long term conditions score (canc, diab mel, CKD, palliat care)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65662268"/>
                  </a:ext>
                </a:extLst>
              </a:tr>
              <a:tr h="136315">
                <a:tc vMerge="1">
                  <a:txBody>
                    <a:bodyPr/>
                    <a:lstStyle/>
                    <a:p>
                      <a:pPr algn="l" fontAlgn="ctr"/>
                      <a:endParaRPr lang="en-GB" sz="1000" b="0" i="0" u="none" strike="noStrike" dirty="0">
                        <a:solidFill>
                          <a:srgbClr val="FFFFFF"/>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ctr"/>
                      <a:r>
                        <a:rPr lang="en-GB" sz="1000" b="0" i="0" u="none" strike="noStrike">
                          <a:solidFill>
                            <a:srgbClr val="FFFFFF"/>
                          </a:solidFill>
                          <a:effectLst/>
                          <a:latin typeface="Arial" panose="020B0604020202020204" pitchFamily="34" charset="0"/>
                        </a:rPr>
                        <a:t>Health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GB" sz="1000" b="0" i="0" u="none" strike="noStrike">
                          <a:solidFill>
                            <a:srgbClr val="000000"/>
                          </a:solidFill>
                          <a:effectLst/>
                          <a:latin typeface="Arial" panose="020B0604020202020204" pitchFamily="34" charset="0"/>
                        </a:rPr>
                        <a:t>MH and neurology score (dementia, LD, MH, depression, epilepsy)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26504955"/>
                  </a:ext>
                </a:extLst>
              </a:tr>
              <a:tr h="136315">
                <a:tc vMerge="1">
                  <a:txBody>
                    <a:bodyPr/>
                    <a:lstStyle/>
                    <a:p>
                      <a:pPr algn="l" fontAlgn="ctr"/>
                      <a:endParaRPr lang="en-GB" sz="1000" b="0" i="0" u="none" strike="noStrike" dirty="0">
                        <a:solidFill>
                          <a:srgbClr val="FFFFFF"/>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ctr"/>
                      <a:r>
                        <a:rPr lang="en-GB" sz="1000" b="0" i="0" u="none" strike="noStrike">
                          <a:solidFill>
                            <a:srgbClr val="FFFFFF"/>
                          </a:solidFill>
                          <a:effectLst/>
                          <a:latin typeface="Arial" panose="020B0604020202020204" pitchFamily="34" charset="0"/>
                        </a:rPr>
                        <a:t>Health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GB" sz="1000" b="0" i="0" u="none" strike="noStrike">
                          <a:solidFill>
                            <a:srgbClr val="000000"/>
                          </a:solidFill>
                          <a:effectLst/>
                          <a:latin typeface="Arial" panose="020B0604020202020204" pitchFamily="34" charset="0"/>
                        </a:rPr>
                        <a:t>CHILD VAXX AVE UPTAKE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62220991"/>
                  </a:ext>
                </a:extLst>
              </a:tr>
              <a:tr h="136315">
                <a:tc vMerge="1">
                  <a:txBody>
                    <a:bodyPr/>
                    <a:lstStyle/>
                    <a:p>
                      <a:pPr algn="l" fontAlgn="ctr"/>
                      <a:endParaRPr lang="en-GB" sz="1000" b="0" i="0" u="none" strike="noStrike" dirty="0">
                        <a:solidFill>
                          <a:srgbClr val="FFFFFF"/>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ctr"/>
                      <a:r>
                        <a:rPr lang="en-GB" sz="1000" b="0" i="0" u="none" strike="noStrike">
                          <a:solidFill>
                            <a:srgbClr val="FFFFFF"/>
                          </a:solidFill>
                          <a:effectLst/>
                          <a:latin typeface="Arial" panose="020B0604020202020204" pitchFamily="34" charset="0"/>
                        </a:rPr>
                        <a:t>Health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GB" sz="1000" b="0" i="0" u="none" strike="noStrike">
                          <a:solidFill>
                            <a:srgbClr val="000000"/>
                          </a:solidFill>
                          <a:effectLst/>
                          <a:latin typeface="Arial" panose="020B0604020202020204" pitchFamily="34" charset="0"/>
                        </a:rPr>
                        <a:t>Child weight score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53492624"/>
                  </a:ext>
                </a:extLst>
              </a:tr>
              <a:tr h="136315">
                <a:tc vMerge="1">
                  <a:txBody>
                    <a:bodyPr/>
                    <a:lstStyle/>
                    <a:p>
                      <a:pPr algn="l" fontAlgn="ctr"/>
                      <a:endParaRPr lang="en-GB" sz="1000" b="0" i="0" u="none" strike="noStrike" dirty="0">
                        <a:solidFill>
                          <a:srgbClr val="FFFFFF"/>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ctr"/>
                      <a:r>
                        <a:rPr lang="en-GB" sz="1000" b="0" i="0" u="none" strike="noStrike">
                          <a:solidFill>
                            <a:srgbClr val="FFFFFF"/>
                          </a:solidFill>
                          <a:effectLst/>
                          <a:latin typeface="Arial" panose="020B0604020202020204" pitchFamily="34" charset="0"/>
                        </a:rPr>
                        <a:t>Health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GB" sz="1000" b="0" i="0" u="none" strike="noStrike">
                          <a:solidFill>
                            <a:srgbClr val="000000"/>
                          </a:solidFill>
                          <a:effectLst/>
                          <a:latin typeface="Arial" panose="020B0604020202020204" pitchFamily="34" charset="0"/>
                        </a:rPr>
                        <a:t>Maternal Health score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67200972"/>
                  </a:ext>
                </a:extLst>
              </a:tr>
              <a:tr h="136315">
                <a:tc vMerge="1">
                  <a:txBody>
                    <a:bodyPr/>
                    <a:lstStyle/>
                    <a:p>
                      <a:pPr algn="l" fontAlgn="ctr"/>
                      <a:endParaRPr lang="en-GB" sz="1000" b="0" i="0" u="none" strike="noStrike" dirty="0">
                        <a:solidFill>
                          <a:srgbClr val="FFFFFF"/>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ctr"/>
                      <a:r>
                        <a:rPr lang="en-GB" sz="1000" b="0" i="0" u="none" strike="noStrike">
                          <a:solidFill>
                            <a:srgbClr val="FFFFFF"/>
                          </a:solidFill>
                          <a:effectLst/>
                          <a:latin typeface="Arial" panose="020B0604020202020204" pitchFamily="34" charset="0"/>
                        </a:rPr>
                        <a:t>Relationships and Trust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GB" sz="1000" b="0" i="0" u="none" strike="noStrike">
                          <a:solidFill>
                            <a:srgbClr val="000000"/>
                          </a:solidFill>
                          <a:effectLst/>
                          <a:latin typeface="Arial" panose="020B0604020202020204" pitchFamily="34" charset="0"/>
                        </a:rPr>
                        <a:t>All Crimes Rate per 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13116055"/>
                  </a:ext>
                </a:extLst>
              </a:tr>
              <a:tr h="136315">
                <a:tc vMerge="1">
                  <a:txBody>
                    <a:bodyPr/>
                    <a:lstStyle/>
                    <a:p>
                      <a:pPr algn="l" fontAlgn="ctr"/>
                      <a:endParaRPr lang="en-GB" sz="1000" b="0" i="0" u="none" strike="noStrike" dirty="0">
                        <a:solidFill>
                          <a:srgbClr val="FFFFFF"/>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ctr"/>
                      <a:r>
                        <a:rPr lang="en-GB" sz="1000" b="0" i="0" u="none" strike="noStrike">
                          <a:solidFill>
                            <a:srgbClr val="FFFFFF"/>
                          </a:solidFill>
                          <a:effectLst/>
                          <a:latin typeface="Arial" panose="020B0604020202020204" pitchFamily="34" charset="0"/>
                        </a:rPr>
                        <a:t>Relationships and Trust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GB" sz="1000" b="0" i="0" u="none" strike="noStrike">
                          <a:solidFill>
                            <a:srgbClr val="000000"/>
                          </a:solidFill>
                          <a:effectLst/>
                          <a:latin typeface="Arial" panose="020B0604020202020204" pitchFamily="34" charset="0"/>
                        </a:rPr>
                        <a:t>Pensioners living alone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77620938"/>
                  </a:ext>
                </a:extLst>
              </a:tr>
              <a:tr h="136315">
                <a:tc vMerge="1">
                  <a:txBody>
                    <a:bodyPr/>
                    <a:lstStyle/>
                    <a:p>
                      <a:pPr algn="l" fontAlgn="ctr"/>
                      <a:endParaRPr lang="en-GB" sz="1000" b="0" i="0" u="none" strike="noStrike" dirty="0">
                        <a:solidFill>
                          <a:srgbClr val="FFFFFF"/>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ctr"/>
                      <a:r>
                        <a:rPr lang="en-GB" sz="1000" b="0" i="0" u="none" strike="noStrike">
                          <a:solidFill>
                            <a:srgbClr val="FFFFFF"/>
                          </a:solidFill>
                          <a:effectLst/>
                          <a:latin typeface="Arial" panose="020B0604020202020204" pitchFamily="34" charset="0"/>
                        </a:rPr>
                        <a:t>Relationships and Trust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GB" sz="1000" b="0" i="0" u="none" strike="noStrike">
                          <a:solidFill>
                            <a:srgbClr val="000000"/>
                          </a:solidFill>
                          <a:effectLst/>
                          <a:latin typeface="Arial" panose="020B0604020202020204" pitchFamily="34" charset="0"/>
                        </a:rPr>
                        <a:t>% population aged 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29951448"/>
                  </a:ext>
                </a:extLst>
              </a:tr>
              <a:tr h="136315">
                <a:tc rowSpan="12">
                  <a:txBody>
                    <a:bodyPr/>
                    <a:lstStyle/>
                    <a:p>
                      <a:pPr algn="l" fontAlgn="ctr"/>
                      <a:r>
                        <a:rPr lang="en-GB" sz="1000" b="0" i="0" u="none" strike="noStrike" dirty="0">
                          <a:solidFill>
                            <a:srgbClr val="FFFFFF"/>
                          </a:solidFill>
                          <a:effectLst/>
                          <a:latin typeface="Arial" panose="020B0604020202020204" pitchFamily="34" charset="0"/>
                        </a:rPr>
                        <a:t>Healthy Economy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en-GB" sz="1000" b="0" i="0" u="none" strike="noStrike">
                          <a:solidFill>
                            <a:srgbClr val="FFFFFF"/>
                          </a:solidFill>
                          <a:effectLst/>
                          <a:latin typeface="Arial" panose="020B0604020202020204" pitchFamily="34" charset="0"/>
                        </a:rPr>
                        <a:t>Equality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GB" sz="1000" b="0" i="0" u="none" strike="noStrike">
                          <a:solidFill>
                            <a:srgbClr val="000000"/>
                          </a:solidFill>
                          <a:effectLst/>
                          <a:latin typeface="Arial" panose="020B0604020202020204" pitchFamily="34" charset="0"/>
                        </a:rPr>
                        <a:t>Ratio Median/Mean RV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46063495"/>
                  </a:ext>
                </a:extLst>
              </a:tr>
              <a:tr h="136315">
                <a:tc vMerge="1">
                  <a:txBody>
                    <a:bodyPr/>
                    <a:lstStyle/>
                    <a:p>
                      <a:pPr algn="l" fontAlgn="ctr"/>
                      <a:endParaRPr lang="en-GB" sz="1000" b="0" i="0" u="none" strike="noStrike" dirty="0">
                        <a:solidFill>
                          <a:srgbClr val="FFFFFF"/>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en-GB" sz="1000" b="0" i="0" u="none" strike="noStrike">
                          <a:solidFill>
                            <a:srgbClr val="FFFFFF"/>
                          </a:solidFill>
                          <a:effectLst/>
                          <a:latin typeface="Arial" panose="020B0604020202020204" pitchFamily="34" charset="0"/>
                        </a:rPr>
                        <a:t>Equality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GB" sz="1000" b="0" i="0" u="none" strike="noStrike">
                          <a:solidFill>
                            <a:srgbClr val="000000"/>
                          </a:solidFill>
                          <a:effectLst/>
                          <a:latin typeface="Arial" panose="020B0604020202020204" pitchFamily="34" charset="0"/>
                        </a:rPr>
                        <a:t>House prices / affordability - Lower Quartile  (year end 24th August)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66487087"/>
                  </a:ext>
                </a:extLst>
              </a:tr>
              <a:tr h="143490">
                <a:tc vMerge="1">
                  <a:txBody>
                    <a:bodyPr/>
                    <a:lstStyle/>
                    <a:p>
                      <a:pPr algn="l" fontAlgn="ctr"/>
                      <a:endParaRPr lang="en-GB" sz="1000" b="0" i="0" u="none" strike="noStrike" dirty="0">
                        <a:solidFill>
                          <a:srgbClr val="FFFFFF"/>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en-GB" sz="1000" b="0" i="0" u="none" strike="noStrike">
                          <a:solidFill>
                            <a:srgbClr val="FFFFFF"/>
                          </a:solidFill>
                          <a:effectLst/>
                          <a:latin typeface="Arial" panose="020B0604020202020204" pitchFamily="34" charset="0"/>
                        </a:rPr>
                        <a:t>Equality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en-GB" sz="1050" b="0" i="0" u="none" strike="noStrike">
                          <a:solidFill>
                            <a:schemeClr val="tx1"/>
                          </a:solidFill>
                          <a:effectLst/>
                          <a:latin typeface="Arial" panose="020B0604020202020204" pitchFamily="34" charset="0"/>
                        </a:rPr>
                        <a:t>Ratio Income 10/10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75120281"/>
                  </a:ext>
                </a:extLst>
              </a:tr>
              <a:tr h="136315">
                <a:tc vMerge="1">
                  <a:txBody>
                    <a:bodyPr/>
                    <a:lstStyle/>
                    <a:p>
                      <a:pPr algn="l" fontAlgn="ctr"/>
                      <a:endParaRPr lang="en-GB" sz="1000" b="0" i="0" u="none" strike="noStrike" dirty="0">
                        <a:solidFill>
                          <a:srgbClr val="FFFFFF"/>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en-GB" sz="1000" b="0" i="0" u="none" strike="noStrike">
                          <a:solidFill>
                            <a:srgbClr val="FFFFFF"/>
                          </a:solidFill>
                          <a:effectLst/>
                          <a:latin typeface="Arial" panose="020B0604020202020204" pitchFamily="34" charset="0"/>
                        </a:rPr>
                        <a:t>Equality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GB" sz="1000" b="0" i="0" u="none" strike="noStrike">
                          <a:solidFill>
                            <a:schemeClr val="tx1"/>
                          </a:solidFill>
                          <a:effectLst/>
                          <a:latin typeface="Arial" panose="020B0604020202020204" pitchFamily="34" charset="0"/>
                        </a:rPr>
                        <a:t>IMD: IDAOPI - score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88181390"/>
                  </a:ext>
                </a:extLst>
              </a:tr>
              <a:tr h="136315">
                <a:tc vMerge="1">
                  <a:txBody>
                    <a:bodyPr/>
                    <a:lstStyle/>
                    <a:p>
                      <a:pPr algn="l" fontAlgn="ctr"/>
                      <a:r>
                        <a:rPr lang="en-GB" sz="1000" b="0" i="0" u="none" strike="noStrike" dirty="0">
                          <a:solidFill>
                            <a:srgbClr val="FFFFFF"/>
                          </a:solidFill>
                          <a:effectLst/>
                          <a:latin typeface="Arial" panose="020B0604020202020204" pitchFamily="34" charset="0"/>
                        </a:rPr>
                        <a:t>Healthy Economy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en-GB" sz="1000" b="0" i="0" u="none" strike="noStrike">
                          <a:solidFill>
                            <a:srgbClr val="FFFFFF"/>
                          </a:solidFill>
                          <a:effectLst/>
                          <a:latin typeface="Arial" panose="020B0604020202020204" pitchFamily="34" charset="0"/>
                        </a:rPr>
                        <a:t>Equality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GB" sz="1000" b="0" i="0" u="none" strike="noStrike">
                          <a:solidFill>
                            <a:schemeClr val="tx1"/>
                          </a:solidFill>
                          <a:effectLst/>
                          <a:latin typeface="Arial" panose="020B0604020202020204" pitchFamily="34" charset="0"/>
                        </a:rPr>
                        <a:t>IMD: IDACI - score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20464751"/>
                  </a:ext>
                </a:extLst>
              </a:tr>
              <a:tr h="136315">
                <a:tc vMerge="1">
                  <a:txBody>
                    <a:bodyPr/>
                    <a:lstStyle/>
                    <a:p>
                      <a:pPr algn="l" fontAlgn="ctr"/>
                      <a:endParaRPr lang="en-GB" sz="1000" b="0" i="0" u="none" strike="noStrike">
                        <a:solidFill>
                          <a:srgbClr val="FFFFFF"/>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en-GB" sz="1000" b="0" i="0" u="none" strike="noStrike">
                          <a:solidFill>
                            <a:srgbClr val="FFFFFF"/>
                          </a:solidFill>
                          <a:effectLst/>
                          <a:latin typeface="Arial" panose="020B0604020202020204" pitchFamily="34" charset="0"/>
                        </a:rPr>
                        <a:t>Economy, Work and Employment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GB" sz="1000" b="0" i="0" u="none" strike="noStrike">
                          <a:solidFill>
                            <a:schemeClr val="tx1"/>
                          </a:solidFill>
                          <a:effectLst/>
                          <a:latin typeface="Arial" panose="020B0604020202020204" pitchFamily="34" charset="0"/>
                        </a:rPr>
                        <a:t>Working age unemployment (%, monthly average)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61847034"/>
                  </a:ext>
                </a:extLst>
              </a:tr>
              <a:tr h="136315">
                <a:tc vMerge="1">
                  <a:txBody>
                    <a:bodyPr/>
                    <a:lstStyle/>
                    <a:p>
                      <a:pPr algn="l" fontAlgn="ctr"/>
                      <a:endParaRPr lang="en-GB" sz="1000" b="0" i="0" u="none" strike="noStrike">
                        <a:solidFill>
                          <a:srgbClr val="FFFFFF"/>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en-GB" sz="1000" b="0" i="0" u="none" strike="noStrike">
                          <a:solidFill>
                            <a:srgbClr val="FFFFFF"/>
                          </a:solidFill>
                          <a:effectLst/>
                          <a:latin typeface="Arial" panose="020B0604020202020204" pitchFamily="34" charset="0"/>
                        </a:rPr>
                        <a:t>Economy, Work and Employment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GB" sz="1000" b="0" i="0" u="none" strike="noStrike">
                          <a:solidFill>
                            <a:schemeClr val="tx1"/>
                          </a:solidFill>
                          <a:effectLst/>
                          <a:latin typeface="Arial" panose="020B0604020202020204" pitchFamily="34" charset="0"/>
                        </a:rPr>
                        <a:t>Average of Current Rateable Value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6028842"/>
                  </a:ext>
                </a:extLst>
              </a:tr>
              <a:tr h="143490">
                <a:tc vMerge="1">
                  <a:txBody>
                    <a:bodyPr/>
                    <a:lstStyle/>
                    <a:p>
                      <a:pPr algn="l" fontAlgn="ctr"/>
                      <a:endParaRPr lang="en-GB" sz="1000" b="0" i="0" u="none" strike="noStrike">
                        <a:solidFill>
                          <a:srgbClr val="FFFFFF"/>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en-GB" sz="1000" b="0" i="0" u="none" strike="noStrike">
                          <a:solidFill>
                            <a:srgbClr val="FFFFFF"/>
                          </a:solidFill>
                          <a:effectLst/>
                          <a:latin typeface="Arial" panose="020B0604020202020204" pitchFamily="34" charset="0"/>
                        </a:rPr>
                        <a:t>Economy, Work and Employment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en-GB" sz="1050" b="0" i="0" u="none" strike="noStrike">
                          <a:solidFill>
                            <a:schemeClr val="tx1"/>
                          </a:solidFill>
                          <a:effectLst/>
                          <a:latin typeface="Arial" panose="020B0604020202020204" pitchFamily="34" charset="0"/>
                        </a:rPr>
                        <a:t>Median Income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82837457"/>
                  </a:ext>
                </a:extLst>
              </a:tr>
              <a:tr h="136315">
                <a:tc vMerge="1">
                  <a:txBody>
                    <a:bodyPr/>
                    <a:lstStyle/>
                    <a:p>
                      <a:pPr algn="l" fontAlgn="ctr"/>
                      <a:endParaRPr lang="en-GB" sz="1000" b="0" i="0" u="none" strike="noStrike">
                        <a:solidFill>
                          <a:srgbClr val="FFFFFF"/>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en-GB" sz="1000" b="0" i="0" u="none" strike="noStrike">
                          <a:solidFill>
                            <a:srgbClr val="FFFFFF"/>
                          </a:solidFill>
                          <a:effectLst/>
                          <a:latin typeface="Arial" panose="020B0604020202020204" pitchFamily="34" charset="0"/>
                        </a:rPr>
                        <a:t>Economy, Work and Employment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GB" sz="1000" b="0" i="0" u="none" strike="noStrike">
                          <a:solidFill>
                            <a:schemeClr val="tx1"/>
                          </a:solidFill>
                          <a:effectLst/>
                          <a:latin typeface="Arial" panose="020B0604020202020204" pitchFamily="34" charset="0"/>
                        </a:rPr>
                        <a:t>2020 Dependency Ratio (0-15s and 65+ / 16 to 64 pop)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06450660"/>
                  </a:ext>
                </a:extLst>
              </a:tr>
              <a:tr h="143490">
                <a:tc vMerge="1">
                  <a:txBody>
                    <a:bodyPr/>
                    <a:lstStyle/>
                    <a:p>
                      <a:pPr algn="l" fontAlgn="b"/>
                      <a:endParaRPr lang="en-GB" sz="1000" b="0" i="0" u="none" strike="noStrike">
                        <a:solidFill>
                          <a:srgbClr val="FFFFFF"/>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GB" sz="1000" b="0" i="0" u="none" strike="noStrike">
                          <a:solidFill>
                            <a:srgbClr val="FFFFFF"/>
                          </a:solidFill>
                          <a:effectLst/>
                          <a:latin typeface="Arial" panose="020B0604020202020204" pitchFamily="34" charset="0"/>
                        </a:rPr>
                        <a:t>Cost of Living Vulnerability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ctr"/>
                      <a:r>
                        <a:rPr lang="en-GB" sz="1050" b="0" i="0" u="none" strike="noStrike">
                          <a:solidFill>
                            <a:schemeClr val="tx1"/>
                          </a:solidFill>
                          <a:effectLst/>
                          <a:latin typeface="Arial" panose="020B0604020202020204" pitchFamily="34" charset="0"/>
                        </a:rPr>
                        <a:t>Income Lower Quartile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14739997"/>
                  </a:ext>
                </a:extLst>
              </a:tr>
              <a:tr h="136315">
                <a:tc vMerge="1">
                  <a:txBody>
                    <a:bodyPr/>
                    <a:lstStyle/>
                    <a:p>
                      <a:pPr algn="l" fontAlgn="b"/>
                      <a:endParaRPr lang="en-GB" sz="1000" b="0" i="0" u="none" strike="noStrike">
                        <a:solidFill>
                          <a:srgbClr val="FFFFFF"/>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GB" sz="1000" b="0" i="0" u="none" strike="noStrike">
                          <a:solidFill>
                            <a:srgbClr val="FFFFFF"/>
                          </a:solidFill>
                          <a:effectLst/>
                          <a:latin typeface="Arial" panose="020B0604020202020204" pitchFamily="34" charset="0"/>
                        </a:rPr>
                        <a:t>Cost of Living Vulnerability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GB" sz="1000" b="0" i="0" u="none" strike="noStrike">
                          <a:solidFill>
                            <a:srgbClr val="000000"/>
                          </a:solidFill>
                          <a:effectLst/>
                          <a:latin typeface="Arial" panose="020B0604020202020204" pitchFamily="34" charset="0"/>
                        </a:rPr>
                        <a:t>September 2021 Claimant Count ONS / DWP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54296718"/>
                  </a:ext>
                </a:extLst>
              </a:tr>
              <a:tr h="136315">
                <a:tc vMerge="1">
                  <a:txBody>
                    <a:bodyPr/>
                    <a:lstStyle/>
                    <a:p>
                      <a:pPr algn="l" fontAlgn="b"/>
                      <a:endParaRPr lang="en-GB" sz="1000" b="0" i="0" u="none" strike="noStrike" dirty="0">
                        <a:solidFill>
                          <a:srgbClr val="FFFFFF"/>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GB" sz="1000" b="0" i="0" u="none" strike="noStrike">
                          <a:solidFill>
                            <a:srgbClr val="FFFFFF"/>
                          </a:solidFill>
                          <a:effectLst/>
                          <a:latin typeface="Arial" panose="020B0604020202020204" pitchFamily="34" charset="0"/>
                        </a:rPr>
                        <a:t>Cost of Living Vulnerability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GB" sz="1000" b="0" i="0" u="none" strike="noStrike">
                          <a:solidFill>
                            <a:srgbClr val="000000"/>
                          </a:solidFill>
                          <a:effectLst/>
                          <a:latin typeface="Arial" panose="020B0604020202020204" pitchFamily="34" charset="0"/>
                        </a:rPr>
                        <a:t>Proportions of households withich are fuel poor 2019, BEIS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3654985"/>
                  </a:ext>
                </a:extLst>
              </a:tr>
              <a:tr h="136315">
                <a:tc rowSpan="7">
                  <a:txBody>
                    <a:bodyPr/>
                    <a:lstStyle/>
                    <a:p>
                      <a:pPr algn="l" fontAlgn="b"/>
                      <a:r>
                        <a:rPr lang="en-GB" sz="1000" b="0" i="0" u="none" strike="noStrike" dirty="0">
                          <a:solidFill>
                            <a:srgbClr val="000000"/>
                          </a:solidFill>
                          <a:effectLst/>
                          <a:latin typeface="Arial" panose="020B0604020202020204" pitchFamily="34" charset="0"/>
                        </a:rPr>
                        <a:t>Healthy Environment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GB" sz="1000" b="0" i="0" u="none" strike="noStrike">
                          <a:solidFill>
                            <a:srgbClr val="000000"/>
                          </a:solidFill>
                          <a:effectLst/>
                          <a:latin typeface="Arial" panose="020B0604020202020204" pitchFamily="34" charset="0"/>
                        </a:rPr>
                        <a:t>Transport, Mobility and Connectivity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GB" sz="1000" b="0" i="0" u="none" strike="noStrike">
                          <a:solidFill>
                            <a:srgbClr val="000000"/>
                          </a:solidFill>
                          <a:effectLst/>
                          <a:latin typeface="Arial" panose="020B0604020202020204" pitchFamily="34" charset="0"/>
                        </a:rPr>
                        <a:t>Local geo barriers score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23323275"/>
                  </a:ext>
                </a:extLst>
              </a:tr>
              <a:tr h="136315">
                <a:tc vMerge="1">
                  <a:txBody>
                    <a:bodyPr/>
                    <a:lstStyle/>
                    <a:p>
                      <a:pPr algn="l" fontAlgn="b"/>
                      <a:endParaRPr lang="en-GB" sz="10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GB" sz="1000" b="0" i="0" u="none" strike="noStrike">
                          <a:solidFill>
                            <a:srgbClr val="000000"/>
                          </a:solidFill>
                          <a:effectLst/>
                          <a:latin typeface="Arial" panose="020B0604020202020204" pitchFamily="34" charset="0"/>
                        </a:rPr>
                        <a:t>Housing and Occupancy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GB" sz="1000" b="0" i="0" u="none" strike="noStrike">
                          <a:solidFill>
                            <a:srgbClr val="000000"/>
                          </a:solidFill>
                          <a:effectLst/>
                          <a:latin typeface="Arial" panose="020B0604020202020204" pitchFamily="34" charset="0"/>
                        </a:rPr>
                        <a:t>Median Affordability Ratio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27621129"/>
                  </a:ext>
                </a:extLst>
              </a:tr>
              <a:tr h="136315">
                <a:tc vMerge="1">
                  <a:txBody>
                    <a:bodyPr/>
                    <a:lstStyle/>
                    <a:p>
                      <a:pPr algn="l" fontAlgn="b"/>
                      <a:r>
                        <a:rPr lang="en-GB" sz="1000" b="0" i="0" u="none" strike="noStrike" dirty="0">
                          <a:solidFill>
                            <a:srgbClr val="000000"/>
                          </a:solidFill>
                          <a:effectLst/>
                          <a:latin typeface="Arial" panose="020B0604020202020204" pitchFamily="34" charset="0"/>
                        </a:rPr>
                        <a:t>Healthy Environment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GB" sz="1000" b="0" i="0" u="none" strike="noStrike">
                          <a:solidFill>
                            <a:srgbClr val="000000"/>
                          </a:solidFill>
                          <a:effectLst/>
                          <a:latin typeface="Arial" panose="020B0604020202020204" pitchFamily="34" charset="0"/>
                        </a:rPr>
                        <a:t>Housing and Occupancy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GB" sz="1000" b="0" i="0" u="none" strike="noStrike">
                          <a:solidFill>
                            <a:srgbClr val="000000"/>
                          </a:solidFill>
                          <a:effectLst/>
                          <a:latin typeface="Arial" panose="020B0604020202020204" pitchFamily="34" charset="0"/>
                        </a:rPr>
                        <a:t>Occupancy rating -1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94936645"/>
                  </a:ext>
                </a:extLst>
              </a:tr>
              <a:tr h="136315">
                <a:tc vMerge="1">
                  <a:txBody>
                    <a:bodyPr/>
                    <a:lstStyle/>
                    <a:p>
                      <a:pPr algn="l" fontAlgn="b"/>
                      <a:endParaRPr lang="en-GB" sz="10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GB" sz="1000" b="0" i="0" u="none" strike="noStrike">
                          <a:solidFill>
                            <a:srgbClr val="000000"/>
                          </a:solidFill>
                          <a:effectLst/>
                          <a:latin typeface="Arial" panose="020B0604020202020204" pitchFamily="34" charset="0"/>
                        </a:rPr>
                        <a:t>Housing and Occupancy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GB" sz="1000" b="0" i="0" u="none" strike="noStrike">
                          <a:solidFill>
                            <a:srgbClr val="000000"/>
                          </a:solidFill>
                          <a:effectLst/>
                          <a:latin typeface="Arial" panose="020B0604020202020204" pitchFamily="34" charset="0"/>
                        </a:rPr>
                        <a:t>Occupancy rating -2 or less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50652521"/>
                  </a:ext>
                </a:extLst>
              </a:tr>
              <a:tr h="136315">
                <a:tc vMerge="1">
                  <a:txBody>
                    <a:bodyPr/>
                    <a:lstStyle/>
                    <a:p>
                      <a:pPr algn="l" fontAlgn="b"/>
                      <a:endParaRPr lang="en-GB" sz="10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GB" sz="1000" b="0" i="0" u="none" strike="noStrike">
                          <a:solidFill>
                            <a:srgbClr val="000000"/>
                          </a:solidFill>
                          <a:effectLst/>
                          <a:latin typeface="Arial" panose="020B0604020202020204" pitchFamily="34" charset="0"/>
                        </a:rPr>
                        <a:t>Housing and Occupancy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GB" sz="1000" b="0" i="0" u="none" strike="noStrike">
                          <a:solidFill>
                            <a:srgbClr val="000000"/>
                          </a:solidFill>
                          <a:effectLst/>
                          <a:latin typeface="Arial" panose="020B0604020202020204" pitchFamily="34" charset="0"/>
                        </a:rPr>
                        <a:t>Households with no central heating - per cent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65953541"/>
                  </a:ext>
                </a:extLst>
              </a:tr>
              <a:tr h="136315">
                <a:tc vMerge="1">
                  <a:txBody>
                    <a:bodyPr/>
                    <a:lstStyle/>
                    <a:p>
                      <a:pPr algn="l" fontAlgn="b"/>
                      <a:endParaRPr lang="en-GB" sz="10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GB" sz="1000" b="0" i="0" u="none" strike="noStrike">
                          <a:solidFill>
                            <a:srgbClr val="000000"/>
                          </a:solidFill>
                          <a:effectLst/>
                          <a:latin typeface="Arial" panose="020B0604020202020204" pitchFamily="34" charset="0"/>
                        </a:rPr>
                        <a:t>Housing and Occupancy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GB" sz="1000" b="0" i="0" u="none" strike="noStrike">
                          <a:solidFill>
                            <a:srgbClr val="000000"/>
                          </a:solidFill>
                          <a:effectLst/>
                          <a:latin typeface="Arial" panose="020B0604020202020204" pitchFamily="34" charset="0"/>
                        </a:rPr>
                        <a:t>IMD: Barriers to Housing and Services – score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67723872"/>
                  </a:ext>
                </a:extLst>
              </a:tr>
              <a:tr h="136315">
                <a:tc vMerge="1">
                  <a:txBody>
                    <a:bodyPr/>
                    <a:lstStyle/>
                    <a:p>
                      <a:pPr algn="l" fontAlgn="b"/>
                      <a:endParaRPr lang="en-GB" sz="10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GB" sz="1000" b="0" i="0" u="none" strike="noStrike">
                          <a:solidFill>
                            <a:srgbClr val="000000"/>
                          </a:solidFill>
                          <a:effectLst/>
                          <a:latin typeface="Arial" panose="020B0604020202020204" pitchFamily="34" charset="0"/>
                        </a:rPr>
                        <a:t>Environment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GB" sz="1000" b="0" i="0" u="none" strike="noStrike" dirty="0">
                          <a:solidFill>
                            <a:srgbClr val="000000"/>
                          </a:solidFill>
                          <a:effectLst/>
                          <a:latin typeface="Arial" panose="020B0604020202020204" pitchFamily="34" charset="0"/>
                        </a:rPr>
                        <a:t>Outdoors sub-domain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06156819"/>
                  </a:ext>
                </a:extLst>
              </a:tr>
            </a:tbl>
          </a:graphicData>
        </a:graphic>
      </p:graphicFrame>
    </p:spTree>
    <p:extLst>
      <p:ext uri="{BB962C8B-B14F-4D97-AF65-F5344CB8AC3E}">
        <p14:creationId xmlns:p14="http://schemas.microsoft.com/office/powerpoint/2010/main" val="2319693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15</a:t>
            </a:fld>
            <a:endParaRPr>
              <a:solidFill>
                <a:srgbClr val="888888"/>
              </a:solidFill>
              <a:latin typeface="Calibri"/>
              <a:ea typeface="Calibri"/>
              <a:cs typeface="Calibri"/>
              <a:sym typeface="Calibri"/>
            </a:endParaRPr>
          </a:p>
        </p:txBody>
      </p:sp>
      <p:sp>
        <p:nvSpPr>
          <p:cNvPr id="9" name="Text Box 2">
            <a:extLst>
              <a:ext uri="{FF2B5EF4-FFF2-40B4-BE49-F238E27FC236}">
                <a16:creationId xmlns:a16="http://schemas.microsoft.com/office/drawing/2014/main" id="{0A62A222-23DB-477D-89BF-29BF0B49C42C}"/>
              </a:ext>
            </a:extLst>
          </p:cNvPr>
          <p:cNvSpPr>
            <a:spLocks noChangeArrowheads="1"/>
          </p:cNvSpPr>
          <p:nvPr/>
        </p:nvSpPr>
        <p:spPr bwMode="auto">
          <a:xfrm>
            <a:off x="6457950" y="1715701"/>
            <a:ext cx="2544222" cy="4412956"/>
          </a:xfrm>
          <a:prstGeom prst="roundRect">
            <a:avLst>
              <a:gd name="adj" fmla="val 16667"/>
            </a:avLst>
          </a:prstGeom>
          <a:solidFill>
            <a:srgbClr val="FFFFFF"/>
          </a:solidFill>
          <a:ln w="12700">
            <a:solidFill>
              <a:srgbClr val="5B9BD5"/>
            </a:solidFill>
            <a:miter lim="800000"/>
            <a:headEnd/>
            <a:tailEnd/>
          </a:ln>
        </p:spPr>
        <p:txBody>
          <a:bodyPr vert="horz" wrap="square" lIns="68580" tIns="34290" rIns="68580" bIns="34290" numCol="1" anchor="t" anchorCtr="0" compatLnSpc="1">
            <a:prstTxWarp prst="textNoShape">
              <a:avLst/>
            </a:prstTxWarp>
          </a:bodyPr>
          <a:lstStyle/>
          <a:p>
            <a:pPr marL="171446">
              <a:lnSpc>
                <a:spcPct val="107000"/>
              </a:lnSpc>
              <a:spcAft>
                <a:spcPts val="600"/>
              </a:spcAft>
            </a:pPr>
            <a:r>
              <a:rPr lang="en-GB" b="1" dirty="0">
                <a:solidFill>
                  <a:srgbClr val="00B050"/>
                </a:solidFill>
                <a:latin typeface="Arial" panose="020B0604020202020204" pitchFamily="34" charset="0"/>
                <a:ea typeface="Calibri" panose="020F0502020204030204" pitchFamily="34" charset="0"/>
              </a:rPr>
              <a:t>Better</a:t>
            </a:r>
            <a:r>
              <a:rPr lang="en-GB" dirty="0">
                <a:solidFill>
                  <a:srgbClr val="2886C6"/>
                </a:solidFill>
                <a:latin typeface="Arial" panose="020B0604020202020204" pitchFamily="34" charset="0"/>
                <a:ea typeface="Calibri" panose="020F0502020204030204" pitchFamily="34" charset="0"/>
              </a:rPr>
              <a:t> than the Shropshire average in no measures</a:t>
            </a:r>
            <a:endParaRPr lang="en-GB" dirty="0">
              <a:latin typeface="Arial" panose="020B0604020202020204" pitchFamily="34" charset="0"/>
              <a:ea typeface="Calibri" panose="020F0502020204030204" pitchFamily="34" charset="0"/>
            </a:endParaRPr>
          </a:p>
          <a:p>
            <a:pPr marL="171446">
              <a:lnSpc>
                <a:spcPct val="107000"/>
              </a:lnSpc>
              <a:spcAft>
                <a:spcPts val="600"/>
              </a:spcAft>
            </a:pPr>
            <a:r>
              <a:rPr lang="en-GB" dirty="0">
                <a:solidFill>
                  <a:srgbClr val="2886C6"/>
                </a:solidFill>
                <a:latin typeface="Arial" panose="020B0604020202020204" pitchFamily="34" charset="0"/>
                <a:ea typeface="Calibri" panose="020F0502020204030204" pitchFamily="34" charset="0"/>
              </a:rPr>
              <a:t> </a:t>
            </a:r>
            <a:endParaRPr lang="en-GB" dirty="0">
              <a:latin typeface="Arial" panose="020B0604020202020204" pitchFamily="34" charset="0"/>
              <a:ea typeface="Calibri" panose="020F0502020204030204" pitchFamily="34" charset="0"/>
            </a:endParaRPr>
          </a:p>
          <a:p>
            <a:pPr>
              <a:lnSpc>
                <a:spcPct val="107000"/>
              </a:lnSpc>
              <a:spcAft>
                <a:spcPts val="600"/>
              </a:spcAft>
            </a:pPr>
            <a:r>
              <a:rPr lang="en-GB" dirty="0">
                <a:solidFill>
                  <a:srgbClr val="2886C6"/>
                </a:solidFill>
                <a:latin typeface="Arial" panose="020B0604020202020204" pitchFamily="34" charset="0"/>
                <a:ea typeface="Calibri" panose="020F0502020204030204" pitchFamily="34" charset="0"/>
              </a:rPr>
              <a:t> </a:t>
            </a:r>
            <a:endParaRPr lang="en-GB" dirty="0">
              <a:latin typeface="Arial" panose="020B0604020202020204" pitchFamily="34" charset="0"/>
              <a:ea typeface="Calibri" panose="020F0502020204030204" pitchFamily="34" charset="0"/>
            </a:endParaRPr>
          </a:p>
          <a:p>
            <a:pPr marL="171446">
              <a:lnSpc>
                <a:spcPct val="107000"/>
              </a:lnSpc>
              <a:spcAft>
                <a:spcPts val="600"/>
              </a:spcAft>
            </a:pPr>
            <a:r>
              <a:rPr lang="en-GB" b="1" dirty="0">
                <a:solidFill>
                  <a:srgbClr val="FF0000"/>
                </a:solidFill>
                <a:latin typeface="Arial" panose="020B0604020202020204" pitchFamily="34" charset="0"/>
                <a:ea typeface="Calibri" panose="020F0502020204030204" pitchFamily="34" charset="0"/>
              </a:rPr>
              <a:t>Worse</a:t>
            </a:r>
            <a:r>
              <a:rPr lang="en-GB" dirty="0">
                <a:solidFill>
                  <a:srgbClr val="2886C6"/>
                </a:solidFill>
                <a:latin typeface="Arial" panose="020B0604020202020204" pitchFamily="34" charset="0"/>
                <a:ea typeface="Calibri" panose="020F0502020204030204" pitchFamily="34" charset="0"/>
              </a:rPr>
              <a:t> than the Shropshire average for measures relating to </a:t>
            </a:r>
            <a:r>
              <a:rPr lang="en-GB" b="1" u="sng" dirty="0">
                <a:solidFill>
                  <a:srgbClr val="2886C6"/>
                </a:solidFill>
                <a:latin typeface="Arial" panose="020B0604020202020204" pitchFamily="34" charset="0"/>
                <a:ea typeface="Calibri" panose="020F0502020204030204" pitchFamily="34" charset="0"/>
              </a:rPr>
              <a:t>People</a:t>
            </a:r>
            <a:r>
              <a:rPr lang="en-GB" dirty="0">
                <a:solidFill>
                  <a:srgbClr val="2886C6"/>
                </a:solidFill>
                <a:latin typeface="Arial" panose="020B0604020202020204" pitchFamily="34" charset="0"/>
                <a:ea typeface="Calibri" panose="020F0502020204030204" pitchFamily="34" charset="0"/>
              </a:rPr>
              <a:t>, </a:t>
            </a:r>
            <a:r>
              <a:rPr lang="en-GB" b="1" u="sng" dirty="0">
                <a:solidFill>
                  <a:srgbClr val="2886C6"/>
                </a:solidFill>
                <a:latin typeface="Arial" panose="020B0604020202020204" pitchFamily="34" charset="0"/>
                <a:ea typeface="Calibri" panose="020F0502020204030204" pitchFamily="34" charset="0"/>
              </a:rPr>
              <a:t>Environment</a:t>
            </a:r>
            <a:r>
              <a:rPr lang="en-GB" dirty="0">
                <a:solidFill>
                  <a:srgbClr val="2886C6"/>
                </a:solidFill>
                <a:latin typeface="Arial" panose="020B0604020202020204" pitchFamily="34" charset="0"/>
                <a:ea typeface="Calibri" panose="020F0502020204030204" pitchFamily="34" charset="0"/>
              </a:rPr>
              <a:t> and </a:t>
            </a:r>
            <a:r>
              <a:rPr lang="en-GB" b="1" u="sng" dirty="0">
                <a:solidFill>
                  <a:srgbClr val="2886C6"/>
                </a:solidFill>
                <a:latin typeface="Arial" panose="020B0604020202020204" pitchFamily="34" charset="0"/>
                <a:ea typeface="Calibri" panose="020F0502020204030204" pitchFamily="34" charset="0"/>
              </a:rPr>
              <a:t>Economy</a:t>
            </a:r>
            <a:endParaRPr lang="en-GB" dirty="0">
              <a:latin typeface="Arial" panose="020B0604020202020204" pitchFamily="34" charset="0"/>
              <a:ea typeface="Calibri" panose="020F0502020204030204" pitchFamily="34" charset="0"/>
            </a:endParaRPr>
          </a:p>
        </p:txBody>
      </p:sp>
      <p:sp>
        <p:nvSpPr>
          <p:cNvPr id="10" name="Rectangle 4">
            <a:extLst>
              <a:ext uri="{FF2B5EF4-FFF2-40B4-BE49-F238E27FC236}">
                <a16:creationId xmlns:a16="http://schemas.microsoft.com/office/drawing/2014/main" id="{3C3EB60F-CF51-4B38-AB6B-3A36BE470F84}"/>
              </a:ext>
            </a:extLst>
          </p:cNvPr>
          <p:cNvSpPr>
            <a:spLocks noChangeArrowheads="1"/>
          </p:cNvSpPr>
          <p:nvPr/>
        </p:nvSpPr>
        <p:spPr bwMode="auto">
          <a:xfrm rot="10800000" flipV="1">
            <a:off x="3143074" y="136524"/>
            <a:ext cx="5662598" cy="93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783" eaLnBrk="0" fontAlgn="base" hangingPunct="0">
              <a:spcBef>
                <a:spcPct val="0"/>
              </a:spcBef>
              <a:spcAft>
                <a:spcPct val="0"/>
              </a:spcAft>
            </a:pPr>
            <a:r>
              <a:rPr lang="en-GB" altLang="en-US" sz="2800" b="1">
                <a:solidFill>
                  <a:srgbClr val="2886C6"/>
                </a:solidFill>
                <a:latin typeface="Arial" panose="020B0604020202020204" pitchFamily="34" charset="0"/>
                <a:ea typeface="Calibri" panose="020F0502020204030204" pitchFamily="34" charset="0"/>
                <a:cs typeface="Arial" panose="020B0604020202020204" pitchFamily="34" charset="0"/>
              </a:rPr>
              <a:t>Whitchurch Health and Wellbeing Index Overview </a:t>
            </a:r>
            <a:endParaRPr lang="en-GB" altLang="en-US" sz="1600" b="1">
              <a:latin typeface="Arial" panose="020B0604020202020204" pitchFamily="34" charset="0"/>
            </a:endParaRPr>
          </a:p>
        </p:txBody>
      </p:sp>
      <p:pic>
        <p:nvPicPr>
          <p:cNvPr id="2" name="Picture 1">
            <a:extLst>
              <a:ext uri="{FF2B5EF4-FFF2-40B4-BE49-F238E27FC236}">
                <a16:creationId xmlns:a16="http://schemas.microsoft.com/office/drawing/2014/main" id="{3EF999D7-AFF2-4C59-99F8-90736DC9C4E0}"/>
              </a:ext>
            </a:extLst>
          </p:cNvPr>
          <p:cNvPicPr>
            <a:picLocks noChangeAspect="1"/>
          </p:cNvPicPr>
          <p:nvPr/>
        </p:nvPicPr>
        <p:blipFill>
          <a:blip r:embed="rId4"/>
          <a:stretch>
            <a:fillRect/>
          </a:stretch>
        </p:blipFill>
        <p:spPr>
          <a:xfrm>
            <a:off x="0" y="5339964"/>
            <a:ext cx="5962405" cy="1518036"/>
          </a:xfrm>
          <a:prstGeom prst="rect">
            <a:avLst/>
          </a:prstGeom>
        </p:spPr>
      </p:pic>
      <p:graphicFrame>
        <p:nvGraphicFramePr>
          <p:cNvPr id="3" name="Chart 2">
            <a:extLst>
              <a:ext uri="{FF2B5EF4-FFF2-40B4-BE49-F238E27FC236}">
                <a16:creationId xmlns:a16="http://schemas.microsoft.com/office/drawing/2014/main" id="{9A1C9CB3-6906-4152-B5B9-69D94A7A5E8B}"/>
              </a:ext>
            </a:extLst>
          </p:cNvPr>
          <p:cNvGraphicFramePr>
            <a:graphicFrameLocks/>
          </p:cNvGraphicFramePr>
          <p:nvPr>
            <p:extLst>
              <p:ext uri="{D42A27DB-BD31-4B8C-83A1-F6EECF244321}">
                <p14:modId xmlns:p14="http://schemas.microsoft.com/office/powerpoint/2010/main" val="2047508345"/>
              </p:ext>
            </p:extLst>
          </p:nvPr>
        </p:nvGraphicFramePr>
        <p:xfrm>
          <a:off x="1042260" y="1786755"/>
          <a:ext cx="5415690" cy="48667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96170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16</a:t>
            </a:fld>
            <a:endParaRPr>
              <a:solidFill>
                <a:srgbClr val="888888"/>
              </a:solidFill>
              <a:latin typeface="Calibri"/>
              <a:ea typeface="Calibri"/>
              <a:cs typeface="Calibri"/>
              <a:sym typeface="Calibri"/>
            </a:endParaRPr>
          </a:p>
        </p:txBody>
      </p:sp>
      <p:sp>
        <p:nvSpPr>
          <p:cNvPr id="10" name="Rectangle 4">
            <a:extLst>
              <a:ext uri="{FF2B5EF4-FFF2-40B4-BE49-F238E27FC236}">
                <a16:creationId xmlns:a16="http://schemas.microsoft.com/office/drawing/2014/main" id="{3C3EB60F-CF51-4B38-AB6B-3A36BE470F84}"/>
              </a:ext>
            </a:extLst>
          </p:cNvPr>
          <p:cNvSpPr>
            <a:spLocks noChangeArrowheads="1"/>
          </p:cNvSpPr>
          <p:nvPr/>
        </p:nvSpPr>
        <p:spPr bwMode="auto">
          <a:xfrm rot="10800000" flipV="1">
            <a:off x="4301920" y="146487"/>
            <a:ext cx="4312060" cy="1361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783" eaLnBrk="0" fontAlgn="base" hangingPunct="0">
              <a:spcBef>
                <a:spcPct val="0"/>
              </a:spcBef>
              <a:spcAft>
                <a:spcPct val="0"/>
              </a:spcAft>
            </a:pPr>
            <a:r>
              <a:rPr lang="en-GB" altLang="en-US" sz="2800" b="1" dirty="0">
                <a:solidFill>
                  <a:srgbClr val="2886C6"/>
                </a:solidFill>
                <a:latin typeface="Arial" panose="020B0604020202020204" pitchFamily="34" charset="0"/>
                <a:ea typeface="Calibri" panose="020F0502020204030204" pitchFamily="34" charset="0"/>
                <a:cs typeface="Arial" panose="020B0604020202020204" pitchFamily="34" charset="0"/>
              </a:rPr>
              <a:t>Whitchurch Health and Wellbeing Index Overview </a:t>
            </a:r>
            <a:endParaRPr lang="en-GB" altLang="en-US" sz="2800" b="1" dirty="0">
              <a:latin typeface="Arial" panose="020B0604020202020204" pitchFamily="34" charset="0"/>
            </a:endParaRPr>
          </a:p>
        </p:txBody>
      </p:sp>
      <p:sp>
        <p:nvSpPr>
          <p:cNvPr id="7" name="Text Box 2">
            <a:extLst>
              <a:ext uri="{FF2B5EF4-FFF2-40B4-BE49-F238E27FC236}">
                <a16:creationId xmlns:a16="http://schemas.microsoft.com/office/drawing/2014/main" id="{22286D9B-CC76-4A13-A9B8-FC73A81D8D1B}"/>
              </a:ext>
            </a:extLst>
          </p:cNvPr>
          <p:cNvSpPr>
            <a:spLocks noChangeArrowheads="1"/>
          </p:cNvSpPr>
          <p:nvPr/>
        </p:nvSpPr>
        <p:spPr bwMode="auto">
          <a:xfrm>
            <a:off x="214189" y="1600201"/>
            <a:ext cx="2754976" cy="4648199"/>
          </a:xfrm>
          <a:prstGeom prst="roundRect">
            <a:avLst>
              <a:gd name="adj" fmla="val 16667"/>
            </a:avLst>
          </a:prstGeom>
          <a:solidFill>
            <a:srgbClr val="FFFFFF"/>
          </a:solidFill>
          <a:ln w="12700">
            <a:solidFill>
              <a:srgbClr val="5B9BD5"/>
            </a:solidFill>
            <a:miter lim="800000"/>
            <a:headEnd/>
            <a:tailEnd/>
          </a:ln>
        </p:spPr>
        <p:txBody>
          <a:bodyPr vert="horz" wrap="square" lIns="68580" tIns="34290" rIns="68580" bIns="34290" numCol="1" anchor="t" anchorCtr="0" compatLnSpc="1">
            <a:prstTxWarp prst="textNoShape">
              <a:avLst/>
            </a:prstTxWarp>
          </a:bodyPr>
          <a:lstStyle/>
          <a:p>
            <a:pPr>
              <a:lnSpc>
                <a:spcPct val="107000"/>
              </a:lnSpc>
              <a:spcAft>
                <a:spcPts val="600"/>
              </a:spcAft>
            </a:pPr>
            <a:r>
              <a:rPr lang="en-GB" sz="1350" dirty="0">
                <a:solidFill>
                  <a:srgbClr val="0070C0"/>
                </a:solidFill>
                <a:latin typeface="Arial" panose="020B0604020202020204" pitchFamily="34" charset="0"/>
                <a:ea typeface="Calibri" panose="020F0502020204030204" pitchFamily="34" charset="0"/>
              </a:rPr>
              <a:t>This graph provides more detail to the previous slide.</a:t>
            </a:r>
            <a:endParaRPr lang="en-GB" sz="1350" dirty="0">
              <a:latin typeface="Arial" panose="020B0604020202020204" pitchFamily="34" charset="0"/>
              <a:ea typeface="Calibri" panose="020F0502020204030204" pitchFamily="34" charset="0"/>
            </a:endParaRPr>
          </a:p>
          <a:p>
            <a:pPr>
              <a:lnSpc>
                <a:spcPct val="107000"/>
              </a:lnSpc>
              <a:spcAft>
                <a:spcPts val="600"/>
              </a:spcAft>
            </a:pPr>
            <a:r>
              <a:rPr lang="en-GB" sz="1350" dirty="0">
                <a:solidFill>
                  <a:srgbClr val="0070C0"/>
                </a:solidFill>
                <a:latin typeface="Arial" panose="020B0604020202020204" pitchFamily="34" charset="0"/>
                <a:ea typeface="Calibri" panose="020F0502020204030204" pitchFamily="34" charset="0"/>
              </a:rPr>
              <a:t>This shows where Whitchurch is </a:t>
            </a:r>
            <a:r>
              <a:rPr lang="en-GB" sz="1350" dirty="0">
                <a:solidFill>
                  <a:srgbClr val="00B050"/>
                </a:solidFill>
                <a:latin typeface="Arial" panose="020B0604020202020204" pitchFamily="34" charset="0"/>
                <a:ea typeface="Calibri" panose="020F0502020204030204" pitchFamily="34" charset="0"/>
              </a:rPr>
              <a:t>stronger</a:t>
            </a:r>
            <a:r>
              <a:rPr lang="en-GB" sz="1350" dirty="0">
                <a:solidFill>
                  <a:srgbClr val="0070C0"/>
                </a:solidFill>
                <a:latin typeface="Arial" panose="020B0604020202020204" pitchFamily="34" charset="0"/>
                <a:ea typeface="Calibri" panose="020F0502020204030204" pitchFamily="34" charset="0"/>
              </a:rPr>
              <a:t> or </a:t>
            </a:r>
            <a:r>
              <a:rPr lang="en-GB" sz="1350" dirty="0">
                <a:solidFill>
                  <a:srgbClr val="FF0000"/>
                </a:solidFill>
                <a:latin typeface="Arial" panose="020B0604020202020204" pitchFamily="34" charset="0"/>
                <a:ea typeface="Calibri" panose="020F0502020204030204" pitchFamily="34" charset="0"/>
              </a:rPr>
              <a:t>weaker</a:t>
            </a:r>
            <a:r>
              <a:rPr lang="en-GB" sz="1350" dirty="0">
                <a:solidFill>
                  <a:srgbClr val="0070C0"/>
                </a:solidFill>
                <a:latin typeface="Arial" panose="020B0604020202020204" pitchFamily="34" charset="0"/>
                <a:ea typeface="Calibri" panose="020F0502020204030204" pitchFamily="34" charset="0"/>
              </a:rPr>
              <a:t> in terms of specific themes within the high-level categories. </a:t>
            </a:r>
            <a:endParaRPr lang="en-GB" sz="1350" dirty="0">
              <a:latin typeface="Arial" panose="020B0604020202020204" pitchFamily="34" charset="0"/>
              <a:ea typeface="Calibri" panose="020F0502020204030204" pitchFamily="34" charset="0"/>
            </a:endParaRPr>
          </a:p>
          <a:p>
            <a:pPr>
              <a:lnSpc>
                <a:spcPct val="107000"/>
              </a:lnSpc>
              <a:spcAft>
                <a:spcPts val="600"/>
              </a:spcAft>
            </a:pPr>
            <a:r>
              <a:rPr lang="en-GB" sz="1350" dirty="0">
                <a:solidFill>
                  <a:srgbClr val="0070C0"/>
                </a:solidFill>
                <a:latin typeface="Arial" panose="020B0604020202020204" pitchFamily="34" charset="0"/>
                <a:ea typeface="Calibri" panose="020F0502020204030204" pitchFamily="34" charset="0"/>
              </a:rPr>
              <a:t>For example, whilst overall Whitchurch is </a:t>
            </a:r>
            <a:r>
              <a:rPr lang="en-GB" sz="1350" dirty="0">
                <a:solidFill>
                  <a:srgbClr val="FF0000"/>
                </a:solidFill>
                <a:latin typeface="Arial" panose="020B0604020202020204" pitchFamily="34" charset="0"/>
                <a:ea typeface="Calibri" panose="020F0502020204030204" pitchFamily="34" charset="0"/>
              </a:rPr>
              <a:t>weaker</a:t>
            </a:r>
            <a:r>
              <a:rPr lang="en-GB" sz="1350" dirty="0">
                <a:solidFill>
                  <a:srgbClr val="0070C0"/>
                </a:solidFill>
                <a:latin typeface="Arial" panose="020B0604020202020204" pitchFamily="34" charset="0"/>
                <a:ea typeface="Calibri" panose="020F0502020204030204" pitchFamily="34" charset="0"/>
              </a:rPr>
              <a:t> specifically in terms of</a:t>
            </a:r>
            <a:r>
              <a:rPr lang="en-GB" sz="1350" b="1" dirty="0">
                <a:solidFill>
                  <a:srgbClr val="0070C0"/>
                </a:solidFill>
                <a:latin typeface="Arial" panose="020B0604020202020204" pitchFamily="34" charset="0"/>
                <a:ea typeface="Calibri" panose="020F0502020204030204" pitchFamily="34" charset="0"/>
              </a:rPr>
              <a:t>, housing and occupancy; health; relationships and trust; equality and cost of living vulnerability</a:t>
            </a:r>
            <a:r>
              <a:rPr lang="en-GB" sz="1350" dirty="0">
                <a:solidFill>
                  <a:srgbClr val="0070C0"/>
                </a:solidFill>
                <a:latin typeface="Arial" panose="020B0604020202020204" pitchFamily="34" charset="0"/>
                <a:ea typeface="Calibri" panose="020F0502020204030204" pitchFamily="34" charset="0"/>
              </a:rPr>
              <a:t> and </a:t>
            </a:r>
            <a:r>
              <a:rPr lang="en-GB" sz="1350" dirty="0">
                <a:solidFill>
                  <a:srgbClr val="00B050"/>
                </a:solidFill>
                <a:latin typeface="Arial" panose="020B0604020202020204" pitchFamily="34" charset="0"/>
                <a:ea typeface="Calibri" panose="020F0502020204030204" pitchFamily="34" charset="0"/>
              </a:rPr>
              <a:t>stronger</a:t>
            </a:r>
            <a:r>
              <a:rPr lang="en-GB" sz="1350" dirty="0">
                <a:solidFill>
                  <a:srgbClr val="0070C0"/>
                </a:solidFill>
                <a:latin typeface="Arial" panose="020B0604020202020204" pitchFamily="34" charset="0"/>
                <a:ea typeface="Calibri" panose="020F0502020204030204" pitchFamily="34" charset="0"/>
              </a:rPr>
              <a:t> in measures of </a:t>
            </a:r>
            <a:r>
              <a:rPr lang="en-GB" sz="1350" b="1" dirty="0">
                <a:solidFill>
                  <a:srgbClr val="0070C0"/>
                </a:solidFill>
                <a:latin typeface="Arial" panose="020B0604020202020204" pitchFamily="34" charset="0"/>
                <a:ea typeface="Calibri" panose="020F0502020204030204" pitchFamily="34" charset="0"/>
              </a:rPr>
              <a:t>environment; education and learning access; economy, work and employment</a:t>
            </a:r>
            <a:r>
              <a:rPr lang="en-GB" sz="1350" dirty="0">
                <a:solidFill>
                  <a:srgbClr val="0070C0"/>
                </a:solidFill>
                <a:latin typeface="Arial" panose="020B0604020202020204" pitchFamily="34" charset="0"/>
                <a:ea typeface="Calibri" panose="020F0502020204030204" pitchFamily="34" charset="0"/>
              </a:rPr>
              <a:t>; and </a:t>
            </a:r>
            <a:r>
              <a:rPr lang="en-GB" sz="1350" b="1" dirty="0">
                <a:solidFill>
                  <a:srgbClr val="0070C0"/>
                </a:solidFill>
                <a:latin typeface="Arial" panose="020B0604020202020204" pitchFamily="34" charset="0"/>
                <a:ea typeface="Calibri" panose="020F0502020204030204" pitchFamily="34" charset="0"/>
              </a:rPr>
              <a:t>Transport, Mobility and Connectivity</a:t>
            </a:r>
            <a:endParaRPr lang="en-GB" sz="1350" b="1" dirty="0">
              <a:latin typeface="Arial" panose="020B0604020202020204" pitchFamily="34" charset="0"/>
              <a:ea typeface="Calibri" panose="020F0502020204030204" pitchFamily="34" charset="0"/>
            </a:endParaRPr>
          </a:p>
        </p:txBody>
      </p:sp>
      <p:graphicFrame>
        <p:nvGraphicFramePr>
          <p:cNvPr id="3" name="Chart 2">
            <a:extLst>
              <a:ext uri="{FF2B5EF4-FFF2-40B4-BE49-F238E27FC236}">
                <a16:creationId xmlns:a16="http://schemas.microsoft.com/office/drawing/2014/main" id="{9F74D66F-501E-4B72-8773-0D9D64046B06}"/>
              </a:ext>
            </a:extLst>
          </p:cNvPr>
          <p:cNvGraphicFramePr>
            <a:graphicFrameLocks/>
          </p:cNvGraphicFramePr>
          <p:nvPr>
            <p:extLst>
              <p:ext uri="{D42A27DB-BD31-4B8C-83A1-F6EECF244321}">
                <p14:modId xmlns:p14="http://schemas.microsoft.com/office/powerpoint/2010/main" val="3582694281"/>
              </p:ext>
            </p:extLst>
          </p:nvPr>
        </p:nvGraphicFramePr>
        <p:xfrm>
          <a:off x="2969165" y="1424763"/>
          <a:ext cx="6174835" cy="48236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546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17</a:t>
            </a:fld>
            <a:endParaRPr>
              <a:solidFill>
                <a:srgbClr val="888888"/>
              </a:solidFill>
              <a:latin typeface="Calibri"/>
              <a:ea typeface="Calibri"/>
              <a:cs typeface="Calibri"/>
              <a:sym typeface="Calibri"/>
            </a:endParaRPr>
          </a:p>
        </p:txBody>
      </p:sp>
      <p:sp>
        <p:nvSpPr>
          <p:cNvPr id="10" name="Rectangle 4">
            <a:extLst>
              <a:ext uri="{FF2B5EF4-FFF2-40B4-BE49-F238E27FC236}">
                <a16:creationId xmlns:a16="http://schemas.microsoft.com/office/drawing/2014/main" id="{3C3EB60F-CF51-4B38-AB6B-3A36BE470F84}"/>
              </a:ext>
            </a:extLst>
          </p:cNvPr>
          <p:cNvSpPr>
            <a:spLocks noChangeArrowheads="1"/>
          </p:cNvSpPr>
          <p:nvPr/>
        </p:nvSpPr>
        <p:spPr bwMode="auto">
          <a:xfrm rot="10800000" flipV="1">
            <a:off x="3893443" y="136524"/>
            <a:ext cx="4796077" cy="93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783" eaLnBrk="0" fontAlgn="base" hangingPunct="0">
              <a:spcBef>
                <a:spcPct val="0"/>
              </a:spcBef>
              <a:spcAft>
                <a:spcPct val="0"/>
              </a:spcAft>
            </a:pPr>
            <a:r>
              <a:rPr lang="en-GB" altLang="en-US" sz="2800" b="1">
                <a:solidFill>
                  <a:srgbClr val="2886C6"/>
                </a:solidFill>
                <a:latin typeface="Arial" panose="020B0604020202020204" pitchFamily="34" charset="0"/>
                <a:ea typeface="Calibri" panose="020F0502020204030204" pitchFamily="34" charset="0"/>
                <a:cs typeface="Arial" panose="020B0604020202020204" pitchFamily="34" charset="0"/>
              </a:rPr>
              <a:t>Whitchurch Health and Wellbeing Index Overview </a:t>
            </a:r>
            <a:endParaRPr lang="en-GB" altLang="en-US" sz="1600" b="1">
              <a:latin typeface="Arial" panose="020B0604020202020204" pitchFamily="34" charset="0"/>
            </a:endParaRPr>
          </a:p>
        </p:txBody>
      </p:sp>
      <p:pic>
        <p:nvPicPr>
          <p:cNvPr id="16" name="Picture 15">
            <a:extLst>
              <a:ext uri="{FF2B5EF4-FFF2-40B4-BE49-F238E27FC236}">
                <a16:creationId xmlns:a16="http://schemas.microsoft.com/office/drawing/2014/main" id="{8A1D59A2-DC44-61E2-5860-8C7293E3E2EA}"/>
              </a:ext>
            </a:extLst>
          </p:cNvPr>
          <p:cNvPicPr>
            <a:picLocks noChangeAspect="1"/>
          </p:cNvPicPr>
          <p:nvPr/>
        </p:nvPicPr>
        <p:blipFill>
          <a:blip r:embed="rId4"/>
          <a:stretch>
            <a:fillRect/>
          </a:stretch>
        </p:blipFill>
        <p:spPr>
          <a:xfrm>
            <a:off x="0" y="1266825"/>
            <a:ext cx="9144000" cy="5538697"/>
          </a:xfrm>
          <a:prstGeom prst="rect">
            <a:avLst/>
          </a:prstGeom>
        </p:spPr>
      </p:pic>
    </p:spTree>
    <p:extLst>
      <p:ext uri="{BB962C8B-B14F-4D97-AF65-F5344CB8AC3E}">
        <p14:creationId xmlns:p14="http://schemas.microsoft.com/office/powerpoint/2010/main" val="3245765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2" name="Title 1">
            <a:extLst>
              <a:ext uri="{FF2B5EF4-FFF2-40B4-BE49-F238E27FC236}">
                <a16:creationId xmlns:a16="http://schemas.microsoft.com/office/drawing/2014/main" id="{DC3ECAA8-C37E-44A5-9674-FFBA5B666872}"/>
              </a:ext>
            </a:extLst>
          </p:cNvPr>
          <p:cNvSpPr>
            <a:spLocks noGrp="1"/>
          </p:cNvSpPr>
          <p:nvPr>
            <p:ph type="title"/>
          </p:nvPr>
        </p:nvSpPr>
        <p:spPr>
          <a:xfrm>
            <a:off x="359813" y="1054071"/>
            <a:ext cx="7886700" cy="994172"/>
          </a:xfrm>
        </p:spPr>
        <p:txBody>
          <a:bodyPr>
            <a:noAutofit/>
          </a:bodyPr>
          <a:lstStyle/>
          <a:p>
            <a:r>
              <a:rPr lang="en-GB" sz="3600" b="1">
                <a:solidFill>
                  <a:srgbClr val="0070C0"/>
                </a:solidFill>
                <a:latin typeface="Arial" panose="020B0604020202020204" pitchFamily="34" charset="0"/>
                <a:ea typeface="Calibri"/>
                <a:cs typeface="Arial" panose="020B0604020202020204" pitchFamily="34" charset="0"/>
                <a:sym typeface="Calibri"/>
              </a:rPr>
              <a:t>Community Engagement Survey Results</a:t>
            </a:r>
            <a:endParaRPr lang="en-GB" sz="3600" b="1">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8DF13E6-2E9B-449A-8462-66E970508C2B}"/>
              </a:ext>
            </a:extLst>
          </p:cNvPr>
          <p:cNvSpPr>
            <a:spLocks noGrp="1"/>
          </p:cNvSpPr>
          <p:nvPr>
            <p:ph idx="1"/>
          </p:nvPr>
        </p:nvSpPr>
        <p:spPr>
          <a:xfrm>
            <a:off x="278754" y="1983997"/>
            <a:ext cx="8048818" cy="3263504"/>
          </a:xfrm>
        </p:spPr>
        <p:txBody>
          <a:bodyPr>
            <a:normAutofit/>
          </a:bodyPr>
          <a:lstStyle/>
          <a:p>
            <a:endParaRPr lang="en-GB">
              <a:solidFill>
                <a:schemeClr val="dk1"/>
              </a:solidFill>
              <a:latin typeface="Arial"/>
              <a:ea typeface="Arial"/>
              <a:cs typeface="Arial"/>
              <a:sym typeface="Arial"/>
            </a:endParaRPr>
          </a:p>
          <a:p>
            <a:endParaRPr lang="en-GB">
              <a:solidFill>
                <a:schemeClr val="dk1"/>
              </a:solidFill>
              <a:latin typeface="Arial"/>
              <a:ea typeface="Arial"/>
              <a:cs typeface="Arial"/>
              <a:sym typeface="Arial"/>
            </a:endParaRPr>
          </a:p>
          <a:p>
            <a:endParaRPr lang="en-GB">
              <a:solidFill>
                <a:schemeClr val="dk1"/>
              </a:solidFill>
            </a:endParaRPr>
          </a:p>
          <a:p>
            <a:pPr lvl="1"/>
            <a:endParaRPr lang="en-GB">
              <a:solidFill>
                <a:schemeClr val="dk1"/>
              </a:solidFill>
            </a:endParaRPr>
          </a:p>
          <a:p>
            <a:endParaRPr lang="en-GB"/>
          </a:p>
        </p:txBody>
      </p:sp>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18</a:t>
            </a:fld>
            <a:endParaRPr>
              <a:solidFill>
                <a:srgbClr val="888888"/>
              </a:solidFill>
              <a:latin typeface="Calibri"/>
              <a:ea typeface="Calibri"/>
              <a:cs typeface="Calibri"/>
              <a:sym typeface="Calibri"/>
            </a:endParaRPr>
          </a:p>
        </p:txBody>
      </p:sp>
      <p:sp>
        <p:nvSpPr>
          <p:cNvPr id="324" name="Google Shape;324;p42"/>
          <p:cNvSpPr/>
          <p:nvPr/>
        </p:nvSpPr>
        <p:spPr>
          <a:xfrm>
            <a:off x="660166" y="2322031"/>
            <a:ext cx="8205080" cy="3450970"/>
          </a:xfrm>
          <a:prstGeom prst="rect">
            <a:avLst/>
          </a:prstGeom>
          <a:noFill/>
          <a:ln>
            <a:noFill/>
          </a:ln>
        </p:spPr>
        <p:txBody>
          <a:bodyPr spcFirstLastPara="1" wrap="square" lIns="68569" tIns="34275" rIns="68569" bIns="34275" anchor="t" anchorCtr="0">
            <a:noAutofit/>
          </a:bodyPr>
          <a:lstStyle/>
          <a:p>
            <a:pPr marL="214308" indent="-214308">
              <a:buFont typeface="Arial" panose="020B0604020202020204" pitchFamily="34" charset="0"/>
              <a:buChar char="•"/>
            </a:pPr>
            <a:r>
              <a:rPr lang="en-GB" sz="2800">
                <a:latin typeface="Arial" panose="020B0604020202020204" pitchFamily="34" charset="0"/>
                <a:cs typeface="Arial" panose="020B0604020202020204" pitchFamily="34" charset="0"/>
              </a:rPr>
              <a:t>236 survey results from the Whitchurch area</a:t>
            </a:r>
          </a:p>
          <a:p>
            <a:pPr marL="214308" indent="-214308">
              <a:buFont typeface="Arial" panose="020B0604020202020204" pitchFamily="34" charset="0"/>
              <a:buChar char="•"/>
            </a:pPr>
            <a:endParaRPr lang="en-GB" sz="2800">
              <a:latin typeface="Arial" panose="020B0604020202020204" pitchFamily="34" charset="0"/>
              <a:cs typeface="Arial" panose="020B0604020202020204" pitchFamily="34" charset="0"/>
            </a:endParaRPr>
          </a:p>
          <a:p>
            <a:pPr marL="214308" indent="-214308">
              <a:buFont typeface="Arial" panose="020B0604020202020204" pitchFamily="34" charset="0"/>
              <a:buChar char="•"/>
            </a:pPr>
            <a:r>
              <a:rPr lang="en-GB" sz="2800">
                <a:latin typeface="Arial" panose="020B0604020202020204" pitchFamily="34" charset="0"/>
                <a:cs typeface="Arial" panose="020B0604020202020204" pitchFamily="34" charset="0"/>
              </a:rPr>
              <a:t>179 responses completed in person</a:t>
            </a:r>
          </a:p>
          <a:p>
            <a:pPr marL="214308" indent="-214308">
              <a:buFont typeface="Arial" panose="020B0604020202020204" pitchFamily="34" charset="0"/>
              <a:buChar char="•"/>
            </a:pPr>
            <a:endParaRPr lang="en-GB" sz="2800">
              <a:latin typeface="Arial" panose="020B0604020202020204" pitchFamily="34" charset="0"/>
              <a:cs typeface="Arial" panose="020B0604020202020204" pitchFamily="34" charset="0"/>
            </a:endParaRPr>
          </a:p>
          <a:p>
            <a:pPr marL="214308" indent="-214308">
              <a:buFont typeface="Arial" panose="020B0604020202020204" pitchFamily="34" charset="0"/>
              <a:buChar char="•"/>
            </a:pPr>
            <a:r>
              <a:rPr lang="en-GB" sz="2800">
                <a:latin typeface="Arial" panose="020B0604020202020204" pitchFamily="34" charset="0"/>
                <a:cs typeface="Arial" panose="020B0604020202020204" pitchFamily="34" charset="0"/>
              </a:rPr>
              <a:t>57 completed online</a:t>
            </a:r>
          </a:p>
        </p:txBody>
      </p:sp>
      <p:pic>
        <p:nvPicPr>
          <p:cNvPr id="4" name="Picture 3">
            <a:extLst>
              <a:ext uri="{FF2B5EF4-FFF2-40B4-BE49-F238E27FC236}">
                <a16:creationId xmlns:a16="http://schemas.microsoft.com/office/drawing/2014/main" id="{85C6604B-E97D-452D-93C2-6B93C7B84F90}"/>
              </a:ext>
            </a:extLst>
          </p:cNvPr>
          <p:cNvPicPr>
            <a:picLocks noChangeAspect="1"/>
          </p:cNvPicPr>
          <p:nvPr/>
        </p:nvPicPr>
        <p:blipFill>
          <a:blip r:embed="rId4"/>
          <a:stretch>
            <a:fillRect/>
          </a:stretch>
        </p:blipFill>
        <p:spPr>
          <a:xfrm>
            <a:off x="0" y="5339964"/>
            <a:ext cx="5962405" cy="1518036"/>
          </a:xfrm>
          <a:prstGeom prst="rect">
            <a:avLst/>
          </a:prstGeom>
        </p:spPr>
      </p:pic>
    </p:spTree>
    <p:extLst>
      <p:ext uri="{BB962C8B-B14F-4D97-AF65-F5344CB8AC3E}">
        <p14:creationId xmlns:p14="http://schemas.microsoft.com/office/powerpoint/2010/main" val="1269679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DF13E6-2E9B-449A-8462-66E970508C2B}"/>
              </a:ext>
            </a:extLst>
          </p:cNvPr>
          <p:cNvSpPr>
            <a:spLocks noGrp="1"/>
          </p:cNvSpPr>
          <p:nvPr>
            <p:ph idx="1"/>
          </p:nvPr>
        </p:nvSpPr>
        <p:spPr>
          <a:xfrm>
            <a:off x="278754" y="1983997"/>
            <a:ext cx="8048818" cy="3263504"/>
          </a:xfrm>
        </p:spPr>
        <p:txBody>
          <a:bodyPr>
            <a:normAutofit/>
          </a:bodyPr>
          <a:lstStyle/>
          <a:p>
            <a:endParaRPr lang="en-GB">
              <a:solidFill>
                <a:schemeClr val="dk1"/>
              </a:solidFill>
              <a:latin typeface="Arial"/>
              <a:ea typeface="Arial"/>
              <a:cs typeface="Arial"/>
              <a:sym typeface="Arial"/>
            </a:endParaRPr>
          </a:p>
          <a:p>
            <a:endParaRPr lang="en-GB">
              <a:solidFill>
                <a:schemeClr val="dk1"/>
              </a:solidFill>
              <a:latin typeface="Arial"/>
              <a:ea typeface="Arial"/>
              <a:cs typeface="Arial"/>
              <a:sym typeface="Arial"/>
            </a:endParaRPr>
          </a:p>
          <a:p>
            <a:endParaRPr lang="en-GB">
              <a:solidFill>
                <a:schemeClr val="dk1"/>
              </a:solidFill>
            </a:endParaRPr>
          </a:p>
          <a:p>
            <a:pPr lvl="1"/>
            <a:endParaRPr lang="en-GB">
              <a:solidFill>
                <a:schemeClr val="dk1"/>
              </a:solidFill>
            </a:endParaRPr>
          </a:p>
          <a:p>
            <a:endParaRPr lang="en-GB"/>
          </a:p>
        </p:txBody>
      </p:sp>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19</a:t>
            </a:fld>
            <a:endParaRPr>
              <a:solidFill>
                <a:srgbClr val="888888"/>
              </a:solidFill>
              <a:latin typeface="Calibri"/>
              <a:ea typeface="Calibri"/>
              <a:cs typeface="Calibri"/>
              <a:sym typeface="Calibri"/>
            </a:endParaRPr>
          </a:p>
        </p:txBody>
      </p:sp>
      <p:graphicFrame>
        <p:nvGraphicFramePr>
          <p:cNvPr id="2" name="Chart 1">
            <a:extLst>
              <a:ext uri="{FF2B5EF4-FFF2-40B4-BE49-F238E27FC236}">
                <a16:creationId xmlns:a16="http://schemas.microsoft.com/office/drawing/2014/main" id="{C3BB0A47-1772-46FB-B35D-F125316977C1}"/>
              </a:ext>
            </a:extLst>
          </p:cNvPr>
          <p:cNvGraphicFramePr>
            <a:graphicFrameLocks noGrp="1"/>
          </p:cNvGraphicFramePr>
          <p:nvPr>
            <p:extLst>
              <p:ext uri="{D42A27DB-BD31-4B8C-83A1-F6EECF244321}">
                <p14:modId xmlns:p14="http://schemas.microsoft.com/office/powerpoint/2010/main" val="966389910"/>
              </p:ext>
            </p:extLst>
          </p:nvPr>
        </p:nvGraphicFramePr>
        <p:xfrm>
          <a:off x="90976" y="976557"/>
          <a:ext cx="3630632" cy="20226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767DE376-C9AD-4B55-B647-66E8C3AFB0A1}"/>
              </a:ext>
            </a:extLst>
          </p:cNvPr>
          <p:cNvGraphicFramePr>
            <a:graphicFrameLocks noGrp="1"/>
          </p:cNvGraphicFramePr>
          <p:nvPr>
            <p:extLst>
              <p:ext uri="{D42A27DB-BD31-4B8C-83A1-F6EECF244321}">
                <p14:modId xmlns:p14="http://schemas.microsoft.com/office/powerpoint/2010/main" val="2112508451"/>
              </p:ext>
            </p:extLst>
          </p:nvPr>
        </p:nvGraphicFramePr>
        <p:xfrm>
          <a:off x="3721608" y="596969"/>
          <a:ext cx="5331416" cy="22781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a:extLst>
              <a:ext uri="{FF2B5EF4-FFF2-40B4-BE49-F238E27FC236}">
                <a16:creationId xmlns:a16="http://schemas.microsoft.com/office/drawing/2014/main" id="{3F7215DB-CE43-40C0-935C-47512724E63E}"/>
              </a:ext>
            </a:extLst>
          </p:cNvPr>
          <p:cNvGraphicFramePr>
            <a:graphicFrameLocks noGrp="1"/>
          </p:cNvGraphicFramePr>
          <p:nvPr>
            <p:extLst>
              <p:ext uri="{D42A27DB-BD31-4B8C-83A1-F6EECF244321}">
                <p14:modId xmlns:p14="http://schemas.microsoft.com/office/powerpoint/2010/main" val="3451939060"/>
              </p:ext>
            </p:extLst>
          </p:nvPr>
        </p:nvGraphicFramePr>
        <p:xfrm>
          <a:off x="365760" y="3112759"/>
          <a:ext cx="5801848" cy="308731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61659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51" name="Title 2">
            <a:extLst>
              <a:ext uri="{FF2B5EF4-FFF2-40B4-BE49-F238E27FC236}">
                <a16:creationId xmlns:a16="http://schemas.microsoft.com/office/drawing/2014/main" id="{A2C58676-64DB-48B4-B72F-F6DBF9A0985F}"/>
              </a:ext>
            </a:extLst>
          </p:cNvPr>
          <p:cNvSpPr>
            <a:spLocks noGrp="1"/>
          </p:cNvSpPr>
          <p:nvPr>
            <p:ph type="title"/>
          </p:nvPr>
        </p:nvSpPr>
        <p:spPr>
          <a:xfrm>
            <a:off x="317365" y="812598"/>
            <a:ext cx="7886700" cy="1325563"/>
          </a:xfrm>
        </p:spPr>
        <p:txBody>
          <a:bodyPr>
            <a:normAutofit/>
          </a:bodyPr>
          <a:lstStyle/>
          <a:p>
            <a:pPr algn="l"/>
            <a:r>
              <a:rPr lang="en-GB" altLang="en-US" sz="3800" b="1">
                <a:solidFill>
                  <a:srgbClr val="0070C0"/>
                </a:solidFill>
                <a:latin typeface="Arial" panose="020B0604020202020204" pitchFamily="34" charset="0"/>
                <a:ea typeface="+mj-lt"/>
                <a:cs typeface="Arial" panose="020B0604020202020204" pitchFamily="34" charset="0"/>
              </a:rPr>
              <a:t>Overview</a:t>
            </a:r>
            <a:endParaRPr lang="en-GB" altLang="en-US" sz="3800" b="1">
              <a:solidFill>
                <a:srgbClr val="0070C0"/>
              </a:solidFill>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95C27F17-C675-4014-B369-83F46AE64169}"/>
              </a:ext>
            </a:extLst>
          </p:cNvPr>
          <p:cNvSpPr>
            <a:spLocks noGrp="1"/>
          </p:cNvSpPr>
          <p:nvPr>
            <p:ph idx="1"/>
          </p:nvPr>
        </p:nvSpPr>
        <p:spPr>
          <a:xfrm>
            <a:off x="855032" y="2033381"/>
            <a:ext cx="7886700" cy="3263504"/>
          </a:xfrm>
        </p:spPr>
        <p:txBody>
          <a:bodyPr/>
          <a:lstStyle/>
          <a:p>
            <a:pPr algn="l"/>
            <a:r>
              <a:rPr lang="en-GB">
                <a:ea typeface="+mj-lt"/>
                <a:cs typeface="+mj-lt"/>
              </a:rPr>
              <a:t>What is a JSNA</a:t>
            </a:r>
            <a:endParaRPr lang="en-US">
              <a:cs typeface="Calibri Light"/>
            </a:endParaRPr>
          </a:p>
          <a:p>
            <a:pPr algn="l"/>
            <a:r>
              <a:rPr lang="en-GB">
                <a:ea typeface="+mj-lt"/>
                <a:cs typeface="+mj-lt"/>
              </a:rPr>
              <a:t>Why and what is a needs assessment?</a:t>
            </a:r>
            <a:endParaRPr lang="en-GB">
              <a:cs typeface="Calibri Light"/>
            </a:endParaRPr>
          </a:p>
          <a:p>
            <a:pPr algn="l"/>
            <a:r>
              <a:rPr lang="en-GB">
                <a:ea typeface="+mj-lt"/>
                <a:cs typeface="+mj-lt"/>
              </a:rPr>
              <a:t>Initial work to date</a:t>
            </a:r>
          </a:p>
          <a:p>
            <a:pPr algn="l"/>
            <a:r>
              <a:rPr lang="en-GB">
                <a:ea typeface="+mj-lt"/>
                <a:cs typeface="+mj-lt"/>
              </a:rPr>
              <a:t>Next Steps</a:t>
            </a:r>
            <a:endParaRPr lang="en-GB"/>
          </a:p>
        </p:txBody>
      </p:sp>
      <p:pic>
        <p:nvPicPr>
          <p:cNvPr id="1026" name="Picture 2">
            <a:extLst>
              <a:ext uri="{FF2B5EF4-FFF2-40B4-BE49-F238E27FC236}">
                <a16:creationId xmlns:a16="http://schemas.microsoft.com/office/drawing/2014/main" id="{173E64F4-81AC-4AAC-BCAA-122837B961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87913"/>
            <a:ext cx="9144000" cy="1970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187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20</a:t>
            </a:fld>
            <a:endParaRPr>
              <a:solidFill>
                <a:srgbClr val="888888"/>
              </a:solidFill>
              <a:latin typeface="Calibri"/>
              <a:ea typeface="Calibri"/>
              <a:cs typeface="Calibri"/>
              <a:sym typeface="Calibri"/>
            </a:endParaRPr>
          </a:p>
        </p:txBody>
      </p:sp>
      <p:graphicFrame>
        <p:nvGraphicFramePr>
          <p:cNvPr id="3" name="Chart 2">
            <a:extLst>
              <a:ext uri="{FF2B5EF4-FFF2-40B4-BE49-F238E27FC236}">
                <a16:creationId xmlns:a16="http://schemas.microsoft.com/office/drawing/2014/main" id="{778FAF2C-0BAE-4E5F-AA55-BFC279450CD1}"/>
              </a:ext>
            </a:extLst>
          </p:cNvPr>
          <p:cNvGraphicFramePr>
            <a:graphicFrameLocks noGrp="1"/>
          </p:cNvGraphicFramePr>
          <p:nvPr>
            <p:extLst>
              <p:ext uri="{D42A27DB-BD31-4B8C-83A1-F6EECF244321}">
                <p14:modId xmlns:p14="http://schemas.microsoft.com/office/powerpoint/2010/main" val="439772611"/>
              </p:ext>
            </p:extLst>
          </p:nvPr>
        </p:nvGraphicFramePr>
        <p:xfrm>
          <a:off x="484632" y="3511238"/>
          <a:ext cx="6121888" cy="31468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6772FF9B-50BC-477A-9A0F-424712224D39}"/>
              </a:ext>
            </a:extLst>
          </p:cNvPr>
          <p:cNvGraphicFramePr>
            <a:graphicFrameLocks noGrp="1"/>
          </p:cNvGraphicFramePr>
          <p:nvPr>
            <p:extLst>
              <p:ext uri="{D42A27DB-BD31-4B8C-83A1-F6EECF244321}">
                <p14:modId xmlns:p14="http://schemas.microsoft.com/office/powerpoint/2010/main" val="2211629004"/>
              </p:ext>
            </p:extLst>
          </p:nvPr>
        </p:nvGraphicFramePr>
        <p:xfrm>
          <a:off x="2775224" y="154176"/>
          <a:ext cx="6121888" cy="36680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01113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21</a:t>
            </a:fld>
            <a:endParaRPr>
              <a:solidFill>
                <a:srgbClr val="888888"/>
              </a:solidFill>
              <a:latin typeface="Calibri"/>
              <a:ea typeface="Calibri"/>
              <a:cs typeface="Calibri"/>
              <a:sym typeface="Calibri"/>
            </a:endParaRPr>
          </a:p>
        </p:txBody>
      </p:sp>
      <p:graphicFrame>
        <p:nvGraphicFramePr>
          <p:cNvPr id="2" name="Chart 1">
            <a:extLst>
              <a:ext uri="{FF2B5EF4-FFF2-40B4-BE49-F238E27FC236}">
                <a16:creationId xmlns:a16="http://schemas.microsoft.com/office/drawing/2014/main" id="{95B2270C-828F-4DA8-88FD-4978AD2779F4}"/>
              </a:ext>
            </a:extLst>
          </p:cNvPr>
          <p:cNvGraphicFramePr>
            <a:graphicFrameLocks noGrp="1"/>
          </p:cNvGraphicFramePr>
          <p:nvPr>
            <p:extLst>
              <p:ext uri="{D42A27DB-BD31-4B8C-83A1-F6EECF244321}">
                <p14:modId xmlns:p14="http://schemas.microsoft.com/office/powerpoint/2010/main" val="1062905065"/>
              </p:ext>
            </p:extLst>
          </p:nvPr>
        </p:nvGraphicFramePr>
        <p:xfrm>
          <a:off x="2999232" y="393192"/>
          <a:ext cx="5989320" cy="37490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F7C3369D-CD4D-416E-A8F4-5475CE408518}"/>
              </a:ext>
            </a:extLst>
          </p:cNvPr>
          <p:cNvGraphicFramePr>
            <a:graphicFrameLocks noGrp="1"/>
          </p:cNvGraphicFramePr>
          <p:nvPr>
            <p:extLst>
              <p:ext uri="{D42A27DB-BD31-4B8C-83A1-F6EECF244321}">
                <p14:modId xmlns:p14="http://schemas.microsoft.com/office/powerpoint/2010/main" val="3571914938"/>
              </p:ext>
            </p:extLst>
          </p:nvPr>
        </p:nvGraphicFramePr>
        <p:xfrm>
          <a:off x="73163" y="3811024"/>
          <a:ext cx="5225776" cy="29104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0679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22</a:t>
            </a:fld>
            <a:endParaRPr>
              <a:solidFill>
                <a:srgbClr val="888888"/>
              </a:solidFill>
              <a:latin typeface="Calibri"/>
              <a:ea typeface="Calibri"/>
              <a:cs typeface="Calibri"/>
              <a:sym typeface="Calibri"/>
            </a:endParaRPr>
          </a:p>
        </p:txBody>
      </p:sp>
      <p:sp>
        <p:nvSpPr>
          <p:cNvPr id="9" name="TextBox 8">
            <a:extLst>
              <a:ext uri="{FF2B5EF4-FFF2-40B4-BE49-F238E27FC236}">
                <a16:creationId xmlns:a16="http://schemas.microsoft.com/office/drawing/2014/main" id="{270F8A82-47A6-4BED-914F-8044F182442D}"/>
              </a:ext>
            </a:extLst>
          </p:cNvPr>
          <p:cNvSpPr txBox="1"/>
          <p:nvPr/>
        </p:nvSpPr>
        <p:spPr>
          <a:xfrm>
            <a:off x="116015" y="1118691"/>
            <a:ext cx="2373766" cy="2062103"/>
          </a:xfrm>
          <a:prstGeom prst="rect">
            <a:avLst/>
          </a:prstGeom>
          <a:noFill/>
        </p:spPr>
        <p:txBody>
          <a:bodyPr wrap="square" lIns="91440" tIns="45720" rIns="91440" bIns="45720" rtlCol="0" anchor="t">
            <a:spAutoFit/>
          </a:bodyPr>
          <a:lstStyle/>
          <a:p>
            <a:r>
              <a:rPr lang="en-GB" sz="1600">
                <a:latin typeface="Arial" panose="020B0604020202020204" pitchFamily="34" charset="0"/>
                <a:cs typeface="Arial" panose="020B0604020202020204" pitchFamily="34" charset="0"/>
              </a:rPr>
              <a:t>England and West Midlands figures from Annual Population Survey, ONS, for year ending March 2022</a:t>
            </a:r>
          </a:p>
          <a:p>
            <a:endParaRPr lang="en-GB" sz="1600">
              <a:latin typeface="Arial" panose="020B0604020202020204" pitchFamily="34" charset="0"/>
              <a:cs typeface="Arial" panose="020B0604020202020204" pitchFamily="34" charset="0"/>
            </a:endParaRPr>
          </a:p>
          <a:p>
            <a:r>
              <a:rPr lang="en-GB" sz="1600">
                <a:latin typeface="Arial"/>
                <a:cs typeface="Arial"/>
              </a:rPr>
              <a:t>Whitchurch figures from local survey</a:t>
            </a:r>
          </a:p>
        </p:txBody>
      </p:sp>
      <p:graphicFrame>
        <p:nvGraphicFramePr>
          <p:cNvPr id="2" name="Chart 1">
            <a:extLst>
              <a:ext uri="{FF2B5EF4-FFF2-40B4-BE49-F238E27FC236}">
                <a16:creationId xmlns:a16="http://schemas.microsoft.com/office/drawing/2014/main" id="{BBF1D505-3CB9-4BC6-9AE6-B6190A967E80}"/>
              </a:ext>
            </a:extLst>
          </p:cNvPr>
          <p:cNvGraphicFramePr>
            <a:graphicFrameLocks noGrp="1"/>
          </p:cNvGraphicFramePr>
          <p:nvPr>
            <p:extLst>
              <p:ext uri="{D42A27DB-BD31-4B8C-83A1-F6EECF244321}">
                <p14:modId xmlns:p14="http://schemas.microsoft.com/office/powerpoint/2010/main" val="3423099951"/>
              </p:ext>
            </p:extLst>
          </p:nvPr>
        </p:nvGraphicFramePr>
        <p:xfrm>
          <a:off x="3262713" y="136524"/>
          <a:ext cx="5609824" cy="34041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A9D2C82E-2B0E-4EF1-9798-6EFD5DD39117}"/>
              </a:ext>
            </a:extLst>
          </p:cNvPr>
          <p:cNvGraphicFramePr>
            <a:graphicFrameLocks noGrp="1"/>
          </p:cNvGraphicFramePr>
          <p:nvPr>
            <p:extLst>
              <p:ext uri="{D42A27DB-BD31-4B8C-83A1-F6EECF244321}">
                <p14:modId xmlns:p14="http://schemas.microsoft.com/office/powerpoint/2010/main" val="3560195560"/>
              </p:ext>
            </p:extLst>
          </p:nvPr>
        </p:nvGraphicFramePr>
        <p:xfrm>
          <a:off x="413461" y="3540683"/>
          <a:ext cx="6167608" cy="31807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2375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23</a:t>
            </a:fld>
            <a:endParaRPr>
              <a:solidFill>
                <a:srgbClr val="888888"/>
              </a:solidFill>
              <a:latin typeface="Calibri"/>
              <a:ea typeface="Calibri"/>
              <a:cs typeface="Calibri"/>
              <a:sym typeface="Calibri"/>
            </a:endParaRPr>
          </a:p>
        </p:txBody>
      </p:sp>
      <p:sp>
        <p:nvSpPr>
          <p:cNvPr id="2" name="TextBox 1">
            <a:extLst>
              <a:ext uri="{FF2B5EF4-FFF2-40B4-BE49-F238E27FC236}">
                <a16:creationId xmlns:a16="http://schemas.microsoft.com/office/drawing/2014/main" id="{949D6094-1657-EED5-C6C4-80D8C9C24DDB}"/>
              </a:ext>
            </a:extLst>
          </p:cNvPr>
          <p:cNvSpPr txBox="1"/>
          <p:nvPr/>
        </p:nvSpPr>
        <p:spPr>
          <a:xfrm>
            <a:off x="116015" y="1118691"/>
            <a:ext cx="2373766" cy="2062103"/>
          </a:xfrm>
          <a:prstGeom prst="rect">
            <a:avLst/>
          </a:prstGeom>
          <a:noFill/>
        </p:spPr>
        <p:txBody>
          <a:bodyPr wrap="square" lIns="91440" tIns="45720" rIns="91440" bIns="45720" rtlCol="0" anchor="t">
            <a:spAutoFit/>
          </a:bodyPr>
          <a:lstStyle/>
          <a:p>
            <a:r>
              <a:rPr lang="en-GB" sz="1600">
                <a:latin typeface="Arial" panose="020B0604020202020204" pitchFamily="34" charset="0"/>
                <a:cs typeface="Arial" panose="020B0604020202020204" pitchFamily="34" charset="0"/>
              </a:rPr>
              <a:t>England and West Midlands figures from Annual Population Survey, ONS, for year ending March 2022</a:t>
            </a:r>
          </a:p>
          <a:p>
            <a:endParaRPr lang="en-GB" sz="1600">
              <a:latin typeface="Arial" panose="020B0604020202020204" pitchFamily="34" charset="0"/>
              <a:cs typeface="Arial" panose="020B0604020202020204" pitchFamily="34" charset="0"/>
            </a:endParaRPr>
          </a:p>
          <a:p>
            <a:r>
              <a:rPr lang="en-GB" sz="1600">
                <a:latin typeface="Arial"/>
                <a:cs typeface="Arial"/>
              </a:rPr>
              <a:t>Whitchurch figures from local survey</a:t>
            </a:r>
          </a:p>
        </p:txBody>
      </p:sp>
      <p:graphicFrame>
        <p:nvGraphicFramePr>
          <p:cNvPr id="3" name="Chart 2">
            <a:extLst>
              <a:ext uri="{FF2B5EF4-FFF2-40B4-BE49-F238E27FC236}">
                <a16:creationId xmlns:a16="http://schemas.microsoft.com/office/drawing/2014/main" id="{294A606E-A2E1-4177-8716-5D65E722C161}"/>
              </a:ext>
            </a:extLst>
          </p:cNvPr>
          <p:cNvGraphicFramePr>
            <a:graphicFrameLocks noGrp="1"/>
          </p:cNvGraphicFramePr>
          <p:nvPr>
            <p:extLst>
              <p:ext uri="{D42A27DB-BD31-4B8C-83A1-F6EECF244321}">
                <p14:modId xmlns:p14="http://schemas.microsoft.com/office/powerpoint/2010/main" val="1311081132"/>
              </p:ext>
            </p:extLst>
          </p:nvPr>
        </p:nvGraphicFramePr>
        <p:xfrm>
          <a:off x="3254251" y="146109"/>
          <a:ext cx="5773734" cy="31272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455D7688-B813-4C8C-AD5C-E9AEFCBC5B40}"/>
              </a:ext>
            </a:extLst>
          </p:cNvPr>
          <p:cNvGraphicFramePr>
            <a:graphicFrameLocks noGrp="1"/>
          </p:cNvGraphicFramePr>
          <p:nvPr>
            <p:extLst>
              <p:ext uri="{D42A27DB-BD31-4B8C-83A1-F6EECF244321}">
                <p14:modId xmlns:p14="http://schemas.microsoft.com/office/powerpoint/2010/main" val="2539413800"/>
              </p:ext>
            </p:extLst>
          </p:nvPr>
        </p:nvGraphicFramePr>
        <p:xfrm>
          <a:off x="189739" y="3273358"/>
          <a:ext cx="5671565" cy="32915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9705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24</a:t>
            </a:fld>
            <a:endParaRPr>
              <a:solidFill>
                <a:srgbClr val="888888"/>
              </a:solidFill>
              <a:latin typeface="Calibri"/>
              <a:ea typeface="Calibri"/>
              <a:cs typeface="Calibri"/>
              <a:sym typeface="Calibri"/>
            </a:endParaRPr>
          </a:p>
        </p:txBody>
      </p:sp>
      <p:graphicFrame>
        <p:nvGraphicFramePr>
          <p:cNvPr id="2" name="Chart 1">
            <a:extLst>
              <a:ext uri="{FF2B5EF4-FFF2-40B4-BE49-F238E27FC236}">
                <a16:creationId xmlns:a16="http://schemas.microsoft.com/office/drawing/2014/main" id="{992E5124-2E6A-46A8-97E5-9AC7A45A037F}"/>
              </a:ext>
            </a:extLst>
          </p:cNvPr>
          <p:cNvGraphicFramePr>
            <a:graphicFrameLocks noGrp="1"/>
          </p:cNvGraphicFramePr>
          <p:nvPr>
            <p:extLst>
              <p:ext uri="{D42A27DB-BD31-4B8C-83A1-F6EECF244321}">
                <p14:modId xmlns:p14="http://schemas.microsoft.com/office/powerpoint/2010/main" val="2327621551"/>
              </p:ext>
            </p:extLst>
          </p:nvPr>
        </p:nvGraphicFramePr>
        <p:xfrm>
          <a:off x="368710" y="1047134"/>
          <a:ext cx="8577327" cy="54190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62792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25</a:t>
            </a:fld>
            <a:endParaRPr>
              <a:solidFill>
                <a:srgbClr val="888888"/>
              </a:solidFill>
              <a:latin typeface="Calibri"/>
              <a:ea typeface="Calibri"/>
              <a:cs typeface="Calibri"/>
              <a:sym typeface="Calibri"/>
            </a:endParaRPr>
          </a:p>
        </p:txBody>
      </p:sp>
      <p:graphicFrame>
        <p:nvGraphicFramePr>
          <p:cNvPr id="2" name="Chart 1">
            <a:extLst>
              <a:ext uri="{FF2B5EF4-FFF2-40B4-BE49-F238E27FC236}">
                <a16:creationId xmlns:a16="http://schemas.microsoft.com/office/drawing/2014/main" id="{C6A0FE53-ABC4-4473-A558-140F610D103C}"/>
              </a:ext>
            </a:extLst>
          </p:cNvPr>
          <p:cNvGraphicFramePr>
            <a:graphicFrameLocks noGrp="1"/>
          </p:cNvGraphicFramePr>
          <p:nvPr>
            <p:extLst>
              <p:ext uri="{D42A27DB-BD31-4B8C-83A1-F6EECF244321}">
                <p14:modId xmlns:p14="http://schemas.microsoft.com/office/powerpoint/2010/main" val="3310302023"/>
              </p:ext>
            </p:extLst>
          </p:nvPr>
        </p:nvGraphicFramePr>
        <p:xfrm>
          <a:off x="75305" y="1194099"/>
          <a:ext cx="7126774" cy="5250523"/>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F991A98C-F970-ABF5-1CE6-4FCED3AB6763}"/>
              </a:ext>
            </a:extLst>
          </p:cNvPr>
          <p:cNvSpPr txBox="1"/>
          <p:nvPr/>
        </p:nvSpPr>
        <p:spPr>
          <a:xfrm>
            <a:off x="7202078" y="724040"/>
            <a:ext cx="1747612" cy="5078313"/>
          </a:xfrm>
          <a:prstGeom prst="rect">
            <a:avLst/>
          </a:prstGeom>
          <a:noFill/>
        </p:spPr>
        <p:txBody>
          <a:bodyPr wrap="square" rtlCol="0">
            <a:spAutoFit/>
          </a:bodyPr>
          <a:lstStyle/>
          <a:p>
            <a:r>
              <a:rPr lang="en-GB" sz="1200"/>
              <a:t>“A Whitchurch Sports and Leisure centre with a well-equipped gym, swimming pool, etc would be a huge addition to the town”</a:t>
            </a:r>
          </a:p>
          <a:p>
            <a:endParaRPr lang="en-GB" sz="1200"/>
          </a:p>
          <a:p>
            <a:r>
              <a:rPr lang="en-GB" sz="1200"/>
              <a:t>“Civic centre is under used”</a:t>
            </a:r>
          </a:p>
          <a:p>
            <a:endParaRPr lang="en-GB" sz="1200"/>
          </a:p>
          <a:p>
            <a:r>
              <a:rPr lang="en-GB" sz="1200"/>
              <a:t>“There is only one GP practice that is already oversaturated to serve the whole area that’s still growing.   There are no cost effective leisure facilities in a reasonable distance/ accessible for the area. “</a:t>
            </a:r>
          </a:p>
          <a:p>
            <a:endParaRPr lang="en-GB" sz="1200"/>
          </a:p>
          <a:p>
            <a:r>
              <a:rPr lang="en-GB" sz="1200"/>
              <a:t>“We need access to a swimming pool for our children to learn how to swim and for </a:t>
            </a:r>
            <a:r>
              <a:rPr lang="en-GB" sz="1200" err="1"/>
              <a:t>for</a:t>
            </a:r>
            <a:r>
              <a:rPr lang="en-GB" sz="1200"/>
              <a:t> general health and wellbeing “</a:t>
            </a:r>
          </a:p>
          <a:p>
            <a:endParaRPr lang="en-GB" sz="1200"/>
          </a:p>
          <a:p>
            <a:endParaRPr lang="en-GB" sz="1200"/>
          </a:p>
        </p:txBody>
      </p:sp>
    </p:spTree>
    <p:extLst>
      <p:ext uri="{BB962C8B-B14F-4D97-AF65-F5344CB8AC3E}">
        <p14:creationId xmlns:p14="http://schemas.microsoft.com/office/powerpoint/2010/main" val="3577060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26</a:t>
            </a:fld>
            <a:endParaRPr>
              <a:solidFill>
                <a:srgbClr val="888888"/>
              </a:solidFill>
              <a:latin typeface="Calibri"/>
              <a:ea typeface="Calibri"/>
              <a:cs typeface="Calibri"/>
              <a:sym typeface="Calibri"/>
            </a:endParaRPr>
          </a:p>
        </p:txBody>
      </p:sp>
      <p:graphicFrame>
        <p:nvGraphicFramePr>
          <p:cNvPr id="2" name="Chart 1">
            <a:extLst>
              <a:ext uri="{FF2B5EF4-FFF2-40B4-BE49-F238E27FC236}">
                <a16:creationId xmlns:a16="http://schemas.microsoft.com/office/drawing/2014/main" id="{D88E1CC8-F610-43FE-8DC4-03E51D32A7D9}"/>
              </a:ext>
            </a:extLst>
          </p:cNvPr>
          <p:cNvGraphicFramePr>
            <a:graphicFrameLocks noGrp="1"/>
          </p:cNvGraphicFramePr>
          <p:nvPr>
            <p:extLst>
              <p:ext uri="{D42A27DB-BD31-4B8C-83A1-F6EECF244321}">
                <p14:modId xmlns:p14="http://schemas.microsoft.com/office/powerpoint/2010/main" val="2044326310"/>
              </p:ext>
            </p:extLst>
          </p:nvPr>
        </p:nvGraphicFramePr>
        <p:xfrm>
          <a:off x="96818" y="1021976"/>
          <a:ext cx="8810513" cy="51959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14146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27</a:t>
            </a:fld>
            <a:endParaRPr>
              <a:solidFill>
                <a:srgbClr val="888888"/>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E9E30CF1-0B20-4C3B-A097-27A936B7F472}"/>
              </a:ext>
            </a:extLst>
          </p:cNvPr>
          <p:cNvPicPr>
            <a:picLocks noChangeAspect="1"/>
          </p:cNvPicPr>
          <p:nvPr/>
        </p:nvPicPr>
        <p:blipFill>
          <a:blip r:embed="rId4"/>
          <a:stretch>
            <a:fillRect/>
          </a:stretch>
        </p:blipFill>
        <p:spPr>
          <a:xfrm>
            <a:off x="0" y="5339964"/>
            <a:ext cx="5962405" cy="1518036"/>
          </a:xfrm>
          <a:prstGeom prst="rect">
            <a:avLst/>
          </a:prstGeom>
        </p:spPr>
      </p:pic>
      <p:graphicFrame>
        <p:nvGraphicFramePr>
          <p:cNvPr id="3" name="Chart 2">
            <a:extLst>
              <a:ext uri="{FF2B5EF4-FFF2-40B4-BE49-F238E27FC236}">
                <a16:creationId xmlns:a16="http://schemas.microsoft.com/office/drawing/2014/main" id="{7E14BBE7-4C20-4388-9F12-B076916AC4C3}"/>
              </a:ext>
            </a:extLst>
          </p:cNvPr>
          <p:cNvGraphicFramePr>
            <a:graphicFrameLocks noGrp="1"/>
          </p:cNvGraphicFramePr>
          <p:nvPr>
            <p:extLst>
              <p:ext uri="{D42A27DB-BD31-4B8C-83A1-F6EECF244321}">
                <p14:modId xmlns:p14="http://schemas.microsoft.com/office/powerpoint/2010/main" val="2814967120"/>
              </p:ext>
            </p:extLst>
          </p:nvPr>
        </p:nvGraphicFramePr>
        <p:xfrm>
          <a:off x="210958" y="1131216"/>
          <a:ext cx="8722083" cy="532549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62687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28</a:t>
            </a:fld>
            <a:endParaRPr>
              <a:solidFill>
                <a:srgbClr val="888888"/>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ED76E429-8E7B-4B5B-A699-7ADA83934F58}"/>
              </a:ext>
            </a:extLst>
          </p:cNvPr>
          <p:cNvPicPr>
            <a:picLocks noChangeAspect="1"/>
          </p:cNvPicPr>
          <p:nvPr/>
        </p:nvPicPr>
        <p:blipFill>
          <a:blip r:embed="rId4"/>
          <a:stretch>
            <a:fillRect/>
          </a:stretch>
        </p:blipFill>
        <p:spPr>
          <a:xfrm>
            <a:off x="0" y="5339964"/>
            <a:ext cx="5962405" cy="1518036"/>
          </a:xfrm>
          <a:prstGeom prst="rect">
            <a:avLst/>
          </a:prstGeom>
        </p:spPr>
      </p:pic>
      <p:graphicFrame>
        <p:nvGraphicFramePr>
          <p:cNvPr id="3" name="Chart 2">
            <a:extLst>
              <a:ext uri="{FF2B5EF4-FFF2-40B4-BE49-F238E27FC236}">
                <a16:creationId xmlns:a16="http://schemas.microsoft.com/office/drawing/2014/main" id="{20FF0A0C-346D-44D6-89A9-1E86DABD6906}"/>
              </a:ext>
            </a:extLst>
          </p:cNvPr>
          <p:cNvGraphicFramePr>
            <a:graphicFrameLocks noGrp="1"/>
          </p:cNvGraphicFramePr>
          <p:nvPr>
            <p:extLst>
              <p:ext uri="{D42A27DB-BD31-4B8C-83A1-F6EECF244321}">
                <p14:modId xmlns:p14="http://schemas.microsoft.com/office/powerpoint/2010/main" val="4245829510"/>
              </p:ext>
            </p:extLst>
          </p:nvPr>
        </p:nvGraphicFramePr>
        <p:xfrm>
          <a:off x="131974" y="1018095"/>
          <a:ext cx="8917101" cy="53382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3532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29</a:t>
            </a:fld>
            <a:endParaRPr>
              <a:solidFill>
                <a:srgbClr val="888888"/>
              </a:solidFill>
              <a:latin typeface="Calibri"/>
              <a:ea typeface="Calibri"/>
              <a:cs typeface="Calibri"/>
              <a:sym typeface="Calibri"/>
            </a:endParaRPr>
          </a:p>
        </p:txBody>
      </p:sp>
      <p:graphicFrame>
        <p:nvGraphicFramePr>
          <p:cNvPr id="2" name="Chart 1">
            <a:extLst>
              <a:ext uri="{FF2B5EF4-FFF2-40B4-BE49-F238E27FC236}">
                <a16:creationId xmlns:a16="http://schemas.microsoft.com/office/drawing/2014/main" id="{9ADDFADE-5331-42E0-A31A-5E021EDE73AC}"/>
              </a:ext>
            </a:extLst>
          </p:cNvPr>
          <p:cNvGraphicFramePr>
            <a:graphicFrameLocks noGrp="1"/>
          </p:cNvGraphicFramePr>
          <p:nvPr>
            <p:extLst>
              <p:ext uri="{D42A27DB-BD31-4B8C-83A1-F6EECF244321}">
                <p14:modId xmlns:p14="http://schemas.microsoft.com/office/powerpoint/2010/main" val="3232365635"/>
              </p:ext>
            </p:extLst>
          </p:nvPr>
        </p:nvGraphicFramePr>
        <p:xfrm>
          <a:off x="62912" y="1338605"/>
          <a:ext cx="4432888" cy="43922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7FD9DEB0-3443-4716-AA74-C90AA8726982}"/>
              </a:ext>
            </a:extLst>
          </p:cNvPr>
          <p:cNvGraphicFramePr>
            <a:graphicFrameLocks noGrp="1"/>
          </p:cNvGraphicFramePr>
          <p:nvPr>
            <p:extLst>
              <p:ext uri="{D42A27DB-BD31-4B8C-83A1-F6EECF244321}">
                <p14:modId xmlns:p14="http://schemas.microsoft.com/office/powerpoint/2010/main" val="791686219"/>
              </p:ext>
            </p:extLst>
          </p:nvPr>
        </p:nvGraphicFramePr>
        <p:xfrm>
          <a:off x="4427523" y="1456439"/>
          <a:ext cx="4311125" cy="415657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54430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00"/>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B4E582B2-E627-4F0E-9E18-9DF9E6E82DCB}"/>
              </a:ext>
            </a:extLst>
          </p:cNvPr>
          <p:cNvPicPr>
            <a:picLocks noChangeAspect="1"/>
          </p:cNvPicPr>
          <p:nvPr/>
        </p:nvPicPr>
        <p:blipFill rotWithShape="1">
          <a:blip r:embed="rId4">
            <a:extLst>
              <a:ext uri="{28A0092B-C50C-407E-A947-70E740481C1C}">
                <a14:useLocalDpi xmlns:a14="http://schemas.microsoft.com/office/drawing/2010/main" val="0"/>
              </a:ext>
            </a:extLst>
          </a:blip>
          <a:srcRect l="2587" r="27340"/>
          <a:stretch/>
        </p:blipFill>
        <p:spPr>
          <a:xfrm>
            <a:off x="0" y="5340403"/>
            <a:ext cx="5963055" cy="1517597"/>
          </a:xfrm>
          <a:prstGeom prst="rect">
            <a:avLst/>
          </a:prstGeom>
        </p:spPr>
      </p:pic>
      <p:sp>
        <p:nvSpPr>
          <p:cNvPr id="8" name="TextBox 7">
            <a:extLst>
              <a:ext uri="{FF2B5EF4-FFF2-40B4-BE49-F238E27FC236}">
                <a16:creationId xmlns:a16="http://schemas.microsoft.com/office/drawing/2014/main" id="{32B5C765-A069-4AA2-8D79-C6EBF56CA321}"/>
              </a:ext>
            </a:extLst>
          </p:cNvPr>
          <p:cNvSpPr txBox="1"/>
          <p:nvPr/>
        </p:nvSpPr>
        <p:spPr>
          <a:xfrm>
            <a:off x="252919" y="1087630"/>
            <a:ext cx="8122595" cy="523220"/>
          </a:xfrm>
          <a:prstGeom prst="rect">
            <a:avLst/>
          </a:prstGeom>
          <a:noFill/>
        </p:spPr>
        <p:txBody>
          <a:bodyPr wrap="square">
            <a:spAutoFit/>
          </a:bodyPr>
          <a:lstStyle/>
          <a:p>
            <a:r>
              <a:rPr lang="en-GB" sz="2800" b="1">
                <a:solidFill>
                  <a:srgbClr val="0070C0"/>
                </a:solidFill>
                <a:latin typeface="Arial" panose="020B0604020202020204" pitchFamily="34" charset="0"/>
                <a:cs typeface="Arial" panose="020B0604020202020204" pitchFamily="34" charset="0"/>
              </a:rPr>
              <a:t>What is a Joint Strategic Needs Assessment? </a:t>
            </a:r>
          </a:p>
        </p:txBody>
      </p:sp>
      <p:sp>
        <p:nvSpPr>
          <p:cNvPr id="14" name="TextBox 13">
            <a:extLst>
              <a:ext uri="{FF2B5EF4-FFF2-40B4-BE49-F238E27FC236}">
                <a16:creationId xmlns:a16="http://schemas.microsoft.com/office/drawing/2014/main" id="{A87481D4-C81F-4475-9EB3-FDB42858305F}"/>
              </a:ext>
            </a:extLst>
          </p:cNvPr>
          <p:cNvSpPr txBox="1"/>
          <p:nvPr/>
        </p:nvSpPr>
        <p:spPr>
          <a:xfrm>
            <a:off x="252919" y="1775972"/>
            <a:ext cx="8891081" cy="4078039"/>
          </a:xfrm>
          <a:prstGeom prst="rect">
            <a:avLst/>
          </a:prstGeom>
          <a:noFill/>
        </p:spPr>
        <p:txBody>
          <a:bodyPr wrap="square">
            <a:spAutoFit/>
          </a:bodyPr>
          <a:lstStyle/>
          <a:p>
            <a:pPr algn="l" rtl="0" fontAlgn="base"/>
            <a:r>
              <a:rPr lang="en-GB" b="0" i="0" u="none" strike="noStrike">
                <a:solidFill>
                  <a:srgbClr val="000000"/>
                </a:solidFill>
                <a:effectLst/>
                <a:latin typeface="Calibri" panose="020F0502020204030204" pitchFamily="34" charset="0"/>
              </a:rPr>
              <a:t>Local Authorities and CCGs (now ICS) have a legal Statutory Duty to undertake a Joint Strategic Needs Assessment (JSNA), through the health and wellbeing board.</a:t>
            </a:r>
          </a:p>
          <a:p>
            <a:pPr algn="l" rtl="0" fontAlgn="base"/>
            <a:r>
              <a:rPr lang="en-GB" sz="1100" b="0" i="0" u="none" strike="noStrike">
                <a:solidFill>
                  <a:srgbClr val="000000"/>
                </a:solidFill>
                <a:effectLst/>
                <a:latin typeface="Calibri" panose="020F0502020204030204" pitchFamily="34" charset="0"/>
              </a:rPr>
              <a:t> </a:t>
            </a:r>
            <a:r>
              <a:rPr lang="en-US" sz="1100" b="0" i="0" u="none" strike="noStrike">
                <a:solidFill>
                  <a:srgbClr val="000000"/>
                </a:solidFill>
                <a:effectLst/>
                <a:latin typeface="Calibri" panose="020F0502020204030204" pitchFamily="34" charset="0"/>
              </a:rPr>
              <a:t>​</a:t>
            </a:r>
            <a:r>
              <a:rPr lang="en-US" sz="1100" b="0" i="0">
                <a:solidFill>
                  <a:srgbClr val="000000"/>
                </a:solidFill>
                <a:effectLst/>
                <a:latin typeface="Calibri" panose="020F0502020204030204" pitchFamily="34" charset="0"/>
              </a:rPr>
              <a:t>​</a:t>
            </a:r>
            <a:endParaRPr lang="en-US" sz="1100" b="0" i="0">
              <a:solidFill>
                <a:srgbClr val="000000"/>
              </a:solidFill>
              <a:effectLst/>
              <a:latin typeface="Arial" panose="020B0604020202020204" pitchFamily="34" charset="0"/>
            </a:endParaRPr>
          </a:p>
          <a:p>
            <a:pPr algn="l" rtl="0" fontAlgn="base"/>
            <a:r>
              <a:rPr lang="en-GB" b="0" i="0" u="none" strike="noStrike">
                <a:solidFill>
                  <a:srgbClr val="000000"/>
                </a:solidFill>
                <a:effectLst/>
                <a:latin typeface="Calibri" panose="020F0502020204030204" pitchFamily="34" charset="0"/>
              </a:rPr>
              <a:t>The JSNA seeks to identify </a:t>
            </a:r>
            <a:r>
              <a:rPr lang="en-GB" b="1" i="0" u="none" strike="noStrike">
                <a:solidFill>
                  <a:srgbClr val="000000"/>
                </a:solidFill>
                <a:effectLst/>
                <a:latin typeface="Calibri" panose="020F0502020204030204" pitchFamily="34" charset="0"/>
              </a:rPr>
              <a:t>current</a:t>
            </a:r>
            <a:r>
              <a:rPr lang="en-GB" b="0" i="0" u="none" strike="noStrike">
                <a:solidFill>
                  <a:srgbClr val="000000"/>
                </a:solidFill>
                <a:effectLst/>
                <a:latin typeface="Calibri" panose="020F0502020204030204" pitchFamily="34" charset="0"/>
              </a:rPr>
              <a:t> and </a:t>
            </a:r>
            <a:r>
              <a:rPr lang="en-GB" b="1" i="0" u="none" strike="noStrike">
                <a:solidFill>
                  <a:srgbClr val="000000"/>
                </a:solidFill>
                <a:effectLst/>
                <a:latin typeface="Calibri" panose="020F0502020204030204" pitchFamily="34" charset="0"/>
              </a:rPr>
              <a:t>future health and wellbeing </a:t>
            </a:r>
            <a:r>
              <a:rPr lang="en-GB" b="0" i="0" u="none" strike="noStrike">
                <a:solidFill>
                  <a:srgbClr val="000000"/>
                </a:solidFill>
                <a:effectLst/>
                <a:latin typeface="Calibri" panose="020F0502020204030204" pitchFamily="34" charset="0"/>
              </a:rPr>
              <a:t>needs in the local population and identify strategic </a:t>
            </a:r>
            <a:r>
              <a:rPr lang="en-GB" b="1" i="0" u="none" strike="noStrike">
                <a:solidFill>
                  <a:srgbClr val="000000"/>
                </a:solidFill>
                <a:effectLst/>
                <a:latin typeface="Calibri" panose="020F0502020204030204" pitchFamily="34" charset="0"/>
              </a:rPr>
              <a:t>priorities </a:t>
            </a:r>
            <a:r>
              <a:rPr lang="en-GB" b="0" i="0" u="none" strike="noStrike">
                <a:solidFill>
                  <a:srgbClr val="000000"/>
                </a:solidFill>
                <a:effectLst/>
                <a:latin typeface="Calibri" panose="020F0502020204030204" pitchFamily="34" charset="0"/>
              </a:rPr>
              <a:t>to inform commissioning of services based on those needs.  </a:t>
            </a:r>
            <a:r>
              <a:rPr lang="en-US" b="0" i="0" u="none" strike="noStrike">
                <a:solidFill>
                  <a:srgbClr val="000000"/>
                </a:solidFill>
                <a:effectLst/>
                <a:latin typeface="Calibri" panose="020F0502020204030204" pitchFamily="34" charset="0"/>
              </a:rPr>
              <a:t>​</a:t>
            </a:r>
            <a:endParaRPr lang="en-US" b="0" i="0">
              <a:solidFill>
                <a:srgbClr val="000000"/>
              </a:solidFill>
              <a:effectLst/>
              <a:latin typeface="Calibri" panose="020F0502020204030204" pitchFamily="34" charset="0"/>
            </a:endParaRPr>
          </a:p>
          <a:p>
            <a:pPr algn="l" rtl="0" fontAlgn="base">
              <a:buFont typeface="Arial" panose="020B0604020202020204" pitchFamily="34" charset="0"/>
              <a:buChar char="•"/>
            </a:pPr>
            <a:endParaRPr lang="en-US" sz="1100" b="0" i="0">
              <a:solidFill>
                <a:srgbClr val="000000"/>
              </a:solidFill>
              <a:effectLst/>
              <a:latin typeface="Arial" panose="020B0604020202020204" pitchFamily="34" charset="0"/>
            </a:endParaRPr>
          </a:p>
          <a:p>
            <a:pPr algn="l" rtl="0" fontAlgn="base"/>
            <a:r>
              <a:rPr lang="en-GB" b="0" i="0" u="none" strike="noStrike">
                <a:solidFill>
                  <a:srgbClr val="000000"/>
                </a:solidFill>
                <a:effectLst/>
                <a:latin typeface="Calibri" panose="020F0502020204030204" pitchFamily="34" charset="0"/>
              </a:rPr>
              <a:t>These priorities in turn inform the </a:t>
            </a:r>
            <a:r>
              <a:rPr lang="en-GB" b="1" i="0" u="none" strike="noStrike">
                <a:solidFill>
                  <a:srgbClr val="000000"/>
                </a:solidFill>
                <a:effectLst/>
                <a:latin typeface="Calibri" panose="020F0502020204030204" pitchFamily="34" charset="0"/>
              </a:rPr>
              <a:t>Health and Wellbeing Strategy </a:t>
            </a:r>
            <a:r>
              <a:rPr lang="en-GB" b="0" i="0" u="none" strike="noStrike">
                <a:solidFill>
                  <a:srgbClr val="000000"/>
                </a:solidFill>
                <a:effectLst/>
                <a:latin typeface="Calibri" panose="020F0502020204030204" pitchFamily="34" charset="0"/>
              </a:rPr>
              <a:t>and </a:t>
            </a:r>
            <a:r>
              <a:rPr lang="en-GB" b="1" i="0" u="none" strike="noStrike">
                <a:solidFill>
                  <a:srgbClr val="000000"/>
                </a:solidFill>
                <a:effectLst/>
                <a:latin typeface="Calibri" panose="020F0502020204030204" pitchFamily="34" charset="0"/>
              </a:rPr>
              <a:t>Integrated Care Strategy</a:t>
            </a:r>
            <a:r>
              <a:rPr lang="en-GB" b="0" i="0" u="none" strike="noStrike">
                <a:solidFill>
                  <a:srgbClr val="000000"/>
                </a:solidFill>
                <a:effectLst/>
                <a:latin typeface="Calibri" panose="020F0502020204030204" pitchFamily="34" charset="0"/>
              </a:rPr>
              <a:t>, key documents as a basis for commissioning health and social care services in the local area. We also believe they should support local </a:t>
            </a:r>
            <a:r>
              <a:rPr lang="en-GB" b="1" i="0" u="none" strike="noStrike">
                <a:solidFill>
                  <a:srgbClr val="000000"/>
                </a:solidFill>
                <a:effectLst/>
                <a:latin typeface="Calibri" panose="020F0502020204030204" pitchFamily="34" charset="0"/>
              </a:rPr>
              <a:t>partners/communities' priorities</a:t>
            </a:r>
            <a:r>
              <a:rPr lang="en-GB" b="0" i="0" u="none" strike="noStrike">
                <a:solidFill>
                  <a:srgbClr val="000000"/>
                </a:solidFill>
                <a:effectLst/>
                <a:latin typeface="Calibri" panose="020F0502020204030204" pitchFamily="34" charset="0"/>
              </a:rPr>
              <a:t>.</a:t>
            </a:r>
            <a:r>
              <a:rPr lang="en-US" b="0" i="0" u="none" strike="noStrike">
                <a:solidFill>
                  <a:srgbClr val="000000"/>
                </a:solidFill>
                <a:effectLst/>
                <a:latin typeface="Calibri" panose="020F0502020204030204" pitchFamily="34" charset="0"/>
              </a:rPr>
              <a:t>​</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endParaRPr lang="en-US" sz="1100" b="0" i="0" u="none" strike="noStrike">
              <a:solidFill>
                <a:srgbClr val="000000"/>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In Shropshire, ou</a:t>
            </a:r>
            <a:r>
              <a:rPr lang="en-US" b="1" i="0" u="none" strike="noStrike">
                <a:solidFill>
                  <a:srgbClr val="000000"/>
                </a:solidFill>
                <a:effectLst/>
                <a:latin typeface="Calibri" panose="020F0502020204030204" pitchFamily="34" charset="0"/>
              </a:rPr>
              <a:t>r JSNA takes three types</a:t>
            </a:r>
            <a:r>
              <a:rPr lang="en-US" b="0" i="0" u="none" strike="noStrike">
                <a:solidFill>
                  <a:srgbClr val="000000"/>
                </a:solidFill>
                <a:effectLst/>
                <a:latin typeface="Calibri" panose="020F0502020204030204" pitchFamily="34" charset="0"/>
              </a:rPr>
              <a:t>:</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Web based profiling Tool</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Thematic Needs Assessments  - e.g., pharmacy, drug and alcohol and children</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US" sz="2400" b="1" i="0" u="none" strike="noStrike">
                <a:solidFill>
                  <a:srgbClr val="000000"/>
                </a:solidFill>
                <a:effectLst/>
                <a:latin typeface="Calibri" panose="020F0502020204030204" pitchFamily="34" charset="0"/>
              </a:rPr>
              <a:t>Place Based Needs Assessments</a:t>
            </a:r>
            <a:endParaRPr lang="en-US" sz="2400" b="0" i="0">
              <a:solidFill>
                <a:srgbClr val="000000"/>
              </a:solidFill>
              <a:effectLst/>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30</a:t>
            </a:fld>
            <a:endParaRPr>
              <a:solidFill>
                <a:srgbClr val="888888"/>
              </a:solidFill>
              <a:latin typeface="Calibri"/>
              <a:ea typeface="Calibri"/>
              <a:cs typeface="Calibri"/>
              <a:sym typeface="Calibri"/>
            </a:endParaRPr>
          </a:p>
        </p:txBody>
      </p:sp>
      <p:graphicFrame>
        <p:nvGraphicFramePr>
          <p:cNvPr id="2" name="Chart 1">
            <a:extLst>
              <a:ext uri="{FF2B5EF4-FFF2-40B4-BE49-F238E27FC236}">
                <a16:creationId xmlns:a16="http://schemas.microsoft.com/office/drawing/2014/main" id="{68B41BEA-1AD4-43B1-972F-066F2584D81A}"/>
              </a:ext>
            </a:extLst>
          </p:cNvPr>
          <p:cNvGraphicFramePr>
            <a:graphicFrameLocks noGrp="1"/>
          </p:cNvGraphicFramePr>
          <p:nvPr>
            <p:extLst>
              <p:ext uri="{D42A27DB-BD31-4B8C-83A1-F6EECF244321}">
                <p14:modId xmlns:p14="http://schemas.microsoft.com/office/powerpoint/2010/main" val="1112069122"/>
              </p:ext>
            </p:extLst>
          </p:nvPr>
        </p:nvGraphicFramePr>
        <p:xfrm>
          <a:off x="0" y="1360113"/>
          <a:ext cx="4529961" cy="38643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4936A86C-D796-4F30-9FBC-B84E5095277A}"/>
              </a:ext>
            </a:extLst>
          </p:cNvPr>
          <p:cNvGraphicFramePr>
            <a:graphicFrameLocks noGrp="1"/>
          </p:cNvGraphicFramePr>
          <p:nvPr>
            <p:extLst>
              <p:ext uri="{D42A27DB-BD31-4B8C-83A1-F6EECF244321}">
                <p14:modId xmlns:p14="http://schemas.microsoft.com/office/powerpoint/2010/main" val="2203667073"/>
              </p:ext>
            </p:extLst>
          </p:nvPr>
        </p:nvGraphicFramePr>
        <p:xfrm>
          <a:off x="4452257" y="886119"/>
          <a:ext cx="4529961" cy="44494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34491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31</a:t>
            </a:fld>
            <a:endParaRPr>
              <a:solidFill>
                <a:srgbClr val="888888"/>
              </a:solidFill>
              <a:latin typeface="Calibri"/>
              <a:ea typeface="Calibri"/>
              <a:cs typeface="Calibri"/>
              <a:sym typeface="Calibri"/>
            </a:endParaRPr>
          </a:p>
        </p:txBody>
      </p:sp>
      <p:graphicFrame>
        <p:nvGraphicFramePr>
          <p:cNvPr id="2" name="Chart 1">
            <a:extLst>
              <a:ext uri="{FF2B5EF4-FFF2-40B4-BE49-F238E27FC236}">
                <a16:creationId xmlns:a16="http://schemas.microsoft.com/office/drawing/2014/main" id="{86CE5446-D707-448D-82F9-8F5C5A713A85}"/>
              </a:ext>
            </a:extLst>
          </p:cNvPr>
          <p:cNvGraphicFramePr>
            <a:graphicFrameLocks noGrp="1"/>
          </p:cNvGraphicFramePr>
          <p:nvPr>
            <p:extLst>
              <p:ext uri="{D42A27DB-BD31-4B8C-83A1-F6EECF244321}">
                <p14:modId xmlns:p14="http://schemas.microsoft.com/office/powerpoint/2010/main" val="2898575724"/>
              </p:ext>
            </p:extLst>
          </p:nvPr>
        </p:nvGraphicFramePr>
        <p:xfrm>
          <a:off x="195673" y="1065228"/>
          <a:ext cx="8948327" cy="55611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81589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32</a:t>
            </a:fld>
            <a:endParaRPr>
              <a:solidFill>
                <a:srgbClr val="888888"/>
              </a:solidFill>
              <a:latin typeface="Calibri"/>
              <a:ea typeface="Calibri"/>
              <a:cs typeface="Calibri"/>
              <a:sym typeface="Calibri"/>
            </a:endParaRPr>
          </a:p>
        </p:txBody>
      </p:sp>
      <p:graphicFrame>
        <p:nvGraphicFramePr>
          <p:cNvPr id="2" name="Chart 1">
            <a:extLst>
              <a:ext uri="{FF2B5EF4-FFF2-40B4-BE49-F238E27FC236}">
                <a16:creationId xmlns:a16="http://schemas.microsoft.com/office/drawing/2014/main" id="{39789B43-C1B7-4143-AD7B-F6445F22670D}"/>
              </a:ext>
            </a:extLst>
          </p:cNvPr>
          <p:cNvGraphicFramePr>
            <a:graphicFrameLocks noGrp="1"/>
          </p:cNvGraphicFramePr>
          <p:nvPr>
            <p:extLst>
              <p:ext uri="{D42A27DB-BD31-4B8C-83A1-F6EECF244321}">
                <p14:modId xmlns:p14="http://schemas.microsoft.com/office/powerpoint/2010/main" val="3341960941"/>
              </p:ext>
            </p:extLst>
          </p:nvPr>
        </p:nvGraphicFramePr>
        <p:xfrm>
          <a:off x="187391" y="904972"/>
          <a:ext cx="8769217" cy="56837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60027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33</a:t>
            </a:fld>
            <a:endParaRPr>
              <a:solidFill>
                <a:srgbClr val="888888"/>
              </a:solidFill>
              <a:latin typeface="Calibri"/>
              <a:ea typeface="Calibri"/>
              <a:cs typeface="Calibri"/>
              <a:sym typeface="Calibri"/>
            </a:endParaRPr>
          </a:p>
        </p:txBody>
      </p:sp>
      <p:graphicFrame>
        <p:nvGraphicFramePr>
          <p:cNvPr id="2" name="Chart 1">
            <a:extLst>
              <a:ext uri="{FF2B5EF4-FFF2-40B4-BE49-F238E27FC236}">
                <a16:creationId xmlns:a16="http://schemas.microsoft.com/office/drawing/2014/main" id="{8083548F-4D70-4CFF-8432-2361DE68DEA9}"/>
              </a:ext>
            </a:extLst>
          </p:cNvPr>
          <p:cNvGraphicFramePr>
            <a:graphicFrameLocks noGrp="1"/>
          </p:cNvGraphicFramePr>
          <p:nvPr>
            <p:extLst>
              <p:ext uri="{D42A27DB-BD31-4B8C-83A1-F6EECF244321}">
                <p14:modId xmlns:p14="http://schemas.microsoft.com/office/powerpoint/2010/main" val="3868696411"/>
              </p:ext>
            </p:extLst>
          </p:nvPr>
        </p:nvGraphicFramePr>
        <p:xfrm>
          <a:off x="0" y="904437"/>
          <a:ext cx="9036733" cy="54519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55979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34</a:t>
            </a:fld>
            <a:endParaRPr>
              <a:solidFill>
                <a:srgbClr val="888888"/>
              </a:solidFill>
              <a:latin typeface="Calibri"/>
              <a:ea typeface="Calibri"/>
              <a:cs typeface="Calibri"/>
              <a:sym typeface="Calibri"/>
            </a:endParaRPr>
          </a:p>
        </p:txBody>
      </p:sp>
      <p:graphicFrame>
        <p:nvGraphicFramePr>
          <p:cNvPr id="2" name="Chart 1">
            <a:extLst>
              <a:ext uri="{FF2B5EF4-FFF2-40B4-BE49-F238E27FC236}">
                <a16:creationId xmlns:a16="http://schemas.microsoft.com/office/drawing/2014/main" id="{B7388F2F-3DB1-4D74-9395-E91BA2931897}"/>
              </a:ext>
            </a:extLst>
          </p:cNvPr>
          <p:cNvGraphicFramePr>
            <a:graphicFrameLocks noGrp="1"/>
          </p:cNvGraphicFramePr>
          <p:nvPr>
            <p:extLst>
              <p:ext uri="{D42A27DB-BD31-4B8C-83A1-F6EECF244321}">
                <p14:modId xmlns:p14="http://schemas.microsoft.com/office/powerpoint/2010/main" val="92911697"/>
              </p:ext>
            </p:extLst>
          </p:nvPr>
        </p:nvGraphicFramePr>
        <p:xfrm>
          <a:off x="101405" y="688489"/>
          <a:ext cx="9042595" cy="60329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1110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35</a:t>
            </a:fld>
            <a:endParaRPr>
              <a:solidFill>
                <a:srgbClr val="888888"/>
              </a:solidFill>
              <a:latin typeface="Calibri"/>
              <a:ea typeface="Calibri"/>
              <a:cs typeface="Calibri"/>
              <a:sym typeface="Calibri"/>
            </a:endParaRPr>
          </a:p>
        </p:txBody>
      </p:sp>
      <p:graphicFrame>
        <p:nvGraphicFramePr>
          <p:cNvPr id="2" name="Chart 1">
            <a:extLst>
              <a:ext uri="{FF2B5EF4-FFF2-40B4-BE49-F238E27FC236}">
                <a16:creationId xmlns:a16="http://schemas.microsoft.com/office/drawing/2014/main" id="{3436A838-A4C5-4BC8-8B1B-4936F2EB34F2}"/>
              </a:ext>
            </a:extLst>
          </p:cNvPr>
          <p:cNvGraphicFramePr>
            <a:graphicFrameLocks noGrp="1"/>
          </p:cNvGraphicFramePr>
          <p:nvPr>
            <p:extLst>
              <p:ext uri="{D42A27DB-BD31-4B8C-83A1-F6EECF244321}">
                <p14:modId xmlns:p14="http://schemas.microsoft.com/office/powerpoint/2010/main" val="2040372734"/>
              </p:ext>
            </p:extLst>
          </p:nvPr>
        </p:nvGraphicFramePr>
        <p:xfrm>
          <a:off x="157966" y="389262"/>
          <a:ext cx="8986034" cy="63322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58794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36</a:t>
            </a:fld>
            <a:endParaRPr>
              <a:solidFill>
                <a:srgbClr val="888888"/>
              </a:solidFill>
              <a:latin typeface="Calibri"/>
              <a:ea typeface="Calibri"/>
              <a:cs typeface="Calibri"/>
              <a:sym typeface="Calibri"/>
            </a:endParaRPr>
          </a:p>
        </p:txBody>
      </p:sp>
      <p:graphicFrame>
        <p:nvGraphicFramePr>
          <p:cNvPr id="2" name="Chart 1">
            <a:extLst>
              <a:ext uri="{FF2B5EF4-FFF2-40B4-BE49-F238E27FC236}">
                <a16:creationId xmlns:a16="http://schemas.microsoft.com/office/drawing/2014/main" id="{0E23F174-5AE5-441F-9281-317F93B3EC8C}"/>
              </a:ext>
            </a:extLst>
          </p:cNvPr>
          <p:cNvGraphicFramePr>
            <a:graphicFrameLocks noGrp="1"/>
          </p:cNvGraphicFramePr>
          <p:nvPr>
            <p:extLst>
              <p:ext uri="{D42A27DB-BD31-4B8C-83A1-F6EECF244321}">
                <p14:modId xmlns:p14="http://schemas.microsoft.com/office/powerpoint/2010/main" val="1815225492"/>
              </p:ext>
            </p:extLst>
          </p:nvPr>
        </p:nvGraphicFramePr>
        <p:xfrm>
          <a:off x="179109" y="933254"/>
          <a:ext cx="8484124" cy="54230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27371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37</a:t>
            </a:fld>
            <a:endParaRPr>
              <a:solidFill>
                <a:srgbClr val="888888"/>
              </a:solidFill>
              <a:latin typeface="Calibri"/>
              <a:ea typeface="Calibri"/>
              <a:cs typeface="Calibri"/>
              <a:sym typeface="Calibri"/>
            </a:endParaRPr>
          </a:p>
        </p:txBody>
      </p:sp>
      <p:graphicFrame>
        <p:nvGraphicFramePr>
          <p:cNvPr id="3" name="Chart 2">
            <a:extLst>
              <a:ext uri="{FF2B5EF4-FFF2-40B4-BE49-F238E27FC236}">
                <a16:creationId xmlns:a16="http://schemas.microsoft.com/office/drawing/2014/main" id="{D216D72D-1D46-4F6D-884A-2556F7F34445}"/>
              </a:ext>
            </a:extLst>
          </p:cNvPr>
          <p:cNvGraphicFramePr>
            <a:graphicFrameLocks noGrp="1"/>
          </p:cNvGraphicFramePr>
          <p:nvPr>
            <p:extLst>
              <p:ext uri="{D42A27DB-BD31-4B8C-83A1-F6EECF244321}">
                <p14:modId xmlns:p14="http://schemas.microsoft.com/office/powerpoint/2010/main" val="3412850431"/>
              </p:ext>
            </p:extLst>
          </p:nvPr>
        </p:nvGraphicFramePr>
        <p:xfrm>
          <a:off x="3167406" y="136524"/>
          <a:ext cx="5467546" cy="28846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3D55568E-DBEB-5D22-355A-4357538FE98E}"/>
              </a:ext>
            </a:extLst>
          </p:cNvPr>
          <p:cNvGraphicFramePr>
            <a:graphicFrameLocks noGrp="1"/>
          </p:cNvGraphicFramePr>
          <p:nvPr>
            <p:extLst>
              <p:ext uri="{D42A27DB-BD31-4B8C-83A1-F6EECF244321}">
                <p14:modId xmlns:p14="http://schemas.microsoft.com/office/powerpoint/2010/main" val="3794796135"/>
              </p:ext>
            </p:extLst>
          </p:nvPr>
        </p:nvGraphicFramePr>
        <p:xfrm>
          <a:off x="361198" y="3299380"/>
          <a:ext cx="6096752" cy="342209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928399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38</a:t>
            </a:fld>
            <a:endParaRPr>
              <a:solidFill>
                <a:srgbClr val="888888"/>
              </a:solidFill>
              <a:latin typeface="Calibri"/>
              <a:ea typeface="Calibri"/>
              <a:cs typeface="Calibri"/>
              <a:sym typeface="Calibri"/>
            </a:endParaRPr>
          </a:p>
        </p:txBody>
      </p:sp>
      <p:graphicFrame>
        <p:nvGraphicFramePr>
          <p:cNvPr id="3" name="Chart 2">
            <a:extLst>
              <a:ext uri="{FF2B5EF4-FFF2-40B4-BE49-F238E27FC236}">
                <a16:creationId xmlns:a16="http://schemas.microsoft.com/office/drawing/2014/main" id="{D235E086-4555-4A73-BF69-23352C1A29E0}"/>
              </a:ext>
            </a:extLst>
          </p:cNvPr>
          <p:cNvGraphicFramePr>
            <a:graphicFrameLocks noGrp="1"/>
          </p:cNvGraphicFramePr>
          <p:nvPr>
            <p:extLst>
              <p:ext uri="{D42A27DB-BD31-4B8C-83A1-F6EECF244321}">
                <p14:modId xmlns:p14="http://schemas.microsoft.com/office/powerpoint/2010/main" val="645615238"/>
              </p:ext>
            </p:extLst>
          </p:nvPr>
        </p:nvGraphicFramePr>
        <p:xfrm>
          <a:off x="3233395" y="-7925"/>
          <a:ext cx="5910605" cy="34369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0205A19D-182B-B92E-A75B-7DDFE3B07246}"/>
              </a:ext>
            </a:extLst>
          </p:cNvPr>
          <p:cNvGraphicFramePr>
            <a:graphicFrameLocks noGrp="1"/>
          </p:cNvGraphicFramePr>
          <p:nvPr>
            <p:extLst>
              <p:ext uri="{D42A27DB-BD31-4B8C-83A1-F6EECF244321}">
                <p14:modId xmlns:p14="http://schemas.microsoft.com/office/powerpoint/2010/main" val="1860953473"/>
              </p:ext>
            </p:extLst>
          </p:nvPr>
        </p:nvGraphicFramePr>
        <p:xfrm>
          <a:off x="94267" y="3347368"/>
          <a:ext cx="8634954" cy="35493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089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5" name="Title 4">
            <a:extLst>
              <a:ext uri="{FF2B5EF4-FFF2-40B4-BE49-F238E27FC236}">
                <a16:creationId xmlns:a16="http://schemas.microsoft.com/office/drawing/2014/main" id="{C312DB7E-AEC4-F4EC-E186-2E21FB0CBDB3}"/>
              </a:ext>
            </a:extLst>
          </p:cNvPr>
          <p:cNvSpPr>
            <a:spLocks noGrp="1"/>
          </p:cNvSpPr>
          <p:nvPr>
            <p:ph type="title"/>
          </p:nvPr>
        </p:nvSpPr>
        <p:spPr>
          <a:xfrm>
            <a:off x="3893270" y="365126"/>
            <a:ext cx="4622080" cy="605835"/>
          </a:xfrm>
        </p:spPr>
        <p:txBody>
          <a:bodyPr>
            <a:normAutofit fontScale="90000"/>
          </a:bodyPr>
          <a:lstStyle/>
          <a:p>
            <a:r>
              <a:rPr lang="en-GB"/>
              <a:t>Further Comments:</a:t>
            </a:r>
          </a:p>
        </p:txBody>
      </p:sp>
      <p:sp>
        <p:nvSpPr>
          <p:cNvPr id="6" name="Content Placeholder 5">
            <a:extLst>
              <a:ext uri="{FF2B5EF4-FFF2-40B4-BE49-F238E27FC236}">
                <a16:creationId xmlns:a16="http://schemas.microsoft.com/office/drawing/2014/main" id="{AC1F68C3-282D-0614-00A9-02974B9B7C27}"/>
              </a:ext>
            </a:extLst>
          </p:cNvPr>
          <p:cNvSpPr>
            <a:spLocks noGrp="1"/>
          </p:cNvSpPr>
          <p:nvPr>
            <p:ph idx="1"/>
          </p:nvPr>
        </p:nvSpPr>
        <p:spPr>
          <a:xfrm>
            <a:off x="160256" y="1084082"/>
            <a:ext cx="8908330" cy="5637393"/>
          </a:xfrm>
        </p:spPr>
        <p:txBody>
          <a:bodyPr>
            <a:normAutofit fontScale="92500" lnSpcReduction="20000"/>
          </a:bodyPr>
          <a:lstStyle/>
          <a:p>
            <a:r>
              <a:rPr lang="en-GB" sz="1200"/>
              <a:t>100% better access to local surgery.  Better use of our local hospital, which has excellent facilities(new Xray machine) physio </a:t>
            </a:r>
            <a:r>
              <a:rPr lang="en-GB" sz="1200" err="1"/>
              <a:t>dept.etc</a:t>
            </a:r>
            <a:r>
              <a:rPr lang="en-GB" sz="1200"/>
              <a:t>.</a:t>
            </a:r>
          </a:p>
          <a:p>
            <a:r>
              <a:rPr lang="en-GB" sz="1200"/>
              <a:t>Green spaces an footpaths maintained and not built on or turned into estates. </a:t>
            </a:r>
          </a:p>
          <a:p>
            <a:r>
              <a:rPr lang="en-GB" sz="1200"/>
              <a:t>I feel that Whitchurch, being on the northern edge of the county is often overlooked by Shropshire council, particularly with regard to roads, schools, emergency and health services,</a:t>
            </a:r>
          </a:p>
          <a:p>
            <a:r>
              <a:rPr lang="en-GB" sz="1200"/>
              <a:t>I think it’s time for the council to think about what the locals need rather than what the big businesses want, look after the locals and the locals will look after the town. There is a big community spirit which is being crushed by housing companies not considering the locals it is having a knock on effect on health services and schools and standards are slipping, we could be amazing but instead we are scraping by! Council Tax has risen and we can’t see why we are paying more when we are getting less in return! Our council should be supporting us not making it harder for us to live comfortably </a:t>
            </a:r>
          </a:p>
          <a:p>
            <a:r>
              <a:rPr lang="en-GB" sz="1200"/>
              <a:t>I think making sure the business rates are kept low would also help our town retain their shops, cafes etc which keeps a little hub going. Whitchurch REALLY does require its youth club back, a place they can go, feel safe, maybe talk (especially after covid) and be occupied. The teens at the moment hang about the in the parks, which is fine but then that is where trouble can start. </a:t>
            </a:r>
          </a:p>
          <a:p>
            <a:r>
              <a:rPr lang="en-GB" sz="1200"/>
              <a:t>I would like higher heath to be as considered as much as Whitchurch so that we also get provisions. Signs coming into higher heath from Market Drayton are half hanging, street signs are faded, litter lined all across a41 (I litter pick now to try to limit it), we have 50mph on a41 but were on the ferry route and the noise and vibrations from the speeding lorries is ridiculous, we have no provision here but ongoing houses built, no street lights and yet I believe we pay as much as Whitchurch? I walked down the path to the woods and found a syringe in the bottom area which I didn't know what to do with it as I don't have access to a sharps bin. I've since been back and it's gone. There's dumped waste down there too on the public pathway. Is there any investment proportioned for higher heath? </a:t>
            </a:r>
          </a:p>
          <a:p>
            <a:r>
              <a:rPr lang="en-GB" sz="1200"/>
              <a:t>More doctors. NHS dentist. Swimming pool.  Larger supermarket for more choice. Enough nursery places for children </a:t>
            </a:r>
          </a:p>
          <a:p>
            <a:r>
              <a:rPr lang="en-GB" sz="1200"/>
              <a:t>More natural volunteering available for all young and old would be beneficial to help people care for the environment around them reduce litter , improve mental health.  Really need something done about dental services but appreciate this is across the regions.  I'm not sure how bad the culture of area is in terms of racist views etc as my reference is on community group where you tend to get the loudest speakers so maybe a misrepresentation but it's not always a nice read on there</a:t>
            </a:r>
          </a:p>
          <a:p>
            <a:r>
              <a:rPr lang="en-GB" sz="1200"/>
              <a:t>really value the service from the library but would like longer opening hours.</a:t>
            </a:r>
          </a:p>
          <a:p>
            <a:r>
              <a:rPr lang="en-GB" sz="1200"/>
              <a:t>Swimming pool and leisure centre - why has every other town in England he UK got one?!  </a:t>
            </a:r>
          </a:p>
          <a:p>
            <a:r>
              <a:rPr lang="en-GB" sz="1200"/>
              <a:t>The future plan needs to be holistic including all ages and all sectors of the community </a:t>
            </a:r>
          </a:p>
          <a:p>
            <a:r>
              <a:rPr lang="en-GB" sz="1200"/>
              <a:t>There is no money for anything north of Shrewsbury. Whitchurch has no support from the council in terms of housing or infrastructure. There needs to be more bus routes around north Shropshire.</a:t>
            </a:r>
          </a:p>
          <a:p>
            <a:r>
              <a:rPr lang="en-GB" sz="1200"/>
              <a:t>Too much infighting between town councillors, too. Much bullying and not enough transparency </a:t>
            </a:r>
          </a:p>
          <a:p>
            <a:r>
              <a:rPr lang="en-GB" sz="1200"/>
              <a:t>train station not accessible as need to go over a bridge to go to the other side. lack of affordable groups and clubs. opportunities for all levels.</a:t>
            </a:r>
          </a:p>
        </p:txBody>
      </p:sp>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39</a:t>
            </a:fld>
            <a:endParaRPr>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582829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67"/>
        <p:cNvGrpSpPr/>
        <p:nvPr/>
      </p:nvGrpSpPr>
      <p:grpSpPr>
        <a:xfrm>
          <a:off x="0" y="0"/>
          <a:ext cx="0" cy="0"/>
          <a:chOff x="0" y="0"/>
          <a:chExt cx="0" cy="0"/>
        </a:xfrm>
      </p:grpSpPr>
      <p:sp>
        <p:nvSpPr>
          <p:cNvPr id="169" name="Google Shape;169;p26"/>
          <p:cNvSpPr txBox="1">
            <a:spLocks noGrp="1"/>
          </p:cNvSpPr>
          <p:nvPr>
            <p:ph type="sldNum" sz="quarter" idx="12"/>
          </p:nvPr>
        </p:nvSpPr>
        <p:spPr>
          <a:xfrm>
            <a:off x="6057900" y="5624513"/>
            <a:ext cx="1600200" cy="273825"/>
          </a:xfrm>
          <a:prstGeom prst="rect">
            <a:avLst/>
          </a:prstGeom>
        </p:spPr>
        <p:txBody>
          <a:bodyPr spcFirstLastPara="1" vert="horz" wrap="square" lIns="68569" tIns="34275" rIns="68569" bIns="34275" rtlCol="0" anchor="ctr" anchorCtr="0">
            <a:noAutofit/>
          </a:bodyPr>
          <a:lstStyle/>
          <a:p>
            <a:pPr>
              <a:buClr>
                <a:srgbClr val="000000"/>
              </a:buClr>
            </a:pPr>
            <a:fld id="{00000000-1234-1234-1234-123412341234}" type="slidenum">
              <a:rPr lang="en-GB"/>
              <a:pPr>
                <a:buClr>
                  <a:srgbClr val="000000"/>
                </a:buClr>
              </a:pPr>
              <a:t>4</a:t>
            </a:fld>
            <a:endParaRPr/>
          </a:p>
        </p:txBody>
      </p:sp>
      <p:sp>
        <p:nvSpPr>
          <p:cNvPr id="168" name="Google Shape;168;p26"/>
          <p:cNvSpPr/>
          <p:nvPr/>
        </p:nvSpPr>
        <p:spPr>
          <a:xfrm>
            <a:off x="382792" y="5465135"/>
            <a:ext cx="4189208" cy="1022757"/>
          </a:xfrm>
          <a:prstGeom prst="rect">
            <a:avLst/>
          </a:prstGeom>
          <a:solidFill>
            <a:schemeClr val="bg1"/>
          </a:solidFill>
          <a:ln w="25400" cap="flat" cmpd="sng">
            <a:noFill/>
            <a:prstDash val="solid"/>
            <a:round/>
            <a:headEnd type="none" w="sm" len="sm"/>
            <a:tailEnd type="none" w="sm" len="sm"/>
          </a:ln>
        </p:spPr>
        <p:txBody>
          <a:bodyPr spcFirstLastPara="1" wrap="square" lIns="68569" tIns="34275" rIns="68569" bIns="34275" anchor="ctr" anchorCtr="0">
            <a:noAutofit/>
          </a:bodyPr>
          <a:lstStyle/>
          <a:p>
            <a:endParaRPr lang="en-GB" sz="1950">
              <a:latin typeface="Calibri"/>
              <a:ea typeface="Calibri"/>
              <a:cs typeface="Calibri"/>
              <a:sym typeface="Calibri"/>
            </a:endParaRPr>
          </a:p>
          <a:p>
            <a:endParaRPr lang="en-GB" sz="2400">
              <a:solidFill>
                <a:schemeClr val="dk1"/>
              </a:solidFill>
              <a:latin typeface="Calibri"/>
              <a:ea typeface="Calibri"/>
              <a:cs typeface="Calibri"/>
              <a:sym typeface="Calibri"/>
            </a:endParaRPr>
          </a:p>
          <a:p>
            <a:pPr marL="257168" indent="-257168">
              <a:lnSpc>
                <a:spcPct val="150000"/>
              </a:lnSpc>
              <a:buFont typeface="Arial" panose="020B0604020202020204" pitchFamily="34" charset="0"/>
              <a:buChar char="•"/>
            </a:pPr>
            <a:r>
              <a:rPr lang="en-GB">
                <a:solidFill>
                  <a:schemeClr val="dk1"/>
                </a:solidFill>
                <a:latin typeface="Arial" panose="020B0604020202020204" pitchFamily="34" charset="0"/>
                <a:ea typeface="Calibri"/>
                <a:cs typeface="Arial" panose="020B0604020202020204" pitchFamily="34" charset="0"/>
                <a:sym typeface="Calibri"/>
              </a:rPr>
              <a:t>Reducing inequalities</a:t>
            </a:r>
          </a:p>
          <a:p>
            <a:pPr marL="257168" indent="-257168">
              <a:lnSpc>
                <a:spcPct val="150000"/>
              </a:lnSpc>
              <a:buFont typeface="Arial" panose="020B0604020202020204" pitchFamily="34" charset="0"/>
              <a:buChar char="•"/>
            </a:pPr>
            <a:r>
              <a:rPr lang="en-GB">
                <a:solidFill>
                  <a:schemeClr val="dk1"/>
                </a:solidFill>
                <a:latin typeface="Arial" panose="020B0604020202020204" pitchFamily="34" charset="0"/>
                <a:ea typeface="Calibri"/>
                <a:cs typeface="Arial" panose="020B0604020202020204" pitchFamily="34" charset="0"/>
                <a:sym typeface="Calibri"/>
              </a:rPr>
              <a:t>Improving Population Health</a:t>
            </a:r>
          </a:p>
          <a:p>
            <a:pPr marL="257168" indent="-257168">
              <a:lnSpc>
                <a:spcPct val="150000"/>
              </a:lnSpc>
              <a:buFont typeface="Arial" panose="020B0604020202020204" pitchFamily="34" charset="0"/>
              <a:buChar char="•"/>
            </a:pPr>
            <a:r>
              <a:rPr lang="en-GB">
                <a:solidFill>
                  <a:schemeClr val="dk1"/>
                </a:solidFill>
                <a:latin typeface="Arial" panose="020B0604020202020204" pitchFamily="34" charset="0"/>
                <a:ea typeface="Calibri"/>
                <a:cs typeface="Arial" panose="020B0604020202020204" pitchFamily="34" charset="0"/>
                <a:sym typeface="Calibri"/>
              </a:rPr>
              <a:t>Working with and building strong  and vibrant communities</a:t>
            </a:r>
          </a:p>
          <a:p>
            <a:pPr marL="257168" indent="-257168">
              <a:lnSpc>
                <a:spcPct val="150000"/>
              </a:lnSpc>
              <a:buFont typeface="Arial" panose="020B0604020202020204" pitchFamily="34" charset="0"/>
              <a:buChar char="•"/>
            </a:pPr>
            <a:r>
              <a:rPr lang="en-GB">
                <a:solidFill>
                  <a:schemeClr val="dk1"/>
                </a:solidFill>
                <a:latin typeface="Arial" panose="020B0604020202020204" pitchFamily="34" charset="0"/>
                <a:ea typeface="Calibri"/>
                <a:cs typeface="Arial" panose="020B0604020202020204" pitchFamily="34" charset="0"/>
                <a:sym typeface="Calibri"/>
              </a:rPr>
              <a:t>Joined up working </a:t>
            </a:r>
          </a:p>
          <a:p>
            <a:endParaRPr lang="en-GB" sz="3000">
              <a:latin typeface="Calibri"/>
              <a:ea typeface="Calibri"/>
              <a:cs typeface="Calibri"/>
              <a:sym typeface="Calibri"/>
            </a:endParaRPr>
          </a:p>
          <a:p>
            <a:endParaRPr lang="en-GB" sz="3000">
              <a:latin typeface="Calibri"/>
              <a:ea typeface="Calibri"/>
              <a:cs typeface="Calibri"/>
              <a:sym typeface="Calibri"/>
            </a:endParaRPr>
          </a:p>
          <a:p>
            <a:endParaRPr sz="3000">
              <a:latin typeface="Calibri"/>
              <a:ea typeface="Calibri"/>
              <a:cs typeface="Calibri"/>
              <a:sym typeface="Calibri"/>
            </a:endParaRPr>
          </a:p>
        </p:txBody>
      </p:sp>
      <p:pic>
        <p:nvPicPr>
          <p:cNvPr id="7" name="Picture 4" descr="Diagram&#10;&#10;Description automatically generated">
            <a:extLst>
              <a:ext uri="{FF2B5EF4-FFF2-40B4-BE49-F238E27FC236}">
                <a16:creationId xmlns:a16="http://schemas.microsoft.com/office/drawing/2014/main" id="{8ECF3715-1D97-4465-8442-227022DCC671}"/>
              </a:ext>
            </a:extLst>
          </p:cNvPr>
          <p:cNvPicPr>
            <a:picLocks noGrp="1" noChangeAspect="1"/>
          </p:cNvPicPr>
          <p:nvPr>
            <p:ph idx="1"/>
          </p:nvPr>
        </p:nvPicPr>
        <p:blipFill rotWithShape="1">
          <a:blip r:embed="rId4">
            <a:alphaModFix/>
          </a:blip>
          <a:srcRect b="42443"/>
          <a:stretch/>
        </p:blipFill>
        <p:spPr>
          <a:xfrm>
            <a:off x="131676" y="-184826"/>
            <a:ext cx="4420639" cy="36138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a:extLst>
              <a:ext uri="{FF2B5EF4-FFF2-40B4-BE49-F238E27FC236}">
                <a16:creationId xmlns:a16="http://schemas.microsoft.com/office/drawing/2014/main" id="{DC8A1EEF-3622-4CCD-8A5F-12E8EAE04C8D}"/>
              </a:ext>
            </a:extLst>
          </p:cNvPr>
          <p:cNvPicPr>
            <a:picLocks noChangeAspect="1"/>
          </p:cNvPicPr>
          <p:nvPr/>
        </p:nvPicPr>
        <p:blipFill>
          <a:blip r:embed="rId5"/>
          <a:stretch>
            <a:fillRect/>
          </a:stretch>
        </p:blipFill>
        <p:spPr>
          <a:xfrm>
            <a:off x="4320230" y="0"/>
            <a:ext cx="4823770" cy="6167336"/>
          </a:xfrm>
          <a:prstGeom prst="rect">
            <a:avLst/>
          </a:prstGeom>
        </p:spPr>
      </p:pic>
      <p:sp>
        <p:nvSpPr>
          <p:cNvPr id="8" name="TextBox 7">
            <a:extLst>
              <a:ext uri="{FF2B5EF4-FFF2-40B4-BE49-F238E27FC236}">
                <a16:creationId xmlns:a16="http://schemas.microsoft.com/office/drawing/2014/main" id="{3DE94C6B-325B-4482-AB0F-DEB9033C1BCE}"/>
              </a:ext>
            </a:extLst>
          </p:cNvPr>
          <p:cNvSpPr txBox="1"/>
          <p:nvPr/>
        </p:nvSpPr>
        <p:spPr>
          <a:xfrm>
            <a:off x="25476" y="2867632"/>
            <a:ext cx="4400954" cy="1815882"/>
          </a:xfrm>
          <a:prstGeom prst="rect">
            <a:avLst/>
          </a:prstGeom>
          <a:noFill/>
        </p:spPr>
        <p:txBody>
          <a:bodyPr wrap="square">
            <a:spAutoFit/>
          </a:bodyPr>
          <a:lstStyle/>
          <a:p>
            <a:r>
              <a:rPr lang="en-GB" sz="2800" b="1">
                <a:solidFill>
                  <a:srgbClr val="0070C0"/>
                </a:solidFill>
                <a:latin typeface="Arial" panose="020B0604020202020204" pitchFamily="34" charset="0"/>
                <a:cs typeface="Arial" panose="020B0604020202020204" pitchFamily="34" charset="0"/>
              </a:rPr>
              <a:t>Vision: </a:t>
            </a:r>
          </a:p>
          <a:p>
            <a:r>
              <a:rPr lang="en-GB" sz="2800" b="1">
                <a:solidFill>
                  <a:srgbClr val="0070C0"/>
                </a:solidFill>
                <a:latin typeface="Arial" panose="020B0604020202020204" pitchFamily="34" charset="0"/>
                <a:cs typeface="Arial" panose="020B0604020202020204" pitchFamily="34" charset="0"/>
              </a:rPr>
              <a:t>For Shropshire people to be the healthiest and most fulfilled in England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40</a:t>
            </a:fld>
            <a:endParaRPr>
              <a:solidFill>
                <a:srgbClr val="888888"/>
              </a:solidFill>
              <a:latin typeface="Calibri"/>
              <a:ea typeface="Calibri"/>
              <a:cs typeface="Calibri"/>
              <a:sym typeface="Calibri"/>
            </a:endParaRPr>
          </a:p>
        </p:txBody>
      </p:sp>
      <p:sp>
        <p:nvSpPr>
          <p:cNvPr id="4" name="Content Placeholder 2">
            <a:extLst>
              <a:ext uri="{FF2B5EF4-FFF2-40B4-BE49-F238E27FC236}">
                <a16:creationId xmlns:a16="http://schemas.microsoft.com/office/drawing/2014/main" id="{1637B3D4-E2EE-4D00-B3A3-88CC4F069250}"/>
              </a:ext>
            </a:extLst>
          </p:cNvPr>
          <p:cNvSpPr>
            <a:spLocks noGrp="1"/>
          </p:cNvSpPr>
          <p:nvPr>
            <p:ph idx="1"/>
          </p:nvPr>
        </p:nvSpPr>
        <p:spPr>
          <a:xfrm>
            <a:off x="149651" y="1438353"/>
            <a:ext cx="8844698" cy="4586986"/>
          </a:xfrm>
        </p:spPr>
        <p:txBody>
          <a:bodyPr vert="horz" lIns="91440" tIns="45720" rIns="91440" bIns="45720" rtlCol="0" anchor="t">
            <a:noAutofit/>
          </a:bodyPr>
          <a:lstStyle/>
          <a:p>
            <a:pPr>
              <a:lnSpc>
                <a:spcPct val="100000"/>
              </a:lnSpc>
              <a:spcBef>
                <a:spcPts val="0"/>
              </a:spcBef>
              <a:spcAft>
                <a:spcPts val="450"/>
              </a:spcAft>
            </a:pPr>
            <a:r>
              <a:rPr lang="en-GB" sz="1400">
                <a:solidFill>
                  <a:srgbClr val="0070C0"/>
                </a:solidFill>
                <a:latin typeface="Arial"/>
                <a:cs typeface="Arial"/>
              </a:rPr>
              <a:t>In the survey, the top theme of what is important to </a:t>
            </a:r>
            <a:r>
              <a:rPr lang="en-GB" sz="1400" err="1">
                <a:solidFill>
                  <a:srgbClr val="0070C0"/>
                </a:solidFill>
                <a:latin typeface="Arial"/>
                <a:cs typeface="Arial"/>
              </a:rPr>
              <a:t>Whitchuch</a:t>
            </a:r>
            <a:r>
              <a:rPr lang="en-GB" sz="1400">
                <a:solidFill>
                  <a:srgbClr val="0070C0"/>
                </a:solidFill>
                <a:latin typeface="Arial"/>
                <a:cs typeface="Arial"/>
              </a:rPr>
              <a:t> residents in terms of making an area a good place to live in was “Health Services”, and this was also the top theme in terms of what can be improved in Whitchurch.</a:t>
            </a:r>
          </a:p>
          <a:p>
            <a:pPr>
              <a:lnSpc>
                <a:spcPct val="100000"/>
              </a:lnSpc>
              <a:spcBef>
                <a:spcPts val="0"/>
              </a:spcBef>
              <a:spcAft>
                <a:spcPts val="450"/>
              </a:spcAft>
            </a:pPr>
            <a:r>
              <a:rPr lang="en-GB" sz="1400">
                <a:solidFill>
                  <a:srgbClr val="0070C0"/>
                </a:solidFill>
                <a:latin typeface="Arial"/>
                <a:cs typeface="Arial"/>
              </a:rPr>
              <a:t>Also, by far the most frequent issue raised around needs at both a community and personal/family level was access to GP services. Issues related to accessing hospital services was often mentioned too. These two had a low number of responses as issues facing children and young people though.</a:t>
            </a:r>
          </a:p>
          <a:p>
            <a:pPr>
              <a:lnSpc>
                <a:spcPct val="100000"/>
              </a:lnSpc>
              <a:spcBef>
                <a:spcPts val="0"/>
              </a:spcBef>
              <a:spcAft>
                <a:spcPts val="450"/>
              </a:spcAft>
            </a:pPr>
            <a:r>
              <a:rPr lang="en-GB" sz="1400">
                <a:solidFill>
                  <a:srgbClr val="0070C0"/>
                </a:solidFill>
                <a:latin typeface="Arial"/>
                <a:cs typeface="Arial"/>
              </a:rPr>
              <a:t>In the top 5 responses for issues in the community and on a personal/family level, as well as issues facing children and young people, that they need support with was around mental health services. </a:t>
            </a:r>
          </a:p>
          <a:p>
            <a:pPr>
              <a:lnSpc>
                <a:spcPct val="100000"/>
              </a:lnSpc>
              <a:spcBef>
                <a:spcPts val="0"/>
              </a:spcBef>
              <a:spcAft>
                <a:spcPts val="450"/>
              </a:spcAft>
            </a:pPr>
            <a:r>
              <a:rPr lang="en-GB" sz="1400">
                <a:solidFill>
                  <a:srgbClr val="0070C0"/>
                </a:solidFill>
                <a:latin typeface="Arial"/>
                <a:cs typeface="Arial"/>
              </a:rPr>
              <a:t>Whilst the health and wellbeing index overview (slide 17) rated Whitchurch as the 2</a:t>
            </a:r>
            <a:r>
              <a:rPr lang="en-GB" sz="1400" baseline="30000">
                <a:solidFill>
                  <a:srgbClr val="0070C0"/>
                </a:solidFill>
                <a:latin typeface="Arial"/>
                <a:cs typeface="Arial"/>
              </a:rPr>
              <a:t>nd</a:t>
            </a:r>
            <a:r>
              <a:rPr lang="en-GB" sz="1400">
                <a:solidFill>
                  <a:srgbClr val="0070C0"/>
                </a:solidFill>
                <a:latin typeface="Arial"/>
                <a:cs typeface="Arial"/>
              </a:rPr>
              <a:t> worst place plan area for Health, on closer examination of some indicators revealed that the Whitchurch place plan area had the higher prevalence of several diseases according to the GP quality outcomes framework, as well as higher rates of year 6 children being very overweight in the national childhood measurement programme and higher rates of mothers smoking at the time of delivery. Life expectancy in Whitchurch for both males (79.3 years) and females (83.1 years) is below Shropshire’s overall too (80.5 and 84.1 respectively).</a:t>
            </a:r>
          </a:p>
          <a:p>
            <a:pPr marL="0" indent="0">
              <a:lnSpc>
                <a:spcPct val="100000"/>
              </a:lnSpc>
              <a:buNone/>
            </a:pPr>
            <a:r>
              <a:rPr lang="en-GB" sz="1400" i="1">
                <a:latin typeface="Arial"/>
                <a:cs typeface="Arial"/>
              </a:rPr>
              <a:t>"There is only one GP practice that is already oversaturated to serve the whole area that’s still growing"</a:t>
            </a:r>
          </a:p>
          <a:p>
            <a:pPr marL="0" indent="0">
              <a:lnSpc>
                <a:spcPct val="100000"/>
              </a:lnSpc>
              <a:buNone/>
            </a:pPr>
            <a:endParaRPr lang="en-GB" sz="100" i="1">
              <a:latin typeface="Arial"/>
              <a:cs typeface="Arial"/>
            </a:endParaRPr>
          </a:p>
          <a:p>
            <a:pPr marL="0" indent="0">
              <a:lnSpc>
                <a:spcPct val="100000"/>
              </a:lnSpc>
              <a:spcBef>
                <a:spcPts val="0"/>
              </a:spcBef>
              <a:buNone/>
            </a:pPr>
            <a:r>
              <a:rPr lang="en-GB" sz="1400" i="1">
                <a:latin typeface="Arial"/>
                <a:cs typeface="Arial"/>
              </a:rPr>
              <a:t>"Whitchurch cottage hospital is a brilliant facility but the </a:t>
            </a:r>
            <a:r>
              <a:rPr lang="en-GB" sz="1400" i="1" err="1">
                <a:latin typeface="Arial"/>
                <a:cs typeface="Arial"/>
              </a:rPr>
              <a:t>A&amp;e</a:t>
            </a:r>
            <a:r>
              <a:rPr lang="en-GB" sz="1400" i="1">
                <a:latin typeface="Arial"/>
                <a:cs typeface="Arial"/>
              </a:rPr>
              <a:t> there should be open daily.“</a:t>
            </a:r>
          </a:p>
          <a:p>
            <a:pPr marL="0" indent="0">
              <a:lnSpc>
                <a:spcPct val="100000"/>
              </a:lnSpc>
              <a:spcBef>
                <a:spcPts val="0"/>
              </a:spcBef>
              <a:buNone/>
            </a:pPr>
            <a:endParaRPr lang="en-GB" sz="1400" i="1">
              <a:latin typeface="Arial"/>
              <a:cs typeface="Arial"/>
            </a:endParaRPr>
          </a:p>
          <a:p>
            <a:pPr marL="0" indent="0">
              <a:lnSpc>
                <a:spcPct val="100000"/>
              </a:lnSpc>
              <a:spcBef>
                <a:spcPts val="0"/>
              </a:spcBef>
              <a:buNone/>
            </a:pPr>
            <a:r>
              <a:rPr lang="en-GB" sz="1400" i="1">
                <a:latin typeface="Arial"/>
                <a:cs typeface="Arial"/>
              </a:rPr>
              <a:t>“A persons health also has a knock on effect of job opportunities, although there is supposed to be equal opportunities for all, this doesn’t always seem the case. The support for businesses willing to hire people with hidden disabilities isn’t there which I feel is unfair! “</a:t>
            </a:r>
          </a:p>
          <a:p>
            <a:pPr marL="0" indent="0">
              <a:lnSpc>
                <a:spcPct val="107000"/>
              </a:lnSpc>
              <a:spcAft>
                <a:spcPts val="600"/>
              </a:spcAft>
              <a:buNone/>
            </a:pPr>
            <a:endParaRPr lang="en-GB" sz="1400">
              <a:latin typeface="Arial" panose="020B0604020202020204" pitchFamily="34" charset="0"/>
              <a:ea typeface="Calibri" panose="020F0502020204030204" pitchFamily="34" charset="0"/>
            </a:endParaRPr>
          </a:p>
        </p:txBody>
      </p:sp>
      <p:sp>
        <p:nvSpPr>
          <p:cNvPr id="6" name="Title 1">
            <a:extLst>
              <a:ext uri="{FF2B5EF4-FFF2-40B4-BE49-F238E27FC236}">
                <a16:creationId xmlns:a16="http://schemas.microsoft.com/office/drawing/2014/main" id="{102D0EFF-126E-43D3-A06E-334B9EAB8FC2}"/>
              </a:ext>
            </a:extLst>
          </p:cNvPr>
          <p:cNvSpPr>
            <a:spLocks noGrp="1"/>
          </p:cNvSpPr>
          <p:nvPr>
            <p:ph type="title"/>
          </p:nvPr>
        </p:nvSpPr>
        <p:spPr>
          <a:xfrm>
            <a:off x="288897" y="1088198"/>
            <a:ext cx="6165145" cy="425672"/>
          </a:xfrm>
        </p:spPr>
        <p:txBody>
          <a:bodyPr>
            <a:noAutofit/>
          </a:bodyPr>
          <a:lstStyle/>
          <a:p>
            <a:r>
              <a:rPr lang="en-GB" sz="2800" b="1">
                <a:solidFill>
                  <a:srgbClr val="2886C6"/>
                </a:solidFill>
                <a:latin typeface="Arial"/>
                <a:ea typeface="Calibri" panose="020F0502020204030204" pitchFamily="34" charset="0"/>
                <a:cs typeface="Arial"/>
              </a:rPr>
              <a:t>Focus Theme 1 – Health Services</a:t>
            </a:r>
            <a:endParaRPr lang="en-GB" sz="2800" b="1">
              <a:latin typeface="Arial"/>
              <a:cs typeface="Arial"/>
            </a:endParaRPr>
          </a:p>
        </p:txBody>
      </p:sp>
    </p:spTree>
    <p:extLst>
      <p:ext uri="{BB962C8B-B14F-4D97-AF65-F5344CB8AC3E}">
        <p14:creationId xmlns:p14="http://schemas.microsoft.com/office/powerpoint/2010/main" val="38796454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41</a:t>
            </a:fld>
            <a:endParaRPr>
              <a:solidFill>
                <a:srgbClr val="888888"/>
              </a:solidFill>
              <a:latin typeface="Calibri"/>
              <a:ea typeface="Calibri"/>
              <a:cs typeface="Calibri"/>
              <a:sym typeface="Calibri"/>
            </a:endParaRPr>
          </a:p>
        </p:txBody>
      </p:sp>
      <p:sp>
        <p:nvSpPr>
          <p:cNvPr id="4" name="Content Placeholder 2">
            <a:extLst>
              <a:ext uri="{FF2B5EF4-FFF2-40B4-BE49-F238E27FC236}">
                <a16:creationId xmlns:a16="http://schemas.microsoft.com/office/drawing/2014/main" id="{1637B3D4-E2EE-4D00-B3A3-88CC4F069250}"/>
              </a:ext>
            </a:extLst>
          </p:cNvPr>
          <p:cNvSpPr>
            <a:spLocks noGrp="1"/>
          </p:cNvSpPr>
          <p:nvPr>
            <p:ph idx="1"/>
          </p:nvPr>
        </p:nvSpPr>
        <p:spPr>
          <a:xfrm>
            <a:off x="149651" y="1060316"/>
            <a:ext cx="8844698" cy="5795408"/>
          </a:xfrm>
        </p:spPr>
        <p:txBody>
          <a:bodyPr vert="horz" lIns="91440" tIns="45720" rIns="91440" bIns="45720" rtlCol="0" anchor="t">
            <a:noAutofit/>
          </a:bodyPr>
          <a:lstStyle/>
          <a:p>
            <a:pPr>
              <a:lnSpc>
                <a:spcPct val="100000"/>
              </a:lnSpc>
              <a:spcBef>
                <a:spcPts val="0"/>
              </a:spcBef>
              <a:spcAft>
                <a:spcPts val="450"/>
              </a:spcAft>
            </a:pPr>
            <a:r>
              <a:rPr lang="en-GB" sz="1400">
                <a:solidFill>
                  <a:srgbClr val="0070C0"/>
                </a:solidFill>
                <a:latin typeface="Arial"/>
                <a:cs typeface="Arial"/>
              </a:rPr>
              <a:t>The health and wellbeing index overview (slide 17) rated Whitchurch as 15</a:t>
            </a:r>
            <a:r>
              <a:rPr lang="en-GB" sz="1400" baseline="30000">
                <a:solidFill>
                  <a:srgbClr val="0070C0"/>
                </a:solidFill>
                <a:latin typeface="Arial"/>
                <a:cs typeface="Arial"/>
              </a:rPr>
              <a:t>th</a:t>
            </a:r>
            <a:r>
              <a:rPr lang="en-GB" sz="1400">
                <a:solidFill>
                  <a:srgbClr val="0070C0"/>
                </a:solidFill>
                <a:latin typeface="Arial"/>
                <a:cs typeface="Arial"/>
              </a:rPr>
              <a:t> out of 18 for “housing and occupancy” and 16</a:t>
            </a:r>
            <a:r>
              <a:rPr lang="en-GB" sz="1400" baseline="30000">
                <a:solidFill>
                  <a:srgbClr val="0070C0"/>
                </a:solidFill>
                <a:latin typeface="Arial"/>
                <a:cs typeface="Arial"/>
              </a:rPr>
              <a:t>th</a:t>
            </a:r>
            <a:r>
              <a:rPr lang="en-GB" sz="1400">
                <a:solidFill>
                  <a:srgbClr val="0070C0"/>
                </a:solidFill>
                <a:latin typeface="Arial"/>
                <a:cs typeface="Arial"/>
              </a:rPr>
              <a:t> out of 18 for “cost of living vulnerability”</a:t>
            </a:r>
          </a:p>
          <a:p>
            <a:pPr>
              <a:lnSpc>
                <a:spcPct val="100000"/>
              </a:lnSpc>
              <a:spcBef>
                <a:spcPts val="0"/>
              </a:spcBef>
              <a:spcAft>
                <a:spcPts val="450"/>
              </a:spcAft>
            </a:pPr>
            <a:r>
              <a:rPr lang="en-GB" sz="1400">
                <a:solidFill>
                  <a:srgbClr val="0070C0"/>
                </a:solidFill>
                <a:latin typeface="Arial"/>
                <a:ea typeface="Calibri" panose="020F0502020204030204" pitchFamily="34" charset="0"/>
                <a:cs typeface="Arial"/>
              </a:rPr>
              <a:t>In the year end up to August 2021, there had been 237 house sales in this area at a median sales price of £222,500, the 5th lowest of the 18 place plan areas, however, median gross household income at this point was £30,395, the 3rd lowest, which gives a median affordability ratio of 7.3 which is the 7th lowest place plan area – i.e. it is slightly easier to buy than it is in Shropshire overall.</a:t>
            </a:r>
          </a:p>
          <a:p>
            <a:pPr>
              <a:lnSpc>
                <a:spcPct val="100000"/>
              </a:lnSpc>
              <a:spcBef>
                <a:spcPts val="0"/>
              </a:spcBef>
              <a:spcAft>
                <a:spcPts val="450"/>
              </a:spcAft>
            </a:pPr>
            <a:r>
              <a:rPr lang="en-GB" sz="1400">
                <a:solidFill>
                  <a:srgbClr val="0070C0"/>
                </a:solidFill>
                <a:latin typeface="Arial"/>
                <a:ea typeface="Calibri" panose="020F0502020204030204" pitchFamily="34" charset="0"/>
                <a:cs typeface="Arial"/>
              </a:rPr>
              <a:t>However, in the 2011 census, out of all place plan areas, Whitchurch had the joint 3</a:t>
            </a:r>
            <a:r>
              <a:rPr lang="en-GB" sz="1400" baseline="30000">
                <a:solidFill>
                  <a:srgbClr val="0070C0"/>
                </a:solidFill>
                <a:latin typeface="Arial"/>
                <a:ea typeface="Calibri" panose="020F0502020204030204" pitchFamily="34" charset="0"/>
                <a:cs typeface="Arial"/>
              </a:rPr>
              <a:t>rd</a:t>
            </a:r>
            <a:r>
              <a:rPr lang="en-GB" sz="1400">
                <a:solidFill>
                  <a:srgbClr val="0070C0"/>
                </a:solidFill>
                <a:latin typeface="Arial"/>
                <a:ea typeface="Calibri" panose="020F0502020204030204" pitchFamily="34" charset="0"/>
                <a:cs typeface="Arial"/>
              </a:rPr>
              <a:t> highest percentage of households with an occupancy rating of -1 (3.5%) and the joint 2</a:t>
            </a:r>
            <a:r>
              <a:rPr lang="en-GB" sz="1400" baseline="30000">
                <a:solidFill>
                  <a:srgbClr val="0070C0"/>
                </a:solidFill>
                <a:latin typeface="Arial"/>
                <a:ea typeface="Calibri" panose="020F0502020204030204" pitchFamily="34" charset="0"/>
                <a:cs typeface="Arial"/>
              </a:rPr>
              <a:t>nd</a:t>
            </a:r>
            <a:r>
              <a:rPr lang="en-GB" sz="1400">
                <a:solidFill>
                  <a:srgbClr val="0070C0"/>
                </a:solidFill>
                <a:latin typeface="Arial"/>
                <a:ea typeface="Calibri" panose="020F0502020204030204" pitchFamily="34" charset="0"/>
                <a:cs typeface="Arial"/>
              </a:rPr>
              <a:t> highest percentage of households with an occupancy rating of -2 (0.9%) - which implies that a household's accommodation has fewer bedrooms than required), </a:t>
            </a:r>
          </a:p>
          <a:p>
            <a:pPr>
              <a:lnSpc>
                <a:spcPct val="100000"/>
              </a:lnSpc>
              <a:spcBef>
                <a:spcPts val="0"/>
              </a:spcBef>
              <a:spcAft>
                <a:spcPts val="450"/>
              </a:spcAft>
            </a:pPr>
            <a:r>
              <a:rPr lang="en-GB" sz="1400">
                <a:solidFill>
                  <a:srgbClr val="0070C0"/>
                </a:solidFill>
                <a:latin typeface="Arial"/>
                <a:ea typeface="Calibri" panose="020F0502020204030204" pitchFamily="34" charset="0"/>
                <a:cs typeface="Arial"/>
              </a:rPr>
              <a:t>Whitchurch has the 6</a:t>
            </a:r>
            <a:r>
              <a:rPr lang="en-GB" sz="1400" baseline="30000">
                <a:solidFill>
                  <a:srgbClr val="0070C0"/>
                </a:solidFill>
                <a:latin typeface="Arial"/>
                <a:ea typeface="Calibri" panose="020F0502020204030204" pitchFamily="34" charset="0"/>
                <a:cs typeface="Arial"/>
              </a:rPr>
              <a:t>th</a:t>
            </a:r>
            <a:r>
              <a:rPr lang="en-GB" sz="1400">
                <a:solidFill>
                  <a:srgbClr val="0070C0"/>
                </a:solidFill>
                <a:latin typeface="Arial"/>
                <a:ea typeface="Calibri" panose="020F0502020204030204" pitchFamily="34" charset="0"/>
                <a:cs typeface="Arial"/>
              </a:rPr>
              <a:t> highest percentage of households without central heating at 3.7% compared to 3.3% in Shropshire.</a:t>
            </a:r>
          </a:p>
          <a:p>
            <a:pPr>
              <a:lnSpc>
                <a:spcPct val="100000"/>
              </a:lnSpc>
              <a:spcBef>
                <a:spcPts val="0"/>
              </a:spcBef>
              <a:spcAft>
                <a:spcPts val="450"/>
              </a:spcAft>
            </a:pPr>
            <a:r>
              <a:rPr lang="en-GB" sz="1400">
                <a:solidFill>
                  <a:srgbClr val="0070C0"/>
                </a:solidFill>
                <a:latin typeface="Arial"/>
                <a:ea typeface="Calibri" panose="020F0502020204030204" pitchFamily="34" charset="0"/>
                <a:cs typeface="Arial"/>
              </a:rPr>
              <a:t>In September 2021, the Whitchurch place plan area had the 3</a:t>
            </a:r>
            <a:r>
              <a:rPr lang="en-GB" sz="1400" baseline="30000">
                <a:solidFill>
                  <a:srgbClr val="0070C0"/>
                </a:solidFill>
                <a:latin typeface="Arial"/>
                <a:ea typeface="Calibri" panose="020F0502020204030204" pitchFamily="34" charset="0"/>
                <a:cs typeface="Arial"/>
              </a:rPr>
              <a:t>rd</a:t>
            </a:r>
            <a:r>
              <a:rPr lang="en-GB" sz="1400">
                <a:solidFill>
                  <a:srgbClr val="0070C0"/>
                </a:solidFill>
                <a:latin typeface="Arial"/>
                <a:ea typeface="Calibri" panose="020F0502020204030204" pitchFamily="34" charset="0"/>
                <a:cs typeface="Arial"/>
              </a:rPr>
              <a:t> highest percentage for claimant count according to the DWP at 4.1%, compared to Shropshire’s 3.3%</a:t>
            </a:r>
          </a:p>
          <a:p>
            <a:pPr>
              <a:lnSpc>
                <a:spcPct val="100000"/>
              </a:lnSpc>
              <a:spcBef>
                <a:spcPts val="0"/>
              </a:spcBef>
              <a:spcAft>
                <a:spcPts val="450"/>
              </a:spcAft>
            </a:pPr>
            <a:r>
              <a:rPr lang="en-GB" sz="1400">
                <a:solidFill>
                  <a:srgbClr val="0070C0"/>
                </a:solidFill>
                <a:latin typeface="Arial"/>
                <a:ea typeface="Calibri" panose="020F0502020204030204" pitchFamily="34" charset="0"/>
                <a:cs typeface="Arial"/>
              </a:rPr>
              <a:t>In the survey data, the 2</a:t>
            </a:r>
            <a:r>
              <a:rPr lang="en-GB" sz="1400" baseline="30000">
                <a:solidFill>
                  <a:srgbClr val="0070C0"/>
                </a:solidFill>
                <a:latin typeface="Arial"/>
                <a:ea typeface="Calibri" panose="020F0502020204030204" pitchFamily="34" charset="0"/>
                <a:cs typeface="Arial"/>
              </a:rPr>
              <a:t>nd</a:t>
            </a:r>
            <a:r>
              <a:rPr lang="en-GB" sz="1400">
                <a:solidFill>
                  <a:srgbClr val="0070C0"/>
                </a:solidFill>
                <a:latin typeface="Arial"/>
                <a:ea typeface="Calibri" panose="020F0502020204030204" pitchFamily="34" charset="0"/>
                <a:cs typeface="Arial"/>
              </a:rPr>
              <a:t> most mentioned issue in the community and personally/family was the rising costs of living, and this was also mentioned frequently for issues affecting children and younger people.</a:t>
            </a:r>
          </a:p>
          <a:p>
            <a:pPr marL="0" indent="0">
              <a:lnSpc>
                <a:spcPct val="100000"/>
              </a:lnSpc>
              <a:spcBef>
                <a:spcPts val="0"/>
              </a:spcBef>
              <a:spcAft>
                <a:spcPts val="450"/>
              </a:spcAft>
              <a:buNone/>
            </a:pPr>
            <a:endParaRPr lang="en-GB" sz="600">
              <a:solidFill>
                <a:srgbClr val="0070C0"/>
              </a:solidFill>
              <a:latin typeface="Arial" panose="020B0604020202020204" pitchFamily="34" charset="0"/>
              <a:ea typeface="Calibri" panose="020F0502020204030204" pitchFamily="34" charset="0"/>
            </a:endParaRPr>
          </a:p>
          <a:p>
            <a:pPr marL="0" indent="0">
              <a:lnSpc>
                <a:spcPct val="100000"/>
              </a:lnSpc>
              <a:spcBef>
                <a:spcPts val="0"/>
              </a:spcBef>
              <a:spcAft>
                <a:spcPts val="450"/>
              </a:spcAft>
              <a:buNone/>
            </a:pPr>
            <a:r>
              <a:rPr lang="en-GB" sz="1400" i="1">
                <a:latin typeface="Arial"/>
                <a:ea typeface="Calibri" panose="020F0502020204030204" pitchFamily="34" charset="0"/>
                <a:cs typeface="Arial"/>
              </a:rPr>
              <a:t>“'House prices and rent prices go up huge amounts every year but the wags people are on doesn't go up by enough to cover this extra expense. I am lucky enough to have affordable housing scheme where we brought half the house and rent the rest which helped us get onto the ladder. I think we need more opportunities like this and more options for rent to keep the prices affordable..”</a:t>
            </a:r>
          </a:p>
          <a:p>
            <a:pPr marL="0" indent="0">
              <a:lnSpc>
                <a:spcPct val="100000"/>
              </a:lnSpc>
              <a:spcBef>
                <a:spcPts val="0"/>
              </a:spcBef>
              <a:spcAft>
                <a:spcPts val="450"/>
              </a:spcAft>
              <a:buNone/>
            </a:pPr>
            <a:r>
              <a:rPr lang="en-GB" sz="1400" i="1">
                <a:latin typeface="Arial"/>
                <a:cs typeface="Arial"/>
              </a:rPr>
              <a:t>“better council housing there's is so many family struggle inadequate housing from either poor maintenance or overcrowding”</a:t>
            </a:r>
          </a:p>
        </p:txBody>
      </p:sp>
      <p:sp>
        <p:nvSpPr>
          <p:cNvPr id="6" name="Title 1">
            <a:extLst>
              <a:ext uri="{FF2B5EF4-FFF2-40B4-BE49-F238E27FC236}">
                <a16:creationId xmlns:a16="http://schemas.microsoft.com/office/drawing/2014/main" id="{102D0EFF-126E-43D3-A06E-334B9EAB8FC2}"/>
              </a:ext>
            </a:extLst>
          </p:cNvPr>
          <p:cNvSpPr>
            <a:spLocks noGrp="1"/>
          </p:cNvSpPr>
          <p:nvPr>
            <p:ph type="title"/>
          </p:nvPr>
        </p:nvSpPr>
        <p:spPr>
          <a:xfrm>
            <a:off x="3638145" y="271240"/>
            <a:ext cx="4769991" cy="425672"/>
          </a:xfrm>
        </p:spPr>
        <p:txBody>
          <a:bodyPr>
            <a:noAutofit/>
          </a:bodyPr>
          <a:lstStyle/>
          <a:p>
            <a:r>
              <a:rPr lang="en-GB" sz="2800" b="1">
                <a:solidFill>
                  <a:srgbClr val="2886C6"/>
                </a:solidFill>
                <a:latin typeface="Arial"/>
                <a:ea typeface="Calibri" panose="020F0502020204030204" pitchFamily="34" charset="0"/>
                <a:cs typeface="Arial"/>
              </a:rPr>
              <a:t>Focus Theme 2 – Housing and Cost of Living</a:t>
            </a:r>
            <a:endParaRPr lang="en-GB" sz="2800">
              <a:latin typeface="Arial"/>
              <a:cs typeface="Arial"/>
            </a:endParaRPr>
          </a:p>
        </p:txBody>
      </p:sp>
    </p:spTree>
    <p:extLst>
      <p:ext uri="{BB962C8B-B14F-4D97-AF65-F5344CB8AC3E}">
        <p14:creationId xmlns:p14="http://schemas.microsoft.com/office/powerpoint/2010/main" val="4209410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42</a:t>
            </a:fld>
            <a:endParaRPr>
              <a:solidFill>
                <a:srgbClr val="888888"/>
              </a:solidFill>
              <a:latin typeface="Calibri"/>
              <a:ea typeface="Calibri"/>
              <a:cs typeface="Calibri"/>
              <a:sym typeface="Calibri"/>
            </a:endParaRPr>
          </a:p>
        </p:txBody>
      </p:sp>
      <p:sp>
        <p:nvSpPr>
          <p:cNvPr id="6" name="Title 1">
            <a:extLst>
              <a:ext uri="{FF2B5EF4-FFF2-40B4-BE49-F238E27FC236}">
                <a16:creationId xmlns:a16="http://schemas.microsoft.com/office/drawing/2014/main" id="{102D0EFF-126E-43D3-A06E-334B9EAB8FC2}"/>
              </a:ext>
            </a:extLst>
          </p:cNvPr>
          <p:cNvSpPr>
            <a:spLocks noGrp="1"/>
          </p:cNvSpPr>
          <p:nvPr>
            <p:ph type="title"/>
          </p:nvPr>
        </p:nvSpPr>
        <p:spPr>
          <a:xfrm>
            <a:off x="271773" y="1084887"/>
            <a:ext cx="8100956" cy="425672"/>
          </a:xfrm>
        </p:spPr>
        <p:txBody>
          <a:bodyPr>
            <a:noAutofit/>
          </a:bodyPr>
          <a:lstStyle/>
          <a:p>
            <a:r>
              <a:rPr lang="en-GB" sz="2800" b="1">
                <a:solidFill>
                  <a:srgbClr val="2886C6"/>
                </a:solidFill>
                <a:latin typeface="Arial"/>
                <a:ea typeface="Calibri" panose="020F0502020204030204" pitchFamily="34" charset="0"/>
                <a:cs typeface="Arial"/>
              </a:rPr>
              <a:t>Focus Theme 3 – Lack of Activities</a:t>
            </a:r>
            <a:endParaRPr lang="en-GB" sz="2800">
              <a:latin typeface="Arial"/>
              <a:cs typeface="Arial"/>
            </a:endParaRPr>
          </a:p>
        </p:txBody>
      </p:sp>
      <p:sp>
        <p:nvSpPr>
          <p:cNvPr id="7" name="Content Placeholder 2">
            <a:extLst>
              <a:ext uri="{FF2B5EF4-FFF2-40B4-BE49-F238E27FC236}">
                <a16:creationId xmlns:a16="http://schemas.microsoft.com/office/drawing/2014/main" id="{6BEE007D-F56B-4552-A02F-A15E510364E9}"/>
              </a:ext>
            </a:extLst>
          </p:cNvPr>
          <p:cNvSpPr txBox="1">
            <a:spLocks/>
          </p:cNvSpPr>
          <p:nvPr/>
        </p:nvSpPr>
        <p:spPr>
          <a:xfrm>
            <a:off x="77684" y="1532173"/>
            <a:ext cx="8823960" cy="4416140"/>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Font typeface="Symbol" panose="05050102010706020507" pitchFamily="18" charset="2"/>
              <a:buChar char=""/>
            </a:pPr>
            <a:r>
              <a:rPr lang="en-GB" sz="1200">
                <a:solidFill>
                  <a:srgbClr val="2886C6"/>
                </a:solidFill>
                <a:latin typeface="Arial" panose="020B0604020202020204" pitchFamily="34" charset="0"/>
                <a:ea typeface="Calibri" panose="020F0502020204030204" pitchFamily="34" charset="0"/>
              </a:rPr>
              <a:t>While “Activities for Teenagers” was only down as the 4</a:t>
            </a:r>
            <a:r>
              <a:rPr lang="en-GB" sz="1200" baseline="30000">
                <a:solidFill>
                  <a:srgbClr val="2886C6"/>
                </a:solidFill>
                <a:latin typeface="Arial" panose="020B0604020202020204" pitchFamily="34" charset="0"/>
                <a:ea typeface="Calibri" panose="020F0502020204030204" pitchFamily="34" charset="0"/>
              </a:rPr>
              <a:t>th</a:t>
            </a:r>
            <a:r>
              <a:rPr lang="en-GB" sz="1200">
                <a:solidFill>
                  <a:srgbClr val="2886C6"/>
                </a:solidFill>
                <a:latin typeface="Arial" panose="020B0604020202020204" pitchFamily="34" charset="0"/>
                <a:ea typeface="Calibri" panose="020F0502020204030204" pitchFamily="34" charset="0"/>
              </a:rPr>
              <a:t> most selected areas that most needs improving in Whitchurch according to the respondents, in the subsequent question regarding the biggest issues facing children and young people, the most mentioned things were around there being a lack of activities or youth services or out of school, and in the subsequent question about what needs to be done to support children and young people, again the issues related to the lack of activities were the most mentioned, with issues around youth services being the second most mentioned.</a:t>
            </a:r>
          </a:p>
          <a:p>
            <a:pPr marL="342900" indent="-342900">
              <a:lnSpc>
                <a:spcPct val="100000"/>
              </a:lnSpc>
              <a:buFont typeface="Symbol" panose="05050102010706020507" pitchFamily="18" charset="2"/>
              <a:buChar char=""/>
            </a:pPr>
            <a:r>
              <a:rPr lang="en-GB" sz="1200">
                <a:solidFill>
                  <a:srgbClr val="2886C6"/>
                </a:solidFill>
                <a:latin typeface="Arial" panose="020B0604020202020204" pitchFamily="34" charset="0"/>
                <a:ea typeface="Calibri" panose="020F0502020204030204" pitchFamily="34" charset="0"/>
              </a:rPr>
              <a:t>Overwhelming response from the survey as the biggest issue facing children and young people was a lack of activities and things to do out of school. In addition, there were a lot of mentions for the lack of youth clubs / youth workers and there needing to be more, and issues to do with sports facilities and also for there to be safe places for them to go. Several people also mentioned that boredom led to unsociable / criminal behaviour..</a:t>
            </a:r>
            <a:endParaRPr lang="en-GB" sz="1200">
              <a:latin typeface="Arial" panose="020B0604020202020204" pitchFamily="34" charset="0"/>
              <a:ea typeface="Calibri" panose="020F0502020204030204" pitchFamily="34" charset="0"/>
            </a:endParaRPr>
          </a:p>
          <a:p>
            <a:pPr marL="342900" indent="-342900">
              <a:lnSpc>
                <a:spcPct val="100000"/>
              </a:lnSpc>
              <a:spcAft>
                <a:spcPts val="800"/>
              </a:spcAft>
              <a:buFont typeface="Symbol" panose="05050102010706020507" pitchFamily="18" charset="2"/>
              <a:buChar char=""/>
            </a:pPr>
            <a:r>
              <a:rPr lang="en-GB" sz="1200">
                <a:solidFill>
                  <a:srgbClr val="2886C6"/>
                </a:solidFill>
                <a:latin typeface="Arial" panose="020B0604020202020204" pitchFamily="34" charset="0"/>
                <a:ea typeface="Calibri" panose="020F0502020204030204" pitchFamily="34" charset="0"/>
              </a:rPr>
              <a:t>Whilst over two thirds of respondents said they did not face challenges to being active in their daily life, some of the ones who did have challenges mentioned said that the lack of local facilities in the local area was the second biggest reason, behind the time issue.. </a:t>
            </a:r>
          </a:p>
          <a:p>
            <a:pPr marL="0" indent="0">
              <a:lnSpc>
                <a:spcPct val="100000"/>
              </a:lnSpc>
              <a:spcAft>
                <a:spcPts val="800"/>
              </a:spcAft>
              <a:buNone/>
            </a:pPr>
            <a:endParaRPr lang="en-GB" sz="100">
              <a:solidFill>
                <a:srgbClr val="2886C6"/>
              </a:solidFill>
              <a:latin typeface="Arial" panose="020B0604020202020204" pitchFamily="34" charset="0"/>
              <a:ea typeface="Calibri" panose="020F0502020204030204" pitchFamily="34" charset="0"/>
            </a:endParaRPr>
          </a:p>
          <a:p>
            <a:pPr marL="0" indent="0">
              <a:lnSpc>
                <a:spcPct val="100000"/>
              </a:lnSpc>
              <a:spcBef>
                <a:spcPts val="0"/>
              </a:spcBef>
              <a:buFont typeface="Arial" panose="020B0604020202020204" pitchFamily="34" charset="0"/>
              <a:buNone/>
            </a:pPr>
            <a:r>
              <a:rPr lang="en-GB" sz="1200" i="1">
                <a:latin typeface="Arial" panose="020B0604020202020204" pitchFamily="34" charset="0"/>
                <a:ea typeface="Calibri" panose="020F0502020204030204" pitchFamily="34" charset="0"/>
              </a:rPr>
              <a:t>“Youth services and access to activities with financial aid to do so..” </a:t>
            </a:r>
          </a:p>
          <a:p>
            <a:pPr marL="0" indent="0">
              <a:lnSpc>
                <a:spcPct val="100000"/>
              </a:lnSpc>
              <a:spcBef>
                <a:spcPts val="0"/>
              </a:spcBef>
              <a:buFont typeface="Arial" panose="020B0604020202020204" pitchFamily="34" charset="0"/>
              <a:buNone/>
            </a:pPr>
            <a:endParaRPr lang="en-GB" sz="600" i="1">
              <a:latin typeface="Arial" panose="020B0604020202020204" pitchFamily="34" charset="0"/>
              <a:ea typeface="Calibri" panose="020F0502020204030204" pitchFamily="34" charset="0"/>
            </a:endParaRPr>
          </a:p>
          <a:p>
            <a:pPr marL="0" indent="0">
              <a:lnSpc>
                <a:spcPct val="100000"/>
              </a:lnSpc>
              <a:spcBef>
                <a:spcPts val="0"/>
              </a:spcBef>
              <a:buFont typeface="Arial" panose="020B0604020202020204" pitchFamily="34" charset="0"/>
              <a:buNone/>
            </a:pPr>
            <a:r>
              <a:rPr lang="en-GB" sz="1200" i="1">
                <a:latin typeface="Arial" panose="020B0604020202020204" pitchFamily="34" charset="0"/>
                <a:ea typeface="Calibri" panose="020F0502020204030204" pitchFamily="34" charset="0"/>
              </a:rPr>
              <a:t>" More outdoor activity facilities“</a:t>
            </a:r>
          </a:p>
          <a:p>
            <a:pPr marL="0" indent="0">
              <a:lnSpc>
                <a:spcPct val="100000"/>
              </a:lnSpc>
              <a:spcBef>
                <a:spcPts val="0"/>
              </a:spcBef>
              <a:buFont typeface="Arial" panose="020B0604020202020204" pitchFamily="34" charset="0"/>
              <a:buNone/>
            </a:pPr>
            <a:endParaRPr lang="en-GB" sz="600">
              <a:latin typeface="Arial" panose="020B0604020202020204" pitchFamily="34" charset="0"/>
              <a:ea typeface="Calibri" panose="020F0502020204030204" pitchFamily="34" charset="0"/>
            </a:endParaRPr>
          </a:p>
          <a:p>
            <a:pPr marL="0" indent="0">
              <a:lnSpc>
                <a:spcPct val="100000"/>
              </a:lnSpc>
              <a:spcBef>
                <a:spcPts val="0"/>
              </a:spcBef>
              <a:buFont typeface="Arial" panose="020B0604020202020204" pitchFamily="34" charset="0"/>
              <a:buNone/>
            </a:pPr>
            <a:r>
              <a:rPr lang="en-GB" sz="1200" i="1">
                <a:latin typeface="Arial" panose="020B0604020202020204" pitchFamily="34" charset="0"/>
                <a:ea typeface="Calibri" panose="020F0502020204030204" pitchFamily="34" charset="0"/>
              </a:rPr>
              <a:t>" More facilities such as a swimming pool and youth club activities” </a:t>
            </a:r>
          </a:p>
          <a:p>
            <a:pPr marL="0" indent="0">
              <a:lnSpc>
                <a:spcPct val="100000"/>
              </a:lnSpc>
              <a:spcBef>
                <a:spcPts val="0"/>
              </a:spcBef>
              <a:buFont typeface="Arial" panose="020B0604020202020204" pitchFamily="34" charset="0"/>
              <a:buNone/>
            </a:pPr>
            <a:endParaRPr lang="en-GB" sz="600">
              <a:latin typeface="Arial" panose="020B0604020202020204" pitchFamily="34" charset="0"/>
              <a:ea typeface="Calibri" panose="020F0502020204030204" pitchFamily="34" charset="0"/>
            </a:endParaRPr>
          </a:p>
          <a:p>
            <a:pPr marL="0" indent="0">
              <a:lnSpc>
                <a:spcPct val="100000"/>
              </a:lnSpc>
              <a:spcBef>
                <a:spcPts val="0"/>
              </a:spcBef>
              <a:buFont typeface="Arial" panose="020B0604020202020204" pitchFamily="34" charset="0"/>
              <a:buNone/>
            </a:pPr>
            <a:r>
              <a:rPr lang="en-GB" sz="1200" i="1">
                <a:latin typeface="Arial" panose="020B0604020202020204" pitchFamily="34" charset="0"/>
              </a:rPr>
              <a:t>" Facilities lacking since closure of Centre North East in Whitchurch.” </a:t>
            </a:r>
          </a:p>
        </p:txBody>
      </p:sp>
    </p:spTree>
    <p:extLst>
      <p:ext uri="{BB962C8B-B14F-4D97-AF65-F5344CB8AC3E}">
        <p14:creationId xmlns:p14="http://schemas.microsoft.com/office/powerpoint/2010/main" val="14645038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4424C1-C16B-AF5A-AE4D-BD89038C10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5960"/>
            <a:ext cx="9144000" cy="6246080"/>
          </a:xfrm>
          <a:prstGeom prst="rect">
            <a:avLst/>
          </a:prstGeom>
        </p:spPr>
      </p:pic>
    </p:spTree>
    <p:extLst>
      <p:ext uri="{BB962C8B-B14F-4D97-AF65-F5344CB8AC3E}">
        <p14:creationId xmlns:p14="http://schemas.microsoft.com/office/powerpoint/2010/main" val="25723713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20"/>
        <p:cNvGrpSpPr/>
        <p:nvPr/>
      </p:nvGrpSpPr>
      <p:grpSpPr>
        <a:xfrm>
          <a:off x="0" y="0"/>
          <a:ext cx="0" cy="0"/>
          <a:chOff x="0" y="0"/>
          <a:chExt cx="0" cy="0"/>
        </a:xfrm>
      </p:grpSpPr>
      <p:sp>
        <p:nvSpPr>
          <p:cNvPr id="323" name="Google Shape;323;p42"/>
          <p:cNvSpPr txBox="1">
            <a:spLocks noGrp="1"/>
          </p:cNvSpPr>
          <p:nvPr>
            <p:ph type="sldNum" sz="quarter" idx="12"/>
          </p:nvPr>
        </p:nvSpPr>
        <p:spPr>
          <a:prstGeom prst="rect">
            <a:avLst/>
          </a:prstGeom>
          <a:noFill/>
          <a:ln>
            <a:noFill/>
          </a:ln>
        </p:spPr>
        <p:txBody>
          <a:bodyPr spcFirstLastPara="1" vert="horz" wrap="square" lIns="68569" tIns="34275" rIns="68569" bIns="34275" rtlCol="0" anchor="ctr" anchorCtr="0">
            <a:noAutofit/>
          </a:bodyPr>
          <a:lstStyle/>
          <a:p>
            <a:pPr>
              <a:buClr>
                <a:srgbClr val="888888"/>
              </a:buClr>
              <a:buSzPts val="1200"/>
            </a:pPr>
            <a:fld id="{00000000-1234-1234-1234-123412341234}" type="slidenum">
              <a:rPr lang="en-GB">
                <a:solidFill>
                  <a:srgbClr val="888888"/>
                </a:solidFill>
                <a:latin typeface="Calibri"/>
                <a:ea typeface="Calibri"/>
                <a:cs typeface="Calibri"/>
                <a:sym typeface="Calibri"/>
              </a:rPr>
              <a:pPr>
                <a:buClr>
                  <a:srgbClr val="888888"/>
                </a:buClr>
                <a:buSzPts val="1200"/>
              </a:pPr>
              <a:t>44</a:t>
            </a:fld>
            <a:endParaRPr>
              <a:solidFill>
                <a:srgbClr val="888888"/>
              </a:solidFill>
              <a:latin typeface="Calibri"/>
              <a:ea typeface="Calibri"/>
              <a:cs typeface="Calibri"/>
              <a:sym typeface="Calibri"/>
            </a:endParaRPr>
          </a:p>
        </p:txBody>
      </p:sp>
      <p:sp>
        <p:nvSpPr>
          <p:cNvPr id="7" name="Title 6">
            <a:extLst>
              <a:ext uri="{FF2B5EF4-FFF2-40B4-BE49-F238E27FC236}">
                <a16:creationId xmlns:a16="http://schemas.microsoft.com/office/drawing/2014/main" id="{6FB5B414-3E77-50B2-5956-57EBFB107011}"/>
              </a:ext>
            </a:extLst>
          </p:cNvPr>
          <p:cNvSpPr>
            <a:spLocks noGrp="1"/>
          </p:cNvSpPr>
          <p:nvPr>
            <p:ph type="title"/>
          </p:nvPr>
        </p:nvSpPr>
        <p:spPr>
          <a:xfrm>
            <a:off x="1009650" y="335819"/>
            <a:ext cx="7505700" cy="6014793"/>
          </a:xfrm>
        </p:spPr>
        <p:txBody>
          <a:bodyPr>
            <a:normAutofit/>
          </a:bodyPr>
          <a:lstStyle/>
          <a:p>
            <a:pPr algn="ctr" rtl="0"/>
            <a:r>
              <a:rPr lang="en-GB" sz="8000">
                <a:solidFill>
                  <a:srgbClr val="2E74B5"/>
                </a:solidFill>
                <a:latin typeface="Arial"/>
                <a:ea typeface="Segoe UI"/>
                <a:cs typeface="Segoe UI"/>
              </a:rPr>
              <a:t>Group Discussion</a:t>
            </a:r>
            <a:r>
              <a:rPr lang="en-GB" sz="8000">
                <a:solidFill>
                  <a:srgbClr val="2E74B5"/>
                </a:solidFill>
                <a:latin typeface="Arial"/>
                <a:ea typeface="Arial"/>
                <a:cs typeface="Arial"/>
              </a:rPr>
              <a:t> </a:t>
            </a:r>
          </a:p>
          <a:p>
            <a:pPr rtl="0"/>
            <a:endParaRPr lang="en-GB" sz="2800">
              <a:solidFill>
                <a:srgbClr val="2E74B5"/>
              </a:solidFill>
              <a:latin typeface="Arial"/>
              <a:ea typeface="Arial"/>
              <a:cs typeface="Arial"/>
            </a:endParaRPr>
          </a:p>
          <a:p>
            <a:r>
              <a:rPr lang="en-GB" sz="2800">
                <a:solidFill>
                  <a:srgbClr val="2E74B5"/>
                </a:solidFill>
                <a:latin typeface="Arial"/>
                <a:ea typeface="Segoe UI"/>
                <a:cs typeface="Segoe UI"/>
              </a:rPr>
              <a:t>1. What is happening around each theme  </a:t>
            </a:r>
            <a:br>
              <a:rPr lang="en-GB" sz="2800">
                <a:latin typeface="Arial"/>
                <a:ea typeface="Segoe UI"/>
                <a:cs typeface="Segoe UI"/>
              </a:rPr>
            </a:br>
            <a:r>
              <a:rPr lang="en-GB" sz="2800">
                <a:solidFill>
                  <a:srgbClr val="2E74B5"/>
                </a:solidFill>
                <a:latin typeface="Arial"/>
                <a:ea typeface="Segoe UI"/>
                <a:cs typeface="Segoe UI"/>
              </a:rPr>
              <a:t>    already? </a:t>
            </a:r>
            <a:r>
              <a:rPr lang="en-GB" sz="2800">
                <a:solidFill>
                  <a:srgbClr val="2E74B5"/>
                </a:solidFill>
                <a:latin typeface="Arial"/>
                <a:ea typeface="Arial"/>
                <a:cs typeface="Arial"/>
              </a:rPr>
              <a:t> </a:t>
            </a:r>
          </a:p>
          <a:p>
            <a:pPr rtl="0"/>
            <a:endParaRPr lang="en-GB" sz="2800">
              <a:solidFill>
                <a:srgbClr val="2E74B5"/>
              </a:solidFill>
              <a:latin typeface="Arial"/>
              <a:ea typeface="Arial"/>
              <a:cs typeface="Arial"/>
            </a:endParaRPr>
          </a:p>
          <a:p>
            <a:r>
              <a:rPr lang="en-GB" sz="2800">
                <a:solidFill>
                  <a:srgbClr val="2E74B5"/>
                </a:solidFill>
                <a:latin typeface="Arial"/>
                <a:ea typeface="Segoe UI"/>
                <a:cs typeface="Segoe UI"/>
              </a:rPr>
              <a:t>2. How are we working with the local </a:t>
            </a:r>
            <a:br>
              <a:rPr lang="en-GB" sz="2800">
                <a:solidFill>
                  <a:srgbClr val="2E74B5"/>
                </a:solidFill>
                <a:latin typeface="Arial"/>
                <a:ea typeface="Segoe UI"/>
                <a:cs typeface="Segoe UI"/>
              </a:rPr>
            </a:br>
            <a:r>
              <a:rPr lang="en-GB" sz="2800">
                <a:solidFill>
                  <a:srgbClr val="2E74B5"/>
                </a:solidFill>
                <a:latin typeface="Arial"/>
                <a:ea typeface="Segoe UI"/>
                <a:cs typeface="Segoe UI"/>
              </a:rPr>
              <a:t>    population? </a:t>
            </a:r>
            <a:r>
              <a:rPr lang="en-GB" sz="2800">
                <a:solidFill>
                  <a:srgbClr val="2E74B5"/>
                </a:solidFill>
                <a:latin typeface="Arial"/>
                <a:ea typeface="Arial"/>
                <a:cs typeface="Arial"/>
              </a:rPr>
              <a:t> </a:t>
            </a:r>
          </a:p>
          <a:p>
            <a:pPr rtl="0"/>
            <a:endParaRPr lang="en-GB" sz="2800">
              <a:solidFill>
                <a:srgbClr val="2E74B5"/>
              </a:solidFill>
              <a:latin typeface="Arial"/>
              <a:ea typeface="Arial"/>
              <a:cs typeface="Arial"/>
            </a:endParaRPr>
          </a:p>
          <a:p>
            <a:pPr rtl="0"/>
            <a:r>
              <a:rPr lang="en-GB" sz="2800">
                <a:solidFill>
                  <a:srgbClr val="2E74B5"/>
                </a:solidFill>
                <a:latin typeface="Arial"/>
                <a:ea typeface="Segoe UI"/>
                <a:cs typeface="Segoe UI"/>
              </a:rPr>
              <a:t>3. Recommendations?</a:t>
            </a:r>
            <a:endParaRPr lang="en-GB"/>
          </a:p>
        </p:txBody>
      </p:sp>
    </p:spTree>
    <p:extLst>
      <p:ext uri="{BB962C8B-B14F-4D97-AF65-F5344CB8AC3E}">
        <p14:creationId xmlns:p14="http://schemas.microsoft.com/office/powerpoint/2010/main" val="3812935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57"/>
        <p:cNvGrpSpPr/>
        <p:nvPr/>
      </p:nvGrpSpPr>
      <p:grpSpPr>
        <a:xfrm>
          <a:off x="0" y="0"/>
          <a:ext cx="0" cy="0"/>
          <a:chOff x="0" y="0"/>
          <a:chExt cx="0" cy="0"/>
        </a:xfrm>
      </p:grpSpPr>
      <p:sp>
        <p:nvSpPr>
          <p:cNvPr id="162" name="Google Shape;162;p25"/>
          <p:cNvSpPr txBox="1"/>
          <p:nvPr/>
        </p:nvSpPr>
        <p:spPr>
          <a:xfrm>
            <a:off x="647024" y="995098"/>
            <a:ext cx="7722615" cy="900225"/>
          </a:xfrm>
          <a:prstGeom prst="rect">
            <a:avLst/>
          </a:prstGeom>
          <a:noFill/>
          <a:ln>
            <a:noFill/>
          </a:ln>
        </p:spPr>
        <p:txBody>
          <a:bodyPr spcFirstLastPara="1" wrap="square" lIns="68569" tIns="34275" rIns="68569" bIns="34275" anchor="t" anchorCtr="0">
            <a:noAutofit/>
          </a:bodyPr>
          <a:lstStyle/>
          <a:p>
            <a:r>
              <a:rPr lang="en-GB" sz="2800" b="1">
                <a:solidFill>
                  <a:srgbClr val="0070C0"/>
                </a:solidFill>
                <a:latin typeface="Arial" panose="020B0604020202020204" pitchFamily="34" charset="0"/>
                <a:ea typeface="Calibri"/>
                <a:cs typeface="Arial" panose="020B0604020202020204" pitchFamily="34" charset="0"/>
                <a:sym typeface="Calibri"/>
              </a:rPr>
              <a:t>Today people in Shropshire are living longer, but not necessarily healthier lives…</a:t>
            </a:r>
            <a:endParaRPr sz="1400" b="1">
              <a:solidFill>
                <a:srgbClr val="0070C0"/>
              </a:solidFill>
              <a:latin typeface="Arial" panose="020B0604020202020204" pitchFamily="34" charset="0"/>
              <a:cs typeface="Arial" panose="020B0604020202020204" pitchFamily="34" charset="0"/>
            </a:endParaRPr>
          </a:p>
        </p:txBody>
      </p:sp>
      <p:graphicFrame>
        <p:nvGraphicFramePr>
          <p:cNvPr id="8" name="Content Placeholder 7">
            <a:extLst>
              <a:ext uri="{FF2B5EF4-FFF2-40B4-BE49-F238E27FC236}">
                <a16:creationId xmlns:a16="http://schemas.microsoft.com/office/drawing/2014/main" id="{F640CC5A-6495-494F-84B9-9E998F311AB0}"/>
              </a:ext>
            </a:extLst>
          </p:cNvPr>
          <p:cNvGraphicFramePr>
            <a:graphicFrameLocks noGrp="1"/>
          </p:cNvGraphicFramePr>
          <p:nvPr>
            <p:ph idx="1"/>
            <p:extLst>
              <p:ext uri="{D42A27DB-BD31-4B8C-83A1-F6EECF244321}">
                <p14:modId xmlns:p14="http://schemas.microsoft.com/office/powerpoint/2010/main" val="2144887640"/>
              </p:ext>
            </p:extLst>
          </p:nvPr>
        </p:nvGraphicFramePr>
        <p:xfrm>
          <a:off x="98964" y="2024919"/>
          <a:ext cx="8946073" cy="2587357"/>
        </p:xfrm>
        <a:graphic>
          <a:graphicData uri="http://schemas.openxmlformats.org/drawingml/2006/table">
            <a:tbl>
              <a:tblPr firstRow="1" firstCol="1" bandRow="1">
                <a:tableStyleId>{5C22544A-7EE6-4342-B048-85BDC9FD1C3A}</a:tableStyleId>
              </a:tblPr>
              <a:tblGrid>
                <a:gridCol w="2712330">
                  <a:extLst>
                    <a:ext uri="{9D8B030D-6E8A-4147-A177-3AD203B41FA5}">
                      <a16:colId xmlns:a16="http://schemas.microsoft.com/office/drawing/2014/main" val="2237374028"/>
                    </a:ext>
                  </a:extLst>
                </a:gridCol>
                <a:gridCol w="1634246">
                  <a:extLst>
                    <a:ext uri="{9D8B030D-6E8A-4147-A177-3AD203B41FA5}">
                      <a16:colId xmlns:a16="http://schemas.microsoft.com/office/drawing/2014/main" val="3549534021"/>
                    </a:ext>
                  </a:extLst>
                </a:gridCol>
                <a:gridCol w="1468877">
                  <a:extLst>
                    <a:ext uri="{9D8B030D-6E8A-4147-A177-3AD203B41FA5}">
                      <a16:colId xmlns:a16="http://schemas.microsoft.com/office/drawing/2014/main" val="2463720068"/>
                    </a:ext>
                  </a:extLst>
                </a:gridCol>
                <a:gridCol w="1721796">
                  <a:extLst>
                    <a:ext uri="{9D8B030D-6E8A-4147-A177-3AD203B41FA5}">
                      <a16:colId xmlns:a16="http://schemas.microsoft.com/office/drawing/2014/main" val="807314266"/>
                    </a:ext>
                  </a:extLst>
                </a:gridCol>
                <a:gridCol w="1408824">
                  <a:extLst>
                    <a:ext uri="{9D8B030D-6E8A-4147-A177-3AD203B41FA5}">
                      <a16:colId xmlns:a16="http://schemas.microsoft.com/office/drawing/2014/main" val="1152413952"/>
                    </a:ext>
                  </a:extLst>
                </a:gridCol>
              </a:tblGrid>
              <a:tr h="352073">
                <a:tc>
                  <a:txBody>
                    <a:bodyPr/>
                    <a:lstStyle/>
                    <a:p>
                      <a:pPr algn="l">
                        <a:lnSpc>
                          <a:spcPct val="107000"/>
                        </a:lnSpc>
                        <a:spcAft>
                          <a:spcPts val="800"/>
                        </a:spcAft>
                      </a:pPr>
                      <a:r>
                        <a:rPr lang="en-GB" sz="1400" b="1">
                          <a:effectLst/>
                          <a:latin typeface="Arial" panose="020B0604020202020204" pitchFamily="34" charset="0"/>
                          <a:cs typeface="Arial" panose="020B0604020202020204" pitchFamily="34" charset="0"/>
                        </a:rPr>
                        <a:t>Measure</a:t>
                      </a:r>
                    </a:p>
                  </a:txBody>
                  <a:tcPr marL="51435" marR="51435" marT="0" marB="0" anchor="ctr"/>
                </a:tc>
                <a:tc>
                  <a:txBody>
                    <a:bodyPr/>
                    <a:lstStyle/>
                    <a:p>
                      <a:pPr algn="ctr">
                        <a:lnSpc>
                          <a:spcPct val="107000"/>
                        </a:lnSpc>
                        <a:spcAft>
                          <a:spcPts val="800"/>
                        </a:spcAft>
                      </a:pPr>
                      <a:r>
                        <a:rPr lang="en-GB" sz="1400" b="1">
                          <a:effectLst/>
                          <a:latin typeface="Arial" panose="020B0604020202020204" pitchFamily="34" charset="0"/>
                          <a:cs typeface="Arial" panose="020B0604020202020204" pitchFamily="34" charset="0"/>
                        </a:rPr>
                        <a:t>England</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400" b="1">
                          <a:effectLst/>
                          <a:latin typeface="Arial" panose="020B0604020202020204" pitchFamily="34" charset="0"/>
                          <a:cs typeface="Arial" panose="020B0604020202020204" pitchFamily="34" charset="0"/>
                        </a:rPr>
                        <a:t>Shropshire</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400" b="1">
                          <a:effectLst/>
                          <a:latin typeface="Arial" panose="020B0604020202020204" pitchFamily="34" charset="0"/>
                          <a:cs typeface="Arial" panose="020B0604020202020204" pitchFamily="34" charset="0"/>
                        </a:rPr>
                        <a:t>Range (Ward)</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400" b="1">
                          <a:effectLst/>
                          <a:latin typeface="Arial" panose="020B0604020202020204" pitchFamily="34" charset="0"/>
                          <a:cs typeface="Arial" panose="020B0604020202020204" pitchFamily="34" charset="0"/>
                        </a:rPr>
                        <a:t>Range (Ward)</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967122271"/>
                  </a:ext>
                </a:extLst>
              </a:tr>
              <a:tr h="298114">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IMD Score</a:t>
                      </a: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21.7</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17.2</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3.7 (Copthorne)</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37.6 (</a:t>
                      </a:r>
                      <a:r>
                        <a:rPr lang="en-GB" sz="1200" err="1">
                          <a:effectLst/>
                          <a:latin typeface="Arial" panose="020B0604020202020204" pitchFamily="34" charset="0"/>
                          <a:cs typeface="Arial" panose="020B0604020202020204" pitchFamily="34" charset="0"/>
                        </a:rPr>
                        <a:t>Harlescott</a:t>
                      </a:r>
                      <a:r>
                        <a:rPr lang="en-GB" sz="1200">
                          <a:effectLst/>
                          <a:latin typeface="Arial" panose="020B0604020202020204" pitchFamily="34" charset="0"/>
                          <a:cs typeface="Arial" panose="020B0604020202020204" pitchFamily="34" charset="0"/>
                        </a:rPr>
                        <a:t>)</a:t>
                      </a:r>
                      <a:endParaRPr lang="en-GB" sz="1100">
                        <a:effectLst/>
                        <a:latin typeface="Arial" panose="020B060402020202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204446882"/>
                  </a:ext>
                </a:extLst>
              </a:tr>
              <a:tr h="359495">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Life expectancy at birth, (Male)</a:t>
                      </a:r>
                      <a:endParaRPr lang="en-GB" sz="12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79.7</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80.5</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75.3 (</a:t>
                      </a:r>
                      <a:r>
                        <a:rPr lang="en-GB" sz="1200" err="1">
                          <a:effectLst/>
                          <a:latin typeface="Arial" panose="020B0604020202020204" pitchFamily="34" charset="0"/>
                          <a:cs typeface="Arial" panose="020B0604020202020204" pitchFamily="34" charset="0"/>
                        </a:rPr>
                        <a:t>Sundorne</a:t>
                      </a:r>
                      <a:r>
                        <a:rPr lang="en-GB" sz="1200">
                          <a:effectLst/>
                          <a:latin typeface="Arial" panose="020B0604020202020204" pitchFamily="34" charset="0"/>
                          <a:cs typeface="Arial" panose="020B0604020202020204" pitchFamily="34" charset="0"/>
                        </a:rPr>
                        <a: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85.8 (Copthorne)</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847496679"/>
                  </a:ext>
                </a:extLst>
              </a:tr>
              <a:tr h="350075">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Life expectancy at birth, (Female)</a:t>
                      </a:r>
                      <a:endParaRPr lang="en-GB" sz="12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83.2</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83.6</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79.5 (Tern)</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89.6 (Clun)</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100736813"/>
                  </a:ext>
                </a:extLst>
              </a:tr>
              <a:tr h="350075">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Deaths all causes, all ages, SMR</a:t>
                      </a:r>
                      <a:endParaRPr lang="en-GB" sz="12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100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96.7</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65.4 (Copthorne)</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145 (</a:t>
                      </a:r>
                      <a:r>
                        <a:rPr lang="en-GB" sz="1200" err="1">
                          <a:effectLst/>
                          <a:latin typeface="Arial" panose="020B0604020202020204" pitchFamily="34" charset="0"/>
                          <a:cs typeface="Arial" panose="020B0604020202020204" pitchFamily="34" charset="0"/>
                        </a:rPr>
                        <a:t>Worfield</a:t>
                      </a:r>
                      <a:r>
                        <a:rPr lang="en-GB" sz="1200">
                          <a:effectLst/>
                          <a:latin typeface="Arial" panose="020B0604020202020204" pitchFamily="34" charset="0"/>
                          <a:cs typeface="Arial" panose="020B0604020202020204" pitchFamily="34" charset="0"/>
                        </a:rPr>
                        <a: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934610464"/>
                  </a:ext>
                </a:extLst>
              </a:tr>
              <a:tr h="394363">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Deaths all causes, under 75, SMR</a:t>
                      </a:r>
                      <a:endParaRPr lang="en-GB" sz="12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100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89.7</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55.2 (Clun)</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149 (</a:t>
                      </a:r>
                      <a:r>
                        <a:rPr lang="en-GB" sz="1200" err="1">
                          <a:effectLst/>
                          <a:latin typeface="Arial" panose="020B0604020202020204" pitchFamily="34" charset="0"/>
                          <a:cs typeface="Arial" panose="020B0604020202020204" pitchFamily="34" charset="0"/>
                        </a:rPr>
                        <a:t>Sundorne</a:t>
                      </a:r>
                      <a:r>
                        <a:rPr lang="en-GB" sz="1200">
                          <a:effectLst/>
                          <a:latin typeface="Arial" panose="020B0604020202020204" pitchFamily="34" charset="0"/>
                          <a:cs typeface="Arial" panose="020B0604020202020204" pitchFamily="34" charset="0"/>
                        </a:rPr>
                        <a: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633735041"/>
                  </a:ext>
                </a:extLst>
              </a:tr>
              <a:tr h="483162">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Preventable deaths, under 75, SMR</a:t>
                      </a:r>
                      <a:endParaRPr lang="en-GB" sz="12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100</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85.7</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48.2 (</a:t>
                      </a:r>
                      <a:r>
                        <a:rPr lang="en-GB" sz="1200" err="1">
                          <a:effectLst/>
                          <a:latin typeface="Arial" panose="020B0604020202020204" pitchFamily="34" charset="0"/>
                          <a:cs typeface="Arial" panose="020B0604020202020204" pitchFamily="34" charset="0"/>
                        </a:rPr>
                        <a:t>Corvedale</a:t>
                      </a:r>
                      <a:r>
                        <a:rPr lang="en-GB" sz="1200">
                          <a:effectLst/>
                          <a:latin typeface="Arial" panose="020B0604020202020204" pitchFamily="34" charset="0"/>
                          <a:cs typeface="Arial" panose="020B0604020202020204" pitchFamily="34" charset="0"/>
                        </a:rPr>
                        <a: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200">
                          <a:effectLst/>
                          <a:latin typeface="Arial" panose="020B0604020202020204" pitchFamily="34" charset="0"/>
                          <a:cs typeface="Arial" panose="020B0604020202020204" pitchFamily="34" charset="0"/>
                        </a:rPr>
                        <a:t>160.6 (</a:t>
                      </a:r>
                      <a:r>
                        <a:rPr lang="en-GB" sz="1200" err="1">
                          <a:effectLst/>
                          <a:latin typeface="Arial" panose="020B0604020202020204" pitchFamily="34" charset="0"/>
                          <a:cs typeface="Arial" panose="020B0604020202020204" pitchFamily="34" charset="0"/>
                        </a:rPr>
                        <a:t>Sundorne</a:t>
                      </a:r>
                      <a:r>
                        <a:rPr lang="en-GB" sz="1200">
                          <a:effectLst/>
                          <a:latin typeface="Arial" panose="020B0604020202020204" pitchFamily="34" charset="0"/>
                          <a:cs typeface="Arial" panose="020B0604020202020204" pitchFamily="34" charset="0"/>
                        </a:rPr>
                        <a:t>)</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480785499"/>
                  </a:ext>
                </a:extLst>
              </a:tr>
            </a:tbl>
          </a:graphicData>
        </a:graphic>
      </p:graphicFrame>
      <p:graphicFrame>
        <p:nvGraphicFramePr>
          <p:cNvPr id="9" name="Table 8">
            <a:extLst>
              <a:ext uri="{FF2B5EF4-FFF2-40B4-BE49-F238E27FC236}">
                <a16:creationId xmlns:a16="http://schemas.microsoft.com/office/drawing/2014/main" id="{DBE16929-041C-4262-BF42-D5D875E12261}"/>
              </a:ext>
            </a:extLst>
          </p:cNvPr>
          <p:cNvGraphicFramePr>
            <a:graphicFrameLocks noGrp="1"/>
          </p:cNvGraphicFramePr>
          <p:nvPr>
            <p:extLst>
              <p:ext uri="{D42A27DB-BD31-4B8C-83A1-F6EECF244321}">
                <p14:modId xmlns:p14="http://schemas.microsoft.com/office/powerpoint/2010/main" val="1544951619"/>
              </p:ext>
            </p:extLst>
          </p:nvPr>
        </p:nvGraphicFramePr>
        <p:xfrm>
          <a:off x="98964" y="4689511"/>
          <a:ext cx="4181205" cy="2168489"/>
        </p:xfrm>
        <a:graphic>
          <a:graphicData uri="http://schemas.openxmlformats.org/drawingml/2006/table">
            <a:tbl>
              <a:tblPr firstRow="1" firstCol="1" bandRow="1">
                <a:tableStyleId>{5C22544A-7EE6-4342-B048-85BDC9FD1C3A}</a:tableStyleId>
              </a:tblPr>
              <a:tblGrid>
                <a:gridCol w="2280007">
                  <a:extLst>
                    <a:ext uri="{9D8B030D-6E8A-4147-A177-3AD203B41FA5}">
                      <a16:colId xmlns:a16="http://schemas.microsoft.com/office/drawing/2014/main" val="3062242064"/>
                    </a:ext>
                  </a:extLst>
                </a:gridCol>
                <a:gridCol w="1096784">
                  <a:extLst>
                    <a:ext uri="{9D8B030D-6E8A-4147-A177-3AD203B41FA5}">
                      <a16:colId xmlns:a16="http://schemas.microsoft.com/office/drawing/2014/main" val="816310402"/>
                    </a:ext>
                  </a:extLst>
                </a:gridCol>
                <a:gridCol w="804414">
                  <a:extLst>
                    <a:ext uri="{9D8B030D-6E8A-4147-A177-3AD203B41FA5}">
                      <a16:colId xmlns:a16="http://schemas.microsoft.com/office/drawing/2014/main" val="3064950072"/>
                    </a:ext>
                  </a:extLst>
                </a:gridCol>
              </a:tblGrid>
              <a:tr h="320681">
                <a:tc>
                  <a:txBody>
                    <a:bodyPr/>
                    <a:lstStyle/>
                    <a:p>
                      <a:pPr algn="l">
                        <a:lnSpc>
                          <a:spcPct val="107000"/>
                        </a:lnSpc>
                        <a:spcAft>
                          <a:spcPts val="800"/>
                        </a:spcAft>
                      </a:pPr>
                      <a:r>
                        <a:rPr lang="en-GB" sz="1400" b="1">
                          <a:effectLst/>
                          <a:latin typeface="Arial" panose="020B0604020202020204" pitchFamily="34" charset="0"/>
                          <a:cs typeface="Arial" panose="020B0604020202020204" pitchFamily="34" charset="0"/>
                        </a:rPr>
                        <a:t>Indicator </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400" b="1">
                          <a:effectLst/>
                          <a:latin typeface="Arial" panose="020B0604020202020204" pitchFamily="34" charset="0"/>
                          <a:cs typeface="Arial" panose="020B0604020202020204" pitchFamily="34" charset="0"/>
                        </a:rPr>
                        <a:t>Shropshire</a:t>
                      </a:r>
                      <a:endParaRPr lang="en-GB" sz="1400" b="1">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7000"/>
                        </a:lnSpc>
                        <a:spcAft>
                          <a:spcPts val="800"/>
                        </a:spcAft>
                      </a:pPr>
                      <a:r>
                        <a:rPr lang="en-GB" sz="1400" b="1">
                          <a:effectLst/>
                          <a:latin typeface="Arial" panose="020B0604020202020204" pitchFamily="34" charset="0"/>
                          <a:cs typeface="Arial" panose="020B0604020202020204" pitchFamily="34" charset="0"/>
                        </a:rPr>
                        <a:t>England</a:t>
                      </a:r>
                      <a:endParaRPr lang="en-GB" sz="800" b="1">
                        <a:effectLst/>
                        <a:latin typeface="Arial" panose="020B060402020202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931002"/>
                  </a:ext>
                </a:extLst>
              </a:tr>
              <a:tr h="461952">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Healthy Life Expectancy (HLE) Males</a:t>
                      </a:r>
                    </a:p>
                  </a:txBody>
                  <a:tcPr marL="51435" marR="51435" marT="0" marB="0" anchor="ctr"/>
                </a:tc>
                <a:tc>
                  <a:txBody>
                    <a:bodyPr/>
                    <a:lstStyle/>
                    <a:p>
                      <a:pPr algn="ctr">
                        <a:lnSpc>
                          <a:spcPct val="100000"/>
                        </a:lnSpc>
                        <a:spcAft>
                          <a:spcPts val="800"/>
                        </a:spcAft>
                      </a:pPr>
                      <a:r>
                        <a:rPr lang="en-GB" sz="1050" b="0">
                          <a:effectLst/>
                          <a:latin typeface="Arial" panose="020B0604020202020204" pitchFamily="34" charset="0"/>
                          <a:cs typeface="Arial" panose="020B0604020202020204" pitchFamily="34" charset="0"/>
                        </a:rPr>
                        <a:t>62.8</a:t>
                      </a:r>
                      <a:endParaRPr lang="en-GB" sz="10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0000"/>
                        </a:lnSpc>
                        <a:spcAft>
                          <a:spcPts val="800"/>
                        </a:spcAft>
                      </a:pPr>
                      <a:r>
                        <a:rPr lang="en-GB" sz="1050" b="0">
                          <a:effectLst/>
                          <a:latin typeface="Arial" panose="020B0604020202020204" pitchFamily="34" charset="0"/>
                          <a:cs typeface="Arial" panose="020B0604020202020204" pitchFamily="34" charset="0"/>
                        </a:rPr>
                        <a:t>63.1</a:t>
                      </a:r>
                      <a:endParaRPr lang="en-GB" sz="10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171461960"/>
                  </a:ext>
                </a:extLst>
              </a:tr>
              <a:tr h="461952">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Inequality in HLE Males</a:t>
                      </a:r>
                    </a:p>
                  </a:txBody>
                  <a:tcPr marL="51435" marR="51435" marT="0" marB="0" anchor="ctr"/>
                </a:tc>
                <a:tc>
                  <a:txBody>
                    <a:bodyPr/>
                    <a:lstStyle/>
                    <a:p>
                      <a:pPr algn="ctr">
                        <a:lnSpc>
                          <a:spcPct val="100000"/>
                        </a:lnSpc>
                        <a:spcAft>
                          <a:spcPts val="800"/>
                        </a:spcAft>
                      </a:pPr>
                      <a:r>
                        <a:rPr lang="en-GB" sz="1050" b="0">
                          <a:effectLst/>
                          <a:latin typeface="Arial" panose="020B0604020202020204" pitchFamily="34" charset="0"/>
                          <a:cs typeface="Arial" panose="020B0604020202020204" pitchFamily="34" charset="0"/>
                        </a:rPr>
                        <a:t>5.5</a:t>
                      </a:r>
                      <a:endParaRPr lang="en-GB" sz="10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0000"/>
                        </a:lnSpc>
                        <a:spcAft>
                          <a:spcPts val="800"/>
                        </a:spcAft>
                      </a:pPr>
                      <a:r>
                        <a:rPr lang="en-GB" sz="1050" b="0">
                          <a:effectLst/>
                          <a:latin typeface="Arial" panose="020B0604020202020204" pitchFamily="34" charset="0"/>
                          <a:cs typeface="Arial" panose="020B0604020202020204" pitchFamily="34" charset="0"/>
                        </a:rPr>
                        <a:t>9.7</a:t>
                      </a:r>
                      <a:endParaRPr lang="en-GB" sz="10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97086878"/>
                  </a:ext>
                </a:extLst>
              </a:tr>
              <a:tr h="461952">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HLE Females</a:t>
                      </a:r>
                    </a:p>
                  </a:txBody>
                  <a:tcPr marL="51435" marR="51435" marT="0" marB="0" anchor="ctr"/>
                </a:tc>
                <a:tc>
                  <a:txBody>
                    <a:bodyPr/>
                    <a:lstStyle/>
                    <a:p>
                      <a:pPr algn="ctr">
                        <a:lnSpc>
                          <a:spcPct val="100000"/>
                        </a:lnSpc>
                        <a:spcAft>
                          <a:spcPts val="800"/>
                        </a:spcAft>
                      </a:pPr>
                      <a:r>
                        <a:rPr lang="en-GB" sz="1050" b="0">
                          <a:effectLst/>
                          <a:latin typeface="Arial" panose="020B0604020202020204" pitchFamily="34" charset="0"/>
                          <a:cs typeface="Arial" panose="020B0604020202020204" pitchFamily="34" charset="0"/>
                        </a:rPr>
                        <a:t>67.1</a:t>
                      </a:r>
                      <a:endParaRPr lang="en-GB" sz="10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0000"/>
                        </a:lnSpc>
                        <a:spcAft>
                          <a:spcPts val="800"/>
                        </a:spcAft>
                      </a:pPr>
                      <a:r>
                        <a:rPr lang="en-GB" sz="1050" b="0">
                          <a:effectLst/>
                          <a:latin typeface="Arial" panose="020B0604020202020204" pitchFamily="34" charset="0"/>
                          <a:cs typeface="Arial" panose="020B0604020202020204" pitchFamily="34" charset="0"/>
                        </a:rPr>
                        <a:t>63.9</a:t>
                      </a:r>
                      <a:endParaRPr lang="en-GB" sz="10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307511430"/>
                  </a:ext>
                </a:extLst>
              </a:tr>
              <a:tr h="461952">
                <a:tc>
                  <a:txBody>
                    <a:bodyPr/>
                    <a:lstStyle/>
                    <a:p>
                      <a:pPr>
                        <a:lnSpc>
                          <a:spcPct val="107000"/>
                        </a:lnSpc>
                        <a:spcAft>
                          <a:spcPts val="800"/>
                        </a:spcAft>
                      </a:pPr>
                      <a:r>
                        <a:rPr lang="en-GB" sz="1200" b="0">
                          <a:effectLst/>
                          <a:latin typeface="Arial" panose="020B0604020202020204" pitchFamily="34" charset="0"/>
                          <a:cs typeface="Arial" panose="020B0604020202020204" pitchFamily="34" charset="0"/>
                        </a:rPr>
                        <a:t>Inequality in HLE Females</a:t>
                      </a:r>
                    </a:p>
                  </a:txBody>
                  <a:tcPr marL="51435" marR="51435" marT="0" marB="0" anchor="ctr"/>
                </a:tc>
                <a:tc>
                  <a:txBody>
                    <a:bodyPr/>
                    <a:lstStyle/>
                    <a:p>
                      <a:pPr algn="ctr">
                        <a:lnSpc>
                          <a:spcPct val="100000"/>
                        </a:lnSpc>
                        <a:spcAft>
                          <a:spcPts val="800"/>
                        </a:spcAft>
                      </a:pPr>
                      <a:r>
                        <a:rPr lang="en-GB" sz="1050" b="0">
                          <a:effectLst/>
                          <a:latin typeface="Arial" panose="020B0604020202020204" pitchFamily="34" charset="0"/>
                          <a:cs typeface="Arial" panose="020B0604020202020204" pitchFamily="34" charset="0"/>
                        </a:rPr>
                        <a:t>3.5</a:t>
                      </a:r>
                      <a:endParaRPr lang="en-GB" sz="10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a:lnSpc>
                          <a:spcPct val="100000"/>
                        </a:lnSpc>
                        <a:spcAft>
                          <a:spcPts val="800"/>
                        </a:spcAft>
                      </a:pPr>
                      <a:r>
                        <a:rPr lang="en-GB" sz="1050" b="0">
                          <a:effectLst/>
                          <a:latin typeface="Arial" panose="020B0604020202020204" pitchFamily="34" charset="0"/>
                          <a:cs typeface="Arial" panose="020B0604020202020204" pitchFamily="34" charset="0"/>
                        </a:rPr>
                        <a:t>7.9</a:t>
                      </a:r>
                      <a:endParaRPr lang="en-GB" sz="1000" b="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737597452"/>
                  </a:ext>
                </a:extLst>
              </a:tr>
            </a:tbl>
          </a:graphicData>
        </a:graphic>
      </p:graphicFrame>
      <p:graphicFrame>
        <p:nvGraphicFramePr>
          <p:cNvPr id="10" name="Table 9">
            <a:extLst>
              <a:ext uri="{FF2B5EF4-FFF2-40B4-BE49-F238E27FC236}">
                <a16:creationId xmlns:a16="http://schemas.microsoft.com/office/drawing/2014/main" id="{C72EC62D-3F7D-40AC-8A38-A800A3B0B6FE}"/>
              </a:ext>
            </a:extLst>
          </p:cNvPr>
          <p:cNvGraphicFramePr>
            <a:graphicFrameLocks noGrp="1"/>
          </p:cNvGraphicFramePr>
          <p:nvPr>
            <p:extLst>
              <p:ext uri="{D42A27DB-BD31-4B8C-83A1-F6EECF244321}">
                <p14:modId xmlns:p14="http://schemas.microsoft.com/office/powerpoint/2010/main" val="894749646"/>
              </p:ext>
            </p:extLst>
          </p:nvPr>
        </p:nvGraphicFramePr>
        <p:xfrm>
          <a:off x="4682150" y="4689511"/>
          <a:ext cx="4362886" cy="1641015"/>
        </p:xfrm>
        <a:graphic>
          <a:graphicData uri="http://schemas.openxmlformats.org/drawingml/2006/table">
            <a:tbl>
              <a:tblPr firstRow="1" bandRow="1">
                <a:tableStyleId>{5C22544A-7EE6-4342-B048-85BDC9FD1C3A}</a:tableStyleId>
              </a:tblPr>
              <a:tblGrid>
                <a:gridCol w="1806198">
                  <a:extLst>
                    <a:ext uri="{9D8B030D-6E8A-4147-A177-3AD203B41FA5}">
                      <a16:colId xmlns:a16="http://schemas.microsoft.com/office/drawing/2014/main" val="3293760553"/>
                    </a:ext>
                  </a:extLst>
                </a:gridCol>
                <a:gridCol w="1488332">
                  <a:extLst>
                    <a:ext uri="{9D8B030D-6E8A-4147-A177-3AD203B41FA5}">
                      <a16:colId xmlns:a16="http://schemas.microsoft.com/office/drawing/2014/main" val="2041512708"/>
                    </a:ext>
                  </a:extLst>
                </a:gridCol>
                <a:gridCol w="1068356">
                  <a:extLst>
                    <a:ext uri="{9D8B030D-6E8A-4147-A177-3AD203B41FA5}">
                      <a16:colId xmlns:a16="http://schemas.microsoft.com/office/drawing/2014/main" val="296585154"/>
                    </a:ext>
                  </a:extLst>
                </a:gridCol>
              </a:tblGrid>
              <a:tr h="177054">
                <a:tc>
                  <a:txBody>
                    <a:bodyPr/>
                    <a:lstStyle/>
                    <a:p>
                      <a:pPr algn="ctr"/>
                      <a:r>
                        <a:rPr lang="en-GB" sz="1400">
                          <a:latin typeface="Arial" panose="020B0604020202020204" pitchFamily="34" charset="0"/>
                          <a:cs typeface="Arial" panose="020B0604020202020204" pitchFamily="34" charset="0"/>
                        </a:rPr>
                        <a:t>Ward</a:t>
                      </a:r>
                    </a:p>
                  </a:txBody>
                  <a:tcPr marL="68588" marR="68588" marT="34275" marB="34275"/>
                </a:tc>
                <a:tc>
                  <a:txBody>
                    <a:bodyPr/>
                    <a:lstStyle/>
                    <a:p>
                      <a:pPr algn="ctr"/>
                      <a:r>
                        <a:rPr lang="en-GB" sz="1400">
                          <a:latin typeface="Arial" panose="020B0604020202020204" pitchFamily="34" charset="0"/>
                          <a:cs typeface="Arial" panose="020B0604020202020204" pitchFamily="34" charset="0"/>
                        </a:rPr>
                        <a:t>Whitchurch North</a:t>
                      </a:r>
                    </a:p>
                  </a:txBody>
                  <a:tcPr marL="68588" marR="68588" marT="34275" marB="34275"/>
                </a:tc>
                <a:tc>
                  <a:txBody>
                    <a:bodyPr/>
                    <a:lstStyle/>
                    <a:p>
                      <a:pPr algn="ctr"/>
                      <a:r>
                        <a:rPr lang="en-GB" sz="1400">
                          <a:latin typeface="Arial" panose="020B0604020202020204" pitchFamily="34" charset="0"/>
                          <a:cs typeface="Arial" panose="020B0604020202020204" pitchFamily="34" charset="0"/>
                        </a:rPr>
                        <a:t>Copthorne</a:t>
                      </a:r>
                    </a:p>
                  </a:txBody>
                  <a:tcPr marL="68588" marR="68588" marT="34275" marB="34275"/>
                </a:tc>
                <a:extLst>
                  <a:ext uri="{0D108BD9-81ED-4DB2-BD59-A6C34878D82A}">
                    <a16:rowId xmlns:a16="http://schemas.microsoft.com/office/drawing/2014/main" val="3629531450"/>
                  </a:ext>
                </a:extLst>
              </a:tr>
              <a:tr h="543795">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Male Life Expectancy</a:t>
                      </a:r>
                    </a:p>
                  </a:txBody>
                  <a:tcPr marL="68588" marR="68588" marT="34275" marB="34275"/>
                </a:tc>
                <a:tc>
                  <a:txBody>
                    <a:bodyPr/>
                    <a:lstStyle/>
                    <a:p>
                      <a:pPr algn="ctr" fontAlgn="ctr"/>
                      <a:r>
                        <a:rPr lang="en-GB" sz="1200" b="0" i="0" u="none" strike="noStrike">
                          <a:solidFill>
                            <a:schemeClr val="tx1"/>
                          </a:solidFill>
                          <a:effectLst/>
                          <a:latin typeface="Arial" panose="020B0604020202020204" pitchFamily="34" charset="0"/>
                        </a:rPr>
                        <a:t>76.6 years</a:t>
                      </a:r>
                    </a:p>
                  </a:txBody>
                  <a:tcPr marL="9525" marR="9525" marT="9525" marB="0"/>
                </a:tc>
                <a:tc>
                  <a:txBody>
                    <a:bodyPr/>
                    <a:lstStyle/>
                    <a:p>
                      <a:pPr algn="ctr"/>
                      <a:r>
                        <a:rPr lang="en-GB" sz="1200">
                          <a:latin typeface="Arial" panose="020B0604020202020204" pitchFamily="34" charset="0"/>
                          <a:cs typeface="Arial" panose="020B0604020202020204" pitchFamily="34" charset="0"/>
                        </a:rPr>
                        <a:t>85.8 years</a:t>
                      </a:r>
                    </a:p>
                  </a:txBody>
                  <a:tcPr marL="68588" marR="68588" marT="34275" marB="34275"/>
                </a:tc>
                <a:extLst>
                  <a:ext uri="{0D108BD9-81ED-4DB2-BD59-A6C34878D82A}">
                    <a16:rowId xmlns:a16="http://schemas.microsoft.com/office/drawing/2014/main" val="2518987255"/>
                  </a:ext>
                </a:extLst>
              </a:tr>
              <a:tr h="45232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Female Life Expectancy</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200">
                        <a:latin typeface="Arial" panose="020B0604020202020204" pitchFamily="34" charset="0"/>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100">
                        <a:latin typeface="Arial" panose="020B0604020202020204" pitchFamily="34" charset="0"/>
                        <a:cs typeface="Arial" panose="020B0604020202020204" pitchFamily="34" charset="0"/>
                      </a:endParaRPr>
                    </a:p>
                  </a:txBody>
                  <a:tcPr marL="68588" marR="68588" marT="34275" marB="34275"/>
                </a:tc>
                <a:tc>
                  <a:txBody>
                    <a:bodyPr/>
                    <a:lstStyle/>
                    <a:p>
                      <a:pPr algn="ctr" fontAlgn="ctr"/>
                      <a:r>
                        <a:rPr lang="en-GB" sz="1200" b="0" i="0" u="none" strike="noStrike">
                          <a:solidFill>
                            <a:schemeClr val="tx1"/>
                          </a:solidFill>
                          <a:effectLst/>
                          <a:latin typeface="Arial" panose="020B0604020202020204" pitchFamily="34" charset="0"/>
                        </a:rPr>
                        <a:t>83.5 years</a:t>
                      </a:r>
                    </a:p>
                  </a:txBody>
                  <a:tcPr marL="9525" marR="9525" marT="9525" marB="0"/>
                </a:tc>
                <a:tc>
                  <a:txBody>
                    <a:bodyPr/>
                    <a:lstStyle/>
                    <a:p>
                      <a:pPr algn="ctr"/>
                      <a:r>
                        <a:rPr lang="en-GB" sz="1200">
                          <a:latin typeface="Arial" panose="020B0604020202020204" pitchFamily="34" charset="0"/>
                          <a:cs typeface="Arial" panose="020B0604020202020204" pitchFamily="34" charset="0"/>
                        </a:rPr>
                        <a:t>87.7 years</a:t>
                      </a:r>
                    </a:p>
                  </a:txBody>
                  <a:tcPr marL="68588" marR="68588" marT="34275" marB="34275"/>
                </a:tc>
                <a:extLst>
                  <a:ext uri="{0D108BD9-81ED-4DB2-BD59-A6C34878D82A}">
                    <a16:rowId xmlns:a16="http://schemas.microsoft.com/office/drawing/2014/main" val="4034539578"/>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C585AA8-DA92-4251-9B75-E4D575537209}"/>
              </a:ext>
            </a:extLst>
          </p:cNvPr>
          <p:cNvSpPr txBox="1">
            <a:spLocks noChangeArrowheads="1"/>
          </p:cNvSpPr>
          <p:nvPr/>
        </p:nvSpPr>
        <p:spPr bwMode="auto">
          <a:xfrm>
            <a:off x="134710" y="1777889"/>
            <a:ext cx="5003276" cy="475537"/>
          </a:xfrm>
          <a:prstGeom prst="rect">
            <a:avLst/>
          </a:prstGeom>
          <a:solidFill>
            <a:srgbClr val="FFFFFF"/>
          </a:solidFill>
          <a:ln w="9525">
            <a:solidFill>
              <a:srgbClr val="000000"/>
            </a:solidFill>
            <a:miter lim="800000"/>
            <a:headEnd/>
            <a:tailEnd/>
          </a:ln>
        </p:spPr>
        <p:txBody>
          <a:bodyPr rot="0" vert="horz" wrap="square" lIns="51435" tIns="25718" rIns="51435" bIns="25718" rtlCol="0" anchor="t" anchorCtr="0">
            <a:noAutofit/>
          </a:bodyPr>
          <a:lstStyle>
            <a:lvl1pPr algn="l" defTabSz="914400" rtl="0" eaLnBrk="1" latinLnBrk="0" hangingPunct="1">
              <a:lnSpc>
                <a:spcPct val="90000"/>
              </a:lnSpc>
              <a:spcBef>
                <a:spcPct val="0"/>
              </a:spcBef>
              <a:buNone/>
              <a:defRPr sz="3800" b="1" kern="1200">
                <a:solidFill>
                  <a:srgbClr val="0087CA"/>
                </a:solidFill>
                <a:latin typeface="Arial" panose="020B0604020202020204" pitchFamily="34" charset="0"/>
                <a:ea typeface="+mj-ea"/>
                <a:cs typeface="Arial" panose="020B0604020202020204" pitchFamily="34" charset="0"/>
              </a:defRPr>
            </a:lvl1pPr>
          </a:lstStyle>
          <a:p>
            <a:pPr algn="ctr" defTabSz="685783">
              <a:lnSpc>
                <a:spcPct val="107000"/>
              </a:lnSpc>
              <a:spcAft>
                <a:spcPts val="450"/>
              </a:spcAft>
              <a:defRPr/>
            </a:pPr>
            <a:r>
              <a:rPr lang="en-GB" sz="1200">
                <a:solidFill>
                  <a:srgbClr val="CC99FF"/>
                </a:solidFill>
                <a:ea typeface="Calibri" panose="020F0502020204030204" pitchFamily="34" charset="0"/>
                <a:cs typeface="Times New Roman" panose="02020603050405020304" pitchFamily="18" charset="0"/>
              </a:rPr>
              <a:t>Understanding and Addressing Inequalities </a:t>
            </a:r>
          </a:p>
          <a:p>
            <a:pPr algn="ctr" defTabSz="685783">
              <a:lnSpc>
                <a:spcPct val="107000"/>
              </a:lnSpc>
              <a:spcAft>
                <a:spcPts val="450"/>
              </a:spcAft>
              <a:defRPr/>
            </a:pPr>
            <a:r>
              <a:rPr lang="en-GB" sz="1200">
                <a:solidFill>
                  <a:srgbClr val="CC99FF"/>
                </a:solidFill>
                <a:ea typeface="Calibri" panose="020F0502020204030204" pitchFamily="34" charset="0"/>
                <a:cs typeface="Times New Roman" panose="02020603050405020304" pitchFamily="18" charset="0"/>
              </a:rPr>
              <a:t>– taking a preventative approach</a:t>
            </a:r>
            <a:endParaRPr lang="en-GB" sz="120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4AE1ACF-0672-4A25-A843-D75F453846D7}"/>
              </a:ext>
            </a:extLst>
          </p:cNvPr>
          <p:cNvPicPr/>
          <p:nvPr/>
        </p:nvPicPr>
        <p:blipFill rotWithShape="1">
          <a:blip r:embed="rId3" cstate="print">
            <a:extLst>
              <a:ext uri="{28A0092B-C50C-407E-A947-70E740481C1C}">
                <a14:useLocalDpi xmlns:a14="http://schemas.microsoft.com/office/drawing/2010/main" val="0"/>
              </a:ext>
            </a:extLst>
          </a:blip>
          <a:srcRect l="962" r="2" b="1"/>
          <a:stretch/>
        </p:blipFill>
        <p:spPr>
          <a:xfrm>
            <a:off x="134710" y="2275696"/>
            <a:ext cx="5003276" cy="3786490"/>
          </a:xfrm>
          <a:prstGeom prst="rect">
            <a:avLst/>
          </a:prstGeom>
        </p:spPr>
      </p:pic>
      <p:sp>
        <p:nvSpPr>
          <p:cNvPr id="6" name="Text Box 2">
            <a:extLst>
              <a:ext uri="{FF2B5EF4-FFF2-40B4-BE49-F238E27FC236}">
                <a16:creationId xmlns:a16="http://schemas.microsoft.com/office/drawing/2014/main" id="{7BF8E42C-6AD3-45EA-8F44-5A515393BEFE}"/>
              </a:ext>
            </a:extLst>
          </p:cNvPr>
          <p:cNvSpPr txBox="1">
            <a:spLocks noChangeArrowheads="1"/>
          </p:cNvSpPr>
          <p:nvPr/>
        </p:nvSpPr>
        <p:spPr bwMode="auto">
          <a:xfrm>
            <a:off x="134710" y="6070516"/>
            <a:ext cx="5003276" cy="690207"/>
          </a:xfrm>
          <a:prstGeom prst="rect">
            <a:avLst/>
          </a:prstGeom>
          <a:solidFill>
            <a:schemeClr val="accent4">
              <a:lumMod val="75000"/>
            </a:schemeClr>
          </a:solidFill>
          <a:ln w="9525">
            <a:solidFill>
              <a:srgbClr val="000000"/>
            </a:solidFill>
            <a:miter lim="800000"/>
            <a:headEnd/>
            <a:tailEnd/>
          </a:ln>
        </p:spPr>
        <p:txBody>
          <a:bodyPr rot="0" vert="horz" wrap="square" lIns="51435" tIns="25718" rIns="51435" bIns="25718" anchor="t" anchorCtr="0">
            <a:noAutofit/>
          </a:bodyPr>
          <a:lstStyle/>
          <a:p>
            <a:pPr algn="ctr" defTabSz="514337">
              <a:lnSpc>
                <a:spcPct val="107000"/>
              </a:lnSpc>
              <a:spcAft>
                <a:spcPts val="450"/>
              </a:spcAft>
              <a:defRPr/>
            </a:pPr>
            <a:r>
              <a:rPr lang="en-GB" sz="1400" b="1">
                <a:latin typeface="Arial" panose="020B0604020202020204" pitchFamily="34" charset="0"/>
                <a:ea typeface="Calibri" panose="020F0502020204030204" pitchFamily="34" charset="0"/>
                <a:cs typeface="Times New Roman" panose="02020603050405020304" pitchFamily="18" charset="0"/>
              </a:rPr>
              <a:t>Understanding our Population Health/Population Health Management (Insight/JSNA)</a:t>
            </a:r>
            <a:endParaRPr lang="en-GB" sz="140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06CA1432-B91A-49B1-A25A-D6CC40EF6FFB}"/>
              </a:ext>
            </a:extLst>
          </p:cNvPr>
          <p:cNvSpPr txBox="1">
            <a:spLocks noChangeArrowheads="1"/>
          </p:cNvSpPr>
          <p:nvPr/>
        </p:nvSpPr>
        <p:spPr bwMode="auto">
          <a:xfrm>
            <a:off x="2021511" y="3609541"/>
            <a:ext cx="1114610" cy="238676"/>
          </a:xfrm>
          <a:prstGeom prst="rect">
            <a:avLst/>
          </a:prstGeom>
          <a:solidFill>
            <a:srgbClr val="FFFFFF"/>
          </a:solidFill>
          <a:ln w="9525">
            <a:solidFill>
              <a:srgbClr val="000000"/>
            </a:solidFill>
            <a:miter lim="800000"/>
            <a:headEnd/>
            <a:tailEnd/>
          </a:ln>
        </p:spPr>
        <p:txBody>
          <a:bodyPr rot="0" vert="horz" wrap="square" lIns="51435" tIns="25718" rIns="51435" bIns="25718" anchor="t" anchorCtr="0">
            <a:noAutofit/>
          </a:bodyPr>
          <a:lstStyle/>
          <a:p>
            <a:pPr algn="ctr" defTabSz="514337">
              <a:lnSpc>
                <a:spcPct val="107000"/>
              </a:lnSpc>
              <a:spcAft>
                <a:spcPts val="450"/>
              </a:spcAft>
              <a:defRPr/>
            </a:pPr>
            <a:r>
              <a:rPr lang="en-GB" sz="900" b="1">
                <a:solidFill>
                  <a:srgbClr val="CC99FF"/>
                </a:solidFill>
                <a:latin typeface="Arial" panose="020B0604020202020204" pitchFamily="34" charset="0"/>
                <a:ea typeface="Calibri" panose="020F0502020204030204" pitchFamily="34" charset="0"/>
                <a:cs typeface="Times New Roman" panose="02020603050405020304" pitchFamily="18" charset="0"/>
              </a:rPr>
              <a:t>Health Protection</a:t>
            </a:r>
            <a:endParaRPr lang="en-GB" sz="9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Shape 376">
            <a:extLst>
              <a:ext uri="{FF2B5EF4-FFF2-40B4-BE49-F238E27FC236}">
                <a16:creationId xmlns:a16="http://schemas.microsoft.com/office/drawing/2014/main" id="{5AE57F0E-4503-4BE5-A392-A1CEC28C44DD}"/>
              </a:ext>
            </a:extLst>
          </p:cNvPr>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l="3802" r="4099"/>
          <a:stretch>
            <a:fillRect/>
          </a:stretch>
        </p:blipFill>
        <p:spPr bwMode="auto">
          <a:xfrm>
            <a:off x="5180997" y="2614380"/>
            <a:ext cx="3882983" cy="3109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96C722FF-1780-4506-B665-218F5F0DDD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1288" y="428018"/>
            <a:ext cx="2061761" cy="175235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a:extLst>
              <a:ext uri="{FF2B5EF4-FFF2-40B4-BE49-F238E27FC236}">
                <a16:creationId xmlns:a16="http://schemas.microsoft.com/office/drawing/2014/main" id="{1F9DE441-92B2-4E5B-9457-7381DF82AC10}"/>
              </a:ext>
            </a:extLst>
          </p:cNvPr>
          <p:cNvSpPr>
            <a:spLocks noGrp="1"/>
          </p:cNvSpPr>
          <p:nvPr>
            <p:ph type="title"/>
          </p:nvPr>
        </p:nvSpPr>
        <p:spPr>
          <a:xfrm>
            <a:off x="247474" y="1155950"/>
            <a:ext cx="7886700" cy="475537"/>
          </a:xfrm>
        </p:spPr>
        <p:txBody>
          <a:bodyPr>
            <a:noAutofit/>
          </a:bodyPr>
          <a:lstStyle/>
          <a:p>
            <a:r>
              <a:rPr lang="en-GB" sz="3800" b="1">
                <a:solidFill>
                  <a:srgbClr val="0070C0"/>
                </a:solidFill>
                <a:latin typeface="Arial" panose="020B0604020202020204" pitchFamily="34" charset="0"/>
                <a:cs typeface="Arial" panose="020B0604020202020204" pitchFamily="34" charset="0"/>
              </a:rPr>
              <a:t>What makes us healthy?</a:t>
            </a:r>
          </a:p>
        </p:txBody>
      </p:sp>
    </p:spTree>
    <p:extLst>
      <p:ext uri="{BB962C8B-B14F-4D97-AF65-F5344CB8AC3E}">
        <p14:creationId xmlns:p14="http://schemas.microsoft.com/office/powerpoint/2010/main" val="3245272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662D77-9132-4D6D-88B0-4441063EA8F9}"/>
              </a:ext>
            </a:extLst>
          </p:cNvPr>
          <p:cNvPicPr>
            <a:picLocks noChangeAspect="1"/>
          </p:cNvPicPr>
          <p:nvPr/>
        </p:nvPicPr>
        <p:blipFill>
          <a:blip r:embed="rId4"/>
          <a:stretch>
            <a:fillRect/>
          </a:stretch>
        </p:blipFill>
        <p:spPr>
          <a:xfrm>
            <a:off x="0" y="5339964"/>
            <a:ext cx="5962405" cy="1518036"/>
          </a:xfrm>
          <a:prstGeom prst="rect">
            <a:avLst/>
          </a:prstGeom>
        </p:spPr>
      </p:pic>
      <p:pic>
        <p:nvPicPr>
          <p:cNvPr id="3" name="Picture 2" descr="Map&#10;&#10;Description automatically generated">
            <a:extLst>
              <a:ext uri="{FF2B5EF4-FFF2-40B4-BE49-F238E27FC236}">
                <a16:creationId xmlns:a16="http://schemas.microsoft.com/office/drawing/2014/main" id="{6192663C-F7D5-411B-94E9-B3B37BD80D2D}"/>
              </a:ext>
            </a:extLst>
          </p:cNvPr>
          <p:cNvPicPr>
            <a:picLocks noChangeAspect="1"/>
          </p:cNvPicPr>
          <p:nvPr/>
        </p:nvPicPr>
        <p:blipFill rotWithShape="1">
          <a:blip r:embed="rId5">
            <a:alphaModFix amt="35000"/>
            <a:extLst>
              <a:ext uri="{28A0092B-C50C-407E-A947-70E740481C1C}">
                <a14:useLocalDpi xmlns:a14="http://schemas.microsoft.com/office/drawing/2010/main" val="0"/>
              </a:ext>
            </a:extLst>
          </a:blip>
          <a:srcRect l="3448" t="2099" r="3448" b="1908"/>
          <a:stretch/>
        </p:blipFill>
        <p:spPr>
          <a:xfrm>
            <a:off x="4805465" y="-1"/>
            <a:ext cx="4338536" cy="6229237"/>
          </a:xfrm>
          <a:prstGeom prst="rect">
            <a:avLst/>
          </a:prstGeom>
        </p:spPr>
      </p:pic>
      <p:sp>
        <p:nvSpPr>
          <p:cNvPr id="9" name="Title 8">
            <a:extLst>
              <a:ext uri="{FF2B5EF4-FFF2-40B4-BE49-F238E27FC236}">
                <a16:creationId xmlns:a16="http://schemas.microsoft.com/office/drawing/2014/main" id="{C8F8B200-0A35-473C-94A2-24BC5488EC0B}"/>
              </a:ext>
            </a:extLst>
          </p:cNvPr>
          <p:cNvSpPr>
            <a:spLocks noGrp="1"/>
          </p:cNvSpPr>
          <p:nvPr>
            <p:ph type="title"/>
          </p:nvPr>
        </p:nvSpPr>
        <p:spPr>
          <a:xfrm>
            <a:off x="369036" y="1386630"/>
            <a:ext cx="3804130" cy="699290"/>
          </a:xfrm>
        </p:spPr>
        <p:txBody>
          <a:bodyPr>
            <a:normAutofit fontScale="90000"/>
          </a:bodyPr>
          <a:lstStyle/>
          <a:p>
            <a:r>
              <a:rPr lang="en-GB" sz="3600">
                <a:solidFill>
                  <a:srgbClr val="0070C0"/>
                </a:solidFill>
                <a:latin typeface="Arial" panose="020B0604020202020204" pitchFamily="34" charset="0"/>
                <a:cs typeface="Arial" panose="020B0604020202020204" pitchFamily="34" charset="0"/>
              </a:rPr>
              <a:t>JSNA Place Based Geographies</a:t>
            </a:r>
          </a:p>
        </p:txBody>
      </p:sp>
      <p:sp>
        <p:nvSpPr>
          <p:cNvPr id="8" name="Text Placeholder 7">
            <a:extLst>
              <a:ext uri="{FF2B5EF4-FFF2-40B4-BE49-F238E27FC236}">
                <a16:creationId xmlns:a16="http://schemas.microsoft.com/office/drawing/2014/main" id="{5835C8A6-0B95-4F3A-BED3-C29345AE46D7}"/>
              </a:ext>
            </a:extLst>
          </p:cNvPr>
          <p:cNvSpPr>
            <a:spLocks noGrp="1"/>
          </p:cNvSpPr>
          <p:nvPr>
            <p:ph type="body" sz="half" idx="2"/>
          </p:nvPr>
        </p:nvSpPr>
        <p:spPr>
          <a:xfrm>
            <a:off x="145079" y="2123197"/>
            <a:ext cx="5389408" cy="2648884"/>
          </a:xfrm>
        </p:spPr>
        <p:txBody>
          <a:bodyPr vert="horz" lIns="68580" tIns="34290" rIns="68580" bIns="34290" rtlCol="0" anchor="t">
            <a:noAutofit/>
          </a:bodyPr>
          <a:lstStyle/>
          <a:p>
            <a:pPr marL="214308" indent="-214308">
              <a:lnSpc>
                <a:spcPct val="100000"/>
              </a:lnSpc>
              <a:spcBef>
                <a:spcPts val="750"/>
              </a:spcBef>
              <a:buChar char="•"/>
            </a:pPr>
            <a:r>
              <a:rPr lang="en-GB" sz="1800">
                <a:latin typeface="Arial" panose="020B0604020202020204" pitchFamily="34" charset="0"/>
                <a:cs typeface="Arial" panose="020B0604020202020204" pitchFamily="34" charset="0"/>
              </a:rPr>
              <a:t>As well as the overall JSNA for Shropshire, JSNAs are being produced around smaller localities – namely Place Plan Areas</a:t>
            </a:r>
          </a:p>
          <a:p>
            <a:pPr marL="214308" indent="-214308">
              <a:lnSpc>
                <a:spcPct val="100000"/>
              </a:lnSpc>
              <a:spcBef>
                <a:spcPts val="750"/>
              </a:spcBef>
              <a:buChar char="•"/>
            </a:pPr>
            <a:r>
              <a:rPr lang="en-GB" sz="1800">
                <a:latin typeface="Arial" panose="020B0604020202020204" pitchFamily="34" charset="0"/>
                <a:cs typeface="Arial" panose="020B0604020202020204" pitchFamily="34" charset="0"/>
              </a:rPr>
              <a:t>There are 18 place plan areas in Shropshire, usually (not always) focused on a market town and its surrounding rural communities.</a:t>
            </a:r>
          </a:p>
          <a:p>
            <a:pPr marL="214308" indent="-214308">
              <a:lnSpc>
                <a:spcPct val="100000"/>
              </a:lnSpc>
              <a:spcBef>
                <a:spcPts val="750"/>
              </a:spcBef>
              <a:buChar char="•"/>
            </a:pPr>
            <a:r>
              <a:rPr lang="en-GB" sz="1800">
                <a:latin typeface="Arial" panose="020B0604020202020204" pitchFamily="34" charset="0"/>
                <a:cs typeface="Arial" panose="020B0604020202020204" pitchFamily="34" charset="0"/>
              </a:rPr>
              <a:t>Place Plan Areas are based along geographical/communities boundaries rather than political ones</a:t>
            </a:r>
          </a:p>
          <a:p>
            <a:pPr marL="214308" indent="-214308">
              <a:lnSpc>
                <a:spcPct val="100000"/>
              </a:lnSpc>
              <a:spcBef>
                <a:spcPts val="750"/>
              </a:spcBef>
              <a:buChar char="•"/>
            </a:pPr>
            <a:r>
              <a:rPr lang="en-GB" sz="1800">
                <a:latin typeface="Arial" panose="020B0604020202020204" pitchFamily="34" charset="0"/>
                <a:cs typeface="Arial" panose="020B0604020202020204" pitchFamily="34" charset="0"/>
              </a:rPr>
              <a:t>There are enough Place Plan Areas to identify some differences in the areas to help with local planning, but not too many areas where it becomes difficult to identify meaningful differences</a:t>
            </a:r>
            <a:endParaRPr lang="en-GB" sz="1800">
              <a:latin typeface="Arial" panose="020B0604020202020204" pitchFamily="34" charset="0"/>
              <a:ea typeface="+mn-lt"/>
              <a:cs typeface="Arial" panose="020B0604020202020204" pitchFamily="34" charset="0"/>
            </a:endParaRPr>
          </a:p>
          <a:p>
            <a:endParaRPr lang="en-GB" sz="1200">
              <a:cs typeface="Calibri"/>
            </a:endParaRPr>
          </a:p>
        </p:txBody>
      </p:sp>
    </p:spTree>
    <p:extLst>
      <p:ext uri="{BB962C8B-B14F-4D97-AF65-F5344CB8AC3E}">
        <p14:creationId xmlns:p14="http://schemas.microsoft.com/office/powerpoint/2010/main" val="1610472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71"/>
        <p:cNvGrpSpPr/>
        <p:nvPr/>
      </p:nvGrpSpPr>
      <p:grpSpPr>
        <a:xfrm>
          <a:off x="0" y="0"/>
          <a:ext cx="0" cy="0"/>
          <a:chOff x="0" y="0"/>
          <a:chExt cx="0" cy="0"/>
        </a:xfrm>
      </p:grpSpPr>
      <p:sp>
        <p:nvSpPr>
          <p:cNvPr id="273" name="Google Shape;273;p38"/>
          <p:cNvSpPr txBox="1"/>
          <p:nvPr/>
        </p:nvSpPr>
        <p:spPr>
          <a:xfrm>
            <a:off x="1143000" y="1792201"/>
            <a:ext cx="6858000" cy="518175"/>
          </a:xfrm>
          <a:prstGeom prst="rect">
            <a:avLst/>
          </a:prstGeom>
          <a:noFill/>
          <a:ln>
            <a:noFill/>
          </a:ln>
        </p:spPr>
        <p:txBody>
          <a:bodyPr spcFirstLastPara="1" wrap="square" lIns="68569" tIns="68569" rIns="68569" bIns="68569" anchor="ctr" anchorCtr="0">
            <a:noAutofit/>
          </a:bodyPr>
          <a:lstStyle/>
          <a:p>
            <a:pPr algn="ctr">
              <a:buClr>
                <a:srgbClr val="666666"/>
              </a:buClr>
              <a:buSzPts val="2800"/>
            </a:pPr>
            <a:endParaRPr sz="1350"/>
          </a:p>
        </p:txBody>
      </p:sp>
      <p:sp>
        <p:nvSpPr>
          <p:cNvPr id="4" name="Title 3">
            <a:extLst>
              <a:ext uri="{FF2B5EF4-FFF2-40B4-BE49-F238E27FC236}">
                <a16:creationId xmlns:a16="http://schemas.microsoft.com/office/drawing/2014/main" id="{E9D076E1-79F6-4733-A047-CEA79A6C9B61}"/>
              </a:ext>
            </a:extLst>
          </p:cNvPr>
          <p:cNvSpPr>
            <a:spLocks noGrp="1"/>
          </p:cNvSpPr>
          <p:nvPr>
            <p:ph type="title"/>
          </p:nvPr>
        </p:nvSpPr>
        <p:spPr>
          <a:xfrm>
            <a:off x="498425" y="1193305"/>
            <a:ext cx="7886700" cy="994172"/>
          </a:xfrm>
        </p:spPr>
        <p:txBody>
          <a:bodyPr>
            <a:noAutofit/>
          </a:bodyPr>
          <a:lstStyle/>
          <a:p>
            <a:r>
              <a:rPr lang="en-GB" sz="3800" b="1">
                <a:solidFill>
                  <a:srgbClr val="0070C0"/>
                </a:solidFill>
                <a:latin typeface="Arial" panose="020B0604020202020204" pitchFamily="34" charset="0"/>
                <a:ea typeface="Calibri"/>
                <a:cs typeface="Arial" panose="020B0604020202020204" pitchFamily="34" charset="0"/>
                <a:sym typeface="Calibri"/>
              </a:rPr>
              <a:t>JSNA Web Based Profiler Tool</a:t>
            </a:r>
            <a:br>
              <a:rPr lang="en-GB" sz="3800" b="1">
                <a:solidFill>
                  <a:srgbClr val="0070C0"/>
                </a:solidFill>
                <a:latin typeface="Arial" panose="020B0604020202020204" pitchFamily="34" charset="0"/>
                <a:cs typeface="Arial" panose="020B0604020202020204" pitchFamily="34" charset="0"/>
              </a:rPr>
            </a:br>
            <a:endParaRPr lang="en-GB" sz="3800" b="1">
              <a:solidFill>
                <a:srgbClr val="0070C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003E658-C341-4342-8CAF-001B4DAEA6BC}"/>
              </a:ext>
            </a:extLst>
          </p:cNvPr>
          <p:cNvSpPr txBox="1"/>
          <p:nvPr/>
        </p:nvSpPr>
        <p:spPr>
          <a:xfrm>
            <a:off x="372082" y="1970700"/>
            <a:ext cx="6320547" cy="307777"/>
          </a:xfrm>
          <a:prstGeom prst="rect">
            <a:avLst/>
          </a:prstGeom>
          <a:noFill/>
        </p:spPr>
        <p:txBody>
          <a:bodyPr wrap="square">
            <a:spAutoFit/>
          </a:bodyPr>
          <a:lstStyle/>
          <a:p>
            <a:r>
              <a:rPr lang="en-GB" sz="1400" b="0" i="0" u="sng" strike="noStrike">
                <a:solidFill>
                  <a:srgbClr val="0563C1"/>
                </a:solidFill>
                <a:effectLst/>
                <a:latin typeface="Arial" panose="020B0604020202020204" pitchFamily="34" charset="0"/>
                <a:hlinkClick r:id="rId4"/>
              </a:rPr>
              <a:t>https://www.shropshire.gov.uk/public-health/jsna-data-beta/</a:t>
            </a:r>
            <a:endParaRPr lang="en-GB" sz="1400"/>
          </a:p>
        </p:txBody>
      </p:sp>
      <p:sp>
        <p:nvSpPr>
          <p:cNvPr id="9" name="TextBox 8">
            <a:extLst>
              <a:ext uri="{FF2B5EF4-FFF2-40B4-BE49-F238E27FC236}">
                <a16:creationId xmlns:a16="http://schemas.microsoft.com/office/drawing/2014/main" id="{5F2B680D-4A54-4AAE-8AEE-860422D209FA}"/>
              </a:ext>
            </a:extLst>
          </p:cNvPr>
          <p:cNvSpPr txBox="1"/>
          <p:nvPr/>
        </p:nvSpPr>
        <p:spPr>
          <a:xfrm>
            <a:off x="5841459" y="3354059"/>
            <a:ext cx="3185809" cy="1200329"/>
          </a:xfrm>
          <a:prstGeom prst="rect">
            <a:avLst/>
          </a:prstGeom>
          <a:noFill/>
        </p:spPr>
        <p:txBody>
          <a:bodyPr wrap="square">
            <a:spAutoFit/>
          </a:bodyPr>
          <a:lstStyle/>
          <a:p>
            <a:r>
              <a:rPr lang="en-GB">
                <a:latin typeface="Arial" panose="020B0604020202020204" pitchFamily="34" charset="0"/>
                <a:cs typeface="Arial" panose="020B0604020202020204" pitchFamily="34" charset="0"/>
              </a:rPr>
              <a:t>The web-based JSNA is an interactive tool that allows users to explore data relating to health need in Shropshire.</a:t>
            </a:r>
          </a:p>
        </p:txBody>
      </p:sp>
      <p:pic>
        <p:nvPicPr>
          <p:cNvPr id="3" name="Picture 2">
            <a:extLst>
              <a:ext uri="{FF2B5EF4-FFF2-40B4-BE49-F238E27FC236}">
                <a16:creationId xmlns:a16="http://schemas.microsoft.com/office/drawing/2014/main" id="{963171D8-F8DA-4AF2-954C-44740F777187}"/>
              </a:ext>
            </a:extLst>
          </p:cNvPr>
          <p:cNvPicPr>
            <a:picLocks noChangeAspect="1"/>
          </p:cNvPicPr>
          <p:nvPr/>
        </p:nvPicPr>
        <p:blipFill>
          <a:blip r:embed="rId5"/>
          <a:stretch>
            <a:fillRect/>
          </a:stretch>
        </p:blipFill>
        <p:spPr>
          <a:xfrm>
            <a:off x="618971" y="2365976"/>
            <a:ext cx="4657117" cy="430444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71"/>
        <p:cNvGrpSpPr/>
        <p:nvPr/>
      </p:nvGrpSpPr>
      <p:grpSpPr>
        <a:xfrm>
          <a:off x="0" y="0"/>
          <a:ext cx="0" cy="0"/>
          <a:chOff x="0" y="0"/>
          <a:chExt cx="0" cy="0"/>
        </a:xfrm>
      </p:grpSpPr>
      <p:sp>
        <p:nvSpPr>
          <p:cNvPr id="273" name="Google Shape;273;p38"/>
          <p:cNvSpPr txBox="1"/>
          <p:nvPr/>
        </p:nvSpPr>
        <p:spPr>
          <a:xfrm>
            <a:off x="1143000" y="1792201"/>
            <a:ext cx="6858000" cy="518175"/>
          </a:xfrm>
          <a:prstGeom prst="rect">
            <a:avLst/>
          </a:prstGeom>
          <a:noFill/>
          <a:ln>
            <a:noFill/>
          </a:ln>
        </p:spPr>
        <p:txBody>
          <a:bodyPr spcFirstLastPara="1" wrap="square" lIns="68569" tIns="68569" rIns="68569" bIns="68569" anchor="ctr" anchorCtr="0">
            <a:noAutofit/>
          </a:bodyPr>
          <a:lstStyle/>
          <a:p>
            <a:pPr algn="ctr">
              <a:buClr>
                <a:srgbClr val="666666"/>
              </a:buClr>
              <a:buSzPts val="2800"/>
            </a:pPr>
            <a:endParaRPr sz="1350"/>
          </a:p>
        </p:txBody>
      </p:sp>
      <p:sp>
        <p:nvSpPr>
          <p:cNvPr id="4" name="Title 3">
            <a:extLst>
              <a:ext uri="{FF2B5EF4-FFF2-40B4-BE49-F238E27FC236}">
                <a16:creationId xmlns:a16="http://schemas.microsoft.com/office/drawing/2014/main" id="{E9D076E1-79F6-4733-A047-CEA79A6C9B61}"/>
              </a:ext>
            </a:extLst>
          </p:cNvPr>
          <p:cNvSpPr>
            <a:spLocks noGrp="1"/>
          </p:cNvSpPr>
          <p:nvPr>
            <p:ph type="title"/>
          </p:nvPr>
        </p:nvSpPr>
        <p:spPr>
          <a:xfrm>
            <a:off x="414642" y="1083536"/>
            <a:ext cx="7886700" cy="1325563"/>
          </a:xfrm>
        </p:spPr>
        <p:txBody>
          <a:bodyPr>
            <a:normAutofit/>
          </a:bodyPr>
          <a:lstStyle/>
          <a:p>
            <a:r>
              <a:rPr lang="en-GB" sz="3800" b="1">
                <a:solidFill>
                  <a:srgbClr val="0070C0"/>
                </a:solidFill>
                <a:latin typeface="Calibri"/>
                <a:ea typeface="Calibri"/>
                <a:cs typeface="Calibri"/>
                <a:sym typeface="Calibri"/>
              </a:rPr>
              <a:t>Community Engagement</a:t>
            </a:r>
            <a:br>
              <a:rPr lang="en-GB" sz="3800" b="1">
                <a:solidFill>
                  <a:srgbClr val="0070C0"/>
                </a:solidFill>
              </a:rPr>
            </a:br>
            <a:endParaRPr lang="en-GB" sz="3800" b="1">
              <a:solidFill>
                <a:srgbClr val="0070C0"/>
              </a:solidFill>
            </a:endParaRPr>
          </a:p>
        </p:txBody>
      </p:sp>
      <p:sp>
        <p:nvSpPr>
          <p:cNvPr id="2" name="Content Placeholder 1">
            <a:extLst>
              <a:ext uri="{FF2B5EF4-FFF2-40B4-BE49-F238E27FC236}">
                <a16:creationId xmlns:a16="http://schemas.microsoft.com/office/drawing/2014/main" id="{B83F5183-D220-4513-A157-9DFD04EC9613}"/>
              </a:ext>
            </a:extLst>
          </p:cNvPr>
          <p:cNvSpPr>
            <a:spLocks noGrp="1"/>
          </p:cNvSpPr>
          <p:nvPr>
            <p:ph idx="1"/>
          </p:nvPr>
        </p:nvSpPr>
        <p:spPr>
          <a:xfrm>
            <a:off x="628650" y="2051288"/>
            <a:ext cx="7886700" cy="4351338"/>
          </a:xfrm>
        </p:spPr>
        <p:txBody>
          <a:bodyPr/>
          <a:lstStyle/>
          <a:p>
            <a:pPr marL="0" indent="0">
              <a:buNone/>
            </a:pPr>
            <a:r>
              <a:rPr lang="en-GB" b="1" u="sng">
                <a:latin typeface="Arial" panose="020B0604020202020204" pitchFamily="34" charset="0"/>
                <a:ea typeface="Calibri"/>
                <a:cs typeface="Arial" panose="020B0604020202020204" pitchFamily="34" charset="0"/>
                <a:sym typeface="Calibri"/>
              </a:rPr>
              <a:t>Stakeholder and Resident engagement via:</a:t>
            </a:r>
          </a:p>
          <a:p>
            <a:pPr marL="0" indent="0">
              <a:buNone/>
            </a:pPr>
            <a:endParaRPr lang="en-GB" b="1" u="sng">
              <a:latin typeface="Arial" panose="020B0604020202020204" pitchFamily="34" charset="0"/>
              <a:ea typeface="Calibri"/>
              <a:cs typeface="Arial" panose="020B0604020202020204" pitchFamily="34" charset="0"/>
              <a:sym typeface="Calibri"/>
            </a:endParaRPr>
          </a:p>
          <a:p>
            <a:pPr lvl="1">
              <a:buFont typeface="Wingdings" panose="05000000000000000000" pitchFamily="2" charset="2"/>
              <a:buChar char="ü"/>
            </a:pPr>
            <a:r>
              <a:rPr lang="en-GB">
                <a:latin typeface="Arial" panose="020B0604020202020204" pitchFamily="34" charset="0"/>
                <a:cs typeface="Arial" panose="020B0604020202020204" pitchFamily="34" charset="0"/>
              </a:rPr>
              <a:t>Questionnaires to residents</a:t>
            </a:r>
          </a:p>
          <a:p>
            <a:pPr marL="457200" lvl="1" indent="0">
              <a:buNone/>
            </a:pPr>
            <a:endParaRPr lang="en-GB" sz="700">
              <a:latin typeface="Arial" panose="020B0604020202020204" pitchFamily="34" charset="0"/>
              <a:cs typeface="Arial" panose="020B0604020202020204" pitchFamily="34" charset="0"/>
            </a:endParaRPr>
          </a:p>
          <a:p>
            <a:pPr lvl="1">
              <a:buFont typeface="Wingdings" panose="05000000000000000000" pitchFamily="2" charset="2"/>
              <a:buChar char="ü"/>
            </a:pPr>
            <a:r>
              <a:rPr lang="en-GB">
                <a:latin typeface="Arial" panose="020B0604020202020204" pitchFamily="34" charset="0"/>
                <a:cs typeface="Arial" panose="020B0604020202020204" pitchFamily="34" charset="0"/>
              </a:rPr>
              <a:t>Interviews</a:t>
            </a:r>
          </a:p>
          <a:p>
            <a:pPr lvl="1">
              <a:buFont typeface="Wingdings" panose="05000000000000000000" pitchFamily="2" charset="2"/>
              <a:buChar char="ü"/>
            </a:pPr>
            <a:endParaRPr lang="en-GB" sz="700">
              <a:latin typeface="Arial" panose="020B0604020202020204" pitchFamily="34" charset="0"/>
              <a:cs typeface="Arial" panose="020B0604020202020204" pitchFamily="34" charset="0"/>
            </a:endParaRPr>
          </a:p>
          <a:p>
            <a:pPr lvl="1">
              <a:buFont typeface="Wingdings" panose="05000000000000000000" pitchFamily="2" charset="2"/>
              <a:buChar char="ü"/>
            </a:pPr>
            <a:r>
              <a:rPr lang="en-GB">
                <a:latin typeface="Arial" panose="020B0604020202020204" pitchFamily="34" charset="0"/>
                <a:cs typeface="Arial" panose="020B0604020202020204" pitchFamily="34" charset="0"/>
              </a:rPr>
              <a:t>Focus Groups</a:t>
            </a:r>
          </a:p>
          <a:p>
            <a:pPr lvl="1">
              <a:buFont typeface="Wingdings" panose="05000000000000000000" pitchFamily="2" charset="2"/>
              <a:buChar char="ü"/>
            </a:pPr>
            <a:endParaRPr lang="en-GB" sz="700">
              <a:latin typeface="Arial" panose="020B0604020202020204" pitchFamily="34" charset="0"/>
              <a:cs typeface="Arial" panose="020B0604020202020204" pitchFamily="34" charset="0"/>
            </a:endParaRPr>
          </a:p>
          <a:p>
            <a:pPr lvl="1">
              <a:buFont typeface="Wingdings" panose="05000000000000000000" pitchFamily="2" charset="2"/>
              <a:buChar char="ü"/>
            </a:pPr>
            <a:r>
              <a:rPr lang="en-GB">
                <a:latin typeface="Arial" panose="020B0604020202020204" pitchFamily="34" charset="0"/>
                <a:cs typeface="Arial" panose="020B0604020202020204" pitchFamily="34" charset="0"/>
              </a:rPr>
              <a:t>Attending key meetings/groups</a:t>
            </a:r>
          </a:p>
        </p:txBody>
      </p:sp>
      <p:pic>
        <p:nvPicPr>
          <p:cNvPr id="3" name="Picture 2">
            <a:extLst>
              <a:ext uri="{FF2B5EF4-FFF2-40B4-BE49-F238E27FC236}">
                <a16:creationId xmlns:a16="http://schemas.microsoft.com/office/drawing/2014/main" id="{A45D5F20-69D7-43D2-AFA2-6B7A622EBF68}"/>
              </a:ext>
            </a:extLst>
          </p:cNvPr>
          <p:cNvPicPr>
            <a:picLocks noChangeAspect="1"/>
          </p:cNvPicPr>
          <p:nvPr/>
        </p:nvPicPr>
        <p:blipFill>
          <a:blip r:embed="rId4"/>
          <a:stretch>
            <a:fillRect/>
          </a:stretch>
        </p:blipFill>
        <p:spPr>
          <a:xfrm>
            <a:off x="0" y="5339964"/>
            <a:ext cx="5962405" cy="1518036"/>
          </a:xfrm>
          <a:prstGeom prst="rect">
            <a:avLst/>
          </a:prstGeom>
        </p:spPr>
      </p:pic>
    </p:spTree>
    <p:extLst>
      <p:ext uri="{BB962C8B-B14F-4D97-AF65-F5344CB8AC3E}">
        <p14:creationId xmlns:p14="http://schemas.microsoft.com/office/powerpoint/2010/main" val="4902157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d1fb052-2e39-4dc2-ae27-4dc85d86b8c7" xsi:nil="true"/>
    <lcf76f155ced4ddcb4097134ff3c332f xmlns="ac6f7727-9981-47f0-993e-6511a1c3812d">
      <Terms xmlns="http://schemas.microsoft.com/office/infopath/2007/PartnerControls"/>
    </lcf76f155ced4ddcb4097134ff3c332f>
    <SharedWithUsers xmlns="6d1fb052-2e39-4dc2-ae27-4dc85d86b8c7">
      <UserInfo>
        <DisplayName>Mark Trenfield</DisplayName>
        <AccountId>1273</AccountId>
        <AccountType/>
      </UserInfo>
      <UserInfo>
        <DisplayName>Alex Mclellan</DisplayName>
        <AccountId>4746</AccountId>
        <AccountType/>
      </UserInfo>
      <UserInfo>
        <DisplayName>Penny Bason</DisplayName>
        <AccountId>444</AccountId>
        <AccountType/>
      </UserInfo>
      <UserInfo>
        <DisplayName>Hannah Thomas</DisplayName>
        <AccountId>40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A571947FA09604384E124AE626DC1AC" ma:contentTypeVersion="18" ma:contentTypeDescription="Create a new document." ma:contentTypeScope="" ma:versionID="9835c98b5cbd819f40e1afe51d72bd28">
  <xsd:schema xmlns:xsd="http://www.w3.org/2001/XMLSchema" xmlns:xs="http://www.w3.org/2001/XMLSchema" xmlns:p="http://schemas.microsoft.com/office/2006/metadata/properties" xmlns:ns2="ac6f7727-9981-47f0-993e-6511a1c3812d" xmlns:ns3="6d1fb052-2e39-4dc2-ae27-4dc85d86b8c7" targetNamespace="http://schemas.microsoft.com/office/2006/metadata/properties" ma:root="true" ma:fieldsID="d21000e32432ef9353921e782328b1ab" ns2:_="" ns3:_="">
    <xsd:import namespace="ac6f7727-9981-47f0-993e-6511a1c3812d"/>
    <xsd:import namespace="6d1fb052-2e39-4dc2-ae27-4dc85d86b8c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6f7727-9981-47f0-993e-6511a1c381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8547526-a6f0-4707-a276-51d9665081d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1fb052-2e39-4dc2-ae27-4dc85d86b8c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665dd9-df5b-4711-bdf4-e426221bd71b}" ma:internalName="TaxCatchAll" ma:showField="CatchAllData" ma:web="6d1fb052-2e39-4dc2-ae27-4dc85d86b8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539D4D-550D-495B-AAAE-59A0C43AA873}">
  <ds:schemaRefs>
    <ds:schemaRef ds:uri="http://schemas.microsoft.com/office/2006/metadata/properties"/>
    <ds:schemaRef ds:uri="http://www.w3.org/XML/1998/namespace"/>
    <ds:schemaRef ds:uri="http://schemas.microsoft.com/office/2006/documentManagement/types"/>
    <ds:schemaRef ds:uri="http://purl.org/dc/terms/"/>
    <ds:schemaRef ds:uri="6d1fb052-2e39-4dc2-ae27-4dc85d86b8c7"/>
    <ds:schemaRef ds:uri="http://purl.org/dc/dcmitype/"/>
    <ds:schemaRef ds:uri="http://schemas.microsoft.com/office/infopath/2007/PartnerControls"/>
    <ds:schemaRef ds:uri="http://schemas.openxmlformats.org/package/2006/metadata/core-properties"/>
    <ds:schemaRef ds:uri="ac6f7727-9981-47f0-993e-6511a1c3812d"/>
    <ds:schemaRef ds:uri="http://purl.org/dc/elements/1.1/"/>
  </ds:schemaRefs>
</ds:datastoreItem>
</file>

<file path=customXml/itemProps2.xml><?xml version="1.0" encoding="utf-8"?>
<ds:datastoreItem xmlns:ds="http://schemas.openxmlformats.org/officeDocument/2006/customXml" ds:itemID="{D62770F2-F8C3-4EE5-A7E4-CBD211A5DA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6f7727-9981-47f0-993e-6511a1c3812d"/>
    <ds:schemaRef ds:uri="6d1fb052-2e39-4dc2-ae27-4dc85d86b8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6147E4-B00F-4513-9132-B679394A4C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1139</TotalTime>
  <Words>5206</Words>
  <Application>Microsoft Office PowerPoint</Application>
  <PresentationFormat>On-screen Show (4:3)</PresentationFormat>
  <Paragraphs>526</Paragraphs>
  <Slides>44</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Calibri Light</vt:lpstr>
      <vt:lpstr>Symbol</vt:lpstr>
      <vt:lpstr>Wingdings</vt:lpstr>
      <vt:lpstr>Office Theme</vt:lpstr>
      <vt:lpstr>Joint Strategic Needs  Assessment (JSNA) place-based approach  </vt:lpstr>
      <vt:lpstr>Overview</vt:lpstr>
      <vt:lpstr>PowerPoint Presentation</vt:lpstr>
      <vt:lpstr>PowerPoint Presentation</vt:lpstr>
      <vt:lpstr>PowerPoint Presentation</vt:lpstr>
      <vt:lpstr>What makes us healthy?</vt:lpstr>
      <vt:lpstr>JSNA Place Based Geographies</vt:lpstr>
      <vt:lpstr>JSNA Web Based Profiler Tool </vt:lpstr>
      <vt:lpstr>Community Engagement </vt:lpstr>
      <vt:lpstr>Whitchurch Place Plan   Examples of Key Health and Wellbeing Data</vt:lpstr>
      <vt:lpstr>PowerPoint Presentation</vt:lpstr>
      <vt:lpstr>Ranking of Wards in Whitchurch Place Plan Area in metrics</vt:lpstr>
      <vt:lpstr>PowerPoint Presentation</vt:lpstr>
      <vt:lpstr>PowerPoint Presentation</vt:lpstr>
      <vt:lpstr>PowerPoint Presentation</vt:lpstr>
      <vt:lpstr>PowerPoint Presentation</vt:lpstr>
      <vt:lpstr>PowerPoint Presentation</vt:lpstr>
      <vt:lpstr>Community Engagement Survey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Comments:</vt:lpstr>
      <vt:lpstr>Focus Theme 1 – Health Services</vt:lpstr>
      <vt:lpstr>Focus Theme 2 – Housing and Cost of Living</vt:lpstr>
      <vt:lpstr>Focus Theme 3 – Lack of Activities</vt:lpstr>
      <vt:lpstr>PowerPoint Presentation</vt:lpstr>
      <vt:lpstr>Group Discussion   1. What is happening around each theme       already?    2. How are we working with the local      population?    3. 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JSNA – Highley Stakeholder Consultation</dc:title>
  <dc:creator>Katie Morris</dc:creator>
  <cp:lastModifiedBy>Amanda Cheeseman</cp:lastModifiedBy>
  <cp:revision>2</cp:revision>
  <cp:lastPrinted>2023-05-23T08:59:45Z</cp:lastPrinted>
  <dcterms:created xsi:type="dcterms:W3CDTF">2022-07-25T09:32:02Z</dcterms:created>
  <dcterms:modified xsi:type="dcterms:W3CDTF">2023-08-25T10:14:45Z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0x0101007A571947FA09604384E124AE626DC1AC</vt:lpwstr>
  </property>
  <property fmtid="{D5CDD505-2E9C-101B-9397-08002B2CF9AE}" pid="3" name="MediaServiceImageTags">
    <vt:lpwstr/>
  </property>
</Properties>
</file>