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42_B7A9DF66.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13B_9395B2F4.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55"/>
  </p:notesMasterIdLst>
  <p:sldIdLst>
    <p:sldId id="265" r:id="rId6"/>
    <p:sldId id="313" r:id="rId7"/>
    <p:sldId id="320" r:id="rId8"/>
    <p:sldId id="327" r:id="rId9"/>
    <p:sldId id="262" r:id="rId10"/>
    <p:sldId id="261" r:id="rId11"/>
    <p:sldId id="2145707197" r:id="rId12"/>
    <p:sldId id="267" r:id="rId13"/>
    <p:sldId id="268" r:id="rId14"/>
    <p:sldId id="269" r:id="rId15"/>
    <p:sldId id="270" r:id="rId16"/>
    <p:sldId id="321" r:id="rId17"/>
    <p:sldId id="274" r:id="rId18"/>
    <p:sldId id="276" r:id="rId19"/>
    <p:sldId id="329" r:id="rId20"/>
    <p:sldId id="330" r:id="rId21"/>
    <p:sldId id="279" r:id="rId22"/>
    <p:sldId id="322" r:id="rId23"/>
    <p:sldId id="319" r:id="rId24"/>
    <p:sldId id="323" r:id="rId25"/>
    <p:sldId id="324" r:id="rId26"/>
    <p:sldId id="2145707203" r:id="rId27"/>
    <p:sldId id="422" r:id="rId28"/>
    <p:sldId id="325" r:id="rId29"/>
    <p:sldId id="2145707198" r:id="rId30"/>
    <p:sldId id="2145707199" r:id="rId31"/>
    <p:sldId id="2145707201" r:id="rId32"/>
    <p:sldId id="2145707204" r:id="rId33"/>
    <p:sldId id="318" r:id="rId34"/>
    <p:sldId id="291" r:id="rId35"/>
    <p:sldId id="282" r:id="rId36"/>
    <p:sldId id="294" r:id="rId37"/>
    <p:sldId id="306" r:id="rId38"/>
    <p:sldId id="293" r:id="rId39"/>
    <p:sldId id="310" r:id="rId40"/>
    <p:sldId id="292" r:id="rId41"/>
    <p:sldId id="311" r:id="rId42"/>
    <p:sldId id="295" r:id="rId43"/>
    <p:sldId id="307" r:id="rId44"/>
    <p:sldId id="296" r:id="rId45"/>
    <p:sldId id="308" r:id="rId46"/>
    <p:sldId id="298" r:id="rId47"/>
    <p:sldId id="297" r:id="rId48"/>
    <p:sldId id="309" r:id="rId49"/>
    <p:sldId id="314" r:id="rId50"/>
    <p:sldId id="2145707200" r:id="rId51"/>
    <p:sldId id="315" r:id="rId52"/>
    <p:sldId id="316" r:id="rId53"/>
    <p:sldId id="31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741F4A-3E51-80B6-5D00-BA48A1A22FFA}" name="Hannah Thomas" initials="HT" userId="S::hannah.thomas@shropshire.gov.uk::5c9b5c0b-cc95-4f8a-aad3-7eca96980d82" providerId="AD"/>
  <p188:author id="{06D0BCB4-7E0E-B4F3-CB22-F210A627E15F}" name="Rachel Robinson" initials="SCTMP1348" userId="Rachel Robinson" providerId="None"/>
  <p188:author id="{C1AEB8E6-DFB3-E16D-D1C4-D8443FE17C7E}" name="Chris Hirons" initials="CH" userId="S::chris.hirons@shropshire.gov.uk::6f56ab38-6c4f-42bb-9086-cb31dfab87e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ie Morris" initials="SCTMP2188" lastIdx="1" clrIdx="0">
    <p:extLst>
      <p:ext uri="{19B8F6BF-5375-455C-9EA6-DF929625EA0E}">
        <p15:presenceInfo xmlns:p15="http://schemas.microsoft.com/office/powerpoint/2012/main" userId="Katie Morr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0C8848-55B9-4AB6-AF26-3C3EFBF0F0EF}" v="1" dt="2023-09-26T13:54:10.012"/>
    <p1510:client id="{A463F093-D188-A461-BF94-EEBA4E86ADB8}" v="10" dt="2022-12-07T13:38:55.113"/>
    <p1510:client id="{C280476F-FA41-4E21-8CCC-A283B1B27E3C}" v="46" dt="2023-09-26T13:29:45.5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88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https://shropshirecouncil-my.sharepoint.com/personal/mark_trenfield_shropshire_gov_uk/Documents/Documents/JSNA/Crime%20data%20for%20Shropshir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shropshirecouncil-my.sharepoint.com/personal/mark_trenfield_shropshire_gov_uk/Documents/Documents/JSNA/Crime%20data%20for%20Shropshire.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Crime Severity Score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'chart data'!$C$3</c:f>
              <c:strCache>
                <c:ptCount val="1"/>
                <c:pt idx="0">
                  <c:v>Shropshire</c:v>
                </c:pt>
              </c:strCache>
            </c:strRef>
          </c:tx>
          <c:spPr>
            <a:ln w="28575" cap="rnd">
              <a:solidFill>
                <a:schemeClr val="accent1"/>
              </a:solidFill>
              <a:round/>
            </a:ln>
            <a:effectLst/>
          </c:spPr>
          <c:marker>
            <c:symbol val="none"/>
          </c:marker>
          <c:cat>
            <c:strRef>
              <c:f>'chart data'!$D$2:$W$2</c:f>
              <c:strCache>
                <c:ptCount val="20"/>
                <c:pt idx="0">
                  <c:v>Apr '02 to 
Mar '03</c:v>
                </c:pt>
                <c:pt idx="1">
                  <c:v>Apr '03 to 
Mar '04</c:v>
                </c:pt>
                <c:pt idx="2">
                  <c:v>Apr '04 to 
Mar '05</c:v>
                </c:pt>
                <c:pt idx="3">
                  <c:v>Apr '05 to 
Mar '06</c:v>
                </c:pt>
                <c:pt idx="4">
                  <c:v>Apr '06 to 
Mar '07</c:v>
                </c:pt>
                <c:pt idx="5">
                  <c:v>Apr '07 to 
Mar '08</c:v>
                </c:pt>
                <c:pt idx="6">
                  <c:v>Apr '08 to 
Mar '09</c:v>
                </c:pt>
                <c:pt idx="7">
                  <c:v>Apr '09 to 
Mar '10</c:v>
                </c:pt>
                <c:pt idx="8">
                  <c:v>Apr '10 to 
Mar '11</c:v>
                </c:pt>
                <c:pt idx="9">
                  <c:v>Apr '11 to 
Mar '12</c:v>
                </c:pt>
                <c:pt idx="10">
                  <c:v>Apr '12 to 
Mar '13</c:v>
                </c:pt>
                <c:pt idx="11">
                  <c:v>Apr '13 to 
Mar '14</c:v>
                </c:pt>
                <c:pt idx="12">
                  <c:v>Apr '14 to 
Mar '15</c:v>
                </c:pt>
                <c:pt idx="13">
                  <c:v>Apr '15 to 
Mar '16</c:v>
                </c:pt>
                <c:pt idx="14">
                  <c:v>Apr '16 to 
Mar '17</c:v>
                </c:pt>
                <c:pt idx="15">
                  <c:v>Apr '17 to 
Mar '18</c:v>
                </c:pt>
                <c:pt idx="16">
                  <c:v>Apr '18 to 
Mar '19</c:v>
                </c:pt>
                <c:pt idx="17">
                  <c:v>Apr '19 to 
Mar '20</c:v>
                </c:pt>
                <c:pt idx="18">
                  <c:v>Apr '20 to 
Mar '21</c:v>
                </c:pt>
                <c:pt idx="19">
                  <c:v>Apr '21 to 
Mar '22</c:v>
                </c:pt>
              </c:strCache>
            </c:strRef>
          </c:cat>
          <c:val>
            <c:numRef>
              <c:f>'chart data'!$D$3:$W$3</c:f>
              <c:numCache>
                <c:formatCode>0.0</c:formatCode>
                <c:ptCount val="20"/>
                <c:pt idx="0">
                  <c:v>8.6539751307904744</c:v>
                </c:pt>
                <c:pt idx="1">
                  <c:v>8.6475361666287398</c:v>
                </c:pt>
                <c:pt idx="2">
                  <c:v>7.5001976030846711</c:v>
                </c:pt>
                <c:pt idx="3">
                  <c:v>6.8380260241312909</c:v>
                </c:pt>
                <c:pt idx="4">
                  <c:v>6.287852186397684</c:v>
                </c:pt>
                <c:pt idx="5">
                  <c:v>6.3913112208188068</c:v>
                </c:pt>
                <c:pt idx="6">
                  <c:v>6.3374506197650033</c:v>
                </c:pt>
                <c:pt idx="7">
                  <c:v>5.9243217702417343</c:v>
                </c:pt>
                <c:pt idx="8">
                  <c:v>5.4633324096412457</c:v>
                </c:pt>
                <c:pt idx="9">
                  <c:v>6.1553950684011953</c:v>
                </c:pt>
                <c:pt idx="10">
                  <c:v>5.3445208116811802</c:v>
                </c:pt>
                <c:pt idx="11">
                  <c:v>4.8705895414046552</c:v>
                </c:pt>
                <c:pt idx="12">
                  <c:v>6.2611049760417767</c:v>
                </c:pt>
                <c:pt idx="13">
                  <c:v>7.8542269867924173</c:v>
                </c:pt>
                <c:pt idx="14">
                  <c:v>8.1860925842144656</c:v>
                </c:pt>
                <c:pt idx="15">
                  <c:v>9.6075147216660657</c:v>
                </c:pt>
                <c:pt idx="16">
                  <c:v>10.573105375779965</c:v>
                </c:pt>
                <c:pt idx="17">
                  <c:v>10.015592937892995</c:v>
                </c:pt>
                <c:pt idx="18">
                  <c:v>9.4880972613633148</c:v>
                </c:pt>
                <c:pt idx="19">
                  <c:v>10.351889457108197</c:v>
                </c:pt>
              </c:numCache>
            </c:numRef>
          </c:val>
          <c:smooth val="0"/>
          <c:extLst>
            <c:ext xmlns:c16="http://schemas.microsoft.com/office/drawing/2014/chart" uri="{C3380CC4-5D6E-409C-BE32-E72D297353CC}">
              <c16:uniqueId val="{00000000-3819-417E-8F18-85658CDE26E9}"/>
            </c:ext>
          </c:extLst>
        </c:ser>
        <c:ser>
          <c:idx val="1"/>
          <c:order val="1"/>
          <c:tx>
            <c:strRef>
              <c:f>'chart data'!$C$4</c:f>
              <c:strCache>
                <c:ptCount val="1"/>
                <c:pt idx="0">
                  <c:v>West Mercia</c:v>
                </c:pt>
              </c:strCache>
            </c:strRef>
          </c:tx>
          <c:spPr>
            <a:ln w="28575" cap="rnd">
              <a:solidFill>
                <a:schemeClr val="accent2"/>
              </a:solidFill>
              <a:round/>
            </a:ln>
            <a:effectLst/>
          </c:spPr>
          <c:marker>
            <c:symbol val="none"/>
          </c:marker>
          <c:cat>
            <c:strRef>
              <c:f>'chart data'!$D$2:$W$2</c:f>
              <c:strCache>
                <c:ptCount val="20"/>
                <c:pt idx="0">
                  <c:v>Apr '02 to 
Mar '03</c:v>
                </c:pt>
                <c:pt idx="1">
                  <c:v>Apr '03 to 
Mar '04</c:v>
                </c:pt>
                <c:pt idx="2">
                  <c:v>Apr '04 to 
Mar '05</c:v>
                </c:pt>
                <c:pt idx="3">
                  <c:v>Apr '05 to 
Mar '06</c:v>
                </c:pt>
                <c:pt idx="4">
                  <c:v>Apr '06 to 
Mar '07</c:v>
                </c:pt>
                <c:pt idx="5">
                  <c:v>Apr '07 to 
Mar '08</c:v>
                </c:pt>
                <c:pt idx="6">
                  <c:v>Apr '08 to 
Mar '09</c:v>
                </c:pt>
                <c:pt idx="7">
                  <c:v>Apr '09 to 
Mar '10</c:v>
                </c:pt>
                <c:pt idx="8">
                  <c:v>Apr '10 to 
Mar '11</c:v>
                </c:pt>
                <c:pt idx="9">
                  <c:v>Apr '11 to 
Mar '12</c:v>
                </c:pt>
                <c:pt idx="10">
                  <c:v>Apr '12 to 
Mar '13</c:v>
                </c:pt>
                <c:pt idx="11">
                  <c:v>Apr '13 to 
Mar '14</c:v>
                </c:pt>
                <c:pt idx="12">
                  <c:v>Apr '14 to 
Mar '15</c:v>
                </c:pt>
                <c:pt idx="13">
                  <c:v>Apr '15 to 
Mar '16</c:v>
                </c:pt>
                <c:pt idx="14">
                  <c:v>Apr '16 to 
Mar '17</c:v>
                </c:pt>
                <c:pt idx="15">
                  <c:v>Apr '17 to 
Mar '18</c:v>
                </c:pt>
                <c:pt idx="16">
                  <c:v>Apr '18 to 
Mar '19</c:v>
                </c:pt>
                <c:pt idx="17">
                  <c:v>Apr '19 to 
Mar '20</c:v>
                </c:pt>
                <c:pt idx="18">
                  <c:v>Apr '20 to 
Mar '21</c:v>
                </c:pt>
                <c:pt idx="19">
                  <c:v>Apr '21 to 
Mar '22</c:v>
                </c:pt>
              </c:strCache>
            </c:strRef>
          </c:cat>
          <c:val>
            <c:numRef>
              <c:f>'chart data'!$D$4:$W$4</c:f>
              <c:numCache>
                <c:formatCode>_-* #,##0.0_-;\-* #,##0.0_-;_-* "-"??_-;_-@_-</c:formatCode>
                <c:ptCount val="20"/>
                <c:pt idx="0">
                  <c:v>11.268997403604306</c:v>
                </c:pt>
                <c:pt idx="1">
                  <c:v>11.274093495986117</c:v>
                </c:pt>
                <c:pt idx="2">
                  <c:v>9.7884059886046959</c:v>
                </c:pt>
                <c:pt idx="3">
                  <c:v>8.6758128960243255</c:v>
                </c:pt>
                <c:pt idx="4">
                  <c:v>8.0317816966746598</c:v>
                </c:pt>
                <c:pt idx="5">
                  <c:v>8.0769598095304005</c:v>
                </c:pt>
                <c:pt idx="6">
                  <c:v>7.9947084097419303</c:v>
                </c:pt>
                <c:pt idx="7">
                  <c:v>7.6027454548959099</c:v>
                </c:pt>
                <c:pt idx="8">
                  <c:v>8.0589504769208684</c:v>
                </c:pt>
                <c:pt idx="9">
                  <c:v>7.788634268441303</c:v>
                </c:pt>
                <c:pt idx="10">
                  <c:v>7.0180948001272583</c:v>
                </c:pt>
                <c:pt idx="11">
                  <c:v>6.4787624946121225</c:v>
                </c:pt>
                <c:pt idx="12">
                  <c:v>8.1522518252015921</c:v>
                </c:pt>
                <c:pt idx="13">
                  <c:v>10.746873095684297</c:v>
                </c:pt>
                <c:pt idx="14">
                  <c:v>11.360040461700319</c:v>
                </c:pt>
                <c:pt idx="15">
                  <c:v>12.475480393752191</c:v>
                </c:pt>
                <c:pt idx="16">
                  <c:v>13.001873066884819</c:v>
                </c:pt>
                <c:pt idx="17">
                  <c:v>12.601588179539986</c:v>
                </c:pt>
                <c:pt idx="18">
                  <c:v>11.51058998626705</c:v>
                </c:pt>
                <c:pt idx="19">
                  <c:v>13.075107002677161</c:v>
                </c:pt>
              </c:numCache>
            </c:numRef>
          </c:val>
          <c:smooth val="0"/>
          <c:extLst>
            <c:ext xmlns:c16="http://schemas.microsoft.com/office/drawing/2014/chart" uri="{C3380CC4-5D6E-409C-BE32-E72D297353CC}">
              <c16:uniqueId val="{00000001-3819-417E-8F18-85658CDE26E9}"/>
            </c:ext>
          </c:extLst>
        </c:ser>
        <c:ser>
          <c:idx val="2"/>
          <c:order val="2"/>
          <c:tx>
            <c:strRef>
              <c:f>'chart data'!$C$5</c:f>
              <c:strCache>
                <c:ptCount val="1"/>
                <c:pt idx="0">
                  <c:v>West Midlands </c:v>
                </c:pt>
              </c:strCache>
            </c:strRef>
          </c:tx>
          <c:spPr>
            <a:ln w="28575" cap="rnd">
              <a:solidFill>
                <a:schemeClr val="accent3"/>
              </a:solidFill>
              <a:round/>
            </a:ln>
            <a:effectLst/>
          </c:spPr>
          <c:marker>
            <c:symbol val="none"/>
          </c:marker>
          <c:cat>
            <c:strRef>
              <c:f>'chart data'!$D$2:$W$2</c:f>
              <c:strCache>
                <c:ptCount val="20"/>
                <c:pt idx="0">
                  <c:v>Apr '02 to 
Mar '03</c:v>
                </c:pt>
                <c:pt idx="1">
                  <c:v>Apr '03 to 
Mar '04</c:v>
                </c:pt>
                <c:pt idx="2">
                  <c:v>Apr '04 to 
Mar '05</c:v>
                </c:pt>
                <c:pt idx="3">
                  <c:v>Apr '05 to 
Mar '06</c:v>
                </c:pt>
                <c:pt idx="4">
                  <c:v>Apr '06 to 
Mar '07</c:v>
                </c:pt>
                <c:pt idx="5">
                  <c:v>Apr '07 to 
Mar '08</c:v>
                </c:pt>
                <c:pt idx="6">
                  <c:v>Apr '08 to 
Mar '09</c:v>
                </c:pt>
                <c:pt idx="7">
                  <c:v>Apr '09 to 
Mar '10</c:v>
                </c:pt>
                <c:pt idx="8">
                  <c:v>Apr '10 to 
Mar '11</c:v>
                </c:pt>
                <c:pt idx="9">
                  <c:v>Apr '11 to 
Mar '12</c:v>
                </c:pt>
                <c:pt idx="10">
                  <c:v>Apr '12 to 
Mar '13</c:v>
                </c:pt>
                <c:pt idx="11">
                  <c:v>Apr '13 to 
Mar '14</c:v>
                </c:pt>
                <c:pt idx="12">
                  <c:v>Apr '14 to 
Mar '15</c:v>
                </c:pt>
                <c:pt idx="13">
                  <c:v>Apr '15 to 
Mar '16</c:v>
                </c:pt>
                <c:pt idx="14">
                  <c:v>Apr '16 to 
Mar '17</c:v>
                </c:pt>
                <c:pt idx="15">
                  <c:v>Apr '17 to 
Mar '18</c:v>
                </c:pt>
                <c:pt idx="16">
                  <c:v>Apr '18 to 
Mar '19</c:v>
                </c:pt>
                <c:pt idx="17">
                  <c:v>Apr '19 to 
Mar '20</c:v>
                </c:pt>
                <c:pt idx="18">
                  <c:v>Apr '20 to 
Mar '21</c:v>
                </c:pt>
                <c:pt idx="19">
                  <c:v>Apr '21 to 
Mar '22</c:v>
                </c:pt>
              </c:strCache>
            </c:strRef>
          </c:cat>
          <c:val>
            <c:numRef>
              <c:f>'chart data'!$D$5:$W$5</c:f>
              <c:numCache>
                <c:formatCode>_-* #,##0.0_-;\-* #,##0.0_-;_-* "-"??_-;_-@_-</c:formatCode>
                <c:ptCount val="20"/>
                <c:pt idx="0">
                  <c:v>16.775736113973043</c:v>
                </c:pt>
                <c:pt idx="1">
                  <c:v>16.908675014311356</c:v>
                </c:pt>
                <c:pt idx="2">
                  <c:v>14.597062382684785</c:v>
                </c:pt>
                <c:pt idx="3">
                  <c:v>14.021980394643945</c:v>
                </c:pt>
                <c:pt idx="4">
                  <c:v>13.610112668739136</c:v>
                </c:pt>
                <c:pt idx="5">
                  <c:v>12.478270470236296</c:v>
                </c:pt>
                <c:pt idx="6">
                  <c:v>11.468897486457145</c:v>
                </c:pt>
                <c:pt idx="7">
                  <c:v>10.945769542122294</c:v>
                </c:pt>
                <c:pt idx="8">
                  <c:v>11.360820791394591</c:v>
                </c:pt>
                <c:pt idx="9">
                  <c:v>10.189433843734413</c:v>
                </c:pt>
                <c:pt idx="10">
                  <c:v>9.3070441114076754</c:v>
                </c:pt>
                <c:pt idx="11">
                  <c:v>9.4137861845028272</c:v>
                </c:pt>
                <c:pt idx="12">
                  <c:v>9.9570425686120796</c:v>
                </c:pt>
                <c:pt idx="13">
                  <c:v>11.511561532527629</c:v>
                </c:pt>
                <c:pt idx="14">
                  <c:v>13.011627953286023</c:v>
                </c:pt>
                <c:pt idx="15">
                  <c:v>15.563494061790601</c:v>
                </c:pt>
                <c:pt idx="16">
                  <c:v>16.621603345393105</c:v>
                </c:pt>
                <c:pt idx="17">
                  <c:v>16.064643197274407</c:v>
                </c:pt>
                <c:pt idx="18">
                  <c:v>15.224673129084422</c:v>
                </c:pt>
                <c:pt idx="19">
                  <c:v>19.183626595952475</c:v>
                </c:pt>
              </c:numCache>
            </c:numRef>
          </c:val>
          <c:smooth val="0"/>
          <c:extLst>
            <c:ext xmlns:c16="http://schemas.microsoft.com/office/drawing/2014/chart" uri="{C3380CC4-5D6E-409C-BE32-E72D297353CC}">
              <c16:uniqueId val="{00000002-3819-417E-8F18-85658CDE26E9}"/>
            </c:ext>
          </c:extLst>
        </c:ser>
        <c:ser>
          <c:idx val="3"/>
          <c:order val="3"/>
          <c:tx>
            <c:strRef>
              <c:f>'chart data'!$C$6</c:f>
              <c:strCache>
                <c:ptCount val="1"/>
                <c:pt idx="0">
                  <c:v>ENGLAND</c:v>
                </c:pt>
              </c:strCache>
            </c:strRef>
          </c:tx>
          <c:spPr>
            <a:ln w="28575" cap="rnd">
              <a:solidFill>
                <a:schemeClr val="accent4"/>
              </a:solidFill>
              <a:round/>
            </a:ln>
            <a:effectLst/>
          </c:spPr>
          <c:marker>
            <c:symbol val="none"/>
          </c:marker>
          <c:cat>
            <c:strRef>
              <c:f>'chart data'!$D$2:$W$2</c:f>
              <c:strCache>
                <c:ptCount val="20"/>
                <c:pt idx="0">
                  <c:v>Apr '02 to 
Mar '03</c:v>
                </c:pt>
                <c:pt idx="1">
                  <c:v>Apr '03 to 
Mar '04</c:v>
                </c:pt>
                <c:pt idx="2">
                  <c:v>Apr '04 to 
Mar '05</c:v>
                </c:pt>
                <c:pt idx="3">
                  <c:v>Apr '05 to 
Mar '06</c:v>
                </c:pt>
                <c:pt idx="4">
                  <c:v>Apr '06 to 
Mar '07</c:v>
                </c:pt>
                <c:pt idx="5">
                  <c:v>Apr '07 to 
Mar '08</c:v>
                </c:pt>
                <c:pt idx="6">
                  <c:v>Apr '08 to 
Mar '09</c:v>
                </c:pt>
                <c:pt idx="7">
                  <c:v>Apr '09 to 
Mar '10</c:v>
                </c:pt>
                <c:pt idx="8">
                  <c:v>Apr '10 to 
Mar '11</c:v>
                </c:pt>
                <c:pt idx="9">
                  <c:v>Apr '11 to 
Mar '12</c:v>
                </c:pt>
                <c:pt idx="10">
                  <c:v>Apr '12 to 
Mar '13</c:v>
                </c:pt>
                <c:pt idx="11">
                  <c:v>Apr '13 to 
Mar '14</c:v>
                </c:pt>
                <c:pt idx="12">
                  <c:v>Apr '14 to 
Mar '15</c:v>
                </c:pt>
                <c:pt idx="13">
                  <c:v>Apr '15 to 
Mar '16</c:v>
                </c:pt>
                <c:pt idx="14">
                  <c:v>Apr '16 to 
Mar '17</c:v>
                </c:pt>
                <c:pt idx="15">
                  <c:v>Apr '17 to 
Mar '18</c:v>
                </c:pt>
                <c:pt idx="16">
                  <c:v>Apr '18 to 
Mar '19</c:v>
                </c:pt>
                <c:pt idx="17">
                  <c:v>Apr '19 to 
Mar '20</c:v>
                </c:pt>
                <c:pt idx="18">
                  <c:v>Apr '20 to 
Mar '21</c:v>
                </c:pt>
                <c:pt idx="19">
                  <c:v>Apr '21 to 
Mar '22</c:v>
                </c:pt>
              </c:strCache>
            </c:strRef>
          </c:cat>
          <c:val>
            <c:numRef>
              <c:f>'chart data'!$D$6:$W$6</c:f>
              <c:numCache>
                <c:formatCode>_-* #,##0.0_-;\-* #,##0.0_-;_-* "-"??_-;_-@_-</c:formatCode>
                <c:ptCount val="20"/>
                <c:pt idx="0">
                  <c:v>15.955483557823717</c:v>
                </c:pt>
                <c:pt idx="1">
                  <c:v>15.754702854353498</c:v>
                </c:pt>
                <c:pt idx="2">
                  <c:v>14.278900637491086</c:v>
                </c:pt>
                <c:pt idx="3">
                  <c:v>14.037192702632764</c:v>
                </c:pt>
                <c:pt idx="4">
                  <c:v>13.376437109784789</c:v>
                </c:pt>
                <c:pt idx="5">
                  <c:v>12.088535296853191</c:v>
                </c:pt>
                <c:pt idx="6">
                  <c:v>11.350862034463452</c:v>
                </c:pt>
                <c:pt idx="7">
                  <c:v>10.839712650961067</c:v>
                </c:pt>
                <c:pt idx="8">
                  <c:v>10.406701612826756</c:v>
                </c:pt>
                <c:pt idx="9">
                  <c:v>9.8683128838629841</c:v>
                </c:pt>
                <c:pt idx="10">
                  <c:v>9.3180184834704392</c:v>
                </c:pt>
                <c:pt idx="11">
                  <c:v>9.3753740489290998</c:v>
                </c:pt>
                <c:pt idx="12">
                  <c:v>9.9925103711618526</c:v>
                </c:pt>
                <c:pt idx="13">
                  <c:v>11.037880154134324</c:v>
                </c:pt>
                <c:pt idx="14">
                  <c:v>12.229400856981357</c:v>
                </c:pt>
                <c:pt idx="15">
                  <c:v>14.915197970924314</c:v>
                </c:pt>
                <c:pt idx="16">
                  <c:v>15.820687550497718</c:v>
                </c:pt>
                <c:pt idx="17">
                  <c:v>15.587049942706363</c:v>
                </c:pt>
                <c:pt idx="18">
                  <c:v>13.700196829730107</c:v>
                </c:pt>
                <c:pt idx="19">
                  <c:v>15.90763012442736</c:v>
                </c:pt>
              </c:numCache>
            </c:numRef>
          </c:val>
          <c:smooth val="0"/>
          <c:extLst>
            <c:ext xmlns:c16="http://schemas.microsoft.com/office/drawing/2014/chart" uri="{C3380CC4-5D6E-409C-BE32-E72D297353CC}">
              <c16:uniqueId val="{00000003-3819-417E-8F18-85658CDE26E9}"/>
            </c:ext>
          </c:extLst>
        </c:ser>
        <c:dLbls>
          <c:showLegendKey val="0"/>
          <c:showVal val="0"/>
          <c:showCatName val="0"/>
          <c:showSerName val="0"/>
          <c:showPercent val="0"/>
          <c:showBubbleSize val="0"/>
        </c:dLbls>
        <c:smooth val="0"/>
        <c:axId val="695716560"/>
        <c:axId val="695720824"/>
      </c:lineChart>
      <c:catAx>
        <c:axId val="695716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5720824"/>
        <c:crosses val="autoZero"/>
        <c:auto val="1"/>
        <c:lblAlgn val="ctr"/>
        <c:lblOffset val="100"/>
        <c:noMultiLvlLbl val="0"/>
      </c:catAx>
      <c:valAx>
        <c:axId val="695720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Crime Severity Score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5716560"/>
        <c:crosses val="autoZero"/>
        <c:crossBetween val="between"/>
      </c:valAx>
      <c:spPr>
        <a:noFill/>
        <a:ln>
          <a:noFill/>
        </a:ln>
        <a:effectLst/>
      </c:spPr>
    </c:plotArea>
    <c:legend>
      <c:legendPos val="b"/>
      <c:layout>
        <c:manualLayout>
          <c:xMode val="edge"/>
          <c:yMode val="edge"/>
          <c:x val="0.19824714389117845"/>
          <c:y val="0.9257958490589171"/>
          <c:w val="0.74862778580638989"/>
          <c:h val="5.474086758224130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Crime Offence Rate per 1,000 population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'chart data'!$C$10</c:f>
              <c:strCache>
                <c:ptCount val="1"/>
                <c:pt idx="0">
                  <c:v>Shropshire</c:v>
                </c:pt>
              </c:strCache>
            </c:strRef>
          </c:tx>
          <c:spPr>
            <a:ln w="28575" cap="rnd">
              <a:solidFill>
                <a:schemeClr val="accent1"/>
              </a:solidFill>
              <a:round/>
            </a:ln>
            <a:effectLst/>
          </c:spPr>
          <c:marker>
            <c:symbol val="none"/>
          </c:marker>
          <c:cat>
            <c:strRef>
              <c:f>'chart data'!$D$9:$W$9</c:f>
              <c:strCache>
                <c:ptCount val="20"/>
                <c:pt idx="0">
                  <c:v>Apr '02 to 
Mar '03</c:v>
                </c:pt>
                <c:pt idx="1">
                  <c:v>Apr '03 to 
Mar '04</c:v>
                </c:pt>
                <c:pt idx="2">
                  <c:v>Apr '04 to 
Mar '05</c:v>
                </c:pt>
                <c:pt idx="3">
                  <c:v>Apr '05 to 
Mar '06</c:v>
                </c:pt>
                <c:pt idx="4">
                  <c:v>Apr '06 to 
Mar '07</c:v>
                </c:pt>
                <c:pt idx="5">
                  <c:v>Apr '07 to 
Mar '08</c:v>
                </c:pt>
                <c:pt idx="6">
                  <c:v>Apr '08 to 
Mar '09</c:v>
                </c:pt>
                <c:pt idx="7">
                  <c:v>Apr '09 to 
Mar '10</c:v>
                </c:pt>
                <c:pt idx="8">
                  <c:v>Apr '10 to 
Mar '11</c:v>
                </c:pt>
                <c:pt idx="9">
                  <c:v>Apr '11 to 
Mar '12</c:v>
                </c:pt>
                <c:pt idx="10">
                  <c:v>Apr '12 to 
Mar '13</c:v>
                </c:pt>
                <c:pt idx="11">
                  <c:v>Apr '13 to 
Mar '14</c:v>
                </c:pt>
                <c:pt idx="12">
                  <c:v>Apr '14 to 
Mar '15</c:v>
                </c:pt>
                <c:pt idx="13">
                  <c:v>Apr '15 to 
Mar '16</c:v>
                </c:pt>
                <c:pt idx="14">
                  <c:v>Apr '16 to 
Mar '17</c:v>
                </c:pt>
                <c:pt idx="15">
                  <c:v>Apr '17 to 
Mar '18</c:v>
                </c:pt>
                <c:pt idx="16">
                  <c:v>Apr '18 to 
Mar '19</c:v>
                </c:pt>
                <c:pt idx="17">
                  <c:v>Apr '19 to 
Mar '20</c:v>
                </c:pt>
                <c:pt idx="18">
                  <c:v>Apr '20 to 
Mar '21</c:v>
                </c:pt>
                <c:pt idx="19">
                  <c:v>Apr '21 to 
Mar '22</c:v>
                </c:pt>
              </c:strCache>
            </c:strRef>
          </c:cat>
          <c:val>
            <c:numRef>
              <c:f>'chart data'!$D$10:$W$10</c:f>
              <c:numCache>
                <c:formatCode>0</c:formatCode>
                <c:ptCount val="20"/>
                <c:pt idx="0">
                  <c:v>71.05636637081912</c:v>
                </c:pt>
                <c:pt idx="1">
                  <c:v>71.719649983678536</c:v>
                </c:pt>
                <c:pt idx="2">
                  <c:v>65.978188510105852</c:v>
                </c:pt>
                <c:pt idx="3">
                  <c:v>58.893390118070705</c:v>
                </c:pt>
                <c:pt idx="4">
                  <c:v>56.136222527896599</c:v>
                </c:pt>
                <c:pt idx="5">
                  <c:v>55.827739694633159</c:v>
                </c:pt>
                <c:pt idx="6">
                  <c:v>53.186306625945377</c:v>
                </c:pt>
                <c:pt idx="7">
                  <c:v>46.746296672246757</c:v>
                </c:pt>
                <c:pt idx="8">
                  <c:v>43.897255262870402</c:v>
                </c:pt>
                <c:pt idx="9">
                  <c:v>43.697848766759819</c:v>
                </c:pt>
                <c:pt idx="10">
                  <c:v>37.885694934680956</c:v>
                </c:pt>
                <c:pt idx="11">
                  <c:v>37.326208757003528</c:v>
                </c:pt>
                <c:pt idx="12">
                  <c:v>37.863370917385183</c:v>
                </c:pt>
                <c:pt idx="13">
                  <c:v>45.850038935046044</c:v>
                </c:pt>
                <c:pt idx="14">
                  <c:v>48.051577858417112</c:v>
                </c:pt>
                <c:pt idx="15">
                  <c:v>53.232906689737653</c:v>
                </c:pt>
                <c:pt idx="16">
                  <c:v>57.292437763616718</c:v>
                </c:pt>
                <c:pt idx="17">
                  <c:v>54.984169804604804</c:v>
                </c:pt>
                <c:pt idx="18">
                  <c:v>46.200361457714401</c:v>
                </c:pt>
                <c:pt idx="19">
                  <c:v>52.76032143570518</c:v>
                </c:pt>
              </c:numCache>
            </c:numRef>
          </c:val>
          <c:smooth val="0"/>
          <c:extLst>
            <c:ext xmlns:c16="http://schemas.microsoft.com/office/drawing/2014/chart" uri="{C3380CC4-5D6E-409C-BE32-E72D297353CC}">
              <c16:uniqueId val="{00000000-DA60-4BF7-8BE3-BDDF53F5E6F9}"/>
            </c:ext>
          </c:extLst>
        </c:ser>
        <c:ser>
          <c:idx val="1"/>
          <c:order val="1"/>
          <c:tx>
            <c:strRef>
              <c:f>'chart data'!$C$11</c:f>
              <c:strCache>
                <c:ptCount val="1"/>
                <c:pt idx="0">
                  <c:v>West Mercia</c:v>
                </c:pt>
              </c:strCache>
            </c:strRef>
          </c:tx>
          <c:spPr>
            <a:ln w="28575" cap="rnd">
              <a:solidFill>
                <a:schemeClr val="accent2"/>
              </a:solidFill>
              <a:round/>
            </a:ln>
            <a:effectLst/>
          </c:spPr>
          <c:marker>
            <c:symbol val="none"/>
          </c:marker>
          <c:cat>
            <c:strRef>
              <c:f>'chart data'!$D$9:$W$9</c:f>
              <c:strCache>
                <c:ptCount val="20"/>
                <c:pt idx="0">
                  <c:v>Apr '02 to 
Mar '03</c:v>
                </c:pt>
                <c:pt idx="1">
                  <c:v>Apr '03 to 
Mar '04</c:v>
                </c:pt>
                <c:pt idx="2">
                  <c:v>Apr '04 to 
Mar '05</c:v>
                </c:pt>
                <c:pt idx="3">
                  <c:v>Apr '05 to 
Mar '06</c:v>
                </c:pt>
                <c:pt idx="4">
                  <c:v>Apr '06 to 
Mar '07</c:v>
                </c:pt>
                <c:pt idx="5">
                  <c:v>Apr '07 to 
Mar '08</c:v>
                </c:pt>
                <c:pt idx="6">
                  <c:v>Apr '08 to 
Mar '09</c:v>
                </c:pt>
                <c:pt idx="7">
                  <c:v>Apr '09 to 
Mar '10</c:v>
                </c:pt>
                <c:pt idx="8">
                  <c:v>Apr '10 to 
Mar '11</c:v>
                </c:pt>
                <c:pt idx="9">
                  <c:v>Apr '11 to 
Mar '12</c:v>
                </c:pt>
                <c:pt idx="10">
                  <c:v>Apr '12 to 
Mar '13</c:v>
                </c:pt>
                <c:pt idx="11">
                  <c:v>Apr '13 to 
Mar '14</c:v>
                </c:pt>
                <c:pt idx="12">
                  <c:v>Apr '14 to 
Mar '15</c:v>
                </c:pt>
                <c:pt idx="13">
                  <c:v>Apr '15 to 
Mar '16</c:v>
                </c:pt>
                <c:pt idx="14">
                  <c:v>Apr '16 to 
Mar '17</c:v>
                </c:pt>
                <c:pt idx="15">
                  <c:v>Apr '17 to 
Mar '18</c:v>
                </c:pt>
                <c:pt idx="16">
                  <c:v>Apr '18 to 
Mar '19</c:v>
                </c:pt>
                <c:pt idx="17">
                  <c:v>Apr '19 to 
Mar '20</c:v>
                </c:pt>
                <c:pt idx="18">
                  <c:v>Apr '20 to 
Mar '21</c:v>
                </c:pt>
                <c:pt idx="19">
                  <c:v>Apr '21 to 
Mar '22</c:v>
                </c:pt>
              </c:strCache>
            </c:strRef>
          </c:cat>
          <c:val>
            <c:numRef>
              <c:f>'chart data'!$D$11:$W$11</c:f>
              <c:numCache>
                <c:formatCode>_-* #,##0_-;\-* #,##0_-;_-* "-"??_-;_-@_-</c:formatCode>
                <c:ptCount val="20"/>
                <c:pt idx="0">
                  <c:v>87.917027986660287</c:v>
                </c:pt>
                <c:pt idx="1">
                  <c:v>89.042931735670948</c:v>
                </c:pt>
                <c:pt idx="2">
                  <c:v>78.865159701798788</c:v>
                </c:pt>
                <c:pt idx="3">
                  <c:v>70.739779883588028</c:v>
                </c:pt>
                <c:pt idx="4">
                  <c:v>68.12749105190025</c:v>
                </c:pt>
                <c:pt idx="5">
                  <c:v>66.384100083694378</c:v>
                </c:pt>
                <c:pt idx="6">
                  <c:v>63.669028145919064</c:v>
                </c:pt>
                <c:pt idx="7">
                  <c:v>58.008868874690073</c:v>
                </c:pt>
                <c:pt idx="8">
                  <c:v>58.473730646794664</c:v>
                </c:pt>
                <c:pt idx="9">
                  <c:v>55.893925687838973</c:v>
                </c:pt>
                <c:pt idx="10">
                  <c:v>48.635136404667861</c:v>
                </c:pt>
                <c:pt idx="11">
                  <c:v>47.138069024355566</c:v>
                </c:pt>
                <c:pt idx="12">
                  <c:v>49.132024881764721</c:v>
                </c:pt>
                <c:pt idx="13">
                  <c:v>61.314567875834221</c:v>
                </c:pt>
                <c:pt idx="14">
                  <c:v>64.57494989915908</c:v>
                </c:pt>
                <c:pt idx="15">
                  <c:v>67.089193762478772</c:v>
                </c:pt>
                <c:pt idx="16">
                  <c:v>68.562309156256532</c:v>
                </c:pt>
                <c:pt idx="17">
                  <c:v>68.131710440425593</c:v>
                </c:pt>
                <c:pt idx="18">
                  <c:v>56.467403801709075</c:v>
                </c:pt>
                <c:pt idx="19">
                  <c:v>67.223907173476732</c:v>
                </c:pt>
              </c:numCache>
            </c:numRef>
          </c:val>
          <c:smooth val="0"/>
          <c:extLst>
            <c:ext xmlns:c16="http://schemas.microsoft.com/office/drawing/2014/chart" uri="{C3380CC4-5D6E-409C-BE32-E72D297353CC}">
              <c16:uniqueId val="{00000001-DA60-4BF7-8BE3-BDDF53F5E6F9}"/>
            </c:ext>
          </c:extLst>
        </c:ser>
        <c:ser>
          <c:idx val="2"/>
          <c:order val="2"/>
          <c:tx>
            <c:strRef>
              <c:f>'chart data'!$C$12</c:f>
              <c:strCache>
                <c:ptCount val="1"/>
                <c:pt idx="0">
                  <c:v>West Midlands </c:v>
                </c:pt>
              </c:strCache>
            </c:strRef>
          </c:tx>
          <c:spPr>
            <a:ln w="28575" cap="rnd">
              <a:solidFill>
                <a:schemeClr val="accent3"/>
              </a:solidFill>
              <a:round/>
            </a:ln>
            <a:effectLst/>
          </c:spPr>
          <c:marker>
            <c:symbol val="none"/>
          </c:marker>
          <c:cat>
            <c:strRef>
              <c:f>'chart data'!$D$9:$W$9</c:f>
              <c:strCache>
                <c:ptCount val="20"/>
                <c:pt idx="0">
                  <c:v>Apr '02 to 
Mar '03</c:v>
                </c:pt>
                <c:pt idx="1">
                  <c:v>Apr '03 to 
Mar '04</c:v>
                </c:pt>
                <c:pt idx="2">
                  <c:v>Apr '04 to 
Mar '05</c:v>
                </c:pt>
                <c:pt idx="3">
                  <c:v>Apr '05 to 
Mar '06</c:v>
                </c:pt>
                <c:pt idx="4">
                  <c:v>Apr '06 to 
Mar '07</c:v>
                </c:pt>
                <c:pt idx="5">
                  <c:v>Apr '07 to 
Mar '08</c:v>
                </c:pt>
                <c:pt idx="6">
                  <c:v>Apr '08 to 
Mar '09</c:v>
                </c:pt>
                <c:pt idx="7">
                  <c:v>Apr '09 to 
Mar '10</c:v>
                </c:pt>
                <c:pt idx="8">
                  <c:v>Apr '10 to 
Mar '11</c:v>
                </c:pt>
                <c:pt idx="9">
                  <c:v>Apr '11 to 
Mar '12</c:v>
                </c:pt>
                <c:pt idx="10">
                  <c:v>Apr '12 to 
Mar '13</c:v>
                </c:pt>
                <c:pt idx="11">
                  <c:v>Apr '13 to 
Mar '14</c:v>
                </c:pt>
                <c:pt idx="12">
                  <c:v>Apr '14 to 
Mar '15</c:v>
                </c:pt>
                <c:pt idx="13">
                  <c:v>Apr '15 to 
Mar '16</c:v>
                </c:pt>
                <c:pt idx="14">
                  <c:v>Apr '16 to 
Mar '17</c:v>
                </c:pt>
                <c:pt idx="15">
                  <c:v>Apr '17 to 
Mar '18</c:v>
                </c:pt>
                <c:pt idx="16">
                  <c:v>Apr '18 to 
Mar '19</c:v>
                </c:pt>
                <c:pt idx="17">
                  <c:v>Apr '19 to 
Mar '20</c:v>
                </c:pt>
                <c:pt idx="18">
                  <c:v>Apr '20 to 
Mar '21</c:v>
                </c:pt>
                <c:pt idx="19">
                  <c:v>Apr '21 to 
Mar '22</c:v>
                </c:pt>
              </c:strCache>
            </c:strRef>
          </c:cat>
          <c:val>
            <c:numRef>
              <c:f>'chart data'!$D$12:$W$12</c:f>
              <c:numCache>
                <c:formatCode>_-* #,##0_-;\-* #,##0_-;_-* "-"??_-;_-@_-</c:formatCode>
                <c:ptCount val="20"/>
                <c:pt idx="0">
                  <c:v>111.27198963324557</c:v>
                </c:pt>
                <c:pt idx="1">
                  <c:v>110.00891677668804</c:v>
                </c:pt>
                <c:pt idx="2">
                  <c:v>96.466887930184626</c:v>
                </c:pt>
                <c:pt idx="3">
                  <c:v>94.967881046899805</c:v>
                </c:pt>
                <c:pt idx="4">
                  <c:v>92.908767969591992</c:v>
                </c:pt>
                <c:pt idx="5">
                  <c:v>83.520126687718502</c:v>
                </c:pt>
                <c:pt idx="6">
                  <c:v>77.421108584785841</c:v>
                </c:pt>
                <c:pt idx="7">
                  <c:v>70.376839439325792</c:v>
                </c:pt>
                <c:pt idx="8">
                  <c:v>69.671945060851044</c:v>
                </c:pt>
                <c:pt idx="9">
                  <c:v>64.067298781537318</c:v>
                </c:pt>
                <c:pt idx="10">
                  <c:v>56.260605238285677</c:v>
                </c:pt>
                <c:pt idx="11">
                  <c:v>56.762795105872776</c:v>
                </c:pt>
                <c:pt idx="12">
                  <c:v>57.286040778639055</c:v>
                </c:pt>
                <c:pt idx="13">
                  <c:v>63.291478214784476</c:v>
                </c:pt>
                <c:pt idx="14">
                  <c:v>69.91099267562717</c:v>
                </c:pt>
                <c:pt idx="15">
                  <c:v>76.369873681178049</c:v>
                </c:pt>
                <c:pt idx="16">
                  <c:v>80.953728100334672</c:v>
                </c:pt>
                <c:pt idx="17">
                  <c:v>79.63707029454018</c:v>
                </c:pt>
                <c:pt idx="18">
                  <c:v>75.339604387367316</c:v>
                </c:pt>
                <c:pt idx="19">
                  <c:v>93.908867415227519</c:v>
                </c:pt>
              </c:numCache>
            </c:numRef>
          </c:val>
          <c:smooth val="0"/>
          <c:extLst>
            <c:ext xmlns:c16="http://schemas.microsoft.com/office/drawing/2014/chart" uri="{C3380CC4-5D6E-409C-BE32-E72D297353CC}">
              <c16:uniqueId val="{00000002-DA60-4BF7-8BE3-BDDF53F5E6F9}"/>
            </c:ext>
          </c:extLst>
        </c:ser>
        <c:ser>
          <c:idx val="3"/>
          <c:order val="3"/>
          <c:tx>
            <c:strRef>
              <c:f>'chart data'!$C$13</c:f>
              <c:strCache>
                <c:ptCount val="1"/>
                <c:pt idx="0">
                  <c:v>ENGLAND</c:v>
                </c:pt>
              </c:strCache>
            </c:strRef>
          </c:tx>
          <c:spPr>
            <a:ln w="28575" cap="rnd">
              <a:solidFill>
                <a:schemeClr val="accent4"/>
              </a:solidFill>
              <a:round/>
            </a:ln>
            <a:effectLst/>
          </c:spPr>
          <c:marker>
            <c:symbol val="none"/>
          </c:marker>
          <c:cat>
            <c:strRef>
              <c:f>'chart data'!$D$9:$W$9</c:f>
              <c:strCache>
                <c:ptCount val="20"/>
                <c:pt idx="0">
                  <c:v>Apr '02 to 
Mar '03</c:v>
                </c:pt>
                <c:pt idx="1">
                  <c:v>Apr '03 to 
Mar '04</c:v>
                </c:pt>
                <c:pt idx="2">
                  <c:v>Apr '04 to 
Mar '05</c:v>
                </c:pt>
                <c:pt idx="3">
                  <c:v>Apr '05 to 
Mar '06</c:v>
                </c:pt>
                <c:pt idx="4">
                  <c:v>Apr '06 to 
Mar '07</c:v>
                </c:pt>
                <c:pt idx="5">
                  <c:v>Apr '07 to 
Mar '08</c:v>
                </c:pt>
                <c:pt idx="6">
                  <c:v>Apr '08 to 
Mar '09</c:v>
                </c:pt>
                <c:pt idx="7">
                  <c:v>Apr '09 to 
Mar '10</c:v>
                </c:pt>
                <c:pt idx="8">
                  <c:v>Apr '10 to 
Mar '11</c:v>
                </c:pt>
                <c:pt idx="9">
                  <c:v>Apr '11 to 
Mar '12</c:v>
                </c:pt>
                <c:pt idx="10">
                  <c:v>Apr '12 to 
Mar '13</c:v>
                </c:pt>
                <c:pt idx="11">
                  <c:v>Apr '13 to 
Mar '14</c:v>
                </c:pt>
                <c:pt idx="12">
                  <c:v>Apr '14 to 
Mar '15</c:v>
                </c:pt>
                <c:pt idx="13">
                  <c:v>Apr '15 to 
Mar '16</c:v>
                </c:pt>
                <c:pt idx="14">
                  <c:v>Apr '16 to 
Mar '17</c:v>
                </c:pt>
                <c:pt idx="15">
                  <c:v>Apr '17 to 
Mar '18</c:v>
                </c:pt>
                <c:pt idx="16">
                  <c:v>Apr '18 to 
Mar '19</c:v>
                </c:pt>
                <c:pt idx="17">
                  <c:v>Apr '19 to 
Mar '20</c:v>
                </c:pt>
                <c:pt idx="18">
                  <c:v>Apr '20 to 
Mar '21</c:v>
                </c:pt>
                <c:pt idx="19">
                  <c:v>Apr '21 to 
Mar '22</c:v>
                </c:pt>
              </c:strCache>
            </c:strRef>
          </c:cat>
          <c:val>
            <c:numRef>
              <c:f>'chart data'!$D$13:$W$13</c:f>
              <c:numCache>
                <c:formatCode>_-* #,##0_-;\-* #,##0_-;_-* "-"??_-;_-@_-</c:formatCode>
                <c:ptCount val="20"/>
                <c:pt idx="0">
                  <c:v>109.74153436500968</c:v>
                </c:pt>
                <c:pt idx="1">
                  <c:v>110.34418040024624</c:v>
                </c:pt>
                <c:pt idx="2">
                  <c:v>102.90577461621479</c:v>
                </c:pt>
                <c:pt idx="3">
                  <c:v>101.52944739075518</c:v>
                </c:pt>
                <c:pt idx="4">
                  <c:v>98.63406802437828</c:v>
                </c:pt>
                <c:pt idx="5">
                  <c:v>89.728937710538332</c:v>
                </c:pt>
                <c:pt idx="6">
                  <c:v>84.320140873608892</c:v>
                </c:pt>
                <c:pt idx="7">
                  <c:v>76.938750771892146</c:v>
                </c:pt>
                <c:pt idx="8">
                  <c:v>73.178617498404734</c:v>
                </c:pt>
                <c:pt idx="9">
                  <c:v>69.582587072501866</c:v>
                </c:pt>
                <c:pt idx="10">
                  <c:v>62.652934860828303</c:v>
                </c:pt>
                <c:pt idx="11">
                  <c:v>61.403963817889753</c:v>
                </c:pt>
                <c:pt idx="12">
                  <c:v>62.154575693152488</c:v>
                </c:pt>
                <c:pt idx="13">
                  <c:v>67.483343679461044</c:v>
                </c:pt>
                <c:pt idx="14">
                  <c:v>74.363316964103106</c:v>
                </c:pt>
                <c:pt idx="15">
                  <c:v>83.228241002168573</c:v>
                </c:pt>
                <c:pt idx="16">
                  <c:v>88.907994921918473</c:v>
                </c:pt>
                <c:pt idx="17">
                  <c:v>88.557929804892993</c:v>
                </c:pt>
                <c:pt idx="18">
                  <c:v>77.068843706093844</c:v>
                </c:pt>
                <c:pt idx="19">
                  <c:v>88.722329908372643</c:v>
                </c:pt>
              </c:numCache>
            </c:numRef>
          </c:val>
          <c:smooth val="0"/>
          <c:extLst>
            <c:ext xmlns:c16="http://schemas.microsoft.com/office/drawing/2014/chart" uri="{C3380CC4-5D6E-409C-BE32-E72D297353CC}">
              <c16:uniqueId val="{00000003-DA60-4BF7-8BE3-BDDF53F5E6F9}"/>
            </c:ext>
          </c:extLst>
        </c:ser>
        <c:dLbls>
          <c:showLegendKey val="0"/>
          <c:showVal val="0"/>
          <c:showCatName val="0"/>
          <c:showSerName val="0"/>
          <c:showPercent val="0"/>
          <c:showBubbleSize val="0"/>
        </c:dLbls>
        <c:smooth val="0"/>
        <c:axId val="695716560"/>
        <c:axId val="695720824"/>
      </c:lineChart>
      <c:catAx>
        <c:axId val="695716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5720824"/>
        <c:crosses val="autoZero"/>
        <c:auto val="1"/>
        <c:lblAlgn val="ctr"/>
        <c:lblOffset val="100"/>
        <c:noMultiLvlLbl val="0"/>
      </c:catAx>
      <c:valAx>
        <c:axId val="695720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Offence Rate per 1,000 population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5716560"/>
        <c:crosses val="autoZero"/>
        <c:crossBetween val="between"/>
      </c:valAx>
      <c:spPr>
        <a:noFill/>
        <a:ln>
          <a:noFill/>
        </a:ln>
        <a:effectLst/>
      </c:spPr>
    </c:plotArea>
    <c:legend>
      <c:legendPos val="b"/>
      <c:layout>
        <c:manualLayout>
          <c:xMode val="edge"/>
          <c:yMode val="edge"/>
          <c:x val="0.19217622387735922"/>
          <c:y val="0.92989453221095786"/>
          <c:w val="0.75799334731361634"/>
          <c:h val="4.95510867695449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3B_9395B2F4.xml><?xml version="1.0" encoding="utf-8"?>
<p188:cmLst xmlns:a="http://schemas.openxmlformats.org/drawingml/2006/main" xmlns:r="http://schemas.openxmlformats.org/officeDocument/2006/relationships" xmlns:p188="http://schemas.microsoft.com/office/powerpoint/2018/8/main">
  <p188:cm id="{35532823-3E9D-42F9-A06B-B186472F5994}" authorId="{72741F4A-3E51-80B6-5D00-BA48A1A22FFA}" status="resolved" created="2022-09-05T19:54:36.310" complete="100000">
    <ac:txMkLst xmlns:ac="http://schemas.microsoft.com/office/drawing/2013/main/command">
      <pc:docMk xmlns:pc="http://schemas.microsoft.com/office/powerpoint/2013/main/command"/>
      <pc:sldMk xmlns:pc="http://schemas.microsoft.com/office/powerpoint/2013/main/command" cId="2476061428" sldId="315"/>
      <ac:spMk id="2" creationId="{6B899E24-0916-4C1B-96C6-35657DF8EDEE}"/>
      <ac:txMk cp="49" len="16">
        <ac:context len="66" hash="3176817557"/>
      </ac:txMk>
    </ac:txMkLst>
    <p188:pos x="3918857" y="1156607"/>
    <p188:replyLst>
      <p188:reply id="{88889B09-7AD5-44EC-85CE-154DF89215C0}" authorId="{C1AEB8E6-DFB3-E16D-D1C4-D8443FE17C7E}" created="2022-09-05T20:28:37.853">
        <p188:txBody>
          <a:bodyPr/>
          <a:lstStyle/>
          <a:p>
            <a:r>
              <a:rPr lang="en-GB"/>
              <a:t>Yes - don't know why it doesn't - i thought i changed it...</a:t>
            </a:r>
          </a:p>
        </p188:txBody>
      </p188:reply>
    </p188:replyLst>
    <p188:txBody>
      <a:bodyPr/>
      <a:lstStyle/>
      <a:p>
        <a:r>
          <a:rPr lang="en-GB"/>
          <a:t>[@Chris Hirons] should this say reccommendation? </a:t>
        </a:r>
      </a:p>
    </p188:txBody>
  </p188:cm>
</p188:cmLst>
</file>

<file path=ppt/comments/modernComment_142_B7A9DF66.xml><?xml version="1.0" encoding="utf-8"?>
<p188:cmLst xmlns:a="http://schemas.openxmlformats.org/drawingml/2006/main" xmlns:r="http://schemas.openxmlformats.org/officeDocument/2006/relationships" xmlns:p188="http://schemas.microsoft.com/office/powerpoint/2018/8/main">
  <p188:cm id="{023000B2-7F56-413D-9EFC-5BD03CFA273A}" authorId="{72741F4A-3E51-80B6-5D00-BA48A1A22FFA}" status="resolved" created="2022-09-05T20:02:57.916" complete="100000">
    <ac:txMkLst xmlns:ac="http://schemas.microsoft.com/office/drawing/2013/main/command">
      <pc:docMk xmlns:pc="http://schemas.microsoft.com/office/powerpoint/2013/main/command"/>
      <pc:sldMk xmlns:pc="http://schemas.microsoft.com/office/powerpoint/2013/main/command" cId="3081363302" sldId="322"/>
      <ac:graphicFrameMk id="6" creationId="{420225F7-9AEE-42C9-B714-6EE5AF5E1EB4}"/>
      <ac:tblMk/>
      <ac:tcMk rowId="1018125085" colId="1137764438"/>
      <ac:txMk cp="0" len="13">
        <ac:context len="14" hash="797978414"/>
      </ac:txMk>
    </ac:txMkLst>
    <p188:pos x="3415392" y="258535"/>
    <p188:replyLst>
      <p188:reply id="{D8BC2547-0F34-408B-8168-6F9D3B857AAF}" authorId="{C1AEB8E6-DFB3-E16D-D1C4-D8443FE17C7E}" created="2022-09-05T20:33:48.531">
        <p188:txBody>
          <a:bodyPr/>
          <a:lstStyle/>
          <a:p>
            <a:r>
              <a:rPr lang="en-GB"/>
              <a:t>done</a:t>
            </a:r>
          </a:p>
        </p188:txBody>
      </p188:reply>
    </p188:replyLst>
    <p188:txBody>
      <a:bodyPr/>
      <a:lstStyle/>
      <a:p>
        <a:r>
          <a:rPr lang="en-GB"/>
          <a:t>[@Chris Hirons] need to change the blue background as this is not a title</a:t>
        </a:r>
      </a:p>
    </p188:txBody>
  </p188:cm>
</p188:cmLst>
</file>

<file path=ppt/drawings/drawing1.xml><?xml version="1.0" encoding="utf-8"?>
<c:userShapes xmlns:c="http://schemas.openxmlformats.org/drawingml/2006/chart">
  <cdr:relSizeAnchor xmlns:cdr="http://schemas.openxmlformats.org/drawingml/2006/chartDrawing">
    <cdr:from>
      <cdr:x>0.02389</cdr:x>
      <cdr:y>0.94909</cdr:y>
    </cdr:from>
    <cdr:to>
      <cdr:x>0.27048</cdr:x>
      <cdr:y>0.98172</cdr:y>
    </cdr:to>
    <cdr:sp macro="" textlink="">
      <cdr:nvSpPr>
        <cdr:cNvPr id="2" name="TextBox 1">
          <a:extLst xmlns:a="http://schemas.openxmlformats.org/drawingml/2006/main">
            <a:ext uri="{FF2B5EF4-FFF2-40B4-BE49-F238E27FC236}">
              <a16:creationId xmlns:a16="http://schemas.microsoft.com/office/drawing/2014/main" id="{9717DB28-1640-47A6-A076-C00B1C4B0159}"/>
            </a:ext>
          </a:extLst>
        </cdr:cNvPr>
        <cdr:cNvSpPr txBox="1"/>
      </cdr:nvSpPr>
      <cdr:spPr>
        <a:xfrm xmlns:a="http://schemas.openxmlformats.org/drawingml/2006/main">
          <a:off x="222250" y="5770563"/>
          <a:ext cx="2293938" cy="1984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700"/>
            <a:t>Source: Home Office - Police recorded crime data</a:t>
          </a:r>
        </a:p>
      </cdr:txBody>
    </cdr:sp>
  </cdr:relSizeAnchor>
</c:userShapes>
</file>

<file path=ppt/drawings/drawing2.xml><?xml version="1.0" encoding="utf-8"?>
<c:userShapes xmlns:c="http://schemas.openxmlformats.org/drawingml/2006/chart">
  <cdr:relSizeAnchor xmlns:cdr="http://schemas.openxmlformats.org/drawingml/2006/chartDrawing">
    <cdr:from>
      <cdr:x>0.02389</cdr:x>
      <cdr:y>0.94909</cdr:y>
    </cdr:from>
    <cdr:to>
      <cdr:x>0.27048</cdr:x>
      <cdr:y>0.98172</cdr:y>
    </cdr:to>
    <cdr:sp macro="" textlink="">
      <cdr:nvSpPr>
        <cdr:cNvPr id="2" name="TextBox 1">
          <a:extLst xmlns:a="http://schemas.openxmlformats.org/drawingml/2006/main">
            <a:ext uri="{FF2B5EF4-FFF2-40B4-BE49-F238E27FC236}">
              <a16:creationId xmlns:a16="http://schemas.microsoft.com/office/drawing/2014/main" id="{9717DB28-1640-47A6-A076-C00B1C4B0159}"/>
            </a:ext>
          </a:extLst>
        </cdr:cNvPr>
        <cdr:cNvSpPr txBox="1"/>
      </cdr:nvSpPr>
      <cdr:spPr>
        <a:xfrm xmlns:a="http://schemas.openxmlformats.org/drawingml/2006/main">
          <a:off x="222250" y="5770563"/>
          <a:ext cx="2293938" cy="1984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700"/>
            <a:t>Source: Home Office - Police recorded crime data</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A34312-7E6F-4AE4-82B9-42097236ACA5}" type="datetimeFigureOut">
              <a:rPr lang="en-GB" smtClean="0"/>
              <a:t>26/09/2023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D6E33F-457E-4754-966F-2F2A944A46AC}" type="slidenum">
              <a:rPr lang="en-GB" smtClean="0"/>
              <a:t>‹#›</a:t>
            </a:fld>
            <a:endParaRPr lang="en-GB"/>
          </a:p>
        </p:txBody>
      </p:sp>
    </p:spTree>
    <p:extLst>
      <p:ext uri="{BB962C8B-B14F-4D97-AF65-F5344CB8AC3E}">
        <p14:creationId xmlns:p14="http://schemas.microsoft.com/office/powerpoint/2010/main" val="2932875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Intro my role</a:t>
            </a:r>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2</a:t>
            </a:fld>
            <a:endParaRPr lang="en-GB" altLang="en-US" sz="1200"/>
          </a:p>
        </p:txBody>
      </p:sp>
    </p:spTree>
    <p:extLst>
      <p:ext uri="{BB962C8B-B14F-4D97-AF65-F5344CB8AC3E}">
        <p14:creationId xmlns:p14="http://schemas.microsoft.com/office/powerpoint/2010/main" val="4134693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D6E33F-457E-4754-966F-2F2A944A46AC}" type="slidenum">
              <a:rPr lang="en-GB" smtClean="0"/>
              <a:t>12</a:t>
            </a:fld>
            <a:endParaRPr lang="en-GB"/>
          </a:p>
        </p:txBody>
      </p:sp>
    </p:spTree>
    <p:extLst>
      <p:ext uri="{BB962C8B-B14F-4D97-AF65-F5344CB8AC3E}">
        <p14:creationId xmlns:p14="http://schemas.microsoft.com/office/powerpoint/2010/main" val="2366613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9: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9:notes"/>
          <p:cNvSpPr txBox="1">
            <a:spLocks noGrp="1"/>
          </p:cNvSpPr>
          <p:nvPr>
            <p:ph type="body" idx="1"/>
          </p:nvPr>
        </p:nvSpPr>
        <p:spPr>
          <a:xfrm>
            <a:off x="666909" y="4632960"/>
            <a:ext cx="5335200" cy="4389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270" name="Google Shape;270;p9:notes"/>
          <p:cNvSpPr txBox="1">
            <a:spLocks noGrp="1"/>
          </p:cNvSpPr>
          <p:nvPr>
            <p:ph type="sldNum" idx="12"/>
          </p:nvPr>
        </p:nvSpPr>
        <p:spPr>
          <a:xfrm>
            <a:off x="3777607" y="9264227"/>
            <a:ext cx="2889900" cy="4878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40fd753846_1_823: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g40fd753846_1_823:notes"/>
          <p:cNvSpPr txBox="1">
            <a:spLocks noGrp="1"/>
          </p:cNvSpPr>
          <p:nvPr>
            <p:ph type="body" idx="1"/>
          </p:nvPr>
        </p:nvSpPr>
        <p:spPr>
          <a:xfrm>
            <a:off x="666907" y="4632960"/>
            <a:ext cx="5335200" cy="43890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289" name="Google Shape;289;g40fd753846_1_823:notes"/>
          <p:cNvSpPr txBox="1">
            <a:spLocks noGrp="1"/>
          </p:cNvSpPr>
          <p:nvPr>
            <p:ph type="sldNum" idx="12"/>
          </p:nvPr>
        </p:nvSpPr>
        <p:spPr>
          <a:xfrm>
            <a:off x="3777065" y="9264049"/>
            <a:ext cx="2890500" cy="48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GB"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2: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2:notes"/>
          <p:cNvSpPr txBox="1">
            <a:spLocks noGrp="1"/>
          </p:cNvSpPr>
          <p:nvPr>
            <p:ph type="body" idx="1"/>
          </p:nvPr>
        </p:nvSpPr>
        <p:spPr>
          <a:xfrm>
            <a:off x="666909" y="4632960"/>
            <a:ext cx="5335200" cy="4389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12" name="Google Shape;312;p12:notes"/>
          <p:cNvSpPr txBox="1">
            <a:spLocks noGrp="1"/>
          </p:cNvSpPr>
          <p:nvPr>
            <p:ph type="sldNum" idx="12"/>
          </p:nvPr>
        </p:nvSpPr>
        <p:spPr>
          <a:xfrm>
            <a:off x="3777607" y="9264227"/>
            <a:ext cx="2889900" cy="4878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9: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9:notes"/>
          <p:cNvSpPr txBox="1">
            <a:spLocks noGrp="1"/>
          </p:cNvSpPr>
          <p:nvPr>
            <p:ph type="body" idx="1"/>
          </p:nvPr>
        </p:nvSpPr>
        <p:spPr>
          <a:xfrm>
            <a:off x="666909" y="4632960"/>
            <a:ext cx="5335270" cy="4389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19" name="Google Shape;319;p19:notes"/>
          <p:cNvSpPr txBox="1">
            <a:spLocks noGrp="1"/>
          </p:cNvSpPr>
          <p:nvPr>
            <p:ph type="sldNum" idx="12"/>
          </p:nvPr>
        </p:nvSpPr>
        <p:spPr>
          <a:xfrm>
            <a:off x="3777607" y="9264227"/>
            <a:ext cx="2889938" cy="48768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40fd753846_1_923: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40fd753846_1_923:notes"/>
          <p:cNvSpPr txBox="1">
            <a:spLocks noGrp="1"/>
          </p:cNvSpPr>
          <p:nvPr>
            <p:ph type="body" idx="1"/>
          </p:nvPr>
        </p:nvSpPr>
        <p:spPr>
          <a:xfrm>
            <a:off x="666907" y="4632960"/>
            <a:ext cx="5335200" cy="4389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28" name="Google Shape;328;g40fd753846_1_923:notes"/>
          <p:cNvSpPr txBox="1">
            <a:spLocks noGrp="1"/>
          </p:cNvSpPr>
          <p:nvPr>
            <p:ph type="sldNum" idx="12"/>
          </p:nvPr>
        </p:nvSpPr>
        <p:spPr>
          <a:xfrm>
            <a:off x="3777599" y="9264228"/>
            <a:ext cx="2889900" cy="4878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GB"/>
              <a:t>In 2020, </a:t>
            </a:r>
            <a:r>
              <a:rPr lang="en-GB" err="1"/>
              <a:t>highley</a:t>
            </a:r>
            <a:r>
              <a:rPr lang="en-GB"/>
              <a:t> had very similar % of 0-4 as Shropshire &amp; England, but % in the next too age groups were behind, whilst it has an older population in general – besides 85+ pop – perhaps due to lack of care homes in boundary</a:t>
            </a:r>
          </a:p>
          <a:p>
            <a:endParaRPr lang="en-GB"/>
          </a:p>
        </p:txBody>
      </p:sp>
      <p:sp>
        <p:nvSpPr>
          <p:cNvPr id="4" name="Slide Number Placeholder 3"/>
          <p:cNvSpPr>
            <a:spLocks noGrp="1"/>
          </p:cNvSpPr>
          <p:nvPr>
            <p:ph type="sldNum" sz="quarter" idx="5"/>
          </p:nvPr>
        </p:nvSpPr>
        <p:spPr/>
        <p:txBody>
          <a:bodyPr/>
          <a:lstStyle/>
          <a:p>
            <a:fld id="{27D6E33F-457E-4754-966F-2F2A944A46AC}" type="slidenum">
              <a:rPr lang="en-GB" smtClean="0"/>
              <a:t>18</a:t>
            </a:fld>
            <a:endParaRPr lang="en-GB"/>
          </a:p>
        </p:txBody>
      </p:sp>
    </p:spTree>
    <p:extLst>
      <p:ext uri="{BB962C8B-B14F-4D97-AF65-F5344CB8AC3E}">
        <p14:creationId xmlns:p14="http://schemas.microsoft.com/office/powerpoint/2010/main" val="447673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cs typeface="Calibri"/>
              </a:rPr>
              <a:t>Small population, although in the 20 year period a 9.6% in 0-4s, a 11.6% drop in 5-15s, 7.9% rise in 18-24s, but most strikingly a 103.9% rise in 65+, 97.8% rise in 65-84 and 85+ - Rise in those older age groups far bigger than Shropshire &amp; England</a:t>
            </a:r>
            <a:br>
              <a:rPr lang="en-GB">
                <a:cs typeface="Calibri"/>
              </a:rPr>
            </a:br>
            <a:br>
              <a:rPr lang="en-GB">
                <a:cs typeface="Calibri"/>
              </a:rPr>
            </a:br>
            <a:r>
              <a:rPr lang="en-GB">
                <a:cs typeface="Calibri"/>
              </a:rPr>
              <a:t>Highley has a slightly higher % of its population 65+, than Shropshire</a:t>
            </a:r>
          </a:p>
          <a:p>
            <a:endParaRPr lang="en-GB"/>
          </a:p>
        </p:txBody>
      </p:sp>
      <p:sp>
        <p:nvSpPr>
          <p:cNvPr id="4" name="Slide Number Placeholder 3"/>
          <p:cNvSpPr>
            <a:spLocks noGrp="1"/>
          </p:cNvSpPr>
          <p:nvPr>
            <p:ph type="sldNum" sz="quarter" idx="5"/>
          </p:nvPr>
        </p:nvSpPr>
        <p:spPr/>
        <p:txBody>
          <a:bodyPr/>
          <a:lstStyle/>
          <a:p>
            <a:fld id="{27D6E33F-457E-4754-966F-2F2A944A46AC}" type="slidenum">
              <a:rPr lang="en-GB" smtClean="0"/>
              <a:t>19</a:t>
            </a:fld>
            <a:endParaRPr lang="en-GB"/>
          </a:p>
        </p:txBody>
      </p:sp>
    </p:spTree>
    <p:extLst>
      <p:ext uri="{BB962C8B-B14F-4D97-AF65-F5344CB8AC3E}">
        <p14:creationId xmlns:p14="http://schemas.microsoft.com/office/powerpoint/2010/main" val="79332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Annual gross household income levels have a major impact on households having equal access to health and social care services and on their health outcomes. Access to high quality housing options are significantly affected by a households ability to afford suitable housing.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t>Housing affordability is generally measured by using ‘affordability ratios’. These reveal the gap between income / earnings and housing costs in an area. The higher the ratio, the less affordable housing is for households with lower income levels.</a:t>
            </a:r>
          </a:p>
        </p:txBody>
      </p:sp>
      <p:sp>
        <p:nvSpPr>
          <p:cNvPr id="4" name="Slide Number Placeholder 3"/>
          <p:cNvSpPr>
            <a:spLocks noGrp="1"/>
          </p:cNvSpPr>
          <p:nvPr>
            <p:ph type="sldNum" sz="quarter" idx="5"/>
          </p:nvPr>
        </p:nvSpPr>
        <p:spPr/>
        <p:txBody>
          <a:bodyPr/>
          <a:lstStyle/>
          <a:p>
            <a:fld id="{27D6E33F-457E-4754-966F-2F2A944A46AC}" type="slidenum">
              <a:rPr lang="en-GB" smtClean="0"/>
              <a:t>20</a:t>
            </a:fld>
            <a:endParaRPr lang="en-GB"/>
          </a:p>
        </p:txBody>
      </p:sp>
    </p:spTree>
    <p:extLst>
      <p:ext uri="{BB962C8B-B14F-4D97-AF65-F5344CB8AC3E}">
        <p14:creationId xmlns:p14="http://schemas.microsoft.com/office/powerpoint/2010/main" val="1847819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 Health and Well-being Board h</a:t>
            </a:r>
            <a:r>
              <a:rPr lang="en-GB" sz="1200" b="0" i="0" kern="1200">
                <a:solidFill>
                  <a:schemeClr val="tx1"/>
                </a:solidFill>
                <a:effectLst/>
                <a:latin typeface="+mn-lt"/>
                <a:ea typeface="+mn-ea"/>
                <a:cs typeface="+mn-cs"/>
              </a:rPr>
              <a:t>as membership from Shropshire Council, Shropshire Clinical Commissioning Group (CCG), Healthwatch Shropshire, the Voluntary and Community Sector Assembly (VCSA) and the NHS Local Area Team. The Board is Co-chaired by Cllr. Lee Chapman and Dr Julian Povey from the CCG</a:t>
            </a:r>
            <a:endParaRPr lang="en-GB"/>
          </a:p>
          <a:p>
            <a:endParaRPr lang="en-GB"/>
          </a:p>
        </p:txBody>
      </p:sp>
      <p:sp>
        <p:nvSpPr>
          <p:cNvPr id="4" name="Slide Number Placeholder 3"/>
          <p:cNvSpPr>
            <a:spLocks noGrp="1"/>
          </p:cNvSpPr>
          <p:nvPr>
            <p:ph type="sldNum" sz="quarter" idx="5"/>
          </p:nvPr>
        </p:nvSpPr>
        <p:spPr/>
        <p:txBody>
          <a:bodyPr/>
          <a:lstStyle/>
          <a:p>
            <a:fld id="{27D6E33F-457E-4754-966F-2F2A944A46AC}" type="slidenum">
              <a:rPr lang="en-GB" smtClean="0"/>
              <a:t>29</a:t>
            </a:fld>
            <a:endParaRPr lang="en-GB"/>
          </a:p>
        </p:txBody>
      </p:sp>
    </p:spTree>
    <p:extLst>
      <p:ext uri="{BB962C8B-B14F-4D97-AF65-F5344CB8AC3E}">
        <p14:creationId xmlns:p14="http://schemas.microsoft.com/office/powerpoint/2010/main" val="209073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Intro my role</a:t>
            </a:r>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3</a:t>
            </a:fld>
            <a:endParaRPr lang="en-GB" altLang="en-US" sz="1200"/>
          </a:p>
        </p:txBody>
      </p:sp>
    </p:spTree>
    <p:extLst>
      <p:ext uri="{BB962C8B-B14F-4D97-AF65-F5344CB8AC3E}">
        <p14:creationId xmlns:p14="http://schemas.microsoft.com/office/powerpoint/2010/main" val="2384314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t>Satisfaction with their life – 15 replies gave rating of 7 or below for satisfaction</a:t>
            </a:r>
          </a:p>
          <a:p>
            <a:r>
              <a:rPr lang="en-GB"/>
              <a:t>Have a worthwhile activities – 7 replied gave rating of 7 or below</a:t>
            </a:r>
          </a:p>
          <a:p>
            <a:pPr eaLnBrk="1" hangingPunct="1"/>
            <a:endParaRPr lang="en-GB" altLang="en-US"/>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30</a:t>
            </a:fld>
            <a:endParaRPr lang="en-GB" altLang="en-US" sz="1200"/>
          </a:p>
        </p:txBody>
      </p:sp>
    </p:spTree>
    <p:extLst>
      <p:ext uri="{BB962C8B-B14F-4D97-AF65-F5344CB8AC3E}">
        <p14:creationId xmlns:p14="http://schemas.microsoft.com/office/powerpoint/2010/main" val="2312013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Intro my role</a:t>
            </a:r>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31</a:t>
            </a:fld>
            <a:endParaRPr lang="en-GB" altLang="en-US" sz="1200"/>
          </a:p>
        </p:txBody>
      </p:sp>
    </p:spTree>
    <p:extLst>
      <p:ext uri="{BB962C8B-B14F-4D97-AF65-F5344CB8AC3E}">
        <p14:creationId xmlns:p14="http://schemas.microsoft.com/office/powerpoint/2010/main" val="1458417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Intro my role</a:t>
            </a:r>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32</a:t>
            </a:fld>
            <a:endParaRPr lang="en-GB" altLang="en-US" sz="1200"/>
          </a:p>
        </p:txBody>
      </p:sp>
    </p:spTree>
    <p:extLst>
      <p:ext uri="{BB962C8B-B14F-4D97-AF65-F5344CB8AC3E}">
        <p14:creationId xmlns:p14="http://schemas.microsoft.com/office/powerpoint/2010/main" val="2850029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33</a:t>
            </a:fld>
            <a:endParaRPr lang="en-GB" altLang="en-US" sz="1200"/>
          </a:p>
        </p:txBody>
      </p:sp>
    </p:spTree>
    <p:extLst>
      <p:ext uri="{BB962C8B-B14F-4D97-AF65-F5344CB8AC3E}">
        <p14:creationId xmlns:p14="http://schemas.microsoft.com/office/powerpoint/2010/main" val="306288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Intro my role</a:t>
            </a:r>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34</a:t>
            </a:fld>
            <a:endParaRPr lang="en-GB" altLang="en-US" sz="1200"/>
          </a:p>
        </p:txBody>
      </p:sp>
    </p:spTree>
    <p:extLst>
      <p:ext uri="{BB962C8B-B14F-4D97-AF65-F5344CB8AC3E}">
        <p14:creationId xmlns:p14="http://schemas.microsoft.com/office/powerpoint/2010/main" val="2542831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Intro my role</a:t>
            </a:r>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35</a:t>
            </a:fld>
            <a:endParaRPr lang="en-GB" altLang="en-US" sz="1200"/>
          </a:p>
        </p:txBody>
      </p:sp>
    </p:spTree>
    <p:extLst>
      <p:ext uri="{BB962C8B-B14F-4D97-AF65-F5344CB8AC3E}">
        <p14:creationId xmlns:p14="http://schemas.microsoft.com/office/powerpoint/2010/main" val="2365337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Intro my role</a:t>
            </a:r>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36</a:t>
            </a:fld>
            <a:endParaRPr lang="en-GB" altLang="en-US" sz="1200"/>
          </a:p>
        </p:txBody>
      </p:sp>
    </p:spTree>
    <p:extLst>
      <p:ext uri="{BB962C8B-B14F-4D97-AF65-F5344CB8AC3E}">
        <p14:creationId xmlns:p14="http://schemas.microsoft.com/office/powerpoint/2010/main" val="3876673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Intro my role</a:t>
            </a:r>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37</a:t>
            </a:fld>
            <a:endParaRPr lang="en-GB" altLang="en-US" sz="1200"/>
          </a:p>
        </p:txBody>
      </p:sp>
    </p:spTree>
    <p:extLst>
      <p:ext uri="{BB962C8B-B14F-4D97-AF65-F5344CB8AC3E}">
        <p14:creationId xmlns:p14="http://schemas.microsoft.com/office/powerpoint/2010/main" val="2825471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Intro my role</a:t>
            </a:r>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38</a:t>
            </a:fld>
            <a:endParaRPr lang="en-GB" altLang="en-US" sz="1200"/>
          </a:p>
        </p:txBody>
      </p:sp>
    </p:spTree>
    <p:extLst>
      <p:ext uri="{BB962C8B-B14F-4D97-AF65-F5344CB8AC3E}">
        <p14:creationId xmlns:p14="http://schemas.microsoft.com/office/powerpoint/2010/main" val="302233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Intro my role</a:t>
            </a:r>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39</a:t>
            </a:fld>
            <a:endParaRPr lang="en-GB" altLang="en-US" sz="1200"/>
          </a:p>
        </p:txBody>
      </p:sp>
    </p:spTree>
    <p:extLst>
      <p:ext uri="{BB962C8B-B14F-4D97-AF65-F5344CB8AC3E}">
        <p14:creationId xmlns:p14="http://schemas.microsoft.com/office/powerpoint/2010/main" val="2899892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Intro my role</a:t>
            </a:r>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4</a:t>
            </a:fld>
            <a:endParaRPr lang="en-GB" altLang="en-US" sz="1200"/>
          </a:p>
        </p:txBody>
      </p:sp>
    </p:spTree>
    <p:extLst>
      <p:ext uri="{BB962C8B-B14F-4D97-AF65-F5344CB8AC3E}">
        <p14:creationId xmlns:p14="http://schemas.microsoft.com/office/powerpoint/2010/main" val="788804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Intro my role</a:t>
            </a:r>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40</a:t>
            </a:fld>
            <a:endParaRPr lang="en-GB" altLang="en-US" sz="1200"/>
          </a:p>
        </p:txBody>
      </p:sp>
    </p:spTree>
    <p:extLst>
      <p:ext uri="{BB962C8B-B14F-4D97-AF65-F5344CB8AC3E}">
        <p14:creationId xmlns:p14="http://schemas.microsoft.com/office/powerpoint/2010/main" val="2802734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Intro my role</a:t>
            </a:r>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41</a:t>
            </a:fld>
            <a:endParaRPr lang="en-GB" altLang="en-US" sz="1200"/>
          </a:p>
        </p:txBody>
      </p:sp>
    </p:spTree>
    <p:extLst>
      <p:ext uri="{BB962C8B-B14F-4D97-AF65-F5344CB8AC3E}">
        <p14:creationId xmlns:p14="http://schemas.microsoft.com/office/powerpoint/2010/main" val="4090750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Intro my role</a:t>
            </a:r>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42</a:t>
            </a:fld>
            <a:endParaRPr lang="en-GB" altLang="en-US" sz="1200"/>
          </a:p>
        </p:txBody>
      </p:sp>
    </p:spTree>
    <p:extLst>
      <p:ext uri="{BB962C8B-B14F-4D97-AF65-F5344CB8AC3E}">
        <p14:creationId xmlns:p14="http://schemas.microsoft.com/office/powerpoint/2010/main" val="499013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Intro my role</a:t>
            </a:r>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43</a:t>
            </a:fld>
            <a:endParaRPr lang="en-GB" altLang="en-US" sz="1200"/>
          </a:p>
        </p:txBody>
      </p:sp>
    </p:spTree>
    <p:extLst>
      <p:ext uri="{BB962C8B-B14F-4D97-AF65-F5344CB8AC3E}">
        <p14:creationId xmlns:p14="http://schemas.microsoft.com/office/powerpoint/2010/main" val="2297526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Intro my role</a:t>
            </a:r>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44</a:t>
            </a:fld>
            <a:endParaRPr lang="en-GB" altLang="en-US" sz="1200"/>
          </a:p>
        </p:txBody>
      </p:sp>
    </p:spTree>
    <p:extLst>
      <p:ext uri="{BB962C8B-B14F-4D97-AF65-F5344CB8AC3E}">
        <p14:creationId xmlns:p14="http://schemas.microsoft.com/office/powerpoint/2010/main" val="976572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Intro my role</a:t>
            </a:r>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45</a:t>
            </a:fld>
            <a:endParaRPr lang="en-GB" altLang="en-US" sz="1200"/>
          </a:p>
        </p:txBody>
      </p:sp>
    </p:spTree>
    <p:extLst>
      <p:ext uri="{BB962C8B-B14F-4D97-AF65-F5344CB8AC3E}">
        <p14:creationId xmlns:p14="http://schemas.microsoft.com/office/powerpoint/2010/main" val="24555167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Intro my role</a:t>
            </a:r>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46</a:t>
            </a:fld>
            <a:endParaRPr lang="en-GB" altLang="en-US" sz="1200"/>
          </a:p>
        </p:txBody>
      </p:sp>
    </p:spTree>
    <p:extLst>
      <p:ext uri="{BB962C8B-B14F-4D97-AF65-F5344CB8AC3E}">
        <p14:creationId xmlns:p14="http://schemas.microsoft.com/office/powerpoint/2010/main" val="2265397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Intro my role</a:t>
            </a:r>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47</a:t>
            </a:fld>
            <a:endParaRPr lang="en-GB" altLang="en-US" sz="1200"/>
          </a:p>
        </p:txBody>
      </p:sp>
    </p:spTree>
    <p:extLst>
      <p:ext uri="{BB962C8B-B14F-4D97-AF65-F5344CB8AC3E}">
        <p14:creationId xmlns:p14="http://schemas.microsoft.com/office/powerpoint/2010/main" val="446240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spcBef>
                <a:spcPts val="0"/>
              </a:spcBef>
              <a:buClr>
                <a:schemeClr val="dk1"/>
              </a:buClr>
              <a:buSzPts val="2400"/>
              <a:buFont typeface="Arial"/>
              <a:buChar char="•"/>
            </a:pPr>
            <a:r>
              <a:rPr lang="en-GB" altLang="en-US"/>
              <a:t>Intro my </a:t>
            </a:r>
            <a:r>
              <a:rPr lang="en-GB" altLang="en-US" err="1"/>
              <a:t>role</a:t>
            </a:r>
            <a:r>
              <a:rPr lang="en-GB" sz="1200" err="1"/>
              <a:t>Continue</a:t>
            </a:r>
            <a:r>
              <a:rPr lang="en-GB" sz="1200"/>
              <a:t> to roll out the JSNA</a:t>
            </a:r>
          </a:p>
          <a:p>
            <a:pPr marL="342900" indent="-342900">
              <a:spcBef>
                <a:spcPts val="0"/>
              </a:spcBef>
              <a:buClr>
                <a:schemeClr val="dk1"/>
              </a:buClr>
              <a:buSzPts val="2400"/>
              <a:buFont typeface="Arial"/>
              <a:buChar char="•"/>
            </a:pPr>
            <a:r>
              <a:rPr lang="en-GB" sz="1200">
                <a:sym typeface="Calibri"/>
              </a:rPr>
              <a:t>Learning and feedback on the session is very important too</a:t>
            </a:r>
            <a:endParaRPr lang="en-GB" sz="1200"/>
          </a:p>
          <a:p>
            <a:pPr eaLnBrk="1" hangingPunct="1"/>
            <a:endParaRPr lang="en-GB" altLang="en-US"/>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48</a:t>
            </a:fld>
            <a:endParaRPr lang="en-GB" altLang="en-US" sz="1200"/>
          </a:p>
        </p:txBody>
      </p:sp>
    </p:spTree>
    <p:extLst>
      <p:ext uri="{BB962C8B-B14F-4D97-AF65-F5344CB8AC3E}">
        <p14:creationId xmlns:p14="http://schemas.microsoft.com/office/powerpoint/2010/main" val="29707725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FF2DF-6A44-466A-A0C7-7347C85C3583}"/>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999672-9377-4D44-9ACF-D6DBFBEAE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Intro my role</a:t>
            </a:r>
          </a:p>
        </p:txBody>
      </p:sp>
      <p:sp>
        <p:nvSpPr>
          <p:cNvPr id="4100" name="Slide Number Placeholder 3">
            <a:extLst>
              <a:ext uri="{FF2B5EF4-FFF2-40B4-BE49-F238E27FC236}">
                <a16:creationId xmlns:a16="http://schemas.microsoft.com/office/drawing/2014/main" id="{D2DE38BE-AAA7-4625-88C3-DD96A4B674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3F944841-4FA4-4D0A-B1BA-0DB697507F69}" type="slidenum">
              <a:rPr lang="en-GB" altLang="en-US" sz="1200"/>
              <a:pPr/>
              <a:t>49</a:t>
            </a:fld>
            <a:endParaRPr lang="en-GB" altLang="en-US" sz="1200"/>
          </a:p>
        </p:txBody>
      </p:sp>
    </p:spTree>
    <p:extLst>
      <p:ext uri="{BB962C8B-B14F-4D97-AF65-F5344CB8AC3E}">
        <p14:creationId xmlns:p14="http://schemas.microsoft.com/office/powerpoint/2010/main" val="1708902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0fd753846_1_345: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40fd753846_1_345:notes"/>
          <p:cNvSpPr txBox="1">
            <a:spLocks noGrp="1"/>
          </p:cNvSpPr>
          <p:nvPr>
            <p:ph type="body" idx="1"/>
          </p:nvPr>
        </p:nvSpPr>
        <p:spPr>
          <a:xfrm>
            <a:off x="666907" y="4632960"/>
            <a:ext cx="5335200" cy="4389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1" u="none" strike="noStrike" cap="none">
              <a:solidFill>
                <a:schemeClr val="dk1"/>
              </a:solidFill>
              <a:latin typeface="Calibri"/>
              <a:ea typeface="Calibri"/>
              <a:cs typeface="Calibri"/>
              <a:sym typeface="Calibri"/>
            </a:endParaRPr>
          </a:p>
        </p:txBody>
      </p:sp>
      <p:sp>
        <p:nvSpPr>
          <p:cNvPr id="166" name="Google Shape;166;g40fd753846_1_345:notes"/>
          <p:cNvSpPr txBox="1">
            <a:spLocks noGrp="1"/>
          </p:cNvSpPr>
          <p:nvPr>
            <p:ph type="sldNum" idx="12"/>
          </p:nvPr>
        </p:nvSpPr>
        <p:spPr>
          <a:xfrm>
            <a:off x="3777599" y="9264228"/>
            <a:ext cx="2889900" cy="4878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40fd753846_1_258: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40fd753846_1_258:notes"/>
          <p:cNvSpPr txBox="1">
            <a:spLocks noGrp="1"/>
          </p:cNvSpPr>
          <p:nvPr>
            <p:ph type="body" idx="1"/>
          </p:nvPr>
        </p:nvSpPr>
        <p:spPr>
          <a:xfrm>
            <a:off x="666907" y="4632960"/>
            <a:ext cx="5335200" cy="4389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1" u="none" strike="noStrike" cap="none">
              <a:solidFill>
                <a:schemeClr val="dk1"/>
              </a:solidFill>
              <a:latin typeface="Calibri"/>
              <a:ea typeface="Calibri"/>
              <a:cs typeface="Calibri"/>
              <a:sym typeface="Calibri"/>
            </a:endParaRPr>
          </a:p>
        </p:txBody>
      </p:sp>
      <p:sp>
        <p:nvSpPr>
          <p:cNvPr id="156" name="Google Shape;156;g40fd753846_1_258:notes"/>
          <p:cNvSpPr txBox="1">
            <a:spLocks noGrp="1"/>
          </p:cNvSpPr>
          <p:nvPr>
            <p:ph type="sldNum" idx="12"/>
          </p:nvPr>
        </p:nvSpPr>
        <p:spPr>
          <a:xfrm>
            <a:off x="3777599" y="9264228"/>
            <a:ext cx="2889900" cy="4878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40fd753846_1_564:notes"/>
          <p:cNvSpPr txBox="1">
            <a:spLocks noGrp="1"/>
          </p:cNvSpPr>
          <p:nvPr>
            <p:ph type="body" idx="1"/>
          </p:nvPr>
        </p:nvSpPr>
        <p:spPr>
          <a:xfrm>
            <a:off x="666907" y="4632960"/>
            <a:ext cx="5335200" cy="438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g40fd753846_1_564: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5: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5:notes"/>
          <p:cNvSpPr txBox="1">
            <a:spLocks noGrp="1"/>
          </p:cNvSpPr>
          <p:nvPr>
            <p:ph type="body" idx="1"/>
          </p:nvPr>
        </p:nvSpPr>
        <p:spPr>
          <a:xfrm>
            <a:off x="666909" y="4632960"/>
            <a:ext cx="5335270" cy="4389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07" name="Google Shape;207;p5:notes"/>
          <p:cNvSpPr txBox="1">
            <a:spLocks noGrp="1"/>
          </p:cNvSpPr>
          <p:nvPr>
            <p:ph type="sldNum" idx="12"/>
          </p:nvPr>
        </p:nvSpPr>
        <p:spPr>
          <a:xfrm>
            <a:off x="3777607" y="9264227"/>
            <a:ext cx="2889938" cy="48768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40fd753846_1_648: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40fd753846_1_648:notes"/>
          <p:cNvSpPr txBox="1">
            <a:spLocks noGrp="1"/>
          </p:cNvSpPr>
          <p:nvPr>
            <p:ph type="body" idx="1"/>
          </p:nvPr>
        </p:nvSpPr>
        <p:spPr>
          <a:xfrm>
            <a:off x="666909" y="4632960"/>
            <a:ext cx="5335200" cy="4389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17" name="Google Shape;217;g40fd753846_1_648:notes"/>
          <p:cNvSpPr txBox="1">
            <a:spLocks noGrp="1"/>
          </p:cNvSpPr>
          <p:nvPr>
            <p:ph type="sldNum" idx="12"/>
          </p:nvPr>
        </p:nvSpPr>
        <p:spPr>
          <a:xfrm>
            <a:off x="3777607" y="9264227"/>
            <a:ext cx="2889900" cy="4878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0fd753846_1_723:notes"/>
          <p:cNvSpPr txBox="1">
            <a:spLocks noGrp="1"/>
          </p:cNvSpPr>
          <p:nvPr>
            <p:ph type="body" idx="1"/>
          </p:nvPr>
        </p:nvSpPr>
        <p:spPr>
          <a:xfrm>
            <a:off x="666907" y="4632960"/>
            <a:ext cx="5335200" cy="438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g40fd753846_1_723:notes"/>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3.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6.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18.svg"/><Relationship Id="rId10"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20.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2.png"/><Relationship Id="rId7" Type="http://schemas.openxmlformats.org/officeDocument/2006/relationships/image" Target="../media/image3.png"/><Relationship Id="rId12" Type="http://schemas.openxmlformats.org/officeDocument/2006/relationships/image" Target="../media/image12.sv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25.svg"/><Relationship Id="rId11" Type="http://schemas.openxmlformats.org/officeDocument/2006/relationships/image" Target="../media/image11.png"/><Relationship Id="rId5" Type="http://schemas.openxmlformats.org/officeDocument/2006/relationships/image" Target="../media/image24.png"/><Relationship Id="rId10" Type="http://schemas.openxmlformats.org/officeDocument/2006/relationships/image" Target="../media/image6.svg"/><Relationship Id="rId4" Type="http://schemas.openxmlformats.org/officeDocument/2006/relationships/image" Target="../media/image23.svg"/><Relationship Id="rId9"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29.svg"/><Relationship Id="rId5" Type="http://schemas.openxmlformats.org/officeDocument/2006/relationships/image" Target="../media/image27.sv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4.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3.png"/><Relationship Id="rId11" Type="http://schemas.openxmlformats.org/officeDocument/2006/relationships/image" Target="../media/image12.svg"/><Relationship Id="rId5" Type="http://schemas.openxmlformats.org/officeDocument/2006/relationships/image" Target="../media/image18.svg"/><Relationship Id="rId10"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31.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12.sv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6.svg"/><Relationship Id="rId4" Type="http://schemas.openxmlformats.org/officeDocument/2006/relationships/image" Target="../media/image4.svg"/><Relationship Id="rId9"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3.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6.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3.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6.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3.svg"/><Relationship Id="rId7" Type="http://schemas.openxmlformats.org/officeDocument/2006/relationships/image" Target="../media/image4.sv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35.svg"/><Relationship Id="rId10" Type="http://schemas.openxmlformats.org/officeDocument/2006/relationships/image" Target="../media/image11.png"/><Relationship Id="rId4" Type="http://schemas.openxmlformats.org/officeDocument/2006/relationships/image" Target="../media/image34.png"/><Relationship Id="rId9" Type="http://schemas.openxmlformats.org/officeDocument/2006/relationships/image" Target="../media/image6.sv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svg"/><Relationship Id="rId7" Type="http://schemas.openxmlformats.org/officeDocument/2006/relationships/image" Target="../media/image33.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32.png"/><Relationship Id="rId11" Type="http://schemas.openxmlformats.org/officeDocument/2006/relationships/image" Target="../media/image12.svg"/><Relationship Id="rId5" Type="http://schemas.openxmlformats.org/officeDocument/2006/relationships/image" Target="../media/image18.svg"/><Relationship Id="rId10"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37.sv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svg"/><Relationship Id="rId7" Type="http://schemas.openxmlformats.org/officeDocument/2006/relationships/image" Target="../media/image39.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38.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41.sv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svg"/><Relationship Id="rId7" Type="http://schemas.openxmlformats.org/officeDocument/2006/relationships/image" Target="../media/image39.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38.png"/><Relationship Id="rId11" Type="http://schemas.openxmlformats.org/officeDocument/2006/relationships/image" Target="../media/image12.svg"/><Relationship Id="rId5" Type="http://schemas.openxmlformats.org/officeDocument/2006/relationships/image" Target="../media/image18.svg"/><Relationship Id="rId10"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43.sv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svg"/><Relationship Id="rId7" Type="http://schemas.openxmlformats.org/officeDocument/2006/relationships/image" Target="../media/image23.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svg"/><Relationship Id="rId7" Type="http://schemas.openxmlformats.org/officeDocument/2006/relationships/image" Target="../media/image23.svg"/><Relationship Id="rId2" Type="http://schemas.openxmlformats.org/officeDocument/2006/relationships/image" Target="../media/image44.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12.svg"/><Relationship Id="rId5" Type="http://schemas.openxmlformats.org/officeDocument/2006/relationships/image" Target="../media/image47.svg"/><Relationship Id="rId10" Type="http://schemas.openxmlformats.org/officeDocument/2006/relationships/image" Target="../media/image11.png"/><Relationship Id="rId4" Type="http://schemas.openxmlformats.org/officeDocument/2006/relationships/image" Target="../media/image46.png"/><Relationship Id="rId9" Type="http://schemas.openxmlformats.org/officeDocument/2006/relationships/image" Target="../media/image49.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3.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6.sv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3.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6.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3.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6.sv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3.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6.sv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3.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6.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83856-7CFC-474B-83E4-5E1377E552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D6185F4-38E6-4506-BC39-B804DE3D718C}"/>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40D0E08-1056-4E63-842F-7573C14F0422}"/>
              </a:ext>
            </a:extLst>
          </p:cNvPr>
          <p:cNvSpPr>
            <a:spLocks noGrp="1"/>
          </p:cNvSpPr>
          <p:nvPr>
            <p:ph type="dt" sz="half" idx="10"/>
          </p:nvPr>
        </p:nvSpPr>
        <p:spPr/>
        <p:txBody>
          <a:bodyPr/>
          <a:lstStyle/>
          <a:p>
            <a:fld id="{F333C940-8499-4886-B02D-852C2DF416B6}" type="datetimeFigureOut">
              <a:rPr lang="en-GB" smtClean="0"/>
              <a:t>26/09/2023</a:t>
            </a:fld>
            <a:endParaRPr lang="en-GB"/>
          </a:p>
        </p:txBody>
      </p:sp>
      <p:sp>
        <p:nvSpPr>
          <p:cNvPr id="5" name="Footer Placeholder 4">
            <a:extLst>
              <a:ext uri="{FF2B5EF4-FFF2-40B4-BE49-F238E27FC236}">
                <a16:creationId xmlns:a16="http://schemas.microsoft.com/office/drawing/2014/main" id="{D2204953-A2F2-47B8-8D74-F7836DE1FB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D8E32A-B790-4A19-8551-A9BCAFE0E4FD}"/>
              </a:ext>
            </a:extLst>
          </p:cNvPr>
          <p:cNvSpPr>
            <a:spLocks noGrp="1"/>
          </p:cNvSpPr>
          <p:nvPr>
            <p:ph type="sldNum" sz="quarter" idx="12"/>
          </p:nvPr>
        </p:nvSpPr>
        <p:spPr/>
        <p:txBody>
          <a:bodyPr/>
          <a:lstStyle/>
          <a:p>
            <a:fld id="{329EE24B-5D2E-4616-964E-6FB0F004D8DB}" type="slidenum">
              <a:rPr lang="en-GB" smtClean="0"/>
              <a:t>‹#›</a:t>
            </a:fld>
            <a:endParaRPr lang="en-GB"/>
          </a:p>
        </p:txBody>
      </p:sp>
    </p:spTree>
    <p:extLst>
      <p:ext uri="{BB962C8B-B14F-4D97-AF65-F5344CB8AC3E}">
        <p14:creationId xmlns:p14="http://schemas.microsoft.com/office/powerpoint/2010/main" val="1561682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3AB5D-BF0B-46E4-9B58-D65DC498D0D3}"/>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7B40293-DCFE-4B1F-9738-11AA54137F55}"/>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GB"/>
          </a:p>
        </p:txBody>
      </p:sp>
      <p:sp>
        <p:nvSpPr>
          <p:cNvPr id="4" name="Text Placeholder 3">
            <a:extLst>
              <a:ext uri="{FF2B5EF4-FFF2-40B4-BE49-F238E27FC236}">
                <a16:creationId xmlns:a16="http://schemas.microsoft.com/office/drawing/2014/main" id="{24B8EF34-8486-4A27-B4D8-779753AC786C}"/>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751DAE75-37C8-4641-AD20-D8DFF90FE8B9}"/>
              </a:ext>
            </a:extLst>
          </p:cNvPr>
          <p:cNvSpPr>
            <a:spLocks noGrp="1"/>
          </p:cNvSpPr>
          <p:nvPr>
            <p:ph type="dt" sz="half" idx="10"/>
          </p:nvPr>
        </p:nvSpPr>
        <p:spPr/>
        <p:txBody>
          <a:bodyPr/>
          <a:lstStyle/>
          <a:p>
            <a:fld id="{F333C940-8499-4886-B02D-852C2DF416B6}" type="datetimeFigureOut">
              <a:rPr lang="en-GB" smtClean="0"/>
              <a:t>26/09/2023</a:t>
            </a:fld>
            <a:endParaRPr lang="en-GB"/>
          </a:p>
        </p:txBody>
      </p:sp>
      <p:sp>
        <p:nvSpPr>
          <p:cNvPr id="6" name="Footer Placeholder 5">
            <a:extLst>
              <a:ext uri="{FF2B5EF4-FFF2-40B4-BE49-F238E27FC236}">
                <a16:creationId xmlns:a16="http://schemas.microsoft.com/office/drawing/2014/main" id="{EE4A56F2-885E-468C-9550-76807667C6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2530ED-101E-4685-B372-71D70E566B97}"/>
              </a:ext>
            </a:extLst>
          </p:cNvPr>
          <p:cNvSpPr>
            <a:spLocks noGrp="1"/>
          </p:cNvSpPr>
          <p:nvPr>
            <p:ph type="sldNum" sz="quarter" idx="12"/>
          </p:nvPr>
        </p:nvSpPr>
        <p:spPr/>
        <p:txBody>
          <a:bodyPr/>
          <a:lstStyle/>
          <a:p>
            <a:fld id="{329EE24B-5D2E-4616-964E-6FB0F004D8DB}" type="slidenum">
              <a:rPr lang="en-GB" smtClean="0"/>
              <a:t>‹#›</a:t>
            </a:fld>
            <a:endParaRPr lang="en-GB"/>
          </a:p>
        </p:txBody>
      </p:sp>
    </p:spTree>
    <p:extLst>
      <p:ext uri="{BB962C8B-B14F-4D97-AF65-F5344CB8AC3E}">
        <p14:creationId xmlns:p14="http://schemas.microsoft.com/office/powerpoint/2010/main" val="1022548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740BA-CD34-4CCF-8861-293A7BDE7A7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6447DA-F59F-41BC-B5E0-DFBC67C769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F061FC-34EC-47FD-B721-9376A86372D1}"/>
              </a:ext>
            </a:extLst>
          </p:cNvPr>
          <p:cNvSpPr>
            <a:spLocks noGrp="1"/>
          </p:cNvSpPr>
          <p:nvPr>
            <p:ph type="dt" sz="half" idx="10"/>
          </p:nvPr>
        </p:nvSpPr>
        <p:spPr/>
        <p:txBody>
          <a:bodyPr/>
          <a:lstStyle/>
          <a:p>
            <a:fld id="{F333C940-8499-4886-B02D-852C2DF416B6}" type="datetimeFigureOut">
              <a:rPr lang="en-GB" smtClean="0"/>
              <a:t>26/09/2023</a:t>
            </a:fld>
            <a:endParaRPr lang="en-GB"/>
          </a:p>
        </p:txBody>
      </p:sp>
      <p:sp>
        <p:nvSpPr>
          <p:cNvPr id="5" name="Footer Placeholder 4">
            <a:extLst>
              <a:ext uri="{FF2B5EF4-FFF2-40B4-BE49-F238E27FC236}">
                <a16:creationId xmlns:a16="http://schemas.microsoft.com/office/drawing/2014/main" id="{CFCD7D4C-255B-435C-A6B3-2247DE346B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427744-09E8-4E14-8FDF-B70557D454F2}"/>
              </a:ext>
            </a:extLst>
          </p:cNvPr>
          <p:cNvSpPr>
            <a:spLocks noGrp="1"/>
          </p:cNvSpPr>
          <p:nvPr>
            <p:ph type="sldNum" sz="quarter" idx="12"/>
          </p:nvPr>
        </p:nvSpPr>
        <p:spPr/>
        <p:txBody>
          <a:bodyPr/>
          <a:lstStyle/>
          <a:p>
            <a:fld id="{329EE24B-5D2E-4616-964E-6FB0F004D8DB}" type="slidenum">
              <a:rPr lang="en-GB" smtClean="0"/>
              <a:t>‹#›</a:t>
            </a:fld>
            <a:endParaRPr lang="en-GB"/>
          </a:p>
        </p:txBody>
      </p:sp>
    </p:spTree>
    <p:extLst>
      <p:ext uri="{BB962C8B-B14F-4D97-AF65-F5344CB8AC3E}">
        <p14:creationId xmlns:p14="http://schemas.microsoft.com/office/powerpoint/2010/main" val="2073151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9072E8-7311-4CC3-81AD-8AFDCA02F9B3}"/>
              </a:ext>
            </a:extLst>
          </p:cNvPr>
          <p:cNvSpPr>
            <a:spLocks noGrp="1"/>
          </p:cNvSpPr>
          <p:nvPr>
            <p:ph type="title" orient="vert"/>
          </p:nvPr>
        </p:nvSpPr>
        <p:spPr>
          <a:xfrm>
            <a:off x="8724899"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B02140-F53B-407B-B9CA-6A8AA5A65236}"/>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FC39DA-A62B-42D4-AE7E-4D2444D576AD}"/>
              </a:ext>
            </a:extLst>
          </p:cNvPr>
          <p:cNvSpPr>
            <a:spLocks noGrp="1"/>
          </p:cNvSpPr>
          <p:nvPr>
            <p:ph type="dt" sz="half" idx="10"/>
          </p:nvPr>
        </p:nvSpPr>
        <p:spPr/>
        <p:txBody>
          <a:bodyPr/>
          <a:lstStyle/>
          <a:p>
            <a:fld id="{F333C940-8499-4886-B02D-852C2DF416B6}" type="datetimeFigureOut">
              <a:rPr lang="en-GB" smtClean="0"/>
              <a:t>26/09/2023</a:t>
            </a:fld>
            <a:endParaRPr lang="en-GB"/>
          </a:p>
        </p:txBody>
      </p:sp>
      <p:sp>
        <p:nvSpPr>
          <p:cNvPr id="5" name="Footer Placeholder 4">
            <a:extLst>
              <a:ext uri="{FF2B5EF4-FFF2-40B4-BE49-F238E27FC236}">
                <a16:creationId xmlns:a16="http://schemas.microsoft.com/office/drawing/2014/main" id="{221F2192-5487-40E4-A64B-06B40E5356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345BBD-7137-41AF-93B0-42A62FB92DCA}"/>
              </a:ext>
            </a:extLst>
          </p:cNvPr>
          <p:cNvSpPr>
            <a:spLocks noGrp="1"/>
          </p:cNvSpPr>
          <p:nvPr>
            <p:ph type="sldNum" sz="quarter" idx="12"/>
          </p:nvPr>
        </p:nvSpPr>
        <p:spPr/>
        <p:txBody>
          <a:bodyPr/>
          <a:lstStyle/>
          <a:p>
            <a:fld id="{329EE24B-5D2E-4616-964E-6FB0F004D8DB}" type="slidenum">
              <a:rPr lang="en-GB" smtClean="0"/>
              <a:t>‹#›</a:t>
            </a:fld>
            <a:endParaRPr lang="en-GB"/>
          </a:p>
        </p:txBody>
      </p:sp>
    </p:spTree>
    <p:extLst>
      <p:ext uri="{BB962C8B-B14F-4D97-AF65-F5344CB8AC3E}">
        <p14:creationId xmlns:p14="http://schemas.microsoft.com/office/powerpoint/2010/main" val="3134464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609600" y="274637"/>
            <a:ext cx="10972800" cy="1143000"/>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3" name="Google Shape;63;p11"/>
          <p:cNvSpPr txBox="1">
            <a:spLocks noGrp="1"/>
          </p:cNvSpPr>
          <p:nvPr>
            <p:ph type="body" idx="1"/>
          </p:nvPr>
        </p:nvSpPr>
        <p:spPr>
          <a:xfrm>
            <a:off x="609600" y="1600200"/>
            <a:ext cx="10972800" cy="49677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04729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A Title Slide">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E3873546-44C9-2047-BB90-6AA823C09D01}"/>
              </a:ext>
            </a:extLst>
          </p:cNvPr>
          <p:cNvGrpSpPr/>
          <p:nvPr userDrawn="1"/>
        </p:nvGrpSpPr>
        <p:grpSpPr>
          <a:xfrm>
            <a:off x="9180000" y="6192000"/>
            <a:ext cx="3060000" cy="683776"/>
            <a:chOff x="9180000" y="6192000"/>
            <a:chExt cx="3060000" cy="683776"/>
          </a:xfrm>
        </p:grpSpPr>
        <p:pic>
          <p:nvPicPr>
            <p:cNvPr id="42" name="Graphic 41">
              <a:extLst>
                <a:ext uri="{FF2B5EF4-FFF2-40B4-BE49-F238E27FC236}">
                  <a16:creationId xmlns:a16="http://schemas.microsoft.com/office/drawing/2014/main" id="{AC04A654-29F2-D148-A940-C3A8C984D9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43" name="Graphic 42">
              <a:extLst>
                <a:ext uri="{FF2B5EF4-FFF2-40B4-BE49-F238E27FC236}">
                  <a16:creationId xmlns:a16="http://schemas.microsoft.com/office/drawing/2014/main" id="{E1CD9472-C976-0F4A-A3A4-1774252D777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grpSp>
        <p:nvGrpSpPr>
          <p:cNvPr id="40" name="Group 39">
            <a:extLst>
              <a:ext uri="{FF2B5EF4-FFF2-40B4-BE49-F238E27FC236}">
                <a16:creationId xmlns:a16="http://schemas.microsoft.com/office/drawing/2014/main" id="{7C5D65F7-FA3A-4747-BC09-62A66E436284}"/>
              </a:ext>
            </a:extLst>
          </p:cNvPr>
          <p:cNvGrpSpPr/>
          <p:nvPr userDrawn="1"/>
        </p:nvGrpSpPr>
        <p:grpSpPr>
          <a:xfrm>
            <a:off x="0" y="0"/>
            <a:ext cx="8784000" cy="6363746"/>
            <a:chOff x="0" y="0"/>
            <a:chExt cx="8784000" cy="6363746"/>
          </a:xfrm>
        </p:grpSpPr>
        <p:pic>
          <p:nvPicPr>
            <p:cNvPr id="39" name="Graphic 38">
              <a:extLst>
                <a:ext uri="{FF2B5EF4-FFF2-40B4-BE49-F238E27FC236}">
                  <a16:creationId xmlns:a16="http://schemas.microsoft.com/office/drawing/2014/main" id="{535D98E6-0873-E548-999B-CEF411345C7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0"/>
              <a:ext cx="8784000" cy="6363746"/>
            </a:xfrm>
            <a:prstGeom prst="rect">
              <a:avLst/>
            </a:prstGeom>
          </p:spPr>
        </p:pic>
        <p:pic>
          <p:nvPicPr>
            <p:cNvPr id="37" name="Graphic 36">
              <a:extLst>
                <a:ext uri="{FF2B5EF4-FFF2-40B4-BE49-F238E27FC236}">
                  <a16:creationId xmlns:a16="http://schemas.microsoft.com/office/drawing/2014/main" id="{1A480D59-0266-3E40-86ED-8DD999A0129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8712000" cy="6203486"/>
            </a:xfrm>
            <a:prstGeom prst="rect">
              <a:avLst/>
            </a:prstGeom>
          </p:spPr>
        </p:pic>
      </p:grpSp>
      <p:sp>
        <p:nvSpPr>
          <p:cNvPr id="2" name="Title 1">
            <a:extLst>
              <a:ext uri="{FF2B5EF4-FFF2-40B4-BE49-F238E27FC236}">
                <a16:creationId xmlns:a16="http://schemas.microsoft.com/office/drawing/2014/main" id="{BD625AA2-B5BE-354C-B4C7-B62F47AE46B0}"/>
              </a:ext>
            </a:extLst>
          </p:cNvPr>
          <p:cNvSpPr>
            <a:spLocks noGrp="1"/>
          </p:cNvSpPr>
          <p:nvPr>
            <p:ph type="ctrTitle" hasCustomPrompt="1"/>
          </p:nvPr>
        </p:nvSpPr>
        <p:spPr>
          <a:xfrm>
            <a:off x="838200" y="1122363"/>
            <a:ext cx="7315200" cy="2387600"/>
          </a:xfrm>
        </p:spPr>
        <p:txBody>
          <a:bodyPr anchor="ctr" anchorCtr="0">
            <a:noAutofit/>
          </a:bodyPr>
          <a:lstStyle>
            <a:lvl1pPr algn="l">
              <a:defRPr sz="5200" b="1">
                <a:solidFill>
                  <a:schemeClr val="bg1"/>
                </a:solidFill>
                <a:latin typeface="Arial" panose="020B0604020202020204" pitchFamily="34" charset="0"/>
                <a:cs typeface="Arial" panose="020B0604020202020204" pitchFamily="34" charset="0"/>
              </a:defRPr>
            </a:lvl1pPr>
          </a:lstStyle>
          <a:p>
            <a:r>
              <a:rPr lang="en-GB"/>
              <a:t>Click to edit Master</a:t>
            </a:r>
            <a:br>
              <a:rPr lang="en-GB"/>
            </a:br>
            <a:r>
              <a:rPr lang="en-GB"/>
              <a:t>title style</a:t>
            </a:r>
            <a:endParaRPr lang="en-US"/>
          </a:p>
        </p:txBody>
      </p:sp>
      <p:sp>
        <p:nvSpPr>
          <p:cNvPr id="3" name="Subtitle 2">
            <a:extLst>
              <a:ext uri="{FF2B5EF4-FFF2-40B4-BE49-F238E27FC236}">
                <a16:creationId xmlns:a16="http://schemas.microsoft.com/office/drawing/2014/main" id="{F41D14F0-DEB7-B84E-B2A8-D355AAE2D26A}"/>
              </a:ext>
            </a:extLst>
          </p:cNvPr>
          <p:cNvSpPr>
            <a:spLocks noGrp="1"/>
          </p:cNvSpPr>
          <p:nvPr>
            <p:ph type="subTitle" idx="1"/>
          </p:nvPr>
        </p:nvSpPr>
        <p:spPr>
          <a:xfrm>
            <a:off x="838200" y="3602038"/>
            <a:ext cx="7315200" cy="1655762"/>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A13278C-4FF8-AE4D-87B8-9E9FE8DD3930}"/>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80A06E1F-515A-E647-80D4-FF2764DD78D2}" type="datetimeFigureOut">
              <a:rPr lang="en-US" smtClean="0"/>
              <a:pPr/>
              <a:t>9/26/2023</a:t>
            </a:fld>
            <a:endParaRPr lang="en-US"/>
          </a:p>
        </p:txBody>
      </p:sp>
      <p:sp>
        <p:nvSpPr>
          <p:cNvPr id="5" name="Footer Placeholder 4">
            <a:extLst>
              <a:ext uri="{FF2B5EF4-FFF2-40B4-BE49-F238E27FC236}">
                <a16:creationId xmlns:a16="http://schemas.microsoft.com/office/drawing/2014/main" id="{106728B1-6071-2E4C-85F6-87F1F82CC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75D534-E4D4-7E4C-824A-E36C73B7B923}"/>
              </a:ext>
            </a:extLst>
          </p:cNvPr>
          <p:cNvSpPr>
            <a:spLocks noGrp="1"/>
          </p:cNvSpPr>
          <p:nvPr>
            <p:ph type="sldNum" sz="quarter" idx="12"/>
          </p:nvPr>
        </p:nvSpPr>
        <p:spPr/>
        <p:txBody>
          <a:bodyPr/>
          <a:lstStyle/>
          <a:p>
            <a:fld id="{F7505F6A-5BF9-494C-98BC-D988C2CFFF49}" type="slidenum">
              <a:rPr lang="en-US" smtClean="0"/>
              <a:t>‹#›</a:t>
            </a:fld>
            <a:endParaRPr lang="en-US"/>
          </a:p>
        </p:txBody>
      </p:sp>
      <p:pic>
        <p:nvPicPr>
          <p:cNvPr id="46" name="Graphic 45">
            <a:extLst>
              <a:ext uri="{FF2B5EF4-FFF2-40B4-BE49-F238E27FC236}">
                <a16:creationId xmlns:a16="http://schemas.microsoft.com/office/drawing/2014/main" id="{B1A4FC15-FD40-2A46-886F-897C28E3C5F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60000" y="270000"/>
            <a:ext cx="2520000" cy="558121"/>
          </a:xfrm>
          <a:prstGeom prst="rect">
            <a:avLst/>
          </a:prstGeom>
        </p:spPr>
      </p:pic>
    </p:spTree>
    <p:extLst>
      <p:ext uri="{BB962C8B-B14F-4D97-AF65-F5344CB8AC3E}">
        <p14:creationId xmlns:p14="http://schemas.microsoft.com/office/powerpoint/2010/main" val="3251417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A Conten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1BA845D-6F34-FC42-910E-710E109578F2}"/>
              </a:ext>
            </a:extLst>
          </p:cNvPr>
          <p:cNvGrpSpPr/>
          <p:nvPr userDrawn="1"/>
        </p:nvGrpSpPr>
        <p:grpSpPr>
          <a:xfrm>
            <a:off x="9180000" y="6192000"/>
            <a:ext cx="3060000" cy="683776"/>
            <a:chOff x="9180000" y="6192000"/>
            <a:chExt cx="3060000" cy="683776"/>
          </a:xfrm>
        </p:grpSpPr>
        <p:pic>
          <p:nvPicPr>
            <p:cNvPr id="11" name="Graphic 10">
              <a:extLst>
                <a:ext uri="{FF2B5EF4-FFF2-40B4-BE49-F238E27FC236}">
                  <a16:creationId xmlns:a16="http://schemas.microsoft.com/office/drawing/2014/main" id="{1C983E7B-B05C-3A44-9D47-048EFF0622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2" name="Graphic 11">
              <a:extLst>
                <a:ext uri="{FF2B5EF4-FFF2-40B4-BE49-F238E27FC236}">
                  <a16:creationId xmlns:a16="http://schemas.microsoft.com/office/drawing/2014/main" id="{B29970B2-AD6A-704F-87D8-1067BAC8B8A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sp>
        <p:nvSpPr>
          <p:cNvPr id="2" name="Title 1">
            <a:extLst>
              <a:ext uri="{FF2B5EF4-FFF2-40B4-BE49-F238E27FC236}">
                <a16:creationId xmlns:a16="http://schemas.microsoft.com/office/drawing/2014/main" id="{D590B697-9FB5-F342-B594-50935614A682}"/>
              </a:ext>
            </a:extLst>
          </p:cNvPr>
          <p:cNvSpPr>
            <a:spLocks noGrp="1"/>
          </p:cNvSpPr>
          <p:nvPr>
            <p:ph type="title"/>
          </p:nvPr>
        </p:nvSpPr>
        <p:spPr/>
        <p:txBody>
          <a:bodyPr>
            <a:noAutofit/>
          </a:bodyPr>
          <a:lstStyle>
            <a:lvl1pPr>
              <a:defRPr b="1">
                <a:solidFill>
                  <a:srgbClr val="0086CB"/>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D2784C6-97E0-3744-8DD1-EFDB2634AE1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32E533-51E7-4345-974A-5126F1435A08}"/>
              </a:ext>
            </a:extLst>
          </p:cNvPr>
          <p:cNvSpPr>
            <a:spLocks noGrp="1"/>
          </p:cNvSpPr>
          <p:nvPr>
            <p:ph type="dt" sz="half" idx="10"/>
          </p:nvPr>
        </p:nvSpPr>
        <p:spPr/>
        <p:txBody>
          <a:bodyPr/>
          <a:lstStyle/>
          <a:p>
            <a:fld id="{80A06E1F-515A-E647-80D4-FF2764DD78D2}" type="datetimeFigureOut">
              <a:rPr lang="en-US" smtClean="0"/>
              <a:t>9/26/2023</a:t>
            </a:fld>
            <a:endParaRPr lang="en-US"/>
          </a:p>
        </p:txBody>
      </p:sp>
      <p:sp>
        <p:nvSpPr>
          <p:cNvPr id="5" name="Footer Placeholder 4">
            <a:extLst>
              <a:ext uri="{FF2B5EF4-FFF2-40B4-BE49-F238E27FC236}">
                <a16:creationId xmlns:a16="http://schemas.microsoft.com/office/drawing/2014/main" id="{F564D8B9-A0DD-CE42-89CF-1A42D72F16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E4EE15-F01D-2847-8433-306B28FA83F6}"/>
              </a:ext>
            </a:extLst>
          </p:cNvPr>
          <p:cNvSpPr>
            <a:spLocks noGrp="1"/>
          </p:cNvSpPr>
          <p:nvPr>
            <p:ph type="sldNum" sz="quarter" idx="12"/>
          </p:nvPr>
        </p:nvSpPr>
        <p:spPr/>
        <p:txBody>
          <a:bodyPr/>
          <a:lstStyle/>
          <a:p>
            <a:fld id="{F7505F6A-5BF9-494C-98BC-D988C2CFFF49}" type="slidenum">
              <a:rPr lang="en-US" smtClean="0"/>
              <a:t>‹#›</a:t>
            </a:fld>
            <a:endParaRPr lang="en-US"/>
          </a:p>
        </p:txBody>
      </p:sp>
      <p:pic>
        <p:nvPicPr>
          <p:cNvPr id="17" name="Graphic 16">
            <a:extLst>
              <a:ext uri="{FF2B5EF4-FFF2-40B4-BE49-F238E27FC236}">
                <a16:creationId xmlns:a16="http://schemas.microsoft.com/office/drawing/2014/main" id="{9C876F5E-A347-7246-BC86-2920804D554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3528000" cy="1068577"/>
          </a:xfrm>
          <a:prstGeom prst="rect">
            <a:avLst/>
          </a:prstGeom>
        </p:spPr>
      </p:pic>
      <p:pic>
        <p:nvPicPr>
          <p:cNvPr id="8" name="Graphic 7">
            <a:extLst>
              <a:ext uri="{FF2B5EF4-FFF2-40B4-BE49-F238E27FC236}">
                <a16:creationId xmlns:a16="http://schemas.microsoft.com/office/drawing/2014/main" id="{5EF56C32-68BE-9A49-A455-1BCFEC205A3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3348000" cy="978646"/>
          </a:xfrm>
          <a:prstGeom prst="rect">
            <a:avLst/>
          </a:prstGeom>
        </p:spPr>
      </p:pic>
      <p:pic>
        <p:nvPicPr>
          <p:cNvPr id="13" name="Graphic 12">
            <a:extLst>
              <a:ext uri="{FF2B5EF4-FFF2-40B4-BE49-F238E27FC236}">
                <a16:creationId xmlns:a16="http://schemas.microsoft.com/office/drawing/2014/main" id="{C1652DC9-4418-8F44-9AC8-75E058B5BC1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60000" y="270000"/>
            <a:ext cx="2113090" cy="468000"/>
          </a:xfrm>
          <a:prstGeom prst="rect">
            <a:avLst/>
          </a:prstGeom>
        </p:spPr>
      </p:pic>
    </p:spTree>
    <p:extLst>
      <p:ext uri="{BB962C8B-B14F-4D97-AF65-F5344CB8AC3E}">
        <p14:creationId xmlns:p14="http://schemas.microsoft.com/office/powerpoint/2010/main" val="538962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B Title Slide COLOUR CHANGE OPTION">
    <p:spTree>
      <p:nvGrpSpPr>
        <p:cNvPr id="1" name=""/>
        <p:cNvGrpSpPr/>
        <p:nvPr/>
      </p:nvGrpSpPr>
      <p:grpSpPr>
        <a:xfrm>
          <a:off x="0" y="0"/>
          <a:ext cx="0" cy="0"/>
          <a:chOff x="0" y="0"/>
          <a:chExt cx="0" cy="0"/>
        </a:xfrm>
      </p:grpSpPr>
      <p:pic>
        <p:nvPicPr>
          <p:cNvPr id="40" name="Graphic 39">
            <a:extLst>
              <a:ext uri="{FF2B5EF4-FFF2-40B4-BE49-F238E27FC236}">
                <a16:creationId xmlns:a16="http://schemas.microsoft.com/office/drawing/2014/main" id="{111DE1E4-723B-1842-9ABD-0D80719154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38" name="Graphic 37">
            <a:extLst>
              <a:ext uri="{FF2B5EF4-FFF2-40B4-BE49-F238E27FC236}">
                <a16:creationId xmlns:a16="http://schemas.microsoft.com/office/drawing/2014/main" id="{A21B6AE5-7037-BA41-934D-3884A96D73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pic>
        <p:nvPicPr>
          <p:cNvPr id="34" name="Graphic 33">
            <a:extLst>
              <a:ext uri="{FF2B5EF4-FFF2-40B4-BE49-F238E27FC236}">
                <a16:creationId xmlns:a16="http://schemas.microsoft.com/office/drawing/2014/main" id="{6ACB7D24-E7AF-124F-B214-5719C008229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0"/>
            <a:ext cx="8784000" cy="6363746"/>
          </a:xfrm>
          <a:prstGeom prst="rect">
            <a:avLst/>
          </a:prstGeom>
        </p:spPr>
      </p:pic>
      <p:pic>
        <p:nvPicPr>
          <p:cNvPr id="35" name="Graphic 34">
            <a:extLst>
              <a:ext uri="{FF2B5EF4-FFF2-40B4-BE49-F238E27FC236}">
                <a16:creationId xmlns:a16="http://schemas.microsoft.com/office/drawing/2014/main" id="{D163AB01-549C-5E49-AC4A-19BD1C9A796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8712000" cy="6203486"/>
          </a:xfrm>
          <a:prstGeom prst="rect">
            <a:avLst/>
          </a:prstGeom>
        </p:spPr>
      </p:pic>
      <p:pic>
        <p:nvPicPr>
          <p:cNvPr id="36" name="Graphic 35">
            <a:extLst>
              <a:ext uri="{FF2B5EF4-FFF2-40B4-BE49-F238E27FC236}">
                <a16:creationId xmlns:a16="http://schemas.microsoft.com/office/drawing/2014/main" id="{CB02FCB4-852A-214A-B2E6-AA71EF937D7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60000" y="270000"/>
            <a:ext cx="2520000" cy="558121"/>
          </a:xfrm>
          <a:prstGeom prst="rect">
            <a:avLst/>
          </a:prstGeom>
        </p:spPr>
      </p:pic>
      <p:sp>
        <p:nvSpPr>
          <p:cNvPr id="2" name="Title 1">
            <a:extLst>
              <a:ext uri="{FF2B5EF4-FFF2-40B4-BE49-F238E27FC236}">
                <a16:creationId xmlns:a16="http://schemas.microsoft.com/office/drawing/2014/main" id="{BD625AA2-B5BE-354C-B4C7-B62F47AE46B0}"/>
              </a:ext>
            </a:extLst>
          </p:cNvPr>
          <p:cNvSpPr>
            <a:spLocks noGrp="1"/>
          </p:cNvSpPr>
          <p:nvPr userDrawn="1">
            <p:ph type="ctrTitle" hasCustomPrompt="1"/>
          </p:nvPr>
        </p:nvSpPr>
        <p:spPr>
          <a:xfrm>
            <a:off x="838200" y="1122363"/>
            <a:ext cx="7315200" cy="2387600"/>
          </a:xfrm>
        </p:spPr>
        <p:txBody>
          <a:bodyPr anchor="ctr" anchorCtr="0">
            <a:noAutofit/>
          </a:bodyPr>
          <a:lstStyle>
            <a:lvl1pPr algn="l">
              <a:defRPr sz="5200" b="1">
                <a:solidFill>
                  <a:schemeClr val="bg1"/>
                </a:solidFill>
                <a:latin typeface="Arial" panose="020B0604020202020204" pitchFamily="34" charset="0"/>
                <a:cs typeface="Arial" panose="020B0604020202020204" pitchFamily="34" charset="0"/>
              </a:defRPr>
            </a:lvl1pPr>
          </a:lstStyle>
          <a:p>
            <a:r>
              <a:rPr lang="en-GB"/>
              <a:t>Click to edit Master</a:t>
            </a:r>
            <a:br>
              <a:rPr lang="en-GB"/>
            </a:br>
            <a:r>
              <a:rPr lang="en-GB"/>
              <a:t>title style</a:t>
            </a:r>
            <a:endParaRPr lang="en-US"/>
          </a:p>
        </p:txBody>
      </p:sp>
      <p:sp>
        <p:nvSpPr>
          <p:cNvPr id="3" name="Subtitle 2">
            <a:extLst>
              <a:ext uri="{FF2B5EF4-FFF2-40B4-BE49-F238E27FC236}">
                <a16:creationId xmlns:a16="http://schemas.microsoft.com/office/drawing/2014/main" id="{F41D14F0-DEB7-B84E-B2A8-D355AAE2D26A}"/>
              </a:ext>
            </a:extLst>
          </p:cNvPr>
          <p:cNvSpPr>
            <a:spLocks noGrp="1"/>
          </p:cNvSpPr>
          <p:nvPr userDrawn="1">
            <p:ph type="subTitle" idx="1"/>
          </p:nvPr>
        </p:nvSpPr>
        <p:spPr>
          <a:xfrm>
            <a:off x="838200" y="3602038"/>
            <a:ext cx="7315200" cy="1655762"/>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A13278C-4FF8-AE4D-87B8-9E9FE8DD3930}"/>
              </a:ext>
            </a:extLst>
          </p:cNvPr>
          <p:cNvSpPr>
            <a:spLocks noGrp="1"/>
          </p:cNvSpPr>
          <p:nvPr userDrawn="1">
            <p:ph type="dt" sz="half" idx="10"/>
          </p:nvPr>
        </p:nvSpPr>
        <p:spPr/>
        <p:txBody>
          <a:bodyPr/>
          <a:lstStyle>
            <a:lvl1pPr>
              <a:defRPr>
                <a:latin typeface="Arial" panose="020B0604020202020204" pitchFamily="34" charset="0"/>
                <a:cs typeface="Arial" panose="020B0604020202020204" pitchFamily="34" charset="0"/>
              </a:defRPr>
            </a:lvl1pPr>
          </a:lstStyle>
          <a:p>
            <a:fld id="{80A06E1F-515A-E647-80D4-FF2764DD78D2}" type="datetimeFigureOut">
              <a:rPr lang="en-US" smtClean="0"/>
              <a:pPr/>
              <a:t>9/26/2023</a:t>
            </a:fld>
            <a:endParaRPr lang="en-US"/>
          </a:p>
        </p:txBody>
      </p:sp>
      <p:sp>
        <p:nvSpPr>
          <p:cNvPr id="5" name="Footer Placeholder 4">
            <a:extLst>
              <a:ext uri="{FF2B5EF4-FFF2-40B4-BE49-F238E27FC236}">
                <a16:creationId xmlns:a16="http://schemas.microsoft.com/office/drawing/2014/main" id="{106728B1-6071-2E4C-85F6-87F1F82CCE51}"/>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75D534-E4D4-7E4C-824A-E36C73B7B923}"/>
              </a:ext>
            </a:extLst>
          </p:cNvPr>
          <p:cNvSpPr>
            <a:spLocks noGrp="1"/>
          </p:cNvSpPr>
          <p:nvPr userDrawn="1">
            <p:ph type="sldNum" sz="quarter" idx="12"/>
          </p:nvPr>
        </p:nvSpPr>
        <p:spPr/>
        <p:txBody>
          <a:bodyPr/>
          <a:lstStyle/>
          <a:p>
            <a:fld id="{F7505F6A-5BF9-494C-98BC-D988C2CFFF49}" type="slidenum">
              <a:rPr lang="en-US" smtClean="0"/>
              <a:t>‹#›</a:t>
            </a:fld>
            <a:endParaRPr lang="en-US"/>
          </a:p>
        </p:txBody>
      </p:sp>
    </p:spTree>
    <p:extLst>
      <p:ext uri="{BB962C8B-B14F-4D97-AF65-F5344CB8AC3E}">
        <p14:creationId xmlns:p14="http://schemas.microsoft.com/office/powerpoint/2010/main" val="3383420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C Title Slide PICTURE IN Background">
    <p:spTree>
      <p:nvGrpSpPr>
        <p:cNvPr id="1" name=""/>
        <p:cNvGrpSpPr/>
        <p:nvPr/>
      </p:nvGrpSpPr>
      <p:grpSpPr>
        <a:xfrm>
          <a:off x="0" y="0"/>
          <a:ext cx="0" cy="0"/>
          <a:chOff x="0" y="0"/>
          <a:chExt cx="0" cy="0"/>
        </a:xfrm>
      </p:grpSpPr>
      <p:pic>
        <p:nvPicPr>
          <p:cNvPr id="14" name="Picture 13" descr="A picture containing person, wall, indoor, young&#10;&#10;Description automatically generated">
            <a:extLst>
              <a:ext uri="{FF2B5EF4-FFF2-40B4-BE49-F238E27FC236}">
                <a16:creationId xmlns:a16="http://schemas.microsoft.com/office/drawing/2014/main" id="{A2072464-C5A1-E44E-960C-99579A58A20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6" name="Graphic 15">
            <a:extLst>
              <a:ext uri="{FF2B5EF4-FFF2-40B4-BE49-F238E27FC236}">
                <a16:creationId xmlns:a16="http://schemas.microsoft.com/office/drawing/2014/main" id="{C409D2A8-8B2A-AA4C-976A-3E535EFDA5A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075" y="0"/>
            <a:ext cx="6408000" cy="6984381"/>
          </a:xfrm>
          <a:prstGeom prst="rect">
            <a:avLst/>
          </a:prstGeom>
        </p:spPr>
      </p:pic>
      <p:pic>
        <p:nvPicPr>
          <p:cNvPr id="17" name="Graphic 16">
            <a:extLst>
              <a:ext uri="{FF2B5EF4-FFF2-40B4-BE49-F238E27FC236}">
                <a16:creationId xmlns:a16="http://schemas.microsoft.com/office/drawing/2014/main" id="{F9095FFF-15CF-9E4C-A9A2-D5B3713B19B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6263999" cy="6773267"/>
          </a:xfrm>
          <a:prstGeom prst="rect">
            <a:avLst/>
          </a:prstGeom>
        </p:spPr>
      </p:pic>
      <p:grpSp>
        <p:nvGrpSpPr>
          <p:cNvPr id="41" name="Group 40">
            <a:extLst>
              <a:ext uri="{FF2B5EF4-FFF2-40B4-BE49-F238E27FC236}">
                <a16:creationId xmlns:a16="http://schemas.microsoft.com/office/drawing/2014/main" id="{E3873546-44C9-2047-BB90-6AA823C09D01}"/>
              </a:ext>
            </a:extLst>
          </p:cNvPr>
          <p:cNvGrpSpPr/>
          <p:nvPr userDrawn="1"/>
        </p:nvGrpSpPr>
        <p:grpSpPr>
          <a:xfrm>
            <a:off x="9180000" y="6192000"/>
            <a:ext cx="3060000" cy="683776"/>
            <a:chOff x="9180000" y="6192000"/>
            <a:chExt cx="3060000" cy="683776"/>
          </a:xfrm>
        </p:grpSpPr>
        <p:pic>
          <p:nvPicPr>
            <p:cNvPr id="42" name="Graphic 41">
              <a:extLst>
                <a:ext uri="{FF2B5EF4-FFF2-40B4-BE49-F238E27FC236}">
                  <a16:creationId xmlns:a16="http://schemas.microsoft.com/office/drawing/2014/main" id="{AC04A654-29F2-D148-A940-C3A8C984D99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180000" y="6192000"/>
              <a:ext cx="3060000" cy="680000"/>
            </a:xfrm>
            <a:prstGeom prst="rect">
              <a:avLst/>
            </a:prstGeom>
          </p:spPr>
        </p:pic>
        <p:pic>
          <p:nvPicPr>
            <p:cNvPr id="43" name="Graphic 42">
              <a:extLst>
                <a:ext uri="{FF2B5EF4-FFF2-40B4-BE49-F238E27FC236}">
                  <a16:creationId xmlns:a16="http://schemas.microsoft.com/office/drawing/2014/main" id="{E1CD9472-C976-0F4A-A3A4-1774252D7772}"/>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468000" y="6264000"/>
              <a:ext cx="2736000" cy="611776"/>
            </a:xfrm>
            <a:prstGeom prst="rect">
              <a:avLst/>
            </a:prstGeom>
          </p:spPr>
        </p:pic>
      </p:grpSp>
      <p:sp>
        <p:nvSpPr>
          <p:cNvPr id="2" name="Title 1">
            <a:extLst>
              <a:ext uri="{FF2B5EF4-FFF2-40B4-BE49-F238E27FC236}">
                <a16:creationId xmlns:a16="http://schemas.microsoft.com/office/drawing/2014/main" id="{BD625AA2-B5BE-354C-B4C7-B62F47AE46B0}"/>
              </a:ext>
            </a:extLst>
          </p:cNvPr>
          <p:cNvSpPr>
            <a:spLocks noGrp="1"/>
          </p:cNvSpPr>
          <p:nvPr userDrawn="1">
            <p:ph type="ctrTitle" hasCustomPrompt="1"/>
          </p:nvPr>
        </p:nvSpPr>
        <p:spPr>
          <a:xfrm>
            <a:off x="838200" y="1122363"/>
            <a:ext cx="5607950" cy="2387600"/>
          </a:xfrm>
        </p:spPr>
        <p:txBody>
          <a:bodyPr anchor="ctr" anchorCtr="0">
            <a:noAutofit/>
          </a:bodyPr>
          <a:lstStyle>
            <a:lvl1pPr algn="l">
              <a:defRPr sz="5200" b="1">
                <a:solidFill>
                  <a:schemeClr val="bg1"/>
                </a:solidFill>
                <a:latin typeface="Arial" panose="020B0604020202020204" pitchFamily="34" charset="0"/>
                <a:cs typeface="Arial" panose="020B0604020202020204" pitchFamily="34" charset="0"/>
              </a:defRPr>
            </a:lvl1pPr>
          </a:lstStyle>
          <a:p>
            <a:r>
              <a:rPr lang="en-GB"/>
              <a:t>Click to edit Master</a:t>
            </a:r>
            <a:br>
              <a:rPr lang="en-GB"/>
            </a:br>
            <a:r>
              <a:rPr lang="en-GB"/>
              <a:t>title style</a:t>
            </a:r>
            <a:endParaRPr lang="en-US"/>
          </a:p>
        </p:txBody>
      </p:sp>
      <p:sp>
        <p:nvSpPr>
          <p:cNvPr id="3" name="Subtitle 2">
            <a:extLst>
              <a:ext uri="{FF2B5EF4-FFF2-40B4-BE49-F238E27FC236}">
                <a16:creationId xmlns:a16="http://schemas.microsoft.com/office/drawing/2014/main" id="{F41D14F0-DEB7-B84E-B2A8-D355AAE2D26A}"/>
              </a:ext>
            </a:extLst>
          </p:cNvPr>
          <p:cNvSpPr>
            <a:spLocks noGrp="1"/>
          </p:cNvSpPr>
          <p:nvPr userDrawn="1">
            <p:ph type="subTitle" idx="1"/>
          </p:nvPr>
        </p:nvSpPr>
        <p:spPr>
          <a:xfrm>
            <a:off x="838200" y="3602038"/>
            <a:ext cx="7315200" cy="1655762"/>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A13278C-4FF8-AE4D-87B8-9E9FE8DD3930}"/>
              </a:ext>
            </a:extLst>
          </p:cNvPr>
          <p:cNvSpPr>
            <a:spLocks noGrp="1"/>
          </p:cNvSpPr>
          <p:nvPr userDrawn="1">
            <p:ph type="dt" sz="half" idx="10"/>
          </p:nvPr>
        </p:nvSpPr>
        <p:spPr/>
        <p:txBody>
          <a:bodyPr/>
          <a:lstStyle>
            <a:lvl1pPr>
              <a:defRPr>
                <a:latin typeface="Arial" panose="020B0604020202020204" pitchFamily="34" charset="0"/>
                <a:cs typeface="Arial" panose="020B0604020202020204" pitchFamily="34" charset="0"/>
              </a:defRPr>
            </a:lvl1pPr>
          </a:lstStyle>
          <a:p>
            <a:fld id="{80A06E1F-515A-E647-80D4-FF2764DD78D2}" type="datetimeFigureOut">
              <a:rPr lang="en-US" smtClean="0"/>
              <a:pPr/>
              <a:t>9/26/2023</a:t>
            </a:fld>
            <a:endParaRPr lang="en-US"/>
          </a:p>
        </p:txBody>
      </p:sp>
      <p:sp>
        <p:nvSpPr>
          <p:cNvPr id="5" name="Footer Placeholder 4">
            <a:extLst>
              <a:ext uri="{FF2B5EF4-FFF2-40B4-BE49-F238E27FC236}">
                <a16:creationId xmlns:a16="http://schemas.microsoft.com/office/drawing/2014/main" id="{106728B1-6071-2E4C-85F6-87F1F82CCE51}"/>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75D534-E4D4-7E4C-824A-E36C73B7B923}"/>
              </a:ext>
            </a:extLst>
          </p:cNvPr>
          <p:cNvSpPr>
            <a:spLocks noGrp="1"/>
          </p:cNvSpPr>
          <p:nvPr userDrawn="1">
            <p:ph type="sldNum" sz="quarter" idx="12"/>
          </p:nvPr>
        </p:nvSpPr>
        <p:spPr/>
        <p:txBody>
          <a:bodyPr/>
          <a:lstStyle/>
          <a:p>
            <a:fld id="{F7505F6A-5BF9-494C-98BC-D988C2CFFF49}" type="slidenum">
              <a:rPr lang="en-US" smtClean="0"/>
              <a:t>‹#›</a:t>
            </a:fld>
            <a:endParaRPr lang="en-US"/>
          </a:p>
        </p:txBody>
      </p:sp>
      <p:pic>
        <p:nvPicPr>
          <p:cNvPr id="46" name="Graphic 45">
            <a:extLst>
              <a:ext uri="{FF2B5EF4-FFF2-40B4-BE49-F238E27FC236}">
                <a16:creationId xmlns:a16="http://schemas.microsoft.com/office/drawing/2014/main" id="{B1A4FC15-FD40-2A46-886F-897C28E3C5F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360000" y="237916"/>
            <a:ext cx="2520000" cy="558121"/>
          </a:xfrm>
          <a:prstGeom prst="rect">
            <a:avLst/>
          </a:prstGeom>
        </p:spPr>
      </p:pic>
      <p:sp>
        <p:nvSpPr>
          <p:cNvPr id="7" name="TextBox 6">
            <a:extLst>
              <a:ext uri="{FF2B5EF4-FFF2-40B4-BE49-F238E27FC236}">
                <a16:creationId xmlns:a16="http://schemas.microsoft.com/office/drawing/2014/main" id="{B1EA4872-EE30-8848-9614-9AD4231F1C61}"/>
              </a:ext>
            </a:extLst>
          </p:cNvPr>
          <p:cNvSpPr txBox="1"/>
          <p:nvPr userDrawn="1"/>
        </p:nvSpPr>
        <p:spPr>
          <a:xfrm>
            <a:off x="8182374" y="549060"/>
            <a:ext cx="3400926" cy="1200329"/>
          </a:xfrm>
          <a:prstGeom prst="rect">
            <a:avLst/>
          </a:prstGeom>
          <a:noFill/>
        </p:spPr>
        <p:txBody>
          <a:bodyPr wrap="square" rtlCol="0">
            <a:spAutoFit/>
          </a:bodyPr>
          <a:lstStyle/>
          <a:p>
            <a:pPr algn="ctr"/>
            <a:r>
              <a:rPr lang="en-US" b="1" i="0">
                <a:solidFill>
                  <a:schemeClr val="bg1"/>
                </a:solidFill>
                <a:latin typeface="Arial" panose="020B0604020202020204" pitchFamily="34" charset="0"/>
                <a:cs typeface="Arial" panose="020B0604020202020204" pitchFamily="34" charset="0"/>
              </a:rPr>
              <a:t>GOTO TO SLIDE MASTER DUPLICATE SLIDE AND THEN CHANGE BACKGROUND PICTURE</a:t>
            </a:r>
          </a:p>
        </p:txBody>
      </p:sp>
    </p:spTree>
    <p:extLst>
      <p:ext uri="{BB962C8B-B14F-4D97-AF65-F5344CB8AC3E}">
        <p14:creationId xmlns:p14="http://schemas.microsoft.com/office/powerpoint/2010/main" val="2732001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B Content colour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600105-264F-BD5F-216D-E497F9C40CB0}"/>
              </a:ext>
            </a:extLst>
          </p:cNvPr>
          <p:cNvSpPr/>
          <p:nvPr userDrawn="1"/>
        </p:nvSpPr>
        <p:spPr>
          <a:xfrm>
            <a:off x="0" y="0"/>
            <a:ext cx="12192000" cy="6858000"/>
          </a:xfrm>
          <a:prstGeom prst="rect">
            <a:avLst/>
          </a:prstGeom>
          <a:solidFill>
            <a:srgbClr val="5C4E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6EE0C295-AFFD-5748-773D-2522F3F374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3528000" cy="1068577"/>
          </a:xfrm>
          <a:prstGeom prst="rect">
            <a:avLst/>
          </a:prstGeom>
        </p:spPr>
      </p:pic>
      <p:pic>
        <p:nvPicPr>
          <p:cNvPr id="16" name="Graphic 15">
            <a:extLst>
              <a:ext uri="{FF2B5EF4-FFF2-40B4-BE49-F238E27FC236}">
                <a16:creationId xmlns:a16="http://schemas.microsoft.com/office/drawing/2014/main" id="{2EBB0401-5761-90E9-AD8D-FE53704B761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348000" cy="978646"/>
          </a:xfrm>
          <a:prstGeom prst="rect">
            <a:avLst/>
          </a:prstGeom>
        </p:spPr>
      </p:pic>
      <p:pic>
        <p:nvPicPr>
          <p:cNvPr id="18" name="Graphic 17">
            <a:extLst>
              <a:ext uri="{FF2B5EF4-FFF2-40B4-BE49-F238E27FC236}">
                <a16:creationId xmlns:a16="http://schemas.microsoft.com/office/drawing/2014/main" id="{D98B0ECD-98BA-8D9F-1B7D-03CC4DDF32A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60000" y="270000"/>
            <a:ext cx="2113090" cy="468000"/>
          </a:xfrm>
          <a:prstGeom prst="rect">
            <a:avLst/>
          </a:prstGeom>
        </p:spPr>
      </p:pic>
      <p:pic>
        <p:nvPicPr>
          <p:cNvPr id="19" name="Graphic 18">
            <a:extLst>
              <a:ext uri="{FF2B5EF4-FFF2-40B4-BE49-F238E27FC236}">
                <a16:creationId xmlns:a16="http://schemas.microsoft.com/office/drawing/2014/main" id="{157CA874-DF1B-0B60-2FBC-313058337FA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180000" y="6192000"/>
            <a:ext cx="3060000" cy="680000"/>
          </a:xfrm>
          <a:prstGeom prst="rect">
            <a:avLst/>
          </a:prstGeom>
        </p:spPr>
      </p:pic>
      <p:pic>
        <p:nvPicPr>
          <p:cNvPr id="20" name="Graphic 19">
            <a:extLst>
              <a:ext uri="{FF2B5EF4-FFF2-40B4-BE49-F238E27FC236}">
                <a16:creationId xmlns:a16="http://schemas.microsoft.com/office/drawing/2014/main" id="{5FD17803-0C53-523D-7503-59564AF6E50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468000" y="6264000"/>
            <a:ext cx="2736000" cy="611776"/>
          </a:xfrm>
          <a:prstGeom prst="rect">
            <a:avLst/>
          </a:prstGeom>
        </p:spPr>
      </p:pic>
      <p:sp>
        <p:nvSpPr>
          <p:cNvPr id="2" name="Title 1">
            <a:extLst>
              <a:ext uri="{FF2B5EF4-FFF2-40B4-BE49-F238E27FC236}">
                <a16:creationId xmlns:a16="http://schemas.microsoft.com/office/drawing/2014/main" id="{D590B697-9FB5-F342-B594-50935614A682}"/>
              </a:ext>
            </a:extLst>
          </p:cNvPr>
          <p:cNvSpPr>
            <a:spLocks noGrp="1"/>
          </p:cNvSpPr>
          <p:nvPr>
            <p:ph type="title"/>
          </p:nvPr>
        </p:nvSpPr>
        <p:spPr/>
        <p:txBody>
          <a:bodyPr>
            <a:noAutofit/>
          </a:bodyPr>
          <a:lstStyle>
            <a:lvl1pPr>
              <a:defRPr b="1">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D2784C6-97E0-3744-8DD1-EFDB2634AE1A}"/>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32E533-51E7-4345-974A-5126F1435A08}"/>
              </a:ext>
            </a:extLst>
          </p:cNvPr>
          <p:cNvSpPr>
            <a:spLocks noGrp="1"/>
          </p:cNvSpPr>
          <p:nvPr>
            <p:ph type="dt" sz="half" idx="10"/>
          </p:nvPr>
        </p:nvSpPr>
        <p:spPr/>
        <p:txBody>
          <a:bodyPr/>
          <a:lstStyle>
            <a:lvl1pPr>
              <a:defRPr>
                <a:solidFill>
                  <a:schemeClr val="bg1"/>
                </a:solidFill>
              </a:defRPr>
            </a:lvl1pPr>
          </a:lstStyle>
          <a:p>
            <a:fld id="{80A06E1F-515A-E647-80D4-FF2764DD78D2}" type="datetimeFigureOut">
              <a:rPr lang="en-US" smtClean="0"/>
              <a:pPr/>
              <a:t>9/26/2023</a:t>
            </a:fld>
            <a:endParaRPr lang="en-US"/>
          </a:p>
        </p:txBody>
      </p:sp>
      <p:sp>
        <p:nvSpPr>
          <p:cNvPr id="5" name="Footer Placeholder 4">
            <a:extLst>
              <a:ext uri="{FF2B5EF4-FFF2-40B4-BE49-F238E27FC236}">
                <a16:creationId xmlns:a16="http://schemas.microsoft.com/office/drawing/2014/main" id="{F564D8B9-A0DD-CE42-89CF-1A42D72F161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0E4EE15-F01D-2847-8433-306B28FA83F6}"/>
              </a:ext>
            </a:extLst>
          </p:cNvPr>
          <p:cNvSpPr>
            <a:spLocks noGrp="1"/>
          </p:cNvSpPr>
          <p:nvPr>
            <p:ph type="sldNum" sz="quarter" idx="12"/>
          </p:nvPr>
        </p:nvSpPr>
        <p:spPr/>
        <p:txBody>
          <a:bodyPr/>
          <a:lstStyle/>
          <a:p>
            <a:fld id="{F7505F6A-5BF9-494C-98BC-D988C2CFFF49}" type="slidenum">
              <a:rPr lang="en-US" smtClean="0"/>
              <a:t>‹#›</a:t>
            </a:fld>
            <a:endParaRPr lang="en-US"/>
          </a:p>
        </p:txBody>
      </p:sp>
    </p:spTree>
    <p:extLst>
      <p:ext uri="{BB962C8B-B14F-4D97-AF65-F5344CB8AC3E}">
        <p14:creationId xmlns:p14="http://schemas.microsoft.com/office/powerpoint/2010/main" val="3773813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C Content colour change option">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C983E7B-B05C-3A44-9D47-048EFF0622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2" name="Graphic 11">
            <a:extLst>
              <a:ext uri="{FF2B5EF4-FFF2-40B4-BE49-F238E27FC236}">
                <a16:creationId xmlns:a16="http://schemas.microsoft.com/office/drawing/2014/main" id="{B29970B2-AD6A-704F-87D8-1067BAC8B8A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sp>
        <p:nvSpPr>
          <p:cNvPr id="2" name="Title 1">
            <a:extLst>
              <a:ext uri="{FF2B5EF4-FFF2-40B4-BE49-F238E27FC236}">
                <a16:creationId xmlns:a16="http://schemas.microsoft.com/office/drawing/2014/main" id="{D590B697-9FB5-F342-B594-50935614A682}"/>
              </a:ext>
            </a:extLst>
          </p:cNvPr>
          <p:cNvSpPr>
            <a:spLocks noGrp="1"/>
          </p:cNvSpPr>
          <p:nvPr userDrawn="1">
            <p:ph type="title"/>
          </p:nvPr>
        </p:nvSpPr>
        <p:spPr/>
        <p:txBody>
          <a:bodyPr>
            <a:noAutofit/>
          </a:bodyPr>
          <a:lstStyle>
            <a:lvl1pPr>
              <a:defRPr b="1">
                <a:solidFill>
                  <a:srgbClr val="0086CB"/>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D2784C6-97E0-3744-8DD1-EFDB2634AE1A}"/>
              </a:ext>
            </a:extLst>
          </p:cNvPr>
          <p:cNvSpPr>
            <a:spLocks noGrp="1"/>
          </p:cNvSpPr>
          <p:nvPr userDrawn="1">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32E533-51E7-4345-974A-5126F1435A08}"/>
              </a:ext>
            </a:extLst>
          </p:cNvPr>
          <p:cNvSpPr>
            <a:spLocks noGrp="1"/>
          </p:cNvSpPr>
          <p:nvPr userDrawn="1">
            <p:ph type="dt" sz="half" idx="10"/>
          </p:nvPr>
        </p:nvSpPr>
        <p:spPr/>
        <p:txBody>
          <a:bodyPr/>
          <a:lstStyle/>
          <a:p>
            <a:fld id="{80A06E1F-515A-E647-80D4-FF2764DD78D2}" type="datetimeFigureOut">
              <a:rPr lang="en-US" smtClean="0"/>
              <a:t>9/26/2023</a:t>
            </a:fld>
            <a:endParaRPr lang="en-US"/>
          </a:p>
        </p:txBody>
      </p:sp>
      <p:sp>
        <p:nvSpPr>
          <p:cNvPr id="5" name="Footer Placeholder 4">
            <a:extLst>
              <a:ext uri="{FF2B5EF4-FFF2-40B4-BE49-F238E27FC236}">
                <a16:creationId xmlns:a16="http://schemas.microsoft.com/office/drawing/2014/main" id="{F564D8B9-A0DD-CE42-89CF-1A42D72F161D}"/>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E4EE15-F01D-2847-8433-306B28FA83F6}"/>
              </a:ext>
            </a:extLst>
          </p:cNvPr>
          <p:cNvSpPr>
            <a:spLocks noGrp="1"/>
          </p:cNvSpPr>
          <p:nvPr userDrawn="1">
            <p:ph type="sldNum" sz="quarter" idx="12"/>
          </p:nvPr>
        </p:nvSpPr>
        <p:spPr/>
        <p:txBody>
          <a:bodyPr/>
          <a:lstStyle/>
          <a:p>
            <a:fld id="{F7505F6A-5BF9-494C-98BC-D988C2CFFF49}" type="slidenum">
              <a:rPr lang="en-US" smtClean="0"/>
              <a:t>‹#›</a:t>
            </a:fld>
            <a:endParaRPr lang="en-US"/>
          </a:p>
        </p:txBody>
      </p:sp>
      <p:pic>
        <p:nvPicPr>
          <p:cNvPr id="19" name="Graphic 18">
            <a:extLst>
              <a:ext uri="{FF2B5EF4-FFF2-40B4-BE49-F238E27FC236}">
                <a16:creationId xmlns:a16="http://schemas.microsoft.com/office/drawing/2014/main" id="{7480BDDA-16AB-1745-B360-BDDA1D38B66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3528000" cy="1068577"/>
          </a:xfrm>
          <a:prstGeom prst="rect">
            <a:avLst/>
          </a:prstGeom>
        </p:spPr>
      </p:pic>
      <p:pic>
        <p:nvPicPr>
          <p:cNvPr id="20" name="Graphic 19">
            <a:extLst>
              <a:ext uri="{FF2B5EF4-FFF2-40B4-BE49-F238E27FC236}">
                <a16:creationId xmlns:a16="http://schemas.microsoft.com/office/drawing/2014/main" id="{9AFECE57-7528-DD4E-846A-B4E70CE657B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3348000" cy="978646"/>
          </a:xfrm>
          <a:prstGeom prst="rect">
            <a:avLst/>
          </a:prstGeom>
        </p:spPr>
      </p:pic>
      <p:pic>
        <p:nvPicPr>
          <p:cNvPr id="21" name="Graphic 20">
            <a:extLst>
              <a:ext uri="{FF2B5EF4-FFF2-40B4-BE49-F238E27FC236}">
                <a16:creationId xmlns:a16="http://schemas.microsoft.com/office/drawing/2014/main" id="{A6684181-6C4D-4042-B2B4-0C382C67254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60000" y="270000"/>
            <a:ext cx="2113090" cy="468000"/>
          </a:xfrm>
          <a:prstGeom prst="rect">
            <a:avLst/>
          </a:prstGeom>
        </p:spPr>
      </p:pic>
    </p:spTree>
    <p:extLst>
      <p:ext uri="{BB962C8B-B14F-4D97-AF65-F5344CB8AC3E}">
        <p14:creationId xmlns:p14="http://schemas.microsoft.com/office/powerpoint/2010/main" val="1271428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B32D3-9870-4A05-AE32-1F13806EC2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5AE532-E2E7-41DB-B4FF-0CE1BE78A6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A78C3C-B3F6-482E-8F44-919DED81F49B}"/>
              </a:ext>
            </a:extLst>
          </p:cNvPr>
          <p:cNvSpPr>
            <a:spLocks noGrp="1"/>
          </p:cNvSpPr>
          <p:nvPr>
            <p:ph type="dt" sz="half" idx="10"/>
          </p:nvPr>
        </p:nvSpPr>
        <p:spPr/>
        <p:txBody>
          <a:bodyPr/>
          <a:lstStyle/>
          <a:p>
            <a:fld id="{F333C940-8499-4886-B02D-852C2DF416B6}" type="datetimeFigureOut">
              <a:rPr lang="en-GB" smtClean="0"/>
              <a:t>26/09/2023</a:t>
            </a:fld>
            <a:endParaRPr lang="en-GB"/>
          </a:p>
        </p:txBody>
      </p:sp>
      <p:sp>
        <p:nvSpPr>
          <p:cNvPr id="5" name="Footer Placeholder 4">
            <a:extLst>
              <a:ext uri="{FF2B5EF4-FFF2-40B4-BE49-F238E27FC236}">
                <a16:creationId xmlns:a16="http://schemas.microsoft.com/office/drawing/2014/main" id="{C52E21B6-3E7F-4A47-961C-77C4040BDD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6978A7-1910-473C-AEFB-3769F08AC76E}"/>
              </a:ext>
            </a:extLst>
          </p:cNvPr>
          <p:cNvSpPr>
            <a:spLocks noGrp="1"/>
          </p:cNvSpPr>
          <p:nvPr>
            <p:ph type="sldNum" sz="quarter" idx="12"/>
          </p:nvPr>
        </p:nvSpPr>
        <p:spPr/>
        <p:txBody>
          <a:bodyPr/>
          <a:lstStyle/>
          <a:p>
            <a:fld id="{329EE24B-5D2E-4616-964E-6FB0F004D8DB}" type="slidenum">
              <a:rPr lang="en-GB" smtClean="0"/>
              <a:t>‹#›</a:t>
            </a:fld>
            <a:endParaRPr lang="en-GB"/>
          </a:p>
        </p:txBody>
      </p:sp>
    </p:spTree>
    <p:extLst>
      <p:ext uri="{BB962C8B-B14F-4D97-AF65-F5344CB8AC3E}">
        <p14:creationId xmlns:p14="http://schemas.microsoft.com/office/powerpoint/2010/main" val="2824193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D Content and picture in background">
    <p:spTree>
      <p:nvGrpSpPr>
        <p:cNvPr id="1" name=""/>
        <p:cNvGrpSpPr/>
        <p:nvPr/>
      </p:nvGrpSpPr>
      <p:grpSpPr>
        <a:xfrm>
          <a:off x="0" y="0"/>
          <a:ext cx="0" cy="0"/>
          <a:chOff x="0" y="0"/>
          <a:chExt cx="0" cy="0"/>
        </a:xfrm>
      </p:grpSpPr>
      <p:pic>
        <p:nvPicPr>
          <p:cNvPr id="14" name="Picture 13" descr="A picture containing person, wall, indoor, young&#10;&#10;Description automatically generated">
            <a:extLst>
              <a:ext uri="{FF2B5EF4-FFF2-40B4-BE49-F238E27FC236}">
                <a16:creationId xmlns:a16="http://schemas.microsoft.com/office/drawing/2014/main" id="{61D73A29-ACA9-854F-9086-43EFB00CE7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8A55DA40-64BD-B340-A8ED-5B199513179A}"/>
              </a:ext>
            </a:extLst>
          </p:cNvPr>
          <p:cNvSpPr txBox="1"/>
          <p:nvPr userDrawn="1"/>
        </p:nvSpPr>
        <p:spPr>
          <a:xfrm>
            <a:off x="8182374" y="549060"/>
            <a:ext cx="3400926" cy="923330"/>
          </a:xfrm>
          <a:prstGeom prst="rect">
            <a:avLst/>
          </a:prstGeom>
          <a:noFill/>
        </p:spPr>
        <p:txBody>
          <a:bodyPr wrap="square" rtlCol="0">
            <a:spAutoFit/>
          </a:bodyPr>
          <a:lstStyle/>
          <a:p>
            <a:pPr algn="ctr"/>
            <a:r>
              <a:rPr lang="en-US" b="1" i="0">
                <a:solidFill>
                  <a:schemeClr val="bg1"/>
                </a:solidFill>
                <a:latin typeface="Arial" panose="020B0604020202020204" pitchFamily="34" charset="0"/>
                <a:cs typeface="Arial" panose="020B0604020202020204" pitchFamily="34" charset="0"/>
              </a:rPr>
              <a:t>GOTO TO SLIDE MASTER TO CHANGE BACKGROUND PICTURE</a:t>
            </a:r>
          </a:p>
        </p:txBody>
      </p:sp>
      <p:grpSp>
        <p:nvGrpSpPr>
          <p:cNvPr id="10" name="Group 9">
            <a:extLst>
              <a:ext uri="{FF2B5EF4-FFF2-40B4-BE49-F238E27FC236}">
                <a16:creationId xmlns:a16="http://schemas.microsoft.com/office/drawing/2014/main" id="{31BA845D-6F34-FC42-910E-710E109578F2}"/>
              </a:ext>
            </a:extLst>
          </p:cNvPr>
          <p:cNvGrpSpPr/>
          <p:nvPr userDrawn="1"/>
        </p:nvGrpSpPr>
        <p:grpSpPr>
          <a:xfrm>
            <a:off x="9180000" y="6192000"/>
            <a:ext cx="3060000" cy="683776"/>
            <a:chOff x="9180000" y="6192000"/>
            <a:chExt cx="3060000" cy="683776"/>
          </a:xfrm>
        </p:grpSpPr>
        <p:pic>
          <p:nvPicPr>
            <p:cNvPr id="11" name="Graphic 10">
              <a:extLst>
                <a:ext uri="{FF2B5EF4-FFF2-40B4-BE49-F238E27FC236}">
                  <a16:creationId xmlns:a16="http://schemas.microsoft.com/office/drawing/2014/main" id="{1C983E7B-B05C-3A44-9D47-048EFF06222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80000" y="6192000"/>
              <a:ext cx="3060000" cy="680000"/>
            </a:xfrm>
            <a:prstGeom prst="rect">
              <a:avLst/>
            </a:prstGeom>
          </p:spPr>
        </p:pic>
        <p:pic>
          <p:nvPicPr>
            <p:cNvPr id="12" name="Graphic 11">
              <a:extLst>
                <a:ext uri="{FF2B5EF4-FFF2-40B4-BE49-F238E27FC236}">
                  <a16:creationId xmlns:a16="http://schemas.microsoft.com/office/drawing/2014/main" id="{B29970B2-AD6A-704F-87D8-1067BAC8B8A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68000" y="6264000"/>
              <a:ext cx="2736000" cy="611776"/>
            </a:xfrm>
            <a:prstGeom prst="rect">
              <a:avLst/>
            </a:prstGeom>
          </p:spPr>
        </p:pic>
      </p:grpSp>
      <p:sp>
        <p:nvSpPr>
          <p:cNvPr id="2" name="Title 1">
            <a:extLst>
              <a:ext uri="{FF2B5EF4-FFF2-40B4-BE49-F238E27FC236}">
                <a16:creationId xmlns:a16="http://schemas.microsoft.com/office/drawing/2014/main" id="{D590B697-9FB5-F342-B594-50935614A682}"/>
              </a:ext>
            </a:extLst>
          </p:cNvPr>
          <p:cNvSpPr>
            <a:spLocks noGrp="1"/>
          </p:cNvSpPr>
          <p:nvPr>
            <p:ph type="title"/>
          </p:nvPr>
        </p:nvSpPr>
        <p:spPr/>
        <p:txBody>
          <a:bodyPr>
            <a:noAutofit/>
          </a:bodyPr>
          <a:lstStyle>
            <a:lvl1pPr>
              <a:defRPr b="1">
                <a:solidFill>
                  <a:srgbClr val="0086CB"/>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D2784C6-97E0-3744-8DD1-EFDB2634AE1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32E533-51E7-4345-974A-5126F1435A08}"/>
              </a:ext>
            </a:extLst>
          </p:cNvPr>
          <p:cNvSpPr>
            <a:spLocks noGrp="1"/>
          </p:cNvSpPr>
          <p:nvPr>
            <p:ph type="dt" sz="half" idx="10"/>
          </p:nvPr>
        </p:nvSpPr>
        <p:spPr/>
        <p:txBody>
          <a:bodyPr/>
          <a:lstStyle/>
          <a:p>
            <a:fld id="{80A06E1F-515A-E647-80D4-FF2764DD78D2}" type="datetimeFigureOut">
              <a:rPr lang="en-US" smtClean="0"/>
              <a:t>9/26/2023</a:t>
            </a:fld>
            <a:endParaRPr lang="en-US"/>
          </a:p>
        </p:txBody>
      </p:sp>
      <p:sp>
        <p:nvSpPr>
          <p:cNvPr id="5" name="Footer Placeholder 4">
            <a:extLst>
              <a:ext uri="{FF2B5EF4-FFF2-40B4-BE49-F238E27FC236}">
                <a16:creationId xmlns:a16="http://schemas.microsoft.com/office/drawing/2014/main" id="{F564D8B9-A0DD-CE42-89CF-1A42D72F16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E4EE15-F01D-2847-8433-306B28FA83F6}"/>
              </a:ext>
            </a:extLst>
          </p:cNvPr>
          <p:cNvSpPr>
            <a:spLocks noGrp="1"/>
          </p:cNvSpPr>
          <p:nvPr>
            <p:ph type="sldNum" sz="quarter" idx="12"/>
          </p:nvPr>
        </p:nvSpPr>
        <p:spPr/>
        <p:txBody>
          <a:bodyPr/>
          <a:lstStyle/>
          <a:p>
            <a:fld id="{F7505F6A-5BF9-494C-98BC-D988C2CFFF49}" type="slidenum">
              <a:rPr lang="en-US" smtClean="0"/>
              <a:t>‹#›</a:t>
            </a:fld>
            <a:endParaRPr lang="en-US"/>
          </a:p>
        </p:txBody>
      </p:sp>
      <p:grpSp>
        <p:nvGrpSpPr>
          <p:cNvPr id="9" name="Group 8">
            <a:extLst>
              <a:ext uri="{FF2B5EF4-FFF2-40B4-BE49-F238E27FC236}">
                <a16:creationId xmlns:a16="http://schemas.microsoft.com/office/drawing/2014/main" id="{5738EE89-5836-C643-9A4A-186D9CE5DF33}"/>
              </a:ext>
            </a:extLst>
          </p:cNvPr>
          <p:cNvGrpSpPr/>
          <p:nvPr userDrawn="1"/>
        </p:nvGrpSpPr>
        <p:grpSpPr>
          <a:xfrm>
            <a:off x="-1" y="0"/>
            <a:ext cx="3528000" cy="1068577"/>
            <a:chOff x="-1" y="0"/>
            <a:chExt cx="3528000" cy="1068577"/>
          </a:xfrm>
        </p:grpSpPr>
        <p:pic>
          <p:nvPicPr>
            <p:cNvPr id="17" name="Graphic 16">
              <a:extLst>
                <a:ext uri="{FF2B5EF4-FFF2-40B4-BE49-F238E27FC236}">
                  <a16:creationId xmlns:a16="http://schemas.microsoft.com/office/drawing/2014/main" id="{9C876F5E-A347-7246-BC86-2920804D554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 y="0"/>
              <a:ext cx="3528000" cy="1068577"/>
            </a:xfrm>
            <a:prstGeom prst="rect">
              <a:avLst/>
            </a:prstGeom>
          </p:spPr>
        </p:pic>
        <p:pic>
          <p:nvPicPr>
            <p:cNvPr id="8" name="Graphic 7">
              <a:extLst>
                <a:ext uri="{FF2B5EF4-FFF2-40B4-BE49-F238E27FC236}">
                  <a16:creationId xmlns:a16="http://schemas.microsoft.com/office/drawing/2014/main" id="{5EF56C32-68BE-9A49-A455-1BCFEC205A3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0" y="0"/>
              <a:ext cx="3348000" cy="978646"/>
            </a:xfrm>
            <a:prstGeom prst="rect">
              <a:avLst/>
            </a:prstGeom>
          </p:spPr>
        </p:pic>
        <p:pic>
          <p:nvPicPr>
            <p:cNvPr id="13" name="Graphic 12">
              <a:extLst>
                <a:ext uri="{FF2B5EF4-FFF2-40B4-BE49-F238E27FC236}">
                  <a16:creationId xmlns:a16="http://schemas.microsoft.com/office/drawing/2014/main" id="{C1652DC9-4418-8F44-9AC8-75E058B5BC1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360000" y="270000"/>
              <a:ext cx="2113090" cy="468000"/>
            </a:xfrm>
            <a:prstGeom prst="rect">
              <a:avLst/>
            </a:prstGeom>
          </p:spPr>
        </p:pic>
      </p:grpSp>
    </p:spTree>
    <p:extLst>
      <p:ext uri="{BB962C8B-B14F-4D97-AF65-F5344CB8AC3E}">
        <p14:creationId xmlns:p14="http://schemas.microsoft.com/office/powerpoint/2010/main" val="1530017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A Content Standar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4C9ED4D-4CAD-5E45-86A2-061ED94E088A}"/>
              </a:ext>
            </a:extLst>
          </p:cNvPr>
          <p:cNvGrpSpPr/>
          <p:nvPr userDrawn="1"/>
        </p:nvGrpSpPr>
        <p:grpSpPr>
          <a:xfrm>
            <a:off x="9180000" y="6192000"/>
            <a:ext cx="3060000" cy="683776"/>
            <a:chOff x="9180000" y="6192000"/>
            <a:chExt cx="3060000" cy="683776"/>
          </a:xfrm>
        </p:grpSpPr>
        <p:pic>
          <p:nvPicPr>
            <p:cNvPr id="14" name="Graphic 13">
              <a:extLst>
                <a:ext uri="{FF2B5EF4-FFF2-40B4-BE49-F238E27FC236}">
                  <a16:creationId xmlns:a16="http://schemas.microsoft.com/office/drawing/2014/main" id="{16D849E0-54E2-FD44-8228-62867A0409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5" name="Graphic 14">
              <a:extLst>
                <a:ext uri="{FF2B5EF4-FFF2-40B4-BE49-F238E27FC236}">
                  <a16:creationId xmlns:a16="http://schemas.microsoft.com/office/drawing/2014/main" id="{DAE15E81-642B-F440-9BA6-848C67F9CC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sp>
        <p:nvSpPr>
          <p:cNvPr id="2" name="Title 1">
            <a:extLst>
              <a:ext uri="{FF2B5EF4-FFF2-40B4-BE49-F238E27FC236}">
                <a16:creationId xmlns:a16="http://schemas.microsoft.com/office/drawing/2014/main" id="{D590B697-9FB5-F342-B594-50935614A682}"/>
              </a:ext>
            </a:extLst>
          </p:cNvPr>
          <p:cNvSpPr>
            <a:spLocks noGrp="1"/>
          </p:cNvSpPr>
          <p:nvPr userDrawn="1">
            <p:ph type="title"/>
          </p:nvPr>
        </p:nvSpPr>
        <p:spPr/>
        <p:txBody>
          <a:bodyPr>
            <a:noAutofit/>
          </a:bodyPr>
          <a:lstStyle>
            <a:lvl1pPr>
              <a:defRPr b="1">
                <a:solidFill>
                  <a:srgbClr val="0086CB"/>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D2784C6-97E0-3744-8DD1-EFDB2634AE1A}"/>
              </a:ext>
            </a:extLst>
          </p:cNvPr>
          <p:cNvSpPr>
            <a:spLocks noGrp="1"/>
          </p:cNvSpPr>
          <p:nvPr userDrawn="1">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32E533-51E7-4345-974A-5126F1435A08}"/>
              </a:ext>
            </a:extLst>
          </p:cNvPr>
          <p:cNvSpPr>
            <a:spLocks noGrp="1"/>
          </p:cNvSpPr>
          <p:nvPr userDrawn="1">
            <p:ph type="dt" sz="half" idx="10"/>
          </p:nvPr>
        </p:nvSpPr>
        <p:spPr/>
        <p:txBody>
          <a:bodyPr/>
          <a:lstStyle/>
          <a:p>
            <a:fld id="{80A06E1F-515A-E647-80D4-FF2764DD78D2}" type="datetimeFigureOut">
              <a:rPr lang="en-US" smtClean="0"/>
              <a:t>9/26/2023</a:t>
            </a:fld>
            <a:endParaRPr lang="en-US"/>
          </a:p>
        </p:txBody>
      </p:sp>
      <p:sp>
        <p:nvSpPr>
          <p:cNvPr id="5" name="Footer Placeholder 4">
            <a:extLst>
              <a:ext uri="{FF2B5EF4-FFF2-40B4-BE49-F238E27FC236}">
                <a16:creationId xmlns:a16="http://schemas.microsoft.com/office/drawing/2014/main" id="{F564D8B9-A0DD-CE42-89CF-1A42D72F161D}"/>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E4EE15-F01D-2847-8433-306B28FA83F6}"/>
              </a:ext>
            </a:extLst>
          </p:cNvPr>
          <p:cNvSpPr>
            <a:spLocks noGrp="1"/>
          </p:cNvSpPr>
          <p:nvPr userDrawn="1">
            <p:ph type="sldNum" sz="quarter" idx="12"/>
          </p:nvPr>
        </p:nvSpPr>
        <p:spPr/>
        <p:txBody>
          <a:bodyPr/>
          <a:lstStyle/>
          <a:p>
            <a:fld id="{F7505F6A-5BF9-494C-98BC-D988C2CFFF49}" type="slidenum">
              <a:rPr lang="en-US" smtClean="0"/>
              <a:t>‹#›</a:t>
            </a:fld>
            <a:endParaRPr lang="en-US"/>
          </a:p>
        </p:txBody>
      </p:sp>
      <p:grpSp>
        <p:nvGrpSpPr>
          <p:cNvPr id="16" name="Group 15">
            <a:extLst>
              <a:ext uri="{FF2B5EF4-FFF2-40B4-BE49-F238E27FC236}">
                <a16:creationId xmlns:a16="http://schemas.microsoft.com/office/drawing/2014/main" id="{F869C34B-8109-8C45-A824-45A37EABDF04}"/>
              </a:ext>
            </a:extLst>
          </p:cNvPr>
          <p:cNvGrpSpPr/>
          <p:nvPr userDrawn="1"/>
        </p:nvGrpSpPr>
        <p:grpSpPr>
          <a:xfrm rot="10800000">
            <a:off x="0" y="-261678"/>
            <a:ext cx="3060000" cy="683776"/>
            <a:chOff x="9180000" y="6192000"/>
            <a:chExt cx="3060000" cy="683776"/>
          </a:xfrm>
        </p:grpSpPr>
        <p:pic>
          <p:nvPicPr>
            <p:cNvPr id="18" name="Graphic 17">
              <a:extLst>
                <a:ext uri="{FF2B5EF4-FFF2-40B4-BE49-F238E27FC236}">
                  <a16:creationId xmlns:a16="http://schemas.microsoft.com/office/drawing/2014/main" id="{4063B4AC-54B2-9646-A6F6-FA93EF3CE8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9" name="Graphic 18">
              <a:extLst>
                <a:ext uri="{FF2B5EF4-FFF2-40B4-BE49-F238E27FC236}">
                  <a16:creationId xmlns:a16="http://schemas.microsoft.com/office/drawing/2014/main" id="{392DF097-9DA1-AC4D-978B-750AFE4145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spTree>
    <p:extLst>
      <p:ext uri="{BB962C8B-B14F-4D97-AF65-F5344CB8AC3E}">
        <p14:creationId xmlns:p14="http://schemas.microsoft.com/office/powerpoint/2010/main" val="3734969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B Content standard with colour chang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16D849E0-54E2-FD44-8228-62867A0409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5" name="Graphic 14">
            <a:extLst>
              <a:ext uri="{FF2B5EF4-FFF2-40B4-BE49-F238E27FC236}">
                <a16:creationId xmlns:a16="http://schemas.microsoft.com/office/drawing/2014/main" id="{DAE15E81-642B-F440-9BA6-848C67F9CC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sp>
        <p:nvSpPr>
          <p:cNvPr id="2" name="Title 1">
            <a:extLst>
              <a:ext uri="{FF2B5EF4-FFF2-40B4-BE49-F238E27FC236}">
                <a16:creationId xmlns:a16="http://schemas.microsoft.com/office/drawing/2014/main" id="{D590B697-9FB5-F342-B594-50935614A682}"/>
              </a:ext>
            </a:extLst>
          </p:cNvPr>
          <p:cNvSpPr>
            <a:spLocks noGrp="1"/>
          </p:cNvSpPr>
          <p:nvPr userDrawn="1">
            <p:ph type="title"/>
          </p:nvPr>
        </p:nvSpPr>
        <p:spPr/>
        <p:txBody>
          <a:bodyPr>
            <a:noAutofit/>
          </a:bodyPr>
          <a:lstStyle>
            <a:lvl1pPr>
              <a:defRPr b="1">
                <a:solidFill>
                  <a:srgbClr val="0086CB"/>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D2784C6-97E0-3744-8DD1-EFDB2634AE1A}"/>
              </a:ext>
            </a:extLst>
          </p:cNvPr>
          <p:cNvSpPr>
            <a:spLocks noGrp="1"/>
          </p:cNvSpPr>
          <p:nvPr userDrawn="1">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32E533-51E7-4345-974A-5126F1435A08}"/>
              </a:ext>
            </a:extLst>
          </p:cNvPr>
          <p:cNvSpPr>
            <a:spLocks noGrp="1"/>
          </p:cNvSpPr>
          <p:nvPr userDrawn="1">
            <p:ph type="dt" sz="half" idx="10"/>
          </p:nvPr>
        </p:nvSpPr>
        <p:spPr/>
        <p:txBody>
          <a:bodyPr/>
          <a:lstStyle/>
          <a:p>
            <a:fld id="{80A06E1F-515A-E647-80D4-FF2764DD78D2}" type="datetimeFigureOut">
              <a:rPr lang="en-US" smtClean="0"/>
              <a:t>9/26/2023</a:t>
            </a:fld>
            <a:endParaRPr lang="en-US"/>
          </a:p>
        </p:txBody>
      </p:sp>
      <p:sp>
        <p:nvSpPr>
          <p:cNvPr id="5" name="Footer Placeholder 4">
            <a:extLst>
              <a:ext uri="{FF2B5EF4-FFF2-40B4-BE49-F238E27FC236}">
                <a16:creationId xmlns:a16="http://schemas.microsoft.com/office/drawing/2014/main" id="{F564D8B9-A0DD-CE42-89CF-1A42D72F161D}"/>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E4EE15-F01D-2847-8433-306B28FA83F6}"/>
              </a:ext>
            </a:extLst>
          </p:cNvPr>
          <p:cNvSpPr>
            <a:spLocks noGrp="1"/>
          </p:cNvSpPr>
          <p:nvPr userDrawn="1">
            <p:ph type="sldNum" sz="quarter" idx="12"/>
          </p:nvPr>
        </p:nvSpPr>
        <p:spPr/>
        <p:txBody>
          <a:bodyPr/>
          <a:lstStyle/>
          <a:p>
            <a:fld id="{F7505F6A-5BF9-494C-98BC-D988C2CFFF49}" type="slidenum">
              <a:rPr lang="en-US" smtClean="0"/>
              <a:t>‹#›</a:t>
            </a:fld>
            <a:endParaRPr lang="en-US"/>
          </a:p>
        </p:txBody>
      </p:sp>
      <p:pic>
        <p:nvPicPr>
          <p:cNvPr id="12" name="Graphic 11">
            <a:extLst>
              <a:ext uri="{FF2B5EF4-FFF2-40B4-BE49-F238E27FC236}">
                <a16:creationId xmlns:a16="http://schemas.microsoft.com/office/drawing/2014/main" id="{4E37CB51-7C20-7844-A8AF-562561821A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57902"/>
            <a:ext cx="3060000" cy="680000"/>
          </a:xfrm>
          <a:prstGeom prst="rect">
            <a:avLst/>
          </a:prstGeom>
        </p:spPr>
      </p:pic>
      <p:pic>
        <p:nvPicPr>
          <p:cNvPr id="13" name="Graphic 12">
            <a:extLst>
              <a:ext uri="{FF2B5EF4-FFF2-40B4-BE49-F238E27FC236}">
                <a16:creationId xmlns:a16="http://schemas.microsoft.com/office/drawing/2014/main" id="{6A7FF583-F210-9448-8D92-79DA80FEA9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36000" y="-261678"/>
            <a:ext cx="2736000" cy="611776"/>
          </a:xfrm>
          <a:prstGeom prst="rect">
            <a:avLst/>
          </a:prstGeom>
        </p:spPr>
      </p:pic>
    </p:spTree>
    <p:extLst>
      <p:ext uri="{BB962C8B-B14F-4D97-AF65-F5344CB8AC3E}">
        <p14:creationId xmlns:p14="http://schemas.microsoft.com/office/powerpoint/2010/main" val="857844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4 Section Heade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5CE6B32-C9AA-C044-9055-ED75DF41F90D}"/>
              </a:ext>
            </a:extLst>
          </p:cNvPr>
          <p:cNvGrpSpPr/>
          <p:nvPr userDrawn="1"/>
        </p:nvGrpSpPr>
        <p:grpSpPr>
          <a:xfrm>
            <a:off x="9180000" y="6192000"/>
            <a:ext cx="3060000" cy="683776"/>
            <a:chOff x="9180000" y="6192000"/>
            <a:chExt cx="3060000" cy="683776"/>
          </a:xfrm>
        </p:grpSpPr>
        <p:pic>
          <p:nvPicPr>
            <p:cNvPr id="11" name="Graphic 10">
              <a:extLst>
                <a:ext uri="{FF2B5EF4-FFF2-40B4-BE49-F238E27FC236}">
                  <a16:creationId xmlns:a16="http://schemas.microsoft.com/office/drawing/2014/main" id="{25785373-E610-8E49-9AAE-4D3100CF70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2" name="Graphic 11">
              <a:extLst>
                <a:ext uri="{FF2B5EF4-FFF2-40B4-BE49-F238E27FC236}">
                  <a16:creationId xmlns:a16="http://schemas.microsoft.com/office/drawing/2014/main" id="{48B57AA7-BA14-DE48-9DA1-0F7460033A5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sp>
        <p:nvSpPr>
          <p:cNvPr id="2" name="Title 1">
            <a:extLst>
              <a:ext uri="{FF2B5EF4-FFF2-40B4-BE49-F238E27FC236}">
                <a16:creationId xmlns:a16="http://schemas.microsoft.com/office/drawing/2014/main" id="{0DBEDB40-A9E0-354E-AAF0-FE77C19A2434}"/>
              </a:ext>
            </a:extLst>
          </p:cNvPr>
          <p:cNvSpPr>
            <a:spLocks noGrp="1"/>
          </p:cNvSpPr>
          <p:nvPr>
            <p:ph type="title"/>
          </p:nvPr>
        </p:nvSpPr>
        <p:spPr>
          <a:xfrm>
            <a:off x="831850" y="1709738"/>
            <a:ext cx="10515600" cy="2852737"/>
          </a:xfrm>
        </p:spPr>
        <p:txBody>
          <a:bodyPr anchor="b">
            <a:noAutofit/>
          </a:bodyPr>
          <a:lstStyle>
            <a:lvl1pPr>
              <a:defRPr sz="4200" b="1">
                <a:solidFill>
                  <a:srgbClr val="0086CB"/>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3567DFB-8502-0242-8C35-80120A099E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1310962-6C63-AF4B-BEEE-4E2892B0FBA8}"/>
              </a:ext>
            </a:extLst>
          </p:cNvPr>
          <p:cNvSpPr>
            <a:spLocks noGrp="1"/>
          </p:cNvSpPr>
          <p:nvPr>
            <p:ph type="dt" sz="half" idx="10"/>
          </p:nvPr>
        </p:nvSpPr>
        <p:spPr/>
        <p:txBody>
          <a:bodyPr/>
          <a:lstStyle/>
          <a:p>
            <a:fld id="{80A06E1F-515A-E647-80D4-FF2764DD78D2}" type="datetimeFigureOut">
              <a:rPr lang="en-US" smtClean="0"/>
              <a:t>9/26/2023</a:t>
            </a:fld>
            <a:endParaRPr lang="en-US"/>
          </a:p>
        </p:txBody>
      </p:sp>
      <p:sp>
        <p:nvSpPr>
          <p:cNvPr id="5" name="Footer Placeholder 4">
            <a:extLst>
              <a:ext uri="{FF2B5EF4-FFF2-40B4-BE49-F238E27FC236}">
                <a16:creationId xmlns:a16="http://schemas.microsoft.com/office/drawing/2014/main" id="{BE42F3FA-EA9D-1F4B-9310-7DA284EE62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A221E-19ED-A94D-B0FD-A50038A6B966}"/>
              </a:ext>
            </a:extLst>
          </p:cNvPr>
          <p:cNvSpPr>
            <a:spLocks noGrp="1"/>
          </p:cNvSpPr>
          <p:nvPr>
            <p:ph type="sldNum" sz="quarter" idx="12"/>
          </p:nvPr>
        </p:nvSpPr>
        <p:spPr/>
        <p:txBody>
          <a:bodyPr/>
          <a:lstStyle/>
          <a:p>
            <a:fld id="{F7505F6A-5BF9-494C-98BC-D988C2CFFF49}" type="slidenum">
              <a:rPr lang="en-US" smtClean="0"/>
              <a:t>‹#›</a:t>
            </a:fld>
            <a:endParaRPr lang="en-US"/>
          </a:p>
        </p:txBody>
      </p:sp>
      <p:grpSp>
        <p:nvGrpSpPr>
          <p:cNvPr id="17" name="Group 16">
            <a:extLst>
              <a:ext uri="{FF2B5EF4-FFF2-40B4-BE49-F238E27FC236}">
                <a16:creationId xmlns:a16="http://schemas.microsoft.com/office/drawing/2014/main" id="{71ACD938-BDF8-4246-9E72-D992747FAF2A}"/>
              </a:ext>
            </a:extLst>
          </p:cNvPr>
          <p:cNvGrpSpPr/>
          <p:nvPr userDrawn="1"/>
        </p:nvGrpSpPr>
        <p:grpSpPr>
          <a:xfrm>
            <a:off x="-1" y="0"/>
            <a:ext cx="3528000" cy="1068577"/>
            <a:chOff x="-1" y="0"/>
            <a:chExt cx="3528000" cy="1068577"/>
          </a:xfrm>
        </p:grpSpPr>
        <p:pic>
          <p:nvPicPr>
            <p:cNvPr id="18" name="Graphic 17">
              <a:extLst>
                <a:ext uri="{FF2B5EF4-FFF2-40B4-BE49-F238E27FC236}">
                  <a16:creationId xmlns:a16="http://schemas.microsoft.com/office/drawing/2014/main" id="{032D3689-85CA-6D41-A178-EDA19275C94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3528000" cy="1068577"/>
            </a:xfrm>
            <a:prstGeom prst="rect">
              <a:avLst/>
            </a:prstGeom>
          </p:spPr>
        </p:pic>
        <p:pic>
          <p:nvPicPr>
            <p:cNvPr id="19" name="Graphic 18">
              <a:extLst>
                <a:ext uri="{FF2B5EF4-FFF2-40B4-BE49-F238E27FC236}">
                  <a16:creationId xmlns:a16="http://schemas.microsoft.com/office/drawing/2014/main" id="{52B3C612-0F0A-1942-BCD7-6B2B90F194F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3348000" cy="978646"/>
            </a:xfrm>
            <a:prstGeom prst="rect">
              <a:avLst/>
            </a:prstGeom>
          </p:spPr>
        </p:pic>
        <p:pic>
          <p:nvPicPr>
            <p:cNvPr id="20" name="Graphic 19">
              <a:extLst>
                <a:ext uri="{FF2B5EF4-FFF2-40B4-BE49-F238E27FC236}">
                  <a16:creationId xmlns:a16="http://schemas.microsoft.com/office/drawing/2014/main" id="{0BEE7AF6-C7D6-8B45-AD2C-A7DEC4E5705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60000" y="270000"/>
              <a:ext cx="2113090" cy="468000"/>
            </a:xfrm>
            <a:prstGeom prst="rect">
              <a:avLst/>
            </a:prstGeom>
          </p:spPr>
        </p:pic>
      </p:grpSp>
    </p:spTree>
    <p:extLst>
      <p:ext uri="{BB962C8B-B14F-4D97-AF65-F5344CB8AC3E}">
        <p14:creationId xmlns:p14="http://schemas.microsoft.com/office/powerpoint/2010/main" val="708471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5A Two Conten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4E7994B-7084-7A46-AB73-596E3BB05010}"/>
              </a:ext>
            </a:extLst>
          </p:cNvPr>
          <p:cNvGrpSpPr/>
          <p:nvPr userDrawn="1"/>
        </p:nvGrpSpPr>
        <p:grpSpPr>
          <a:xfrm>
            <a:off x="9180000" y="6192000"/>
            <a:ext cx="3060000" cy="683776"/>
            <a:chOff x="9180000" y="6192000"/>
            <a:chExt cx="3060000" cy="683776"/>
          </a:xfrm>
        </p:grpSpPr>
        <p:pic>
          <p:nvPicPr>
            <p:cNvPr id="12" name="Graphic 11">
              <a:extLst>
                <a:ext uri="{FF2B5EF4-FFF2-40B4-BE49-F238E27FC236}">
                  <a16:creationId xmlns:a16="http://schemas.microsoft.com/office/drawing/2014/main" id="{1DA74E1B-C938-A944-BFF7-842B8AD595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3" name="Graphic 12">
              <a:extLst>
                <a:ext uri="{FF2B5EF4-FFF2-40B4-BE49-F238E27FC236}">
                  <a16:creationId xmlns:a16="http://schemas.microsoft.com/office/drawing/2014/main" id="{D0DDF8F3-2A80-8B48-AAA2-397C18F2E62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sp>
        <p:nvSpPr>
          <p:cNvPr id="2" name="Title 1">
            <a:extLst>
              <a:ext uri="{FF2B5EF4-FFF2-40B4-BE49-F238E27FC236}">
                <a16:creationId xmlns:a16="http://schemas.microsoft.com/office/drawing/2014/main" id="{C2FD6DE3-3425-114B-A48F-BD3C9085F490}"/>
              </a:ext>
            </a:extLst>
          </p:cNvPr>
          <p:cNvSpPr>
            <a:spLocks noGrp="1"/>
          </p:cNvSpPr>
          <p:nvPr>
            <p:ph type="title"/>
          </p:nvPr>
        </p:nvSpPr>
        <p:spPr/>
        <p:txBody>
          <a:bodyPr>
            <a:noAutofit/>
          </a:bodyPr>
          <a:lstStyle>
            <a:lvl1pPr>
              <a:defRPr b="1">
                <a:solidFill>
                  <a:srgbClr val="0086CB"/>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276E576-F322-A54E-BC96-192AABE62F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8DE52A-E940-944C-8FF9-D510CE586FA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D8BB41D-896D-5C4D-BA9E-88BA3B119536}"/>
              </a:ext>
            </a:extLst>
          </p:cNvPr>
          <p:cNvSpPr>
            <a:spLocks noGrp="1"/>
          </p:cNvSpPr>
          <p:nvPr>
            <p:ph type="dt" sz="half" idx="10"/>
          </p:nvPr>
        </p:nvSpPr>
        <p:spPr/>
        <p:txBody>
          <a:bodyPr/>
          <a:lstStyle/>
          <a:p>
            <a:fld id="{80A06E1F-515A-E647-80D4-FF2764DD78D2}" type="datetimeFigureOut">
              <a:rPr lang="en-US" smtClean="0"/>
              <a:t>9/26/2023</a:t>
            </a:fld>
            <a:endParaRPr lang="en-US"/>
          </a:p>
        </p:txBody>
      </p:sp>
      <p:sp>
        <p:nvSpPr>
          <p:cNvPr id="6" name="Footer Placeholder 5">
            <a:extLst>
              <a:ext uri="{FF2B5EF4-FFF2-40B4-BE49-F238E27FC236}">
                <a16:creationId xmlns:a16="http://schemas.microsoft.com/office/drawing/2014/main" id="{B75F15F0-E4FF-4A4E-97DA-D2994EF7EF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D5E0F2-1EF8-BB41-83B4-C201152F0DCF}"/>
              </a:ext>
            </a:extLst>
          </p:cNvPr>
          <p:cNvSpPr>
            <a:spLocks noGrp="1"/>
          </p:cNvSpPr>
          <p:nvPr>
            <p:ph type="sldNum" sz="quarter" idx="12"/>
          </p:nvPr>
        </p:nvSpPr>
        <p:spPr/>
        <p:txBody>
          <a:bodyPr/>
          <a:lstStyle/>
          <a:p>
            <a:fld id="{F7505F6A-5BF9-494C-98BC-D988C2CFFF49}" type="slidenum">
              <a:rPr lang="en-US" smtClean="0"/>
              <a:t>‹#›</a:t>
            </a:fld>
            <a:endParaRPr lang="en-US"/>
          </a:p>
        </p:txBody>
      </p:sp>
      <p:grpSp>
        <p:nvGrpSpPr>
          <p:cNvPr id="18" name="Group 17">
            <a:extLst>
              <a:ext uri="{FF2B5EF4-FFF2-40B4-BE49-F238E27FC236}">
                <a16:creationId xmlns:a16="http://schemas.microsoft.com/office/drawing/2014/main" id="{5601867F-0367-3140-B450-204D15C71A29}"/>
              </a:ext>
            </a:extLst>
          </p:cNvPr>
          <p:cNvGrpSpPr/>
          <p:nvPr userDrawn="1"/>
        </p:nvGrpSpPr>
        <p:grpSpPr>
          <a:xfrm>
            <a:off x="-1" y="0"/>
            <a:ext cx="3528000" cy="1068577"/>
            <a:chOff x="-1" y="0"/>
            <a:chExt cx="3528000" cy="1068577"/>
          </a:xfrm>
        </p:grpSpPr>
        <p:pic>
          <p:nvPicPr>
            <p:cNvPr id="19" name="Graphic 18">
              <a:extLst>
                <a:ext uri="{FF2B5EF4-FFF2-40B4-BE49-F238E27FC236}">
                  <a16:creationId xmlns:a16="http://schemas.microsoft.com/office/drawing/2014/main" id="{5EC88F2C-8C98-DE48-B301-AA9147DA43E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3528000" cy="1068577"/>
            </a:xfrm>
            <a:prstGeom prst="rect">
              <a:avLst/>
            </a:prstGeom>
          </p:spPr>
        </p:pic>
        <p:pic>
          <p:nvPicPr>
            <p:cNvPr id="20" name="Graphic 19">
              <a:extLst>
                <a:ext uri="{FF2B5EF4-FFF2-40B4-BE49-F238E27FC236}">
                  <a16:creationId xmlns:a16="http://schemas.microsoft.com/office/drawing/2014/main" id="{414C1D93-B9DA-D14E-B80B-759BB7305C0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3348000" cy="978646"/>
            </a:xfrm>
            <a:prstGeom prst="rect">
              <a:avLst/>
            </a:prstGeom>
          </p:spPr>
        </p:pic>
        <p:pic>
          <p:nvPicPr>
            <p:cNvPr id="21" name="Graphic 20">
              <a:extLst>
                <a:ext uri="{FF2B5EF4-FFF2-40B4-BE49-F238E27FC236}">
                  <a16:creationId xmlns:a16="http://schemas.microsoft.com/office/drawing/2014/main" id="{0DFABA35-B302-6F4A-ABF8-78C7D1913C6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60000" y="270000"/>
              <a:ext cx="2113090" cy="468000"/>
            </a:xfrm>
            <a:prstGeom prst="rect">
              <a:avLst/>
            </a:prstGeom>
          </p:spPr>
        </p:pic>
      </p:grpSp>
    </p:spTree>
    <p:extLst>
      <p:ext uri="{BB962C8B-B14F-4D97-AF65-F5344CB8AC3E}">
        <p14:creationId xmlns:p14="http://schemas.microsoft.com/office/powerpoint/2010/main" val="213496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5B Two Content option">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44CEE7D5-31A1-8140-814E-894B643B61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768000" cy="6869774"/>
          </a:xfrm>
          <a:prstGeom prst="rect">
            <a:avLst/>
          </a:prstGeom>
        </p:spPr>
      </p:pic>
      <p:pic>
        <p:nvPicPr>
          <p:cNvPr id="18" name="Graphic 17">
            <a:extLst>
              <a:ext uri="{FF2B5EF4-FFF2-40B4-BE49-F238E27FC236}">
                <a16:creationId xmlns:a16="http://schemas.microsoft.com/office/drawing/2014/main" id="{3CE591D5-3850-FB42-B95C-042743C80ED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6588000" cy="6858972"/>
          </a:xfrm>
          <a:prstGeom prst="rect">
            <a:avLst/>
          </a:prstGeom>
        </p:spPr>
      </p:pic>
      <p:grpSp>
        <p:nvGrpSpPr>
          <p:cNvPr id="11" name="Group 10">
            <a:extLst>
              <a:ext uri="{FF2B5EF4-FFF2-40B4-BE49-F238E27FC236}">
                <a16:creationId xmlns:a16="http://schemas.microsoft.com/office/drawing/2014/main" id="{14E7994B-7084-7A46-AB73-596E3BB05010}"/>
              </a:ext>
            </a:extLst>
          </p:cNvPr>
          <p:cNvGrpSpPr/>
          <p:nvPr userDrawn="1"/>
        </p:nvGrpSpPr>
        <p:grpSpPr>
          <a:xfrm>
            <a:off x="9180000" y="6192000"/>
            <a:ext cx="3060000" cy="683776"/>
            <a:chOff x="9180000" y="6192000"/>
            <a:chExt cx="3060000" cy="683776"/>
          </a:xfrm>
        </p:grpSpPr>
        <p:pic>
          <p:nvPicPr>
            <p:cNvPr id="12" name="Graphic 11">
              <a:extLst>
                <a:ext uri="{FF2B5EF4-FFF2-40B4-BE49-F238E27FC236}">
                  <a16:creationId xmlns:a16="http://schemas.microsoft.com/office/drawing/2014/main" id="{1DA74E1B-C938-A944-BFF7-842B8AD5952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180000" y="6192000"/>
              <a:ext cx="3060000" cy="680000"/>
            </a:xfrm>
            <a:prstGeom prst="rect">
              <a:avLst/>
            </a:prstGeom>
          </p:spPr>
        </p:pic>
        <p:pic>
          <p:nvPicPr>
            <p:cNvPr id="13" name="Graphic 12">
              <a:extLst>
                <a:ext uri="{FF2B5EF4-FFF2-40B4-BE49-F238E27FC236}">
                  <a16:creationId xmlns:a16="http://schemas.microsoft.com/office/drawing/2014/main" id="{D0DDF8F3-2A80-8B48-AAA2-397C18F2E62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468000" y="6264000"/>
              <a:ext cx="2736000" cy="611776"/>
            </a:xfrm>
            <a:prstGeom prst="rect">
              <a:avLst/>
            </a:prstGeom>
          </p:spPr>
        </p:pic>
      </p:grpSp>
      <p:sp>
        <p:nvSpPr>
          <p:cNvPr id="2" name="Title 1">
            <a:extLst>
              <a:ext uri="{FF2B5EF4-FFF2-40B4-BE49-F238E27FC236}">
                <a16:creationId xmlns:a16="http://schemas.microsoft.com/office/drawing/2014/main" id="{C2FD6DE3-3425-114B-A48F-BD3C9085F490}"/>
              </a:ext>
            </a:extLst>
          </p:cNvPr>
          <p:cNvSpPr>
            <a:spLocks noGrp="1"/>
          </p:cNvSpPr>
          <p:nvPr>
            <p:ph type="title" hasCustomPrompt="1"/>
          </p:nvPr>
        </p:nvSpPr>
        <p:spPr/>
        <p:txBody>
          <a:bodyPr>
            <a:noAutofit/>
          </a:bodyPr>
          <a:lstStyle>
            <a:lvl1pPr>
              <a:defRPr b="1">
                <a:solidFill>
                  <a:schemeClr val="bg1"/>
                </a:solidFill>
              </a:defRPr>
            </a:lvl1pPr>
          </a:lstStyle>
          <a:p>
            <a:r>
              <a:rPr lang="en-GB"/>
              <a:t>Click to edit title style</a:t>
            </a:r>
            <a:endParaRPr lang="en-US"/>
          </a:p>
        </p:txBody>
      </p:sp>
      <p:sp>
        <p:nvSpPr>
          <p:cNvPr id="3" name="Content Placeholder 2">
            <a:extLst>
              <a:ext uri="{FF2B5EF4-FFF2-40B4-BE49-F238E27FC236}">
                <a16:creationId xmlns:a16="http://schemas.microsoft.com/office/drawing/2014/main" id="{A276E576-F322-A54E-BC96-192AABE62F2C}"/>
              </a:ext>
            </a:extLst>
          </p:cNvPr>
          <p:cNvSpPr>
            <a:spLocks noGrp="1"/>
          </p:cNvSpPr>
          <p:nvPr>
            <p:ph sz="half" idx="1"/>
          </p:nvPr>
        </p:nvSpPr>
        <p:spPr>
          <a:xfrm>
            <a:off x="838200" y="1825625"/>
            <a:ext cx="45000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8DE52A-E940-944C-8FF9-D510CE586FA8}"/>
              </a:ext>
            </a:extLst>
          </p:cNvPr>
          <p:cNvSpPr>
            <a:spLocks noGrp="1"/>
          </p:cNvSpPr>
          <p:nvPr>
            <p:ph sz="half" idx="2"/>
          </p:nvPr>
        </p:nvSpPr>
        <p:spPr>
          <a:xfrm>
            <a:off x="6853800" y="1825625"/>
            <a:ext cx="45000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D8BB41D-896D-5C4D-BA9E-88BA3B119536}"/>
              </a:ext>
            </a:extLst>
          </p:cNvPr>
          <p:cNvSpPr>
            <a:spLocks noGrp="1"/>
          </p:cNvSpPr>
          <p:nvPr>
            <p:ph type="dt" sz="half" idx="10"/>
          </p:nvPr>
        </p:nvSpPr>
        <p:spPr/>
        <p:txBody>
          <a:bodyPr/>
          <a:lstStyle>
            <a:lvl1pPr>
              <a:defRPr>
                <a:solidFill>
                  <a:schemeClr val="bg1"/>
                </a:solidFill>
              </a:defRPr>
            </a:lvl1pPr>
          </a:lstStyle>
          <a:p>
            <a:fld id="{80A06E1F-515A-E647-80D4-FF2764DD78D2}" type="datetimeFigureOut">
              <a:rPr lang="en-US" smtClean="0"/>
              <a:pPr/>
              <a:t>9/26/2023</a:t>
            </a:fld>
            <a:endParaRPr lang="en-US"/>
          </a:p>
        </p:txBody>
      </p:sp>
      <p:sp>
        <p:nvSpPr>
          <p:cNvPr id="6" name="Footer Placeholder 5">
            <a:extLst>
              <a:ext uri="{FF2B5EF4-FFF2-40B4-BE49-F238E27FC236}">
                <a16:creationId xmlns:a16="http://schemas.microsoft.com/office/drawing/2014/main" id="{B75F15F0-E4FF-4A4E-97DA-D2994EF7EF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D5E0F2-1EF8-BB41-83B4-C201152F0DCF}"/>
              </a:ext>
            </a:extLst>
          </p:cNvPr>
          <p:cNvSpPr>
            <a:spLocks noGrp="1"/>
          </p:cNvSpPr>
          <p:nvPr>
            <p:ph type="sldNum" sz="quarter" idx="12"/>
          </p:nvPr>
        </p:nvSpPr>
        <p:spPr/>
        <p:txBody>
          <a:bodyPr/>
          <a:lstStyle/>
          <a:p>
            <a:fld id="{F7505F6A-5BF9-494C-98BC-D988C2CFFF49}" type="slidenum">
              <a:rPr lang="en-US" smtClean="0"/>
              <a:t>‹#›</a:t>
            </a:fld>
            <a:endParaRPr lang="en-US"/>
          </a:p>
        </p:txBody>
      </p:sp>
      <p:pic>
        <p:nvPicPr>
          <p:cNvPr id="17" name="Graphic 16">
            <a:extLst>
              <a:ext uri="{FF2B5EF4-FFF2-40B4-BE49-F238E27FC236}">
                <a16:creationId xmlns:a16="http://schemas.microsoft.com/office/drawing/2014/main" id="{E72072A8-099A-0F46-9D7B-342E6678BF4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60000" y="270000"/>
            <a:ext cx="2113090" cy="468000"/>
          </a:xfrm>
          <a:prstGeom prst="rect">
            <a:avLst/>
          </a:prstGeom>
        </p:spPr>
      </p:pic>
    </p:spTree>
    <p:extLst>
      <p:ext uri="{BB962C8B-B14F-4D97-AF65-F5344CB8AC3E}">
        <p14:creationId xmlns:p14="http://schemas.microsoft.com/office/powerpoint/2010/main" val="3622954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5C Two content colour option">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73B68C9B-B45E-9E4D-8CB3-AD76694226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6" name="Graphic 15">
            <a:extLst>
              <a:ext uri="{FF2B5EF4-FFF2-40B4-BE49-F238E27FC236}">
                <a16:creationId xmlns:a16="http://schemas.microsoft.com/office/drawing/2014/main" id="{0A3CAA69-6684-1E4A-A57D-BFB9B4B13AE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pic>
        <p:nvPicPr>
          <p:cNvPr id="20" name="Graphic 19">
            <a:extLst>
              <a:ext uri="{FF2B5EF4-FFF2-40B4-BE49-F238E27FC236}">
                <a16:creationId xmlns:a16="http://schemas.microsoft.com/office/drawing/2014/main" id="{44CEE7D5-31A1-8140-814E-894B643B61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0"/>
            <a:ext cx="6768000" cy="6869774"/>
          </a:xfrm>
          <a:prstGeom prst="rect">
            <a:avLst/>
          </a:prstGeom>
        </p:spPr>
      </p:pic>
      <p:pic>
        <p:nvPicPr>
          <p:cNvPr id="18" name="Graphic 17">
            <a:extLst>
              <a:ext uri="{FF2B5EF4-FFF2-40B4-BE49-F238E27FC236}">
                <a16:creationId xmlns:a16="http://schemas.microsoft.com/office/drawing/2014/main" id="{3CE591D5-3850-FB42-B95C-042743C80ED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6588000" cy="6858972"/>
          </a:xfrm>
          <a:prstGeom prst="rect">
            <a:avLst/>
          </a:prstGeom>
        </p:spPr>
      </p:pic>
      <p:sp>
        <p:nvSpPr>
          <p:cNvPr id="2" name="Title 1">
            <a:extLst>
              <a:ext uri="{FF2B5EF4-FFF2-40B4-BE49-F238E27FC236}">
                <a16:creationId xmlns:a16="http://schemas.microsoft.com/office/drawing/2014/main" id="{C2FD6DE3-3425-114B-A48F-BD3C9085F490}"/>
              </a:ext>
            </a:extLst>
          </p:cNvPr>
          <p:cNvSpPr>
            <a:spLocks noGrp="1"/>
          </p:cNvSpPr>
          <p:nvPr userDrawn="1">
            <p:ph type="title" hasCustomPrompt="1"/>
          </p:nvPr>
        </p:nvSpPr>
        <p:spPr/>
        <p:txBody>
          <a:bodyPr>
            <a:noAutofit/>
          </a:bodyPr>
          <a:lstStyle>
            <a:lvl1pPr>
              <a:defRPr b="1">
                <a:solidFill>
                  <a:schemeClr val="bg1"/>
                </a:solidFill>
              </a:defRPr>
            </a:lvl1pPr>
          </a:lstStyle>
          <a:p>
            <a:r>
              <a:rPr lang="en-GB"/>
              <a:t>Click to edit title style</a:t>
            </a:r>
            <a:endParaRPr lang="en-US"/>
          </a:p>
        </p:txBody>
      </p:sp>
      <p:sp>
        <p:nvSpPr>
          <p:cNvPr id="3" name="Content Placeholder 2">
            <a:extLst>
              <a:ext uri="{FF2B5EF4-FFF2-40B4-BE49-F238E27FC236}">
                <a16:creationId xmlns:a16="http://schemas.microsoft.com/office/drawing/2014/main" id="{A276E576-F322-A54E-BC96-192AABE62F2C}"/>
              </a:ext>
            </a:extLst>
          </p:cNvPr>
          <p:cNvSpPr>
            <a:spLocks noGrp="1"/>
          </p:cNvSpPr>
          <p:nvPr userDrawn="1">
            <p:ph sz="half" idx="1"/>
          </p:nvPr>
        </p:nvSpPr>
        <p:spPr>
          <a:xfrm>
            <a:off x="838200" y="1825625"/>
            <a:ext cx="45000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8DE52A-E940-944C-8FF9-D510CE586FA8}"/>
              </a:ext>
            </a:extLst>
          </p:cNvPr>
          <p:cNvSpPr>
            <a:spLocks noGrp="1"/>
          </p:cNvSpPr>
          <p:nvPr userDrawn="1">
            <p:ph sz="half" idx="2"/>
          </p:nvPr>
        </p:nvSpPr>
        <p:spPr>
          <a:xfrm>
            <a:off x="6853800" y="1825625"/>
            <a:ext cx="45000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D8BB41D-896D-5C4D-BA9E-88BA3B119536}"/>
              </a:ext>
            </a:extLst>
          </p:cNvPr>
          <p:cNvSpPr>
            <a:spLocks noGrp="1"/>
          </p:cNvSpPr>
          <p:nvPr userDrawn="1">
            <p:ph type="dt" sz="half" idx="10"/>
          </p:nvPr>
        </p:nvSpPr>
        <p:spPr/>
        <p:txBody>
          <a:bodyPr/>
          <a:lstStyle>
            <a:lvl1pPr>
              <a:defRPr>
                <a:solidFill>
                  <a:schemeClr val="bg1"/>
                </a:solidFill>
              </a:defRPr>
            </a:lvl1pPr>
          </a:lstStyle>
          <a:p>
            <a:fld id="{80A06E1F-515A-E647-80D4-FF2764DD78D2}" type="datetimeFigureOut">
              <a:rPr lang="en-US" smtClean="0"/>
              <a:pPr/>
              <a:t>9/26/2023</a:t>
            </a:fld>
            <a:endParaRPr lang="en-US"/>
          </a:p>
        </p:txBody>
      </p:sp>
      <p:sp>
        <p:nvSpPr>
          <p:cNvPr id="6" name="Footer Placeholder 5">
            <a:extLst>
              <a:ext uri="{FF2B5EF4-FFF2-40B4-BE49-F238E27FC236}">
                <a16:creationId xmlns:a16="http://schemas.microsoft.com/office/drawing/2014/main" id="{B75F15F0-E4FF-4A4E-97DA-D2994EF7EF57}"/>
              </a:ext>
            </a:extLst>
          </p:cNvPr>
          <p:cNvSpPr>
            <a:spLocks noGrp="1"/>
          </p:cNvSpPr>
          <p:nvPr userDrawn="1">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D5E0F2-1EF8-BB41-83B4-C201152F0DCF}"/>
              </a:ext>
            </a:extLst>
          </p:cNvPr>
          <p:cNvSpPr>
            <a:spLocks noGrp="1"/>
          </p:cNvSpPr>
          <p:nvPr userDrawn="1">
            <p:ph type="sldNum" sz="quarter" idx="12"/>
          </p:nvPr>
        </p:nvSpPr>
        <p:spPr/>
        <p:txBody>
          <a:bodyPr/>
          <a:lstStyle/>
          <a:p>
            <a:fld id="{F7505F6A-5BF9-494C-98BC-D988C2CFFF49}" type="slidenum">
              <a:rPr lang="en-US" smtClean="0"/>
              <a:t>‹#›</a:t>
            </a:fld>
            <a:endParaRPr lang="en-US"/>
          </a:p>
        </p:txBody>
      </p:sp>
      <p:pic>
        <p:nvPicPr>
          <p:cNvPr id="17" name="Graphic 16">
            <a:extLst>
              <a:ext uri="{FF2B5EF4-FFF2-40B4-BE49-F238E27FC236}">
                <a16:creationId xmlns:a16="http://schemas.microsoft.com/office/drawing/2014/main" id="{E72072A8-099A-0F46-9D7B-342E6678BF4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60000" y="270000"/>
            <a:ext cx="2113090" cy="468000"/>
          </a:xfrm>
          <a:prstGeom prst="rect">
            <a:avLst/>
          </a:prstGeom>
        </p:spPr>
      </p:pic>
    </p:spTree>
    <p:extLst>
      <p:ext uri="{BB962C8B-B14F-4D97-AF65-F5344CB8AC3E}">
        <p14:creationId xmlns:p14="http://schemas.microsoft.com/office/powerpoint/2010/main" val="875432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A Content o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2C3613B-6997-BE4D-AA93-20AC4ECEA55F}"/>
              </a:ext>
            </a:extLst>
          </p:cNvPr>
          <p:cNvGrpSpPr/>
          <p:nvPr userDrawn="1"/>
        </p:nvGrpSpPr>
        <p:grpSpPr>
          <a:xfrm>
            <a:off x="9180000" y="6192000"/>
            <a:ext cx="3060000" cy="683776"/>
            <a:chOff x="9180000" y="6192000"/>
            <a:chExt cx="3060000" cy="683776"/>
          </a:xfrm>
        </p:grpSpPr>
        <p:pic>
          <p:nvPicPr>
            <p:cNvPr id="21" name="Graphic 20">
              <a:extLst>
                <a:ext uri="{FF2B5EF4-FFF2-40B4-BE49-F238E27FC236}">
                  <a16:creationId xmlns:a16="http://schemas.microsoft.com/office/drawing/2014/main" id="{222A9BEC-1BFF-D948-BF71-6B05D4CD74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22" name="Graphic 21">
              <a:extLst>
                <a:ext uri="{FF2B5EF4-FFF2-40B4-BE49-F238E27FC236}">
                  <a16:creationId xmlns:a16="http://schemas.microsoft.com/office/drawing/2014/main" id="{E420D7DF-F5B5-8B40-A9E7-FDE8F7C0897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pic>
        <p:nvPicPr>
          <p:cNvPr id="14" name="Graphic 13">
            <a:extLst>
              <a:ext uri="{FF2B5EF4-FFF2-40B4-BE49-F238E27FC236}">
                <a16:creationId xmlns:a16="http://schemas.microsoft.com/office/drawing/2014/main" id="{CC81134E-6EC2-924E-A6B8-EBAD4776993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0"/>
            <a:ext cx="6228000" cy="3597646"/>
          </a:xfrm>
          <a:prstGeom prst="rect">
            <a:avLst/>
          </a:prstGeom>
        </p:spPr>
      </p:pic>
      <p:pic>
        <p:nvPicPr>
          <p:cNvPr id="9" name="Graphic 8">
            <a:extLst>
              <a:ext uri="{FF2B5EF4-FFF2-40B4-BE49-F238E27FC236}">
                <a16:creationId xmlns:a16="http://schemas.microsoft.com/office/drawing/2014/main" id="{16923251-3201-7547-A634-1F9ECD3EAAD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6048000" cy="3414742"/>
          </a:xfrm>
          <a:prstGeom prst="rect">
            <a:avLst/>
          </a:prstGeom>
        </p:spPr>
      </p:pic>
      <p:pic>
        <p:nvPicPr>
          <p:cNvPr id="17" name="Graphic 16">
            <a:extLst>
              <a:ext uri="{FF2B5EF4-FFF2-40B4-BE49-F238E27FC236}">
                <a16:creationId xmlns:a16="http://schemas.microsoft.com/office/drawing/2014/main" id="{E72072A8-099A-0F46-9D7B-342E6678BF4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60000" y="270000"/>
            <a:ext cx="2113090" cy="468000"/>
          </a:xfrm>
          <a:prstGeom prst="rect">
            <a:avLst/>
          </a:prstGeom>
        </p:spPr>
      </p:pic>
      <p:sp>
        <p:nvSpPr>
          <p:cNvPr id="2" name="Title 1">
            <a:extLst>
              <a:ext uri="{FF2B5EF4-FFF2-40B4-BE49-F238E27FC236}">
                <a16:creationId xmlns:a16="http://schemas.microsoft.com/office/drawing/2014/main" id="{C2FD6DE3-3425-114B-A48F-BD3C9085F490}"/>
              </a:ext>
            </a:extLst>
          </p:cNvPr>
          <p:cNvSpPr>
            <a:spLocks noGrp="1"/>
          </p:cNvSpPr>
          <p:nvPr userDrawn="1">
            <p:ph type="title" hasCustomPrompt="1"/>
          </p:nvPr>
        </p:nvSpPr>
        <p:spPr>
          <a:xfrm>
            <a:off x="838200" y="1259998"/>
            <a:ext cx="5400000" cy="2160000"/>
          </a:xfrm>
        </p:spPr>
        <p:txBody>
          <a:bodyPr anchor="t" anchorCtr="0">
            <a:noAutofit/>
          </a:bodyPr>
          <a:lstStyle>
            <a:lvl1pPr>
              <a:defRPr b="1">
                <a:solidFill>
                  <a:schemeClr val="bg1"/>
                </a:solidFill>
              </a:defRPr>
            </a:lvl1pPr>
          </a:lstStyle>
          <a:p>
            <a:r>
              <a:rPr lang="en-GB"/>
              <a:t>Click to edit title style</a:t>
            </a:r>
            <a:endParaRPr lang="en-US"/>
          </a:p>
        </p:txBody>
      </p:sp>
      <p:sp>
        <p:nvSpPr>
          <p:cNvPr id="5" name="Date Placeholder 4">
            <a:extLst>
              <a:ext uri="{FF2B5EF4-FFF2-40B4-BE49-F238E27FC236}">
                <a16:creationId xmlns:a16="http://schemas.microsoft.com/office/drawing/2014/main" id="{1D8BB41D-896D-5C4D-BA9E-88BA3B119536}"/>
              </a:ext>
            </a:extLst>
          </p:cNvPr>
          <p:cNvSpPr>
            <a:spLocks noGrp="1"/>
          </p:cNvSpPr>
          <p:nvPr userDrawn="1">
            <p:ph type="dt" sz="half" idx="10"/>
          </p:nvPr>
        </p:nvSpPr>
        <p:spPr/>
        <p:txBody>
          <a:bodyPr/>
          <a:lstStyle>
            <a:lvl1pPr>
              <a:defRPr>
                <a:solidFill>
                  <a:schemeClr val="bg1"/>
                </a:solidFill>
              </a:defRPr>
            </a:lvl1pPr>
          </a:lstStyle>
          <a:p>
            <a:fld id="{80A06E1F-515A-E647-80D4-FF2764DD78D2}" type="datetimeFigureOut">
              <a:rPr lang="en-US" smtClean="0"/>
              <a:pPr/>
              <a:t>9/26/2023</a:t>
            </a:fld>
            <a:endParaRPr lang="en-US"/>
          </a:p>
        </p:txBody>
      </p:sp>
      <p:sp>
        <p:nvSpPr>
          <p:cNvPr id="6" name="Footer Placeholder 5">
            <a:extLst>
              <a:ext uri="{FF2B5EF4-FFF2-40B4-BE49-F238E27FC236}">
                <a16:creationId xmlns:a16="http://schemas.microsoft.com/office/drawing/2014/main" id="{B75F15F0-E4FF-4A4E-97DA-D2994EF7EF57}"/>
              </a:ext>
            </a:extLst>
          </p:cNvPr>
          <p:cNvSpPr>
            <a:spLocks noGrp="1"/>
          </p:cNvSpPr>
          <p:nvPr userDrawn="1">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D5E0F2-1EF8-BB41-83B4-C201152F0DCF}"/>
              </a:ext>
            </a:extLst>
          </p:cNvPr>
          <p:cNvSpPr>
            <a:spLocks noGrp="1"/>
          </p:cNvSpPr>
          <p:nvPr userDrawn="1">
            <p:ph type="sldNum" sz="quarter" idx="12"/>
          </p:nvPr>
        </p:nvSpPr>
        <p:spPr/>
        <p:txBody>
          <a:bodyPr/>
          <a:lstStyle/>
          <a:p>
            <a:fld id="{F7505F6A-5BF9-494C-98BC-D988C2CFFF49}" type="slidenum">
              <a:rPr lang="en-US" smtClean="0"/>
              <a:t>‹#›</a:t>
            </a:fld>
            <a:endParaRPr lang="en-US"/>
          </a:p>
        </p:txBody>
      </p:sp>
    </p:spTree>
    <p:extLst>
      <p:ext uri="{BB962C8B-B14F-4D97-AF65-F5344CB8AC3E}">
        <p14:creationId xmlns:p14="http://schemas.microsoft.com/office/powerpoint/2010/main" val="3407865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B Content option colour change">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96C8E4E1-DE70-D344-B39B-417E1207EB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8" name="Graphic 17">
            <a:extLst>
              <a:ext uri="{FF2B5EF4-FFF2-40B4-BE49-F238E27FC236}">
                <a16:creationId xmlns:a16="http://schemas.microsoft.com/office/drawing/2014/main" id="{4AAB28F0-B8CF-5E48-9635-5F89478D25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pic>
        <p:nvPicPr>
          <p:cNvPr id="14" name="Graphic 13">
            <a:extLst>
              <a:ext uri="{FF2B5EF4-FFF2-40B4-BE49-F238E27FC236}">
                <a16:creationId xmlns:a16="http://schemas.microsoft.com/office/drawing/2014/main" id="{CC81134E-6EC2-924E-A6B8-EBAD4776993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0"/>
            <a:ext cx="6228000" cy="3597646"/>
          </a:xfrm>
          <a:prstGeom prst="rect">
            <a:avLst/>
          </a:prstGeom>
        </p:spPr>
      </p:pic>
      <p:pic>
        <p:nvPicPr>
          <p:cNvPr id="9" name="Graphic 8">
            <a:extLst>
              <a:ext uri="{FF2B5EF4-FFF2-40B4-BE49-F238E27FC236}">
                <a16:creationId xmlns:a16="http://schemas.microsoft.com/office/drawing/2014/main" id="{16923251-3201-7547-A634-1F9ECD3EAAD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6048000" cy="3414742"/>
          </a:xfrm>
          <a:prstGeom prst="rect">
            <a:avLst/>
          </a:prstGeom>
        </p:spPr>
      </p:pic>
      <p:sp>
        <p:nvSpPr>
          <p:cNvPr id="2" name="Title 1">
            <a:extLst>
              <a:ext uri="{FF2B5EF4-FFF2-40B4-BE49-F238E27FC236}">
                <a16:creationId xmlns:a16="http://schemas.microsoft.com/office/drawing/2014/main" id="{C2FD6DE3-3425-114B-A48F-BD3C9085F490}"/>
              </a:ext>
            </a:extLst>
          </p:cNvPr>
          <p:cNvSpPr>
            <a:spLocks noGrp="1"/>
          </p:cNvSpPr>
          <p:nvPr userDrawn="1">
            <p:ph type="title" hasCustomPrompt="1"/>
          </p:nvPr>
        </p:nvSpPr>
        <p:spPr>
          <a:xfrm>
            <a:off x="838200" y="1259998"/>
            <a:ext cx="5400000" cy="2160000"/>
          </a:xfrm>
        </p:spPr>
        <p:txBody>
          <a:bodyPr anchor="t" anchorCtr="0">
            <a:noAutofit/>
          </a:bodyPr>
          <a:lstStyle>
            <a:lvl1pPr>
              <a:defRPr b="1">
                <a:solidFill>
                  <a:schemeClr val="bg1"/>
                </a:solidFill>
              </a:defRPr>
            </a:lvl1pPr>
          </a:lstStyle>
          <a:p>
            <a:r>
              <a:rPr lang="en-GB"/>
              <a:t>Click to edit title style</a:t>
            </a:r>
            <a:endParaRPr lang="en-US"/>
          </a:p>
        </p:txBody>
      </p:sp>
      <p:sp>
        <p:nvSpPr>
          <p:cNvPr id="5" name="Date Placeholder 4">
            <a:extLst>
              <a:ext uri="{FF2B5EF4-FFF2-40B4-BE49-F238E27FC236}">
                <a16:creationId xmlns:a16="http://schemas.microsoft.com/office/drawing/2014/main" id="{1D8BB41D-896D-5C4D-BA9E-88BA3B119536}"/>
              </a:ext>
            </a:extLst>
          </p:cNvPr>
          <p:cNvSpPr>
            <a:spLocks noGrp="1"/>
          </p:cNvSpPr>
          <p:nvPr userDrawn="1">
            <p:ph type="dt" sz="half" idx="10"/>
          </p:nvPr>
        </p:nvSpPr>
        <p:spPr/>
        <p:txBody>
          <a:bodyPr/>
          <a:lstStyle>
            <a:lvl1pPr>
              <a:defRPr>
                <a:solidFill>
                  <a:schemeClr val="bg1"/>
                </a:solidFill>
              </a:defRPr>
            </a:lvl1pPr>
          </a:lstStyle>
          <a:p>
            <a:fld id="{80A06E1F-515A-E647-80D4-FF2764DD78D2}" type="datetimeFigureOut">
              <a:rPr lang="en-US" smtClean="0"/>
              <a:pPr/>
              <a:t>9/26/2023</a:t>
            </a:fld>
            <a:endParaRPr lang="en-US"/>
          </a:p>
        </p:txBody>
      </p:sp>
      <p:sp>
        <p:nvSpPr>
          <p:cNvPr id="6" name="Footer Placeholder 5">
            <a:extLst>
              <a:ext uri="{FF2B5EF4-FFF2-40B4-BE49-F238E27FC236}">
                <a16:creationId xmlns:a16="http://schemas.microsoft.com/office/drawing/2014/main" id="{B75F15F0-E4FF-4A4E-97DA-D2994EF7EF57}"/>
              </a:ext>
            </a:extLst>
          </p:cNvPr>
          <p:cNvSpPr>
            <a:spLocks noGrp="1"/>
          </p:cNvSpPr>
          <p:nvPr userDrawn="1">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D5E0F2-1EF8-BB41-83B4-C201152F0DCF}"/>
              </a:ext>
            </a:extLst>
          </p:cNvPr>
          <p:cNvSpPr>
            <a:spLocks noGrp="1"/>
          </p:cNvSpPr>
          <p:nvPr userDrawn="1">
            <p:ph type="sldNum" sz="quarter" idx="12"/>
          </p:nvPr>
        </p:nvSpPr>
        <p:spPr/>
        <p:txBody>
          <a:bodyPr/>
          <a:lstStyle/>
          <a:p>
            <a:fld id="{F7505F6A-5BF9-494C-98BC-D988C2CFFF49}" type="slidenum">
              <a:rPr lang="en-US" smtClean="0"/>
              <a:t>‹#›</a:t>
            </a:fld>
            <a:endParaRPr lang="en-US"/>
          </a:p>
        </p:txBody>
      </p:sp>
      <p:pic>
        <p:nvPicPr>
          <p:cNvPr id="17" name="Graphic 16">
            <a:extLst>
              <a:ext uri="{FF2B5EF4-FFF2-40B4-BE49-F238E27FC236}">
                <a16:creationId xmlns:a16="http://schemas.microsoft.com/office/drawing/2014/main" id="{E72072A8-099A-0F46-9D7B-342E6678BF4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60000" y="270000"/>
            <a:ext cx="2113090" cy="468000"/>
          </a:xfrm>
          <a:prstGeom prst="rect">
            <a:avLst/>
          </a:prstGeom>
        </p:spPr>
      </p:pic>
    </p:spTree>
    <p:extLst>
      <p:ext uri="{BB962C8B-B14F-4D97-AF65-F5344CB8AC3E}">
        <p14:creationId xmlns:p14="http://schemas.microsoft.com/office/powerpoint/2010/main" val="919775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A Content opti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ABFE6FB-48AE-D047-AD5C-BF4A7DA7A04B}"/>
              </a:ext>
            </a:extLst>
          </p:cNvPr>
          <p:cNvGrpSpPr/>
          <p:nvPr userDrawn="1"/>
        </p:nvGrpSpPr>
        <p:grpSpPr>
          <a:xfrm>
            <a:off x="9180000" y="6192000"/>
            <a:ext cx="3060000" cy="683776"/>
            <a:chOff x="9180000" y="6192000"/>
            <a:chExt cx="3060000" cy="683776"/>
          </a:xfrm>
        </p:grpSpPr>
        <p:pic>
          <p:nvPicPr>
            <p:cNvPr id="12" name="Graphic 11">
              <a:extLst>
                <a:ext uri="{FF2B5EF4-FFF2-40B4-BE49-F238E27FC236}">
                  <a16:creationId xmlns:a16="http://schemas.microsoft.com/office/drawing/2014/main" id="{F64E0FF4-117E-A940-B60A-47675FB87C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3" name="Graphic 12">
              <a:extLst>
                <a:ext uri="{FF2B5EF4-FFF2-40B4-BE49-F238E27FC236}">
                  <a16:creationId xmlns:a16="http://schemas.microsoft.com/office/drawing/2014/main" id="{E26051B8-1D76-1348-8CF2-B2F3D45E362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grpSp>
        <p:nvGrpSpPr>
          <p:cNvPr id="3" name="Group 2">
            <a:extLst>
              <a:ext uri="{FF2B5EF4-FFF2-40B4-BE49-F238E27FC236}">
                <a16:creationId xmlns:a16="http://schemas.microsoft.com/office/drawing/2014/main" id="{B90EA0AB-8C14-BB49-97EE-73F3B01BF07B}"/>
              </a:ext>
            </a:extLst>
          </p:cNvPr>
          <p:cNvGrpSpPr/>
          <p:nvPr userDrawn="1"/>
        </p:nvGrpSpPr>
        <p:grpSpPr>
          <a:xfrm>
            <a:off x="0" y="0"/>
            <a:ext cx="6427075" cy="6984381"/>
            <a:chOff x="0" y="0"/>
            <a:chExt cx="6427075" cy="6984381"/>
          </a:xfrm>
        </p:grpSpPr>
        <p:pic>
          <p:nvPicPr>
            <p:cNvPr id="10" name="Graphic 9">
              <a:extLst>
                <a:ext uri="{FF2B5EF4-FFF2-40B4-BE49-F238E27FC236}">
                  <a16:creationId xmlns:a16="http://schemas.microsoft.com/office/drawing/2014/main" id="{73A5CCE1-2459-D541-B45B-7106945F67C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9075" y="0"/>
              <a:ext cx="6408000" cy="6984381"/>
            </a:xfrm>
            <a:prstGeom prst="rect">
              <a:avLst/>
            </a:prstGeom>
          </p:spPr>
        </p:pic>
        <p:pic>
          <p:nvPicPr>
            <p:cNvPr id="4" name="Graphic 3">
              <a:extLst>
                <a:ext uri="{FF2B5EF4-FFF2-40B4-BE49-F238E27FC236}">
                  <a16:creationId xmlns:a16="http://schemas.microsoft.com/office/drawing/2014/main" id="{E8C07DD8-9245-4F4A-9834-8E22DF0CA5E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6263999" cy="6773267"/>
            </a:xfrm>
            <a:prstGeom prst="rect">
              <a:avLst/>
            </a:prstGeom>
          </p:spPr>
        </p:pic>
        <p:pic>
          <p:nvPicPr>
            <p:cNvPr id="17" name="Graphic 16">
              <a:extLst>
                <a:ext uri="{FF2B5EF4-FFF2-40B4-BE49-F238E27FC236}">
                  <a16:creationId xmlns:a16="http://schemas.microsoft.com/office/drawing/2014/main" id="{E72072A8-099A-0F46-9D7B-342E6678BF4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60000" y="270000"/>
              <a:ext cx="2113090" cy="468000"/>
            </a:xfrm>
            <a:prstGeom prst="rect">
              <a:avLst/>
            </a:prstGeom>
          </p:spPr>
        </p:pic>
      </p:grpSp>
      <p:sp>
        <p:nvSpPr>
          <p:cNvPr id="2" name="Title 1">
            <a:extLst>
              <a:ext uri="{FF2B5EF4-FFF2-40B4-BE49-F238E27FC236}">
                <a16:creationId xmlns:a16="http://schemas.microsoft.com/office/drawing/2014/main" id="{C2FD6DE3-3425-114B-A48F-BD3C9085F490}"/>
              </a:ext>
            </a:extLst>
          </p:cNvPr>
          <p:cNvSpPr>
            <a:spLocks noGrp="1"/>
          </p:cNvSpPr>
          <p:nvPr userDrawn="1">
            <p:ph type="title" hasCustomPrompt="1"/>
          </p:nvPr>
        </p:nvSpPr>
        <p:spPr>
          <a:xfrm>
            <a:off x="838200" y="1259998"/>
            <a:ext cx="5400000" cy="2160000"/>
          </a:xfrm>
        </p:spPr>
        <p:txBody>
          <a:bodyPr anchor="t" anchorCtr="0">
            <a:noAutofit/>
          </a:bodyPr>
          <a:lstStyle>
            <a:lvl1pPr>
              <a:defRPr b="1">
                <a:solidFill>
                  <a:schemeClr val="bg1"/>
                </a:solidFill>
              </a:defRPr>
            </a:lvl1pPr>
          </a:lstStyle>
          <a:p>
            <a:r>
              <a:rPr lang="en-GB"/>
              <a:t>Click to edit title style</a:t>
            </a:r>
            <a:endParaRPr lang="en-US"/>
          </a:p>
        </p:txBody>
      </p:sp>
      <p:sp>
        <p:nvSpPr>
          <p:cNvPr id="5" name="Date Placeholder 4">
            <a:extLst>
              <a:ext uri="{FF2B5EF4-FFF2-40B4-BE49-F238E27FC236}">
                <a16:creationId xmlns:a16="http://schemas.microsoft.com/office/drawing/2014/main" id="{1D8BB41D-896D-5C4D-BA9E-88BA3B119536}"/>
              </a:ext>
            </a:extLst>
          </p:cNvPr>
          <p:cNvSpPr>
            <a:spLocks noGrp="1"/>
          </p:cNvSpPr>
          <p:nvPr userDrawn="1">
            <p:ph type="dt" sz="half" idx="10"/>
          </p:nvPr>
        </p:nvSpPr>
        <p:spPr/>
        <p:txBody>
          <a:bodyPr/>
          <a:lstStyle>
            <a:lvl1pPr>
              <a:defRPr>
                <a:solidFill>
                  <a:schemeClr val="bg1"/>
                </a:solidFill>
              </a:defRPr>
            </a:lvl1pPr>
          </a:lstStyle>
          <a:p>
            <a:fld id="{80A06E1F-515A-E647-80D4-FF2764DD78D2}" type="datetimeFigureOut">
              <a:rPr lang="en-US" smtClean="0"/>
              <a:pPr/>
              <a:t>9/26/2023</a:t>
            </a:fld>
            <a:endParaRPr lang="en-US"/>
          </a:p>
        </p:txBody>
      </p:sp>
      <p:sp>
        <p:nvSpPr>
          <p:cNvPr id="6" name="Footer Placeholder 5">
            <a:extLst>
              <a:ext uri="{FF2B5EF4-FFF2-40B4-BE49-F238E27FC236}">
                <a16:creationId xmlns:a16="http://schemas.microsoft.com/office/drawing/2014/main" id="{B75F15F0-E4FF-4A4E-97DA-D2994EF7EF57}"/>
              </a:ext>
            </a:extLst>
          </p:cNvPr>
          <p:cNvSpPr>
            <a:spLocks noGrp="1"/>
          </p:cNvSpPr>
          <p:nvPr userDrawn="1">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D5E0F2-1EF8-BB41-83B4-C201152F0DCF}"/>
              </a:ext>
            </a:extLst>
          </p:cNvPr>
          <p:cNvSpPr>
            <a:spLocks noGrp="1"/>
          </p:cNvSpPr>
          <p:nvPr userDrawn="1">
            <p:ph type="sldNum" sz="quarter" idx="12"/>
          </p:nvPr>
        </p:nvSpPr>
        <p:spPr/>
        <p:txBody>
          <a:bodyPr/>
          <a:lstStyle/>
          <a:p>
            <a:fld id="{F7505F6A-5BF9-494C-98BC-D988C2CFFF49}" type="slidenum">
              <a:rPr lang="en-US" smtClean="0"/>
              <a:t>‹#›</a:t>
            </a:fld>
            <a:endParaRPr lang="en-US"/>
          </a:p>
        </p:txBody>
      </p:sp>
    </p:spTree>
    <p:extLst>
      <p:ext uri="{BB962C8B-B14F-4D97-AF65-F5344CB8AC3E}">
        <p14:creationId xmlns:p14="http://schemas.microsoft.com/office/powerpoint/2010/main" val="2764056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B32D3-9870-4A05-AE32-1F13806EC2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5AE532-E2E7-41DB-B4FF-0CE1BE78A6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A78C3C-B3F6-482E-8F44-919DED81F49B}"/>
              </a:ext>
            </a:extLst>
          </p:cNvPr>
          <p:cNvSpPr>
            <a:spLocks noGrp="1"/>
          </p:cNvSpPr>
          <p:nvPr>
            <p:ph type="dt" sz="half" idx="10"/>
          </p:nvPr>
        </p:nvSpPr>
        <p:spPr/>
        <p:txBody>
          <a:bodyPr/>
          <a:lstStyle/>
          <a:p>
            <a:fld id="{F333C940-8499-4886-B02D-852C2DF416B6}" type="datetimeFigureOut">
              <a:rPr lang="en-GB" smtClean="0"/>
              <a:t>26/09/2023</a:t>
            </a:fld>
            <a:endParaRPr lang="en-GB"/>
          </a:p>
        </p:txBody>
      </p:sp>
      <p:sp>
        <p:nvSpPr>
          <p:cNvPr id="5" name="Footer Placeholder 4">
            <a:extLst>
              <a:ext uri="{FF2B5EF4-FFF2-40B4-BE49-F238E27FC236}">
                <a16:creationId xmlns:a16="http://schemas.microsoft.com/office/drawing/2014/main" id="{C52E21B6-3E7F-4A47-961C-77C4040BDD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6978A7-1910-473C-AEFB-3769F08AC76E}"/>
              </a:ext>
            </a:extLst>
          </p:cNvPr>
          <p:cNvSpPr>
            <a:spLocks noGrp="1"/>
          </p:cNvSpPr>
          <p:nvPr>
            <p:ph type="sldNum" sz="quarter" idx="12"/>
          </p:nvPr>
        </p:nvSpPr>
        <p:spPr/>
        <p:txBody>
          <a:bodyPr/>
          <a:lstStyle/>
          <a:p>
            <a:fld id="{329EE24B-5D2E-4616-964E-6FB0F004D8DB}" type="slidenum">
              <a:rPr lang="en-GB" smtClean="0"/>
              <a:t>‹#›</a:t>
            </a:fld>
            <a:endParaRPr lang="en-GB"/>
          </a:p>
        </p:txBody>
      </p:sp>
    </p:spTree>
    <p:extLst>
      <p:ext uri="{BB962C8B-B14F-4D97-AF65-F5344CB8AC3E}">
        <p14:creationId xmlns:p14="http://schemas.microsoft.com/office/powerpoint/2010/main" val="2994183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B Content colour change option">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BEED07A2-8D07-8248-91A6-611D91264A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000" y="0"/>
            <a:ext cx="1170000" cy="6867391"/>
          </a:xfrm>
          <a:prstGeom prst="rect">
            <a:avLst/>
          </a:prstGeom>
        </p:spPr>
      </p:pic>
      <p:pic>
        <p:nvPicPr>
          <p:cNvPr id="13" name="Graphic 12">
            <a:extLst>
              <a:ext uri="{FF2B5EF4-FFF2-40B4-BE49-F238E27FC236}">
                <a16:creationId xmlns:a16="http://schemas.microsoft.com/office/drawing/2014/main" id="{E691BC0C-6C91-DD4D-8F1B-33ED06999F9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88000" y="0"/>
            <a:ext cx="1097956" cy="6948000"/>
          </a:xfrm>
          <a:prstGeom prst="rect">
            <a:avLst/>
          </a:prstGeom>
        </p:spPr>
      </p:pic>
      <p:pic>
        <p:nvPicPr>
          <p:cNvPr id="10" name="Graphic 9">
            <a:extLst>
              <a:ext uri="{FF2B5EF4-FFF2-40B4-BE49-F238E27FC236}">
                <a16:creationId xmlns:a16="http://schemas.microsoft.com/office/drawing/2014/main" id="{73A5CCE1-2459-D541-B45B-7106945F67C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0"/>
            <a:ext cx="6408000" cy="6984381"/>
          </a:xfrm>
          <a:prstGeom prst="rect">
            <a:avLst/>
          </a:prstGeom>
        </p:spPr>
      </p:pic>
      <p:pic>
        <p:nvPicPr>
          <p:cNvPr id="4" name="Graphic 3">
            <a:extLst>
              <a:ext uri="{FF2B5EF4-FFF2-40B4-BE49-F238E27FC236}">
                <a16:creationId xmlns:a16="http://schemas.microsoft.com/office/drawing/2014/main" id="{E8C07DD8-9245-4F4A-9834-8E22DF0CA5E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6263999" cy="6773267"/>
          </a:xfrm>
          <a:prstGeom prst="rect">
            <a:avLst/>
          </a:prstGeom>
        </p:spPr>
      </p:pic>
      <p:pic>
        <p:nvPicPr>
          <p:cNvPr id="17" name="Graphic 16">
            <a:extLst>
              <a:ext uri="{FF2B5EF4-FFF2-40B4-BE49-F238E27FC236}">
                <a16:creationId xmlns:a16="http://schemas.microsoft.com/office/drawing/2014/main" id="{E72072A8-099A-0F46-9D7B-342E6678BF4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60000" y="270000"/>
            <a:ext cx="2113090" cy="468000"/>
          </a:xfrm>
          <a:prstGeom prst="rect">
            <a:avLst/>
          </a:prstGeom>
        </p:spPr>
      </p:pic>
      <p:sp>
        <p:nvSpPr>
          <p:cNvPr id="2" name="Title 1">
            <a:extLst>
              <a:ext uri="{FF2B5EF4-FFF2-40B4-BE49-F238E27FC236}">
                <a16:creationId xmlns:a16="http://schemas.microsoft.com/office/drawing/2014/main" id="{C2FD6DE3-3425-114B-A48F-BD3C9085F490}"/>
              </a:ext>
            </a:extLst>
          </p:cNvPr>
          <p:cNvSpPr>
            <a:spLocks noGrp="1"/>
          </p:cNvSpPr>
          <p:nvPr userDrawn="1">
            <p:ph type="title" hasCustomPrompt="1"/>
          </p:nvPr>
        </p:nvSpPr>
        <p:spPr>
          <a:xfrm>
            <a:off x="838200" y="1259998"/>
            <a:ext cx="5400000" cy="2160000"/>
          </a:xfrm>
        </p:spPr>
        <p:txBody>
          <a:bodyPr anchor="t" anchorCtr="0">
            <a:noAutofit/>
          </a:bodyPr>
          <a:lstStyle>
            <a:lvl1pPr>
              <a:defRPr b="1">
                <a:solidFill>
                  <a:schemeClr val="bg1"/>
                </a:solidFill>
              </a:defRPr>
            </a:lvl1pPr>
          </a:lstStyle>
          <a:p>
            <a:r>
              <a:rPr lang="en-GB"/>
              <a:t>Click to edit title style</a:t>
            </a:r>
            <a:endParaRPr lang="en-US"/>
          </a:p>
        </p:txBody>
      </p:sp>
      <p:sp>
        <p:nvSpPr>
          <p:cNvPr id="5" name="Date Placeholder 4">
            <a:extLst>
              <a:ext uri="{FF2B5EF4-FFF2-40B4-BE49-F238E27FC236}">
                <a16:creationId xmlns:a16="http://schemas.microsoft.com/office/drawing/2014/main" id="{1D8BB41D-896D-5C4D-BA9E-88BA3B119536}"/>
              </a:ext>
            </a:extLst>
          </p:cNvPr>
          <p:cNvSpPr>
            <a:spLocks noGrp="1"/>
          </p:cNvSpPr>
          <p:nvPr userDrawn="1">
            <p:ph type="dt" sz="half" idx="10"/>
          </p:nvPr>
        </p:nvSpPr>
        <p:spPr/>
        <p:txBody>
          <a:bodyPr/>
          <a:lstStyle>
            <a:lvl1pPr>
              <a:defRPr>
                <a:solidFill>
                  <a:schemeClr val="bg1"/>
                </a:solidFill>
              </a:defRPr>
            </a:lvl1pPr>
          </a:lstStyle>
          <a:p>
            <a:fld id="{80A06E1F-515A-E647-80D4-FF2764DD78D2}" type="datetimeFigureOut">
              <a:rPr lang="en-US" smtClean="0"/>
              <a:pPr/>
              <a:t>9/26/2023</a:t>
            </a:fld>
            <a:endParaRPr lang="en-US"/>
          </a:p>
        </p:txBody>
      </p:sp>
      <p:sp>
        <p:nvSpPr>
          <p:cNvPr id="6" name="Footer Placeholder 5">
            <a:extLst>
              <a:ext uri="{FF2B5EF4-FFF2-40B4-BE49-F238E27FC236}">
                <a16:creationId xmlns:a16="http://schemas.microsoft.com/office/drawing/2014/main" id="{B75F15F0-E4FF-4A4E-97DA-D2994EF7EF57}"/>
              </a:ext>
            </a:extLst>
          </p:cNvPr>
          <p:cNvSpPr>
            <a:spLocks noGrp="1"/>
          </p:cNvSpPr>
          <p:nvPr userDrawn="1">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D5E0F2-1EF8-BB41-83B4-C201152F0DCF}"/>
              </a:ext>
            </a:extLst>
          </p:cNvPr>
          <p:cNvSpPr>
            <a:spLocks noGrp="1"/>
          </p:cNvSpPr>
          <p:nvPr userDrawn="1">
            <p:ph type="sldNum" sz="quarter" idx="12"/>
          </p:nvPr>
        </p:nvSpPr>
        <p:spPr/>
        <p:txBody>
          <a:bodyPr/>
          <a:lstStyle/>
          <a:p>
            <a:fld id="{F7505F6A-5BF9-494C-98BC-D988C2CFFF49}" type="slidenum">
              <a:rPr lang="en-US" smtClean="0"/>
              <a:t>‹#›</a:t>
            </a:fld>
            <a:endParaRPr lang="en-US"/>
          </a:p>
        </p:txBody>
      </p:sp>
    </p:spTree>
    <p:extLst>
      <p:ext uri="{BB962C8B-B14F-4D97-AF65-F5344CB8AC3E}">
        <p14:creationId xmlns:p14="http://schemas.microsoft.com/office/powerpoint/2010/main" val="397764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8 Comparis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EBDC55-4570-8341-AE37-4550BA0E75D6}"/>
              </a:ext>
            </a:extLst>
          </p:cNvPr>
          <p:cNvGrpSpPr/>
          <p:nvPr userDrawn="1"/>
        </p:nvGrpSpPr>
        <p:grpSpPr>
          <a:xfrm>
            <a:off x="9180000" y="6192000"/>
            <a:ext cx="3060000" cy="683776"/>
            <a:chOff x="9180000" y="6192000"/>
            <a:chExt cx="3060000" cy="683776"/>
          </a:xfrm>
        </p:grpSpPr>
        <p:pic>
          <p:nvPicPr>
            <p:cNvPr id="14" name="Graphic 13">
              <a:extLst>
                <a:ext uri="{FF2B5EF4-FFF2-40B4-BE49-F238E27FC236}">
                  <a16:creationId xmlns:a16="http://schemas.microsoft.com/office/drawing/2014/main" id="{E8DD8297-E5F7-6A47-8A63-5BCBC9D646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5" name="Graphic 14">
              <a:extLst>
                <a:ext uri="{FF2B5EF4-FFF2-40B4-BE49-F238E27FC236}">
                  <a16:creationId xmlns:a16="http://schemas.microsoft.com/office/drawing/2014/main" id="{BA146252-5CF3-6148-BA95-E0D89CABE6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sp>
        <p:nvSpPr>
          <p:cNvPr id="2" name="Title 1">
            <a:extLst>
              <a:ext uri="{FF2B5EF4-FFF2-40B4-BE49-F238E27FC236}">
                <a16:creationId xmlns:a16="http://schemas.microsoft.com/office/drawing/2014/main" id="{916433B6-3768-3740-9EA0-77D04A47619D}"/>
              </a:ext>
            </a:extLst>
          </p:cNvPr>
          <p:cNvSpPr>
            <a:spLocks noGrp="1"/>
          </p:cNvSpPr>
          <p:nvPr>
            <p:ph type="title"/>
          </p:nvPr>
        </p:nvSpPr>
        <p:spPr>
          <a:xfrm>
            <a:off x="839788" y="1260000"/>
            <a:ext cx="10515600" cy="608400"/>
          </a:xfrm>
        </p:spPr>
        <p:txBody>
          <a:bodyPr>
            <a:noAutofit/>
          </a:bodyPr>
          <a:lstStyle>
            <a:lvl1pPr>
              <a:defRPr b="1">
                <a:solidFill>
                  <a:srgbClr val="0086CB"/>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1B7092F-8291-4F44-B68B-DD5211A07FE6}"/>
              </a:ext>
            </a:extLst>
          </p:cNvPr>
          <p:cNvSpPr>
            <a:spLocks noGrp="1"/>
          </p:cNvSpPr>
          <p:nvPr>
            <p:ph type="body" idx="1"/>
          </p:nvPr>
        </p:nvSpPr>
        <p:spPr>
          <a:xfrm>
            <a:off x="839788" y="1896673"/>
            <a:ext cx="5157787" cy="6084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170FECF-501D-4140-BD5F-18D6B776670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9D863B7-4713-9547-8FB1-ADE1F06E935C}"/>
              </a:ext>
            </a:extLst>
          </p:cNvPr>
          <p:cNvSpPr>
            <a:spLocks noGrp="1"/>
          </p:cNvSpPr>
          <p:nvPr>
            <p:ph type="body" sz="quarter" idx="3"/>
          </p:nvPr>
        </p:nvSpPr>
        <p:spPr>
          <a:xfrm>
            <a:off x="6172200" y="1896673"/>
            <a:ext cx="5183188" cy="6084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1127624-5F68-8C4F-9CB8-ECCEDD6D42B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73A3030-4B0B-DD41-951E-725E186978EE}"/>
              </a:ext>
            </a:extLst>
          </p:cNvPr>
          <p:cNvSpPr>
            <a:spLocks noGrp="1"/>
          </p:cNvSpPr>
          <p:nvPr>
            <p:ph type="dt" sz="half" idx="10"/>
          </p:nvPr>
        </p:nvSpPr>
        <p:spPr/>
        <p:txBody>
          <a:bodyPr/>
          <a:lstStyle/>
          <a:p>
            <a:fld id="{80A06E1F-515A-E647-80D4-FF2764DD78D2}" type="datetimeFigureOut">
              <a:rPr lang="en-US" smtClean="0"/>
              <a:t>9/26/2023</a:t>
            </a:fld>
            <a:endParaRPr lang="en-US"/>
          </a:p>
        </p:txBody>
      </p:sp>
      <p:sp>
        <p:nvSpPr>
          <p:cNvPr id="8" name="Footer Placeholder 7">
            <a:extLst>
              <a:ext uri="{FF2B5EF4-FFF2-40B4-BE49-F238E27FC236}">
                <a16:creationId xmlns:a16="http://schemas.microsoft.com/office/drawing/2014/main" id="{6EB8B55F-B788-2B40-89AD-E1FCA66A58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167FE0-D393-334B-90CD-967BF39B6BFA}"/>
              </a:ext>
            </a:extLst>
          </p:cNvPr>
          <p:cNvSpPr>
            <a:spLocks noGrp="1"/>
          </p:cNvSpPr>
          <p:nvPr>
            <p:ph type="sldNum" sz="quarter" idx="12"/>
          </p:nvPr>
        </p:nvSpPr>
        <p:spPr/>
        <p:txBody>
          <a:bodyPr/>
          <a:lstStyle/>
          <a:p>
            <a:fld id="{F7505F6A-5BF9-494C-98BC-D988C2CFFF49}" type="slidenum">
              <a:rPr lang="en-US" smtClean="0"/>
              <a:t>‹#›</a:t>
            </a:fld>
            <a:endParaRPr lang="en-US"/>
          </a:p>
        </p:txBody>
      </p:sp>
      <p:grpSp>
        <p:nvGrpSpPr>
          <p:cNvPr id="20" name="Group 19">
            <a:extLst>
              <a:ext uri="{FF2B5EF4-FFF2-40B4-BE49-F238E27FC236}">
                <a16:creationId xmlns:a16="http://schemas.microsoft.com/office/drawing/2014/main" id="{3AEE3157-076E-2A43-B077-3CBB32B3762B}"/>
              </a:ext>
            </a:extLst>
          </p:cNvPr>
          <p:cNvGrpSpPr/>
          <p:nvPr userDrawn="1"/>
        </p:nvGrpSpPr>
        <p:grpSpPr>
          <a:xfrm>
            <a:off x="-1" y="0"/>
            <a:ext cx="3528000" cy="1068577"/>
            <a:chOff x="-1" y="0"/>
            <a:chExt cx="3528000" cy="1068577"/>
          </a:xfrm>
        </p:grpSpPr>
        <p:pic>
          <p:nvPicPr>
            <p:cNvPr id="21" name="Graphic 20">
              <a:extLst>
                <a:ext uri="{FF2B5EF4-FFF2-40B4-BE49-F238E27FC236}">
                  <a16:creationId xmlns:a16="http://schemas.microsoft.com/office/drawing/2014/main" id="{9589FB19-0BFD-8E4B-B108-8711EC144ED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3528000" cy="1068577"/>
            </a:xfrm>
            <a:prstGeom prst="rect">
              <a:avLst/>
            </a:prstGeom>
          </p:spPr>
        </p:pic>
        <p:pic>
          <p:nvPicPr>
            <p:cNvPr id="22" name="Graphic 21">
              <a:extLst>
                <a:ext uri="{FF2B5EF4-FFF2-40B4-BE49-F238E27FC236}">
                  <a16:creationId xmlns:a16="http://schemas.microsoft.com/office/drawing/2014/main" id="{1C24524C-AE2E-A648-B89F-71D0C25E8A4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3348000" cy="978646"/>
            </a:xfrm>
            <a:prstGeom prst="rect">
              <a:avLst/>
            </a:prstGeom>
          </p:spPr>
        </p:pic>
        <p:pic>
          <p:nvPicPr>
            <p:cNvPr id="23" name="Graphic 22">
              <a:extLst>
                <a:ext uri="{FF2B5EF4-FFF2-40B4-BE49-F238E27FC236}">
                  <a16:creationId xmlns:a16="http://schemas.microsoft.com/office/drawing/2014/main" id="{1398FE3B-7BB0-4546-9AC6-29ED6B3030F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60000" y="270000"/>
              <a:ext cx="2113090" cy="468000"/>
            </a:xfrm>
            <a:prstGeom prst="rect">
              <a:avLst/>
            </a:prstGeom>
          </p:spPr>
        </p:pic>
      </p:grpSp>
    </p:spTree>
    <p:extLst>
      <p:ext uri="{BB962C8B-B14F-4D97-AF65-F5344CB8AC3E}">
        <p14:creationId xmlns:p14="http://schemas.microsoft.com/office/powerpoint/2010/main" val="38991541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9 Title onl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C27A4F3-7DE0-E449-A9D1-AE21F3B6664A}"/>
              </a:ext>
            </a:extLst>
          </p:cNvPr>
          <p:cNvGrpSpPr/>
          <p:nvPr userDrawn="1"/>
        </p:nvGrpSpPr>
        <p:grpSpPr>
          <a:xfrm>
            <a:off x="9180000" y="6192000"/>
            <a:ext cx="3060000" cy="683776"/>
            <a:chOff x="9180000" y="6192000"/>
            <a:chExt cx="3060000" cy="683776"/>
          </a:xfrm>
        </p:grpSpPr>
        <p:pic>
          <p:nvPicPr>
            <p:cNvPr id="10" name="Graphic 9">
              <a:extLst>
                <a:ext uri="{FF2B5EF4-FFF2-40B4-BE49-F238E27FC236}">
                  <a16:creationId xmlns:a16="http://schemas.microsoft.com/office/drawing/2014/main" id="{5A633B38-00E5-7C40-8938-9ACAFB519D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1" name="Graphic 10">
              <a:extLst>
                <a:ext uri="{FF2B5EF4-FFF2-40B4-BE49-F238E27FC236}">
                  <a16:creationId xmlns:a16="http://schemas.microsoft.com/office/drawing/2014/main" id="{4B976798-20F5-084B-B6D4-58F4D19370D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sp>
        <p:nvSpPr>
          <p:cNvPr id="2" name="Title 1">
            <a:extLst>
              <a:ext uri="{FF2B5EF4-FFF2-40B4-BE49-F238E27FC236}">
                <a16:creationId xmlns:a16="http://schemas.microsoft.com/office/drawing/2014/main" id="{F72B652C-4C05-E444-B33E-83CE6815F84D}"/>
              </a:ext>
            </a:extLst>
          </p:cNvPr>
          <p:cNvSpPr>
            <a:spLocks noGrp="1"/>
          </p:cNvSpPr>
          <p:nvPr>
            <p:ph type="title"/>
          </p:nvPr>
        </p:nvSpPr>
        <p:spPr/>
        <p:txBody>
          <a:bodyPr>
            <a:noAutofit/>
          </a:bodyPr>
          <a:lstStyle>
            <a:lvl1pPr>
              <a:defRPr>
                <a:solidFill>
                  <a:srgbClr val="0086CB"/>
                </a:solidFill>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FC3F4C92-754D-BC46-B754-06B73555B2E9}"/>
              </a:ext>
            </a:extLst>
          </p:cNvPr>
          <p:cNvSpPr>
            <a:spLocks noGrp="1"/>
          </p:cNvSpPr>
          <p:nvPr>
            <p:ph type="dt" sz="half" idx="10"/>
          </p:nvPr>
        </p:nvSpPr>
        <p:spPr/>
        <p:txBody>
          <a:bodyPr/>
          <a:lstStyle/>
          <a:p>
            <a:fld id="{80A06E1F-515A-E647-80D4-FF2764DD78D2}" type="datetimeFigureOut">
              <a:rPr lang="en-US" smtClean="0"/>
              <a:t>9/26/2023</a:t>
            </a:fld>
            <a:endParaRPr lang="en-US"/>
          </a:p>
        </p:txBody>
      </p:sp>
      <p:sp>
        <p:nvSpPr>
          <p:cNvPr id="4" name="Footer Placeholder 3">
            <a:extLst>
              <a:ext uri="{FF2B5EF4-FFF2-40B4-BE49-F238E27FC236}">
                <a16:creationId xmlns:a16="http://schemas.microsoft.com/office/drawing/2014/main" id="{F3C31A5C-B36C-AF47-8842-80337488A0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9DAC01-938B-BD4B-A9E0-DC188D9E4649}"/>
              </a:ext>
            </a:extLst>
          </p:cNvPr>
          <p:cNvSpPr>
            <a:spLocks noGrp="1"/>
          </p:cNvSpPr>
          <p:nvPr>
            <p:ph type="sldNum" sz="quarter" idx="12"/>
          </p:nvPr>
        </p:nvSpPr>
        <p:spPr/>
        <p:txBody>
          <a:bodyPr/>
          <a:lstStyle/>
          <a:p>
            <a:fld id="{F7505F6A-5BF9-494C-98BC-D988C2CFFF49}" type="slidenum">
              <a:rPr lang="en-US" smtClean="0"/>
              <a:t>‹#›</a:t>
            </a:fld>
            <a:endParaRPr lang="en-US"/>
          </a:p>
        </p:txBody>
      </p:sp>
      <p:grpSp>
        <p:nvGrpSpPr>
          <p:cNvPr id="16" name="Group 15">
            <a:extLst>
              <a:ext uri="{FF2B5EF4-FFF2-40B4-BE49-F238E27FC236}">
                <a16:creationId xmlns:a16="http://schemas.microsoft.com/office/drawing/2014/main" id="{27766D95-8378-164C-AEA4-891A39FF9E4A}"/>
              </a:ext>
            </a:extLst>
          </p:cNvPr>
          <p:cNvGrpSpPr/>
          <p:nvPr userDrawn="1"/>
        </p:nvGrpSpPr>
        <p:grpSpPr>
          <a:xfrm>
            <a:off x="-1" y="0"/>
            <a:ext cx="3528000" cy="1068577"/>
            <a:chOff x="-1" y="0"/>
            <a:chExt cx="3528000" cy="1068577"/>
          </a:xfrm>
        </p:grpSpPr>
        <p:pic>
          <p:nvPicPr>
            <p:cNvPr id="17" name="Graphic 16">
              <a:extLst>
                <a:ext uri="{FF2B5EF4-FFF2-40B4-BE49-F238E27FC236}">
                  <a16:creationId xmlns:a16="http://schemas.microsoft.com/office/drawing/2014/main" id="{F4DBCB5D-CD17-E141-BD69-241421846A8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3528000" cy="1068577"/>
            </a:xfrm>
            <a:prstGeom prst="rect">
              <a:avLst/>
            </a:prstGeom>
          </p:spPr>
        </p:pic>
        <p:pic>
          <p:nvPicPr>
            <p:cNvPr id="18" name="Graphic 17">
              <a:extLst>
                <a:ext uri="{FF2B5EF4-FFF2-40B4-BE49-F238E27FC236}">
                  <a16:creationId xmlns:a16="http://schemas.microsoft.com/office/drawing/2014/main" id="{3A1C3C25-2DED-C84A-8043-8453D5F5D1C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3348000" cy="978646"/>
            </a:xfrm>
            <a:prstGeom prst="rect">
              <a:avLst/>
            </a:prstGeom>
          </p:spPr>
        </p:pic>
        <p:pic>
          <p:nvPicPr>
            <p:cNvPr id="19" name="Graphic 18">
              <a:extLst>
                <a:ext uri="{FF2B5EF4-FFF2-40B4-BE49-F238E27FC236}">
                  <a16:creationId xmlns:a16="http://schemas.microsoft.com/office/drawing/2014/main" id="{EB6CC371-6F84-3344-8699-D96EB4A537A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60000" y="270000"/>
              <a:ext cx="2113090" cy="468000"/>
            </a:xfrm>
            <a:prstGeom prst="rect">
              <a:avLst/>
            </a:prstGeom>
          </p:spPr>
        </p:pic>
      </p:grpSp>
    </p:spTree>
    <p:extLst>
      <p:ext uri="{BB962C8B-B14F-4D97-AF65-F5344CB8AC3E}">
        <p14:creationId xmlns:p14="http://schemas.microsoft.com/office/powerpoint/2010/main" val="2596670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 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6E78F3-1EC2-B149-A64D-DC96FC044F0E}"/>
              </a:ext>
            </a:extLst>
          </p:cNvPr>
          <p:cNvGrpSpPr/>
          <p:nvPr userDrawn="1"/>
        </p:nvGrpSpPr>
        <p:grpSpPr>
          <a:xfrm>
            <a:off x="9180000" y="6192000"/>
            <a:ext cx="3060000" cy="683776"/>
            <a:chOff x="9180000" y="6192000"/>
            <a:chExt cx="3060000" cy="683776"/>
          </a:xfrm>
        </p:grpSpPr>
        <p:pic>
          <p:nvPicPr>
            <p:cNvPr id="9" name="Graphic 8">
              <a:extLst>
                <a:ext uri="{FF2B5EF4-FFF2-40B4-BE49-F238E27FC236}">
                  <a16:creationId xmlns:a16="http://schemas.microsoft.com/office/drawing/2014/main" id="{2DE06A9C-773E-E049-A042-72D70B6BB6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0" name="Graphic 9">
              <a:extLst>
                <a:ext uri="{FF2B5EF4-FFF2-40B4-BE49-F238E27FC236}">
                  <a16:creationId xmlns:a16="http://schemas.microsoft.com/office/drawing/2014/main" id="{C91F883C-664B-CB4A-9BBE-3F8D41BC162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sp>
        <p:nvSpPr>
          <p:cNvPr id="2" name="Date Placeholder 1">
            <a:extLst>
              <a:ext uri="{FF2B5EF4-FFF2-40B4-BE49-F238E27FC236}">
                <a16:creationId xmlns:a16="http://schemas.microsoft.com/office/drawing/2014/main" id="{8BE91F83-7F2C-3946-82F0-EC88BDED6233}"/>
              </a:ext>
            </a:extLst>
          </p:cNvPr>
          <p:cNvSpPr>
            <a:spLocks noGrp="1"/>
          </p:cNvSpPr>
          <p:nvPr>
            <p:ph type="dt" sz="half" idx="10"/>
          </p:nvPr>
        </p:nvSpPr>
        <p:spPr/>
        <p:txBody>
          <a:bodyPr/>
          <a:lstStyle/>
          <a:p>
            <a:fld id="{80A06E1F-515A-E647-80D4-FF2764DD78D2}" type="datetimeFigureOut">
              <a:rPr lang="en-US" smtClean="0"/>
              <a:t>9/26/2023</a:t>
            </a:fld>
            <a:endParaRPr lang="en-US"/>
          </a:p>
        </p:txBody>
      </p:sp>
      <p:sp>
        <p:nvSpPr>
          <p:cNvPr id="3" name="Footer Placeholder 2">
            <a:extLst>
              <a:ext uri="{FF2B5EF4-FFF2-40B4-BE49-F238E27FC236}">
                <a16:creationId xmlns:a16="http://schemas.microsoft.com/office/drawing/2014/main" id="{2B703CD2-64A2-5C4D-A707-322DB3AE00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C750E4-5AA8-2446-92E8-019D05A12110}"/>
              </a:ext>
            </a:extLst>
          </p:cNvPr>
          <p:cNvSpPr>
            <a:spLocks noGrp="1"/>
          </p:cNvSpPr>
          <p:nvPr>
            <p:ph type="sldNum" sz="quarter" idx="12"/>
          </p:nvPr>
        </p:nvSpPr>
        <p:spPr/>
        <p:txBody>
          <a:bodyPr/>
          <a:lstStyle/>
          <a:p>
            <a:fld id="{F7505F6A-5BF9-494C-98BC-D988C2CFFF49}" type="slidenum">
              <a:rPr lang="en-US" smtClean="0"/>
              <a:t>‹#›</a:t>
            </a:fld>
            <a:endParaRPr lang="en-US"/>
          </a:p>
        </p:txBody>
      </p:sp>
      <p:grpSp>
        <p:nvGrpSpPr>
          <p:cNvPr id="15" name="Group 14">
            <a:extLst>
              <a:ext uri="{FF2B5EF4-FFF2-40B4-BE49-F238E27FC236}">
                <a16:creationId xmlns:a16="http://schemas.microsoft.com/office/drawing/2014/main" id="{810CF4BE-D2BC-AD49-97D8-0BB0C6847999}"/>
              </a:ext>
            </a:extLst>
          </p:cNvPr>
          <p:cNvGrpSpPr/>
          <p:nvPr userDrawn="1"/>
        </p:nvGrpSpPr>
        <p:grpSpPr>
          <a:xfrm>
            <a:off x="-1" y="0"/>
            <a:ext cx="3528000" cy="1068577"/>
            <a:chOff x="-1" y="0"/>
            <a:chExt cx="3528000" cy="1068577"/>
          </a:xfrm>
        </p:grpSpPr>
        <p:pic>
          <p:nvPicPr>
            <p:cNvPr id="16" name="Graphic 15">
              <a:extLst>
                <a:ext uri="{FF2B5EF4-FFF2-40B4-BE49-F238E27FC236}">
                  <a16:creationId xmlns:a16="http://schemas.microsoft.com/office/drawing/2014/main" id="{8D80642B-251F-F74C-B7BB-1CFB5840582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3528000" cy="1068577"/>
            </a:xfrm>
            <a:prstGeom prst="rect">
              <a:avLst/>
            </a:prstGeom>
          </p:spPr>
        </p:pic>
        <p:pic>
          <p:nvPicPr>
            <p:cNvPr id="17" name="Graphic 16">
              <a:extLst>
                <a:ext uri="{FF2B5EF4-FFF2-40B4-BE49-F238E27FC236}">
                  <a16:creationId xmlns:a16="http://schemas.microsoft.com/office/drawing/2014/main" id="{8E6010E9-6F56-1A4C-A824-32DD7CA6F3C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3348000" cy="978646"/>
            </a:xfrm>
            <a:prstGeom prst="rect">
              <a:avLst/>
            </a:prstGeom>
          </p:spPr>
        </p:pic>
        <p:pic>
          <p:nvPicPr>
            <p:cNvPr id="18" name="Graphic 17">
              <a:extLst>
                <a:ext uri="{FF2B5EF4-FFF2-40B4-BE49-F238E27FC236}">
                  <a16:creationId xmlns:a16="http://schemas.microsoft.com/office/drawing/2014/main" id="{A1BE4AB9-0AF8-3D44-A0A5-4FF1B7DC5D6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60000" y="270000"/>
              <a:ext cx="2113090" cy="468000"/>
            </a:xfrm>
            <a:prstGeom prst="rect">
              <a:avLst/>
            </a:prstGeom>
          </p:spPr>
        </p:pic>
      </p:grpSp>
    </p:spTree>
    <p:extLst>
      <p:ext uri="{BB962C8B-B14F-4D97-AF65-F5344CB8AC3E}">
        <p14:creationId xmlns:p14="http://schemas.microsoft.com/office/powerpoint/2010/main" val="16311791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11 Content with Capti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8A3DC85-B57D-6948-A98A-60BCB7320600}"/>
              </a:ext>
            </a:extLst>
          </p:cNvPr>
          <p:cNvGrpSpPr/>
          <p:nvPr userDrawn="1"/>
        </p:nvGrpSpPr>
        <p:grpSpPr>
          <a:xfrm>
            <a:off x="9180000" y="6192000"/>
            <a:ext cx="3060000" cy="683776"/>
            <a:chOff x="9180000" y="6192000"/>
            <a:chExt cx="3060000" cy="683776"/>
          </a:xfrm>
        </p:grpSpPr>
        <p:pic>
          <p:nvPicPr>
            <p:cNvPr id="12" name="Graphic 11">
              <a:extLst>
                <a:ext uri="{FF2B5EF4-FFF2-40B4-BE49-F238E27FC236}">
                  <a16:creationId xmlns:a16="http://schemas.microsoft.com/office/drawing/2014/main" id="{C77D431E-8183-B842-AA41-2A1ED3FC54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3" name="Graphic 12">
              <a:extLst>
                <a:ext uri="{FF2B5EF4-FFF2-40B4-BE49-F238E27FC236}">
                  <a16:creationId xmlns:a16="http://schemas.microsoft.com/office/drawing/2014/main" id="{6344AADD-D523-D544-9B9B-D61613A944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sp>
        <p:nvSpPr>
          <p:cNvPr id="2" name="Title 1">
            <a:extLst>
              <a:ext uri="{FF2B5EF4-FFF2-40B4-BE49-F238E27FC236}">
                <a16:creationId xmlns:a16="http://schemas.microsoft.com/office/drawing/2014/main" id="{B71FC1C4-0263-E947-B86B-835747DADF07}"/>
              </a:ext>
            </a:extLst>
          </p:cNvPr>
          <p:cNvSpPr>
            <a:spLocks noGrp="1"/>
          </p:cNvSpPr>
          <p:nvPr>
            <p:ph type="title"/>
          </p:nvPr>
        </p:nvSpPr>
        <p:spPr>
          <a:xfrm>
            <a:off x="839788" y="1260000"/>
            <a:ext cx="3932237" cy="1069975"/>
          </a:xfrm>
        </p:spPr>
        <p:txBody>
          <a:bodyPr anchor="b">
            <a:noAutofit/>
          </a:bodyPr>
          <a:lstStyle>
            <a:lvl1pPr>
              <a:defRPr sz="3200" b="1">
                <a:solidFill>
                  <a:srgbClr val="0086CB"/>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998D9AF-DBA6-1D49-AF81-12630F74C582}"/>
              </a:ext>
            </a:extLst>
          </p:cNvPr>
          <p:cNvSpPr>
            <a:spLocks noGrp="1"/>
          </p:cNvSpPr>
          <p:nvPr>
            <p:ph idx="1"/>
          </p:nvPr>
        </p:nvSpPr>
        <p:spPr>
          <a:xfrm>
            <a:off x="5183188" y="1260000"/>
            <a:ext cx="6172200" cy="49458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C37E69C-8D19-7C46-86E0-1D27FC40470F}"/>
              </a:ext>
            </a:extLst>
          </p:cNvPr>
          <p:cNvSpPr>
            <a:spLocks noGrp="1"/>
          </p:cNvSpPr>
          <p:nvPr>
            <p:ph type="body" sz="half" idx="2"/>
          </p:nvPr>
        </p:nvSpPr>
        <p:spPr>
          <a:xfrm>
            <a:off x="839788" y="238041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32FE99-C62D-F549-96CE-08583C08D74A}"/>
              </a:ext>
            </a:extLst>
          </p:cNvPr>
          <p:cNvSpPr>
            <a:spLocks noGrp="1"/>
          </p:cNvSpPr>
          <p:nvPr>
            <p:ph type="dt" sz="half" idx="10"/>
          </p:nvPr>
        </p:nvSpPr>
        <p:spPr/>
        <p:txBody>
          <a:bodyPr/>
          <a:lstStyle/>
          <a:p>
            <a:fld id="{80A06E1F-515A-E647-80D4-FF2764DD78D2}" type="datetimeFigureOut">
              <a:rPr lang="en-US" smtClean="0"/>
              <a:t>9/26/2023</a:t>
            </a:fld>
            <a:endParaRPr lang="en-US"/>
          </a:p>
        </p:txBody>
      </p:sp>
      <p:sp>
        <p:nvSpPr>
          <p:cNvPr id="6" name="Footer Placeholder 5">
            <a:extLst>
              <a:ext uri="{FF2B5EF4-FFF2-40B4-BE49-F238E27FC236}">
                <a16:creationId xmlns:a16="http://schemas.microsoft.com/office/drawing/2014/main" id="{E9A88A0C-9F9E-5643-AC1A-5886DC55F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5B53A7-EA9F-C44E-A6BD-588D3062F96E}"/>
              </a:ext>
            </a:extLst>
          </p:cNvPr>
          <p:cNvSpPr>
            <a:spLocks noGrp="1"/>
          </p:cNvSpPr>
          <p:nvPr>
            <p:ph type="sldNum" sz="quarter" idx="12"/>
          </p:nvPr>
        </p:nvSpPr>
        <p:spPr/>
        <p:txBody>
          <a:bodyPr/>
          <a:lstStyle/>
          <a:p>
            <a:fld id="{F7505F6A-5BF9-494C-98BC-D988C2CFFF49}" type="slidenum">
              <a:rPr lang="en-US" smtClean="0"/>
              <a:t>‹#›</a:t>
            </a:fld>
            <a:endParaRPr lang="en-US"/>
          </a:p>
        </p:txBody>
      </p:sp>
      <p:grpSp>
        <p:nvGrpSpPr>
          <p:cNvPr id="18" name="Group 17">
            <a:extLst>
              <a:ext uri="{FF2B5EF4-FFF2-40B4-BE49-F238E27FC236}">
                <a16:creationId xmlns:a16="http://schemas.microsoft.com/office/drawing/2014/main" id="{3D9A2448-6F00-864B-8943-6016589F3D9F}"/>
              </a:ext>
            </a:extLst>
          </p:cNvPr>
          <p:cNvGrpSpPr/>
          <p:nvPr userDrawn="1"/>
        </p:nvGrpSpPr>
        <p:grpSpPr>
          <a:xfrm>
            <a:off x="-1" y="0"/>
            <a:ext cx="3528000" cy="1068577"/>
            <a:chOff x="-1" y="0"/>
            <a:chExt cx="3528000" cy="1068577"/>
          </a:xfrm>
        </p:grpSpPr>
        <p:pic>
          <p:nvPicPr>
            <p:cNvPr id="19" name="Graphic 18">
              <a:extLst>
                <a:ext uri="{FF2B5EF4-FFF2-40B4-BE49-F238E27FC236}">
                  <a16:creationId xmlns:a16="http://schemas.microsoft.com/office/drawing/2014/main" id="{B0C642D9-B1F6-A54D-ABD0-6A03E96CC8D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3528000" cy="1068577"/>
            </a:xfrm>
            <a:prstGeom prst="rect">
              <a:avLst/>
            </a:prstGeom>
          </p:spPr>
        </p:pic>
        <p:pic>
          <p:nvPicPr>
            <p:cNvPr id="20" name="Graphic 19">
              <a:extLst>
                <a:ext uri="{FF2B5EF4-FFF2-40B4-BE49-F238E27FC236}">
                  <a16:creationId xmlns:a16="http://schemas.microsoft.com/office/drawing/2014/main" id="{0D1F4EE1-E832-CC42-84EF-51C848A18DD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3348000" cy="978646"/>
            </a:xfrm>
            <a:prstGeom prst="rect">
              <a:avLst/>
            </a:prstGeom>
          </p:spPr>
        </p:pic>
        <p:pic>
          <p:nvPicPr>
            <p:cNvPr id="21" name="Graphic 20">
              <a:extLst>
                <a:ext uri="{FF2B5EF4-FFF2-40B4-BE49-F238E27FC236}">
                  <a16:creationId xmlns:a16="http://schemas.microsoft.com/office/drawing/2014/main" id="{D0A2B3B2-FB30-9F4E-96D7-08529D317AA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60000" y="270000"/>
              <a:ext cx="2113090" cy="468000"/>
            </a:xfrm>
            <a:prstGeom prst="rect">
              <a:avLst/>
            </a:prstGeom>
          </p:spPr>
        </p:pic>
      </p:grpSp>
    </p:spTree>
    <p:extLst>
      <p:ext uri="{BB962C8B-B14F-4D97-AF65-F5344CB8AC3E}">
        <p14:creationId xmlns:p14="http://schemas.microsoft.com/office/powerpoint/2010/main" val="384664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12 Picture with Capti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8A2E67E-308E-A44C-AAEF-F93C538A363C}"/>
              </a:ext>
            </a:extLst>
          </p:cNvPr>
          <p:cNvGrpSpPr/>
          <p:nvPr userDrawn="1"/>
        </p:nvGrpSpPr>
        <p:grpSpPr>
          <a:xfrm>
            <a:off x="9180000" y="6192000"/>
            <a:ext cx="3060000" cy="683776"/>
            <a:chOff x="9180000" y="6192000"/>
            <a:chExt cx="3060000" cy="683776"/>
          </a:xfrm>
        </p:grpSpPr>
        <p:pic>
          <p:nvPicPr>
            <p:cNvPr id="12" name="Graphic 11">
              <a:extLst>
                <a:ext uri="{FF2B5EF4-FFF2-40B4-BE49-F238E27FC236}">
                  <a16:creationId xmlns:a16="http://schemas.microsoft.com/office/drawing/2014/main" id="{20371A74-CCFE-0A4E-A088-A5F6648943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80000" y="6192000"/>
              <a:ext cx="3060000" cy="680000"/>
            </a:xfrm>
            <a:prstGeom prst="rect">
              <a:avLst/>
            </a:prstGeom>
          </p:spPr>
        </p:pic>
        <p:pic>
          <p:nvPicPr>
            <p:cNvPr id="13" name="Graphic 12">
              <a:extLst>
                <a:ext uri="{FF2B5EF4-FFF2-40B4-BE49-F238E27FC236}">
                  <a16:creationId xmlns:a16="http://schemas.microsoft.com/office/drawing/2014/main" id="{7A0E1D18-E8F7-9F4D-913F-3325D01EDF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68000" y="6264000"/>
              <a:ext cx="2736000" cy="611776"/>
            </a:xfrm>
            <a:prstGeom prst="rect">
              <a:avLst/>
            </a:prstGeom>
          </p:spPr>
        </p:pic>
      </p:grpSp>
      <p:sp>
        <p:nvSpPr>
          <p:cNvPr id="2" name="Title 1">
            <a:extLst>
              <a:ext uri="{FF2B5EF4-FFF2-40B4-BE49-F238E27FC236}">
                <a16:creationId xmlns:a16="http://schemas.microsoft.com/office/drawing/2014/main" id="{C8EB4218-FFF7-9C4B-BDD7-D22695AEE863}"/>
              </a:ext>
            </a:extLst>
          </p:cNvPr>
          <p:cNvSpPr>
            <a:spLocks noGrp="1"/>
          </p:cNvSpPr>
          <p:nvPr>
            <p:ph type="title"/>
          </p:nvPr>
        </p:nvSpPr>
        <p:spPr>
          <a:xfrm>
            <a:off x="839788" y="1260000"/>
            <a:ext cx="3932237" cy="1069975"/>
          </a:xfrm>
        </p:spPr>
        <p:txBody>
          <a:bodyPr anchor="b">
            <a:noAutofit/>
          </a:bodyPr>
          <a:lstStyle>
            <a:lvl1pPr>
              <a:defRPr sz="3200" b="1">
                <a:solidFill>
                  <a:srgbClr val="0086CB"/>
                </a:solidFil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25FC89C-EF34-8B49-AE14-8AAA3EF3C3A0}"/>
              </a:ext>
            </a:extLst>
          </p:cNvPr>
          <p:cNvSpPr>
            <a:spLocks noGrp="1"/>
          </p:cNvSpPr>
          <p:nvPr>
            <p:ph type="pic" idx="1"/>
          </p:nvPr>
        </p:nvSpPr>
        <p:spPr>
          <a:xfrm>
            <a:off x="5183188" y="125776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105978-77EA-C74E-87B7-3148014D338E}"/>
              </a:ext>
            </a:extLst>
          </p:cNvPr>
          <p:cNvSpPr>
            <a:spLocks noGrp="1"/>
          </p:cNvSpPr>
          <p:nvPr>
            <p:ph type="body" sz="half" idx="2"/>
          </p:nvPr>
        </p:nvSpPr>
        <p:spPr>
          <a:xfrm>
            <a:off x="839788" y="238041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EE87FE1-0286-0C40-91CB-8213DA5B7802}"/>
              </a:ext>
            </a:extLst>
          </p:cNvPr>
          <p:cNvSpPr>
            <a:spLocks noGrp="1"/>
          </p:cNvSpPr>
          <p:nvPr>
            <p:ph type="dt" sz="half" idx="10"/>
          </p:nvPr>
        </p:nvSpPr>
        <p:spPr/>
        <p:txBody>
          <a:bodyPr/>
          <a:lstStyle/>
          <a:p>
            <a:fld id="{80A06E1F-515A-E647-80D4-FF2764DD78D2}" type="datetimeFigureOut">
              <a:rPr lang="en-US" smtClean="0"/>
              <a:t>9/26/2023</a:t>
            </a:fld>
            <a:endParaRPr lang="en-US"/>
          </a:p>
        </p:txBody>
      </p:sp>
      <p:sp>
        <p:nvSpPr>
          <p:cNvPr id="6" name="Footer Placeholder 5">
            <a:extLst>
              <a:ext uri="{FF2B5EF4-FFF2-40B4-BE49-F238E27FC236}">
                <a16:creationId xmlns:a16="http://schemas.microsoft.com/office/drawing/2014/main" id="{F2450D94-F510-7A4C-B5BF-80EDC79DBD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616EEC-61D1-8A49-A251-A7EF3BE445A1}"/>
              </a:ext>
            </a:extLst>
          </p:cNvPr>
          <p:cNvSpPr>
            <a:spLocks noGrp="1"/>
          </p:cNvSpPr>
          <p:nvPr>
            <p:ph type="sldNum" sz="quarter" idx="12"/>
          </p:nvPr>
        </p:nvSpPr>
        <p:spPr/>
        <p:txBody>
          <a:bodyPr/>
          <a:lstStyle/>
          <a:p>
            <a:fld id="{F7505F6A-5BF9-494C-98BC-D988C2CFFF49}" type="slidenum">
              <a:rPr lang="en-US" smtClean="0"/>
              <a:t>‹#›</a:t>
            </a:fld>
            <a:endParaRPr lang="en-US"/>
          </a:p>
        </p:txBody>
      </p:sp>
      <p:grpSp>
        <p:nvGrpSpPr>
          <p:cNvPr id="18" name="Group 17">
            <a:extLst>
              <a:ext uri="{FF2B5EF4-FFF2-40B4-BE49-F238E27FC236}">
                <a16:creationId xmlns:a16="http://schemas.microsoft.com/office/drawing/2014/main" id="{8A34148A-8B21-814B-ACCF-919AD44907C5}"/>
              </a:ext>
            </a:extLst>
          </p:cNvPr>
          <p:cNvGrpSpPr/>
          <p:nvPr userDrawn="1"/>
        </p:nvGrpSpPr>
        <p:grpSpPr>
          <a:xfrm>
            <a:off x="-1" y="0"/>
            <a:ext cx="3528000" cy="1068577"/>
            <a:chOff x="-1" y="0"/>
            <a:chExt cx="3528000" cy="1068577"/>
          </a:xfrm>
        </p:grpSpPr>
        <p:pic>
          <p:nvPicPr>
            <p:cNvPr id="19" name="Graphic 18">
              <a:extLst>
                <a:ext uri="{FF2B5EF4-FFF2-40B4-BE49-F238E27FC236}">
                  <a16:creationId xmlns:a16="http://schemas.microsoft.com/office/drawing/2014/main" id="{D35F9647-8375-064D-9950-20D04706709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 y="0"/>
              <a:ext cx="3528000" cy="1068577"/>
            </a:xfrm>
            <a:prstGeom prst="rect">
              <a:avLst/>
            </a:prstGeom>
          </p:spPr>
        </p:pic>
        <p:pic>
          <p:nvPicPr>
            <p:cNvPr id="20" name="Graphic 19">
              <a:extLst>
                <a:ext uri="{FF2B5EF4-FFF2-40B4-BE49-F238E27FC236}">
                  <a16:creationId xmlns:a16="http://schemas.microsoft.com/office/drawing/2014/main" id="{AB5E5EA0-BA8A-894C-B438-FCDC004A47C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3348000" cy="978646"/>
            </a:xfrm>
            <a:prstGeom prst="rect">
              <a:avLst/>
            </a:prstGeom>
          </p:spPr>
        </p:pic>
        <p:pic>
          <p:nvPicPr>
            <p:cNvPr id="21" name="Graphic 20">
              <a:extLst>
                <a:ext uri="{FF2B5EF4-FFF2-40B4-BE49-F238E27FC236}">
                  <a16:creationId xmlns:a16="http://schemas.microsoft.com/office/drawing/2014/main" id="{A3BE5286-AA1C-AB43-974E-8E5918B7135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60000" y="270000"/>
              <a:ext cx="2113090" cy="468000"/>
            </a:xfrm>
            <a:prstGeom prst="rect">
              <a:avLst/>
            </a:prstGeom>
          </p:spPr>
        </p:pic>
      </p:grpSp>
    </p:spTree>
    <p:extLst>
      <p:ext uri="{BB962C8B-B14F-4D97-AF65-F5344CB8AC3E}">
        <p14:creationId xmlns:p14="http://schemas.microsoft.com/office/powerpoint/2010/main" val="1412564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52553-F24D-4C92-9CAF-B506C18583B4}"/>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1FF445-8A50-45A6-BE0B-347962ECB8FE}"/>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0F99E3-124B-4961-9AB6-598920F8C9A6}"/>
              </a:ext>
            </a:extLst>
          </p:cNvPr>
          <p:cNvSpPr>
            <a:spLocks noGrp="1"/>
          </p:cNvSpPr>
          <p:nvPr>
            <p:ph type="dt" sz="half" idx="10"/>
          </p:nvPr>
        </p:nvSpPr>
        <p:spPr/>
        <p:txBody>
          <a:bodyPr/>
          <a:lstStyle/>
          <a:p>
            <a:fld id="{F333C940-8499-4886-B02D-852C2DF416B6}" type="datetimeFigureOut">
              <a:rPr lang="en-GB" smtClean="0"/>
              <a:t>26/09/2023</a:t>
            </a:fld>
            <a:endParaRPr lang="en-GB"/>
          </a:p>
        </p:txBody>
      </p:sp>
      <p:sp>
        <p:nvSpPr>
          <p:cNvPr id="5" name="Footer Placeholder 4">
            <a:extLst>
              <a:ext uri="{FF2B5EF4-FFF2-40B4-BE49-F238E27FC236}">
                <a16:creationId xmlns:a16="http://schemas.microsoft.com/office/drawing/2014/main" id="{84D051CE-7FD0-4C03-8C1C-1356738ABD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9D5155-6644-4B71-8F9D-5141FA1F2570}"/>
              </a:ext>
            </a:extLst>
          </p:cNvPr>
          <p:cNvSpPr>
            <a:spLocks noGrp="1"/>
          </p:cNvSpPr>
          <p:nvPr>
            <p:ph type="sldNum" sz="quarter" idx="12"/>
          </p:nvPr>
        </p:nvSpPr>
        <p:spPr/>
        <p:txBody>
          <a:bodyPr/>
          <a:lstStyle/>
          <a:p>
            <a:fld id="{329EE24B-5D2E-4616-964E-6FB0F004D8DB}" type="slidenum">
              <a:rPr lang="en-GB" smtClean="0"/>
              <a:t>‹#›</a:t>
            </a:fld>
            <a:endParaRPr lang="en-GB"/>
          </a:p>
        </p:txBody>
      </p:sp>
    </p:spTree>
    <p:extLst>
      <p:ext uri="{BB962C8B-B14F-4D97-AF65-F5344CB8AC3E}">
        <p14:creationId xmlns:p14="http://schemas.microsoft.com/office/powerpoint/2010/main" val="1172696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F0822-DC53-4A38-9CD7-CE85EA0B72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8848FE-3A27-4FE2-8795-288DD8417762}"/>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BB65EC-C135-4F5A-8A0F-3D5E9053F572}"/>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C9D4D71-CDF0-4095-8C31-38E0A15B1637}"/>
              </a:ext>
            </a:extLst>
          </p:cNvPr>
          <p:cNvSpPr>
            <a:spLocks noGrp="1"/>
          </p:cNvSpPr>
          <p:nvPr>
            <p:ph type="dt" sz="half" idx="10"/>
          </p:nvPr>
        </p:nvSpPr>
        <p:spPr/>
        <p:txBody>
          <a:bodyPr/>
          <a:lstStyle/>
          <a:p>
            <a:fld id="{F333C940-8499-4886-B02D-852C2DF416B6}" type="datetimeFigureOut">
              <a:rPr lang="en-GB" smtClean="0"/>
              <a:t>26/09/2023</a:t>
            </a:fld>
            <a:endParaRPr lang="en-GB"/>
          </a:p>
        </p:txBody>
      </p:sp>
      <p:sp>
        <p:nvSpPr>
          <p:cNvPr id="6" name="Footer Placeholder 5">
            <a:extLst>
              <a:ext uri="{FF2B5EF4-FFF2-40B4-BE49-F238E27FC236}">
                <a16:creationId xmlns:a16="http://schemas.microsoft.com/office/drawing/2014/main" id="{A73317AC-D1BF-4548-8415-674FA3E793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4A929A-03BD-4E4F-AC6C-0B01255EE728}"/>
              </a:ext>
            </a:extLst>
          </p:cNvPr>
          <p:cNvSpPr>
            <a:spLocks noGrp="1"/>
          </p:cNvSpPr>
          <p:nvPr>
            <p:ph type="sldNum" sz="quarter" idx="12"/>
          </p:nvPr>
        </p:nvSpPr>
        <p:spPr/>
        <p:txBody>
          <a:bodyPr/>
          <a:lstStyle/>
          <a:p>
            <a:fld id="{329EE24B-5D2E-4616-964E-6FB0F004D8DB}" type="slidenum">
              <a:rPr lang="en-GB" smtClean="0"/>
              <a:t>‹#›</a:t>
            </a:fld>
            <a:endParaRPr lang="en-GB"/>
          </a:p>
        </p:txBody>
      </p:sp>
    </p:spTree>
    <p:extLst>
      <p:ext uri="{BB962C8B-B14F-4D97-AF65-F5344CB8AC3E}">
        <p14:creationId xmlns:p14="http://schemas.microsoft.com/office/powerpoint/2010/main" val="3079498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2F8A5-D1E3-4302-95DE-6BEFD14951CB}"/>
              </a:ext>
            </a:extLst>
          </p:cNvPr>
          <p:cNvSpPr>
            <a:spLocks noGrp="1"/>
          </p:cNvSpPr>
          <p:nvPr>
            <p:ph type="title"/>
          </p:nvPr>
        </p:nvSpPr>
        <p:spPr>
          <a:xfrm>
            <a:off x="839789"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B3D974-F5D7-4EF6-8089-5AEB1C960151}"/>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0AA2DC-BD41-424C-836E-ADEF7F10D23F}"/>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607BCBE-C845-4A3A-A07C-815BC78FD8A7}"/>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FA709B-C32D-459E-BF40-0177EAD48814}"/>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EE5FE1-6CFD-4F7B-83B8-ECC180367870}"/>
              </a:ext>
            </a:extLst>
          </p:cNvPr>
          <p:cNvSpPr>
            <a:spLocks noGrp="1"/>
          </p:cNvSpPr>
          <p:nvPr>
            <p:ph type="dt" sz="half" idx="10"/>
          </p:nvPr>
        </p:nvSpPr>
        <p:spPr/>
        <p:txBody>
          <a:bodyPr/>
          <a:lstStyle/>
          <a:p>
            <a:fld id="{F333C940-8499-4886-B02D-852C2DF416B6}" type="datetimeFigureOut">
              <a:rPr lang="en-GB" smtClean="0"/>
              <a:t>26/09/2023</a:t>
            </a:fld>
            <a:endParaRPr lang="en-GB"/>
          </a:p>
        </p:txBody>
      </p:sp>
      <p:sp>
        <p:nvSpPr>
          <p:cNvPr id="8" name="Footer Placeholder 7">
            <a:extLst>
              <a:ext uri="{FF2B5EF4-FFF2-40B4-BE49-F238E27FC236}">
                <a16:creationId xmlns:a16="http://schemas.microsoft.com/office/drawing/2014/main" id="{B7CEA32B-2311-472E-A167-439BF7F1BFA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AE4C6CD-BC6E-4B2C-A6FB-82CED10C45FD}"/>
              </a:ext>
            </a:extLst>
          </p:cNvPr>
          <p:cNvSpPr>
            <a:spLocks noGrp="1"/>
          </p:cNvSpPr>
          <p:nvPr>
            <p:ph type="sldNum" sz="quarter" idx="12"/>
          </p:nvPr>
        </p:nvSpPr>
        <p:spPr/>
        <p:txBody>
          <a:bodyPr/>
          <a:lstStyle/>
          <a:p>
            <a:fld id="{329EE24B-5D2E-4616-964E-6FB0F004D8DB}" type="slidenum">
              <a:rPr lang="en-GB" smtClean="0"/>
              <a:t>‹#›</a:t>
            </a:fld>
            <a:endParaRPr lang="en-GB"/>
          </a:p>
        </p:txBody>
      </p:sp>
    </p:spTree>
    <p:extLst>
      <p:ext uri="{BB962C8B-B14F-4D97-AF65-F5344CB8AC3E}">
        <p14:creationId xmlns:p14="http://schemas.microsoft.com/office/powerpoint/2010/main" val="1884069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D064-FF49-4346-AE8E-C41504946CD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4818C0C-E9CE-4B35-83F2-35FF757F665C}"/>
              </a:ext>
            </a:extLst>
          </p:cNvPr>
          <p:cNvSpPr>
            <a:spLocks noGrp="1"/>
          </p:cNvSpPr>
          <p:nvPr>
            <p:ph type="dt" sz="half" idx="10"/>
          </p:nvPr>
        </p:nvSpPr>
        <p:spPr/>
        <p:txBody>
          <a:bodyPr/>
          <a:lstStyle/>
          <a:p>
            <a:fld id="{F333C940-8499-4886-B02D-852C2DF416B6}" type="datetimeFigureOut">
              <a:rPr lang="en-GB" smtClean="0"/>
              <a:t>26/09/2023</a:t>
            </a:fld>
            <a:endParaRPr lang="en-GB"/>
          </a:p>
        </p:txBody>
      </p:sp>
      <p:sp>
        <p:nvSpPr>
          <p:cNvPr id="4" name="Footer Placeholder 3">
            <a:extLst>
              <a:ext uri="{FF2B5EF4-FFF2-40B4-BE49-F238E27FC236}">
                <a16:creationId xmlns:a16="http://schemas.microsoft.com/office/drawing/2014/main" id="{BCAE82B0-B493-4D29-A844-D154028C50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9D19477-975C-4076-98DB-A1489B1CF07C}"/>
              </a:ext>
            </a:extLst>
          </p:cNvPr>
          <p:cNvSpPr>
            <a:spLocks noGrp="1"/>
          </p:cNvSpPr>
          <p:nvPr>
            <p:ph type="sldNum" sz="quarter" idx="12"/>
          </p:nvPr>
        </p:nvSpPr>
        <p:spPr/>
        <p:txBody>
          <a:bodyPr/>
          <a:lstStyle/>
          <a:p>
            <a:fld id="{329EE24B-5D2E-4616-964E-6FB0F004D8DB}" type="slidenum">
              <a:rPr lang="en-GB" smtClean="0"/>
              <a:t>‹#›</a:t>
            </a:fld>
            <a:endParaRPr lang="en-GB"/>
          </a:p>
        </p:txBody>
      </p:sp>
    </p:spTree>
    <p:extLst>
      <p:ext uri="{BB962C8B-B14F-4D97-AF65-F5344CB8AC3E}">
        <p14:creationId xmlns:p14="http://schemas.microsoft.com/office/powerpoint/2010/main" val="1592990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7F6A46-51F0-4B66-8F9F-0CA4A191FEE6}"/>
              </a:ext>
            </a:extLst>
          </p:cNvPr>
          <p:cNvSpPr>
            <a:spLocks noGrp="1"/>
          </p:cNvSpPr>
          <p:nvPr>
            <p:ph type="dt" sz="half" idx="10"/>
          </p:nvPr>
        </p:nvSpPr>
        <p:spPr/>
        <p:txBody>
          <a:bodyPr/>
          <a:lstStyle/>
          <a:p>
            <a:fld id="{F333C940-8499-4886-B02D-852C2DF416B6}" type="datetimeFigureOut">
              <a:rPr lang="en-GB" smtClean="0"/>
              <a:t>26/09/2023</a:t>
            </a:fld>
            <a:endParaRPr lang="en-GB"/>
          </a:p>
        </p:txBody>
      </p:sp>
      <p:sp>
        <p:nvSpPr>
          <p:cNvPr id="3" name="Footer Placeholder 2">
            <a:extLst>
              <a:ext uri="{FF2B5EF4-FFF2-40B4-BE49-F238E27FC236}">
                <a16:creationId xmlns:a16="http://schemas.microsoft.com/office/drawing/2014/main" id="{0F54F74C-CCAD-4252-9765-727CD46A65A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3F2FE41-C009-49E3-857F-CEB9D5A3C283}"/>
              </a:ext>
            </a:extLst>
          </p:cNvPr>
          <p:cNvSpPr>
            <a:spLocks noGrp="1"/>
          </p:cNvSpPr>
          <p:nvPr>
            <p:ph type="sldNum" sz="quarter" idx="12"/>
          </p:nvPr>
        </p:nvSpPr>
        <p:spPr/>
        <p:txBody>
          <a:bodyPr/>
          <a:lstStyle/>
          <a:p>
            <a:fld id="{329EE24B-5D2E-4616-964E-6FB0F004D8DB}" type="slidenum">
              <a:rPr lang="en-GB" smtClean="0"/>
              <a:t>‹#›</a:t>
            </a:fld>
            <a:endParaRPr lang="en-GB"/>
          </a:p>
        </p:txBody>
      </p:sp>
    </p:spTree>
    <p:extLst>
      <p:ext uri="{BB962C8B-B14F-4D97-AF65-F5344CB8AC3E}">
        <p14:creationId xmlns:p14="http://schemas.microsoft.com/office/powerpoint/2010/main" val="1892825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C3184-5F30-4018-A714-A0E612F11A33}"/>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C59B300-D3FA-416F-8F1B-65A5C0F96907}"/>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79334D4-B983-4DD3-8158-93CFF582B909}"/>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DF976122-2146-42AF-8AB5-0F5B27519781}"/>
              </a:ext>
            </a:extLst>
          </p:cNvPr>
          <p:cNvSpPr>
            <a:spLocks noGrp="1"/>
          </p:cNvSpPr>
          <p:nvPr>
            <p:ph type="dt" sz="half" idx="10"/>
          </p:nvPr>
        </p:nvSpPr>
        <p:spPr/>
        <p:txBody>
          <a:bodyPr/>
          <a:lstStyle/>
          <a:p>
            <a:fld id="{F333C940-8499-4886-B02D-852C2DF416B6}" type="datetimeFigureOut">
              <a:rPr lang="en-GB" smtClean="0"/>
              <a:t>26/09/2023</a:t>
            </a:fld>
            <a:endParaRPr lang="en-GB"/>
          </a:p>
        </p:txBody>
      </p:sp>
      <p:sp>
        <p:nvSpPr>
          <p:cNvPr id="6" name="Footer Placeholder 5">
            <a:extLst>
              <a:ext uri="{FF2B5EF4-FFF2-40B4-BE49-F238E27FC236}">
                <a16:creationId xmlns:a16="http://schemas.microsoft.com/office/drawing/2014/main" id="{E36359FF-BCFF-4D87-A942-9495982C61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1127E3-EA9C-4C8F-9F57-C5CAB6422268}"/>
              </a:ext>
            </a:extLst>
          </p:cNvPr>
          <p:cNvSpPr>
            <a:spLocks noGrp="1"/>
          </p:cNvSpPr>
          <p:nvPr>
            <p:ph type="sldNum" sz="quarter" idx="12"/>
          </p:nvPr>
        </p:nvSpPr>
        <p:spPr/>
        <p:txBody>
          <a:bodyPr/>
          <a:lstStyle/>
          <a:p>
            <a:fld id="{329EE24B-5D2E-4616-964E-6FB0F004D8DB}" type="slidenum">
              <a:rPr lang="en-GB" smtClean="0"/>
              <a:t>‹#›</a:t>
            </a:fld>
            <a:endParaRPr lang="en-GB"/>
          </a:p>
        </p:txBody>
      </p:sp>
    </p:spTree>
    <p:extLst>
      <p:ext uri="{BB962C8B-B14F-4D97-AF65-F5344CB8AC3E}">
        <p14:creationId xmlns:p14="http://schemas.microsoft.com/office/powerpoint/2010/main" val="2367060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image" Target="../media/image2.sv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image" Target="../media/image1.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F271A4-857A-47E2-B337-93454925BFD0}"/>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6BD5CF6-54D0-434D-85D8-231E6CC4A8C9}"/>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195BFE-4FF0-4F23-83FC-16EC71494F0F}"/>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33C940-8499-4886-B02D-852C2DF416B6}" type="datetimeFigureOut">
              <a:rPr lang="en-GB" smtClean="0"/>
              <a:t>26/09/2023</a:t>
            </a:fld>
            <a:endParaRPr lang="en-GB"/>
          </a:p>
        </p:txBody>
      </p:sp>
      <p:sp>
        <p:nvSpPr>
          <p:cNvPr id="5" name="Footer Placeholder 4">
            <a:extLst>
              <a:ext uri="{FF2B5EF4-FFF2-40B4-BE49-F238E27FC236}">
                <a16:creationId xmlns:a16="http://schemas.microsoft.com/office/drawing/2014/main" id="{28257ECF-2AC1-426C-90C6-33C48BFB9690}"/>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89697E7-58A6-4E7E-BB68-B1F434C18984}"/>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9EE24B-5D2E-4616-964E-6FB0F004D8DB}" type="slidenum">
              <a:rPr lang="en-GB" smtClean="0"/>
              <a:t>‹#›</a:t>
            </a:fld>
            <a:endParaRPr lang="en-GB"/>
          </a:p>
        </p:txBody>
      </p:sp>
    </p:spTree>
    <p:extLst>
      <p:ext uri="{BB962C8B-B14F-4D97-AF65-F5344CB8AC3E}">
        <p14:creationId xmlns:p14="http://schemas.microsoft.com/office/powerpoint/2010/main" val="3285973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BA449A-7064-8B4C-89EF-937484A734F5}"/>
              </a:ext>
            </a:extLst>
          </p:cNvPr>
          <p:cNvSpPr>
            <a:spLocks noGrp="1"/>
          </p:cNvSpPr>
          <p:nvPr>
            <p:ph type="title"/>
          </p:nvPr>
        </p:nvSpPr>
        <p:spPr>
          <a:xfrm>
            <a:off x="838200" y="1260000"/>
            <a:ext cx="10515600" cy="6084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598122A-0FC7-2C41-823F-6388FF948908}"/>
              </a:ext>
            </a:extLst>
          </p:cNvPr>
          <p:cNvSpPr>
            <a:spLocks noGrp="1"/>
          </p:cNvSpPr>
          <p:nvPr>
            <p:ph type="body" idx="1"/>
          </p:nvPr>
        </p:nvSpPr>
        <p:spPr>
          <a:xfrm>
            <a:off x="838200" y="1980000"/>
            <a:ext cx="10515600" cy="4351338"/>
          </a:xfrm>
          <a:prstGeom prst="rect">
            <a:avLst/>
          </a:prstGeom>
        </p:spPr>
        <p:txBody>
          <a:bodyPr vert="horz" lIns="72000" tIns="72000" rIns="72000" bIns="7200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F9BEB48-A766-FE4E-9E18-F507E92E57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80A06E1F-515A-E647-80D4-FF2764DD78D2}" type="datetimeFigureOut">
              <a:rPr lang="en-US" smtClean="0"/>
              <a:pPr/>
              <a:t>9/26/2023</a:t>
            </a:fld>
            <a:endParaRPr lang="en-US"/>
          </a:p>
        </p:txBody>
      </p:sp>
      <p:sp>
        <p:nvSpPr>
          <p:cNvPr id="5" name="Footer Placeholder 4">
            <a:extLst>
              <a:ext uri="{FF2B5EF4-FFF2-40B4-BE49-F238E27FC236}">
                <a16:creationId xmlns:a16="http://schemas.microsoft.com/office/drawing/2014/main" id="{BF69EA05-5427-B744-BEF1-FF72FEED23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A022EEBB-62CC-0243-B944-A22AB80E98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F7505F6A-5BF9-494C-98BC-D988C2CFFF49}" type="slidenum">
              <a:rPr lang="en-US" smtClean="0"/>
              <a:pPr/>
              <a:t>‹#›</a:t>
            </a:fld>
            <a:endParaRPr lang="en-US"/>
          </a:p>
        </p:txBody>
      </p:sp>
      <p:pic>
        <p:nvPicPr>
          <p:cNvPr id="7" name="Graphic 6">
            <a:extLst>
              <a:ext uri="{FF2B5EF4-FFF2-40B4-BE49-F238E27FC236}">
                <a16:creationId xmlns:a16="http://schemas.microsoft.com/office/drawing/2014/main" id="{045A389C-5036-3F46-AB74-A198C9E40BBE}"/>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900000" y="360000"/>
            <a:ext cx="2699775" cy="608400"/>
          </a:xfrm>
          <a:prstGeom prst="rect">
            <a:avLst/>
          </a:prstGeom>
        </p:spPr>
      </p:pic>
    </p:spTree>
    <p:extLst>
      <p:ext uri="{BB962C8B-B14F-4D97-AF65-F5344CB8AC3E}">
        <p14:creationId xmlns:p14="http://schemas.microsoft.com/office/powerpoint/2010/main" val="291572032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Lst>
  <p:txStyles>
    <p:titleStyle>
      <a:lvl1pPr algn="l" defTabSz="914400" rtl="0" eaLnBrk="1" latinLnBrk="0" hangingPunct="1">
        <a:lnSpc>
          <a:spcPct val="90000"/>
        </a:lnSpc>
        <a:spcBef>
          <a:spcPct val="0"/>
        </a:spcBef>
        <a:buNone/>
        <a:defRPr sz="42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51.png"/><Relationship Id="rId7"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jpe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54.png"/><Relationship Id="rId4" Type="http://schemas.openxmlformats.org/officeDocument/2006/relationships/image" Target="../media/image69.jpe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9.png"/><Relationship Id="rId3" Type="http://schemas.openxmlformats.org/officeDocument/2006/relationships/image" Target="../media/image51.png"/><Relationship Id="rId7" Type="http://schemas.openxmlformats.org/officeDocument/2006/relationships/image" Target="../media/image74.png"/><Relationship Id="rId12"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jpeg"/><Relationship Id="rId9"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42_B7A9DF6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80.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chart" Target="../charts/char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microsoft.com/office/2018/10/relationships/comments" Target="../comments/modernComment_13B_9395B2F4.xml"/><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emf"/></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BCCB59CE-C278-442E-DC36-9ED7B31A4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 y="6324182"/>
            <a:ext cx="2553191" cy="532391"/>
          </a:xfrm>
          <a:prstGeom prst="rect">
            <a:avLst/>
          </a:prstGeom>
        </p:spPr>
      </p:pic>
      <p:sp>
        <p:nvSpPr>
          <p:cNvPr id="7" name="TextBox 6">
            <a:extLst>
              <a:ext uri="{FF2B5EF4-FFF2-40B4-BE49-F238E27FC236}">
                <a16:creationId xmlns:a16="http://schemas.microsoft.com/office/drawing/2014/main" id="{6EF1533C-2A52-4454-A5C0-AA564BFB90A0}"/>
              </a:ext>
            </a:extLst>
          </p:cNvPr>
          <p:cNvSpPr txBox="1"/>
          <p:nvPr/>
        </p:nvSpPr>
        <p:spPr>
          <a:xfrm>
            <a:off x="113016" y="1137784"/>
            <a:ext cx="7613150" cy="3388620"/>
          </a:xfrm>
          <a:prstGeom prst="rect">
            <a:avLst/>
          </a:prstGeom>
          <a:noFill/>
        </p:spPr>
        <p:txBody>
          <a:bodyPr wrap="square">
            <a:spAutoFit/>
          </a:bodyPr>
          <a:lstStyle/>
          <a:p>
            <a:pPr marL="0" marR="0" lvl="0" indent="0" algn="ctr" defTabSz="914411" rtl="0" eaLnBrk="1" fontAlgn="auto" latinLnBrk="0" hangingPunct="1">
              <a:lnSpc>
                <a:spcPct val="90000"/>
              </a:lnSpc>
              <a:spcBef>
                <a:spcPct val="0"/>
              </a:spcBef>
              <a:spcAft>
                <a:spcPts val="0"/>
              </a:spcAft>
              <a:buClrTx/>
              <a:buSzTx/>
              <a:buFontTx/>
              <a:buNone/>
              <a:tabLst/>
              <a:defRPr/>
            </a:pPr>
            <a:r>
              <a:rPr kumimoji="0" lang="en-GB" sz="6000" b="1" i="0" u="none" strike="noStrike" kern="1200" cap="none" spc="0" normalizeH="0" baseline="0" noProof="0">
                <a:ln>
                  <a:noFill/>
                </a:ln>
                <a:solidFill>
                  <a:schemeClr val="bg1"/>
                </a:solidFill>
                <a:effectLst/>
                <a:uLnTx/>
                <a:uFillTx/>
                <a:latin typeface="Calibri Light" panose="020F0302020204030204"/>
                <a:ea typeface="+mj-lt"/>
                <a:cs typeface="Calibri Light" panose="020F0302020204030204"/>
              </a:rPr>
              <a:t>Joint Strategic Needs Assessment (JSNA) Place-based Approach</a:t>
            </a:r>
            <a:br>
              <a:rPr kumimoji="0" lang="en-GB" sz="6000" b="1"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en-GB" altLang="en-US" sz="4000" b="0" i="0" u="none" strike="noStrike" kern="1200" cap="none" spc="0" normalizeH="0" baseline="0" noProof="0">
                <a:ln>
                  <a:noFill/>
                </a:ln>
                <a:solidFill>
                  <a:prstClr val="black"/>
                </a:solidFill>
                <a:effectLst/>
                <a:uLnTx/>
                <a:uFillTx/>
                <a:latin typeface="Calibri Light" panose="020F0302020204030204"/>
                <a:ea typeface="+mj-ea"/>
                <a:cs typeface="+mj-cs"/>
              </a:rPr>
              <a:t> </a:t>
            </a:r>
            <a:br>
              <a:rPr kumimoji="0" lang="en-GB" altLang="en-US" sz="4400" b="0" i="0" u="none" strike="noStrike" kern="1200" cap="none" spc="0" normalizeH="0" baseline="0" noProof="0">
                <a:ln>
                  <a:noFill/>
                </a:ln>
                <a:solidFill>
                  <a:prstClr val="black"/>
                </a:solidFill>
                <a:effectLst/>
                <a:uLnTx/>
                <a:uFillTx/>
                <a:latin typeface="Calibri Light" panose="020F0302020204030204"/>
                <a:ea typeface="+mj-ea"/>
                <a:cs typeface="+mj-cs"/>
              </a:rPr>
            </a:br>
            <a:endParaRPr lang="en-GB"/>
          </a:p>
        </p:txBody>
      </p:sp>
      <p:sp>
        <p:nvSpPr>
          <p:cNvPr id="9" name="TextBox 8">
            <a:extLst>
              <a:ext uri="{FF2B5EF4-FFF2-40B4-BE49-F238E27FC236}">
                <a16:creationId xmlns:a16="http://schemas.microsoft.com/office/drawing/2014/main" id="{6B608AB1-1A09-4E99-AA71-2B6018A24D78}"/>
              </a:ext>
            </a:extLst>
          </p:cNvPr>
          <p:cNvSpPr txBox="1"/>
          <p:nvPr/>
        </p:nvSpPr>
        <p:spPr>
          <a:xfrm>
            <a:off x="706348" y="3843408"/>
            <a:ext cx="6118260" cy="1569660"/>
          </a:xfrm>
          <a:prstGeom prst="rect">
            <a:avLst/>
          </a:prstGeom>
          <a:noFill/>
        </p:spPr>
        <p:txBody>
          <a:bodyPr wrap="square" lIns="91440" tIns="45720" rIns="91440" bIns="45720" anchor="t">
            <a:spAutoFit/>
          </a:bodyPr>
          <a:lstStyle/>
          <a:p>
            <a:pPr algn="ctr"/>
            <a:r>
              <a:rPr lang="en-GB" sz="4800">
                <a:solidFill>
                  <a:schemeClr val="bg1"/>
                </a:solidFill>
                <a:latin typeface="Arial"/>
                <a:cs typeface="Arial"/>
              </a:rPr>
              <a:t>Stakeholder Event:</a:t>
            </a:r>
            <a:br>
              <a:rPr lang="en-GB" sz="4800">
                <a:latin typeface="Arial"/>
              </a:rPr>
            </a:br>
            <a:r>
              <a:rPr lang="en-GB" sz="4800">
                <a:solidFill>
                  <a:schemeClr val="bg1"/>
                </a:solidFill>
                <a:latin typeface="Arial"/>
                <a:cs typeface="Arial"/>
              </a:rPr>
              <a:t>Highley</a:t>
            </a:r>
            <a:r>
              <a:rPr lang="en-GB" sz="4000">
                <a:solidFill>
                  <a:schemeClr val="bg1"/>
                </a:solidFill>
                <a:latin typeface="Arial"/>
                <a:cs typeface="Arial"/>
              </a:rPr>
              <a:t> </a:t>
            </a:r>
            <a:endParaRPr lang="en-GB" sz="4000">
              <a:solidFill>
                <a:schemeClr val="bg1"/>
              </a:solidFill>
              <a:latin typeface="Arial"/>
              <a:ea typeface="Calibri"/>
              <a:cs typeface="Arial"/>
            </a:endParaRPr>
          </a:p>
        </p:txBody>
      </p:sp>
    </p:spTree>
    <p:extLst>
      <p:ext uri="{BB962C8B-B14F-4D97-AF65-F5344CB8AC3E}">
        <p14:creationId xmlns:p14="http://schemas.microsoft.com/office/powerpoint/2010/main" val="1186685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8"/>
        <p:cNvGrpSpPr/>
        <p:nvPr/>
      </p:nvGrpSpPr>
      <p:grpSpPr>
        <a:xfrm>
          <a:off x="0" y="0"/>
          <a:ext cx="0" cy="0"/>
          <a:chOff x="0" y="0"/>
          <a:chExt cx="0" cy="0"/>
        </a:xfrm>
      </p:grpSpPr>
      <p:sp>
        <p:nvSpPr>
          <p:cNvPr id="220" name="Google Shape;220;p33"/>
          <p:cNvSpPr txBox="1"/>
          <p:nvPr/>
        </p:nvSpPr>
        <p:spPr>
          <a:xfrm>
            <a:off x="363252" y="919827"/>
            <a:ext cx="11698490" cy="4323810"/>
          </a:xfrm>
          <a:prstGeom prst="rect">
            <a:avLst/>
          </a:prstGeom>
          <a:noFill/>
          <a:ln>
            <a:noFill/>
          </a:ln>
        </p:spPr>
        <p:txBody>
          <a:bodyPr spcFirstLastPara="1" wrap="square" lIns="91425" tIns="91425" rIns="91425" bIns="91425" anchor="ctr" anchorCtr="0">
            <a:noAutofit/>
          </a:bodyPr>
          <a:lstStyle/>
          <a:p>
            <a:pPr marL="50800" algn="ctr"/>
            <a:r>
              <a:rPr lang="en-GB" sz="2800">
                <a:latin typeface="Calibri"/>
                <a:ea typeface="Calibri"/>
                <a:cs typeface="Calibri"/>
                <a:sym typeface="Calibri"/>
              </a:rPr>
              <a:t>Priorities place-based from 2019 onwards, focusing on local places/ localities/communities.  Why?</a:t>
            </a:r>
          </a:p>
          <a:p>
            <a:pPr marL="50800">
              <a:buClr>
                <a:srgbClr val="666666"/>
              </a:buClr>
              <a:buSzPts val="2800"/>
            </a:pPr>
            <a:endParaRPr lang="en-GB" sz="2800">
              <a:sym typeface="Calibri"/>
            </a:endParaRPr>
          </a:p>
          <a:p>
            <a:pPr marL="508000" indent="-457200">
              <a:buClr>
                <a:srgbClr val="666666"/>
              </a:buClr>
              <a:buSzPts val="2800"/>
              <a:buFont typeface="Arial" panose="020B0604020202020204" pitchFamily="34" charset="0"/>
              <a:buChar char="•"/>
            </a:pPr>
            <a:r>
              <a:rPr lang="en-GB" sz="2800">
                <a:latin typeface="Calibri"/>
                <a:ea typeface="Calibri"/>
                <a:cs typeface="Calibri"/>
                <a:sym typeface="Calibri"/>
              </a:rPr>
              <a:t>Common/shared and best available evidence base </a:t>
            </a:r>
            <a:endParaRPr sz="2800">
              <a:latin typeface="Calibri"/>
              <a:ea typeface="Calibri"/>
              <a:cs typeface="Calibri"/>
              <a:sym typeface="Calibri"/>
            </a:endParaRPr>
          </a:p>
          <a:p>
            <a:pPr marL="508000" indent="-457200">
              <a:buClr>
                <a:srgbClr val="666666"/>
              </a:buClr>
              <a:buSzPts val="2800"/>
              <a:buFont typeface="Arial" panose="020B0604020202020204" pitchFamily="34" charset="0"/>
              <a:buChar char="•"/>
            </a:pPr>
            <a:r>
              <a:rPr lang="en-GB" sz="2800">
                <a:latin typeface="Calibri"/>
                <a:ea typeface="Calibri"/>
                <a:cs typeface="Calibri"/>
                <a:sym typeface="Calibri"/>
              </a:rPr>
              <a:t>Collectively understand the health and wellbeing needs of communities </a:t>
            </a:r>
          </a:p>
          <a:p>
            <a:pPr marL="508000" indent="-457200">
              <a:buClr>
                <a:srgbClr val="666666"/>
              </a:buClr>
              <a:buSzPts val="2800"/>
              <a:buFont typeface="Arial" panose="020B0604020202020204" pitchFamily="34" charset="0"/>
              <a:buChar char="•"/>
            </a:pPr>
            <a:r>
              <a:rPr lang="en-GB" sz="2800">
                <a:latin typeface="Calibri"/>
                <a:ea typeface="Calibri"/>
                <a:cs typeface="Calibri"/>
                <a:sym typeface="Calibri"/>
              </a:rPr>
              <a:t>Understand the unique needs of people in a given location by working together to gain local knowledge and insight. </a:t>
            </a:r>
          </a:p>
          <a:p>
            <a:pPr marL="508000" indent="-457200">
              <a:buClr>
                <a:srgbClr val="666666"/>
              </a:buClr>
              <a:buSzPts val="2800"/>
              <a:buFont typeface="Arial" panose="020B0604020202020204" pitchFamily="34" charset="0"/>
              <a:buChar char="•"/>
            </a:pPr>
            <a:r>
              <a:rPr lang="en-GB" sz="2800">
                <a:latin typeface="Calibri"/>
                <a:ea typeface="Calibri"/>
                <a:cs typeface="Calibri"/>
                <a:sym typeface="Calibri"/>
              </a:rPr>
              <a:t>Asset-based approach that seeks to highlight the strengths, capacity and</a:t>
            </a:r>
            <a:br>
              <a:rPr lang="en-GB" sz="2800">
                <a:latin typeface="Calibri"/>
                <a:ea typeface="Calibri"/>
                <a:cs typeface="Calibri"/>
              </a:rPr>
            </a:br>
            <a:r>
              <a:rPr lang="en-GB" sz="2800">
                <a:latin typeface="Calibri"/>
                <a:ea typeface="Calibri"/>
                <a:cs typeface="Calibri"/>
                <a:sym typeface="Calibri"/>
              </a:rPr>
              <a:t>knowledge of all those involved.</a:t>
            </a:r>
            <a:endParaRPr sz="2800">
              <a:latin typeface="Calibri"/>
              <a:ea typeface="Calibri"/>
              <a:cs typeface="Calibri"/>
              <a:sym typeface="Calibri"/>
            </a:endParaRPr>
          </a:p>
        </p:txBody>
      </p:sp>
      <p:sp>
        <p:nvSpPr>
          <p:cNvPr id="2" name="Title 1">
            <a:extLst>
              <a:ext uri="{FF2B5EF4-FFF2-40B4-BE49-F238E27FC236}">
                <a16:creationId xmlns:a16="http://schemas.microsoft.com/office/drawing/2014/main" id="{3957AF56-35EE-4EA3-8A54-8DE20C234306}"/>
              </a:ext>
            </a:extLst>
          </p:cNvPr>
          <p:cNvSpPr>
            <a:spLocks noGrp="1"/>
          </p:cNvSpPr>
          <p:nvPr>
            <p:ph type="title"/>
          </p:nvPr>
        </p:nvSpPr>
        <p:spPr>
          <a:xfrm>
            <a:off x="3771618" y="-158176"/>
            <a:ext cx="10515600" cy="1325563"/>
          </a:xfrm>
        </p:spPr>
        <p:txBody>
          <a:bodyPr>
            <a:normAutofit/>
          </a:bodyPr>
          <a:lstStyle/>
          <a:p>
            <a:r>
              <a:rPr lang="en-GB" sz="3600">
                <a:latin typeface="Calibri"/>
                <a:ea typeface="Calibri"/>
                <a:cs typeface="Calibri"/>
                <a:sym typeface="Calibri"/>
              </a:rPr>
              <a:t>Shropshire's JSNA – Place based</a:t>
            </a:r>
            <a:endParaRPr lang="en-GB" sz="3600"/>
          </a:p>
        </p:txBody>
      </p:sp>
      <p:pic>
        <p:nvPicPr>
          <p:cNvPr id="3" name="Picture 2">
            <a:extLst>
              <a:ext uri="{FF2B5EF4-FFF2-40B4-BE49-F238E27FC236}">
                <a16:creationId xmlns:a16="http://schemas.microsoft.com/office/drawing/2014/main" id="{8B2EF421-E72B-477C-BFC4-32EF8C664967}"/>
              </a:ext>
            </a:extLst>
          </p:cNvPr>
          <p:cNvPicPr>
            <a:picLocks noChangeAspect="1"/>
          </p:cNvPicPr>
          <p:nvPr/>
        </p:nvPicPr>
        <p:blipFill>
          <a:blip r:embed="rId4"/>
          <a:stretch>
            <a:fillRect/>
          </a:stretch>
        </p:blipFill>
        <p:spPr>
          <a:xfrm>
            <a:off x="0" y="5242420"/>
            <a:ext cx="9205758" cy="161558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5"/>
        <p:cNvGrpSpPr/>
        <p:nvPr/>
      </p:nvGrpSpPr>
      <p:grpSpPr>
        <a:xfrm>
          <a:off x="0" y="0"/>
          <a:ext cx="0" cy="0"/>
          <a:chOff x="0" y="0"/>
          <a:chExt cx="0" cy="0"/>
        </a:xfrm>
      </p:grpSpPr>
      <p:sp>
        <p:nvSpPr>
          <p:cNvPr id="226" name="Google Shape;226;p34"/>
          <p:cNvSpPr/>
          <p:nvPr/>
        </p:nvSpPr>
        <p:spPr>
          <a:xfrm>
            <a:off x="0" y="1062814"/>
            <a:ext cx="9144000" cy="536560"/>
          </a:xfrm>
          <a:prstGeom prst="rect">
            <a:avLst/>
          </a:prstGeom>
          <a:solidFill>
            <a:schemeClr val="accent1"/>
          </a:soli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227" name="Google Shape;227;p34"/>
          <p:cNvSpPr txBox="1">
            <a:spLocks noGrp="1"/>
          </p:cNvSpPr>
          <p:nvPr>
            <p:ph type="title"/>
          </p:nvPr>
        </p:nvSpPr>
        <p:spPr>
          <a:xfrm>
            <a:off x="-175307" y="769233"/>
            <a:ext cx="9349787" cy="720000"/>
          </a:xfrm>
          <a:prstGeom prst="rect">
            <a:avLst/>
          </a:prstGeom>
          <a:noFill/>
          <a:ln>
            <a:noFill/>
          </a:ln>
        </p:spPr>
        <p:txBody>
          <a:bodyPr spcFirstLastPara="1" vert="horz" wrap="square" lIns="91425" tIns="91425" rIns="91425" bIns="91425" rtlCol="0" anchor="b" anchorCtr="0">
            <a:noAutofit/>
          </a:bodyPr>
          <a:lstStyle/>
          <a:p>
            <a:pPr>
              <a:buClr>
                <a:schemeClr val="lt1"/>
              </a:buClr>
              <a:buSzPts val="2520"/>
            </a:pPr>
            <a:r>
              <a:rPr lang="en-GB" sz="2200" b="1">
                <a:solidFill>
                  <a:schemeClr val="lt1"/>
                </a:solidFill>
              </a:rPr>
              <a:t>“The JSNA should be the source of the spring from which everything flows”</a:t>
            </a:r>
            <a:endParaRPr sz="2200" b="1" i="1">
              <a:solidFill>
                <a:schemeClr val="lt1"/>
              </a:solidFill>
            </a:endParaRPr>
          </a:p>
        </p:txBody>
      </p:sp>
      <p:pic>
        <p:nvPicPr>
          <p:cNvPr id="228" name="Google Shape;228;p34"/>
          <p:cNvPicPr preferRelativeResize="0"/>
          <p:nvPr/>
        </p:nvPicPr>
        <p:blipFill rotWithShape="1">
          <a:blip r:embed="rId4">
            <a:alphaModFix/>
          </a:blip>
          <a:srcRect b="6402"/>
          <a:stretch/>
        </p:blipFill>
        <p:spPr>
          <a:xfrm>
            <a:off x="-34090" y="1546051"/>
            <a:ext cx="9157065" cy="5311949"/>
          </a:xfrm>
          <a:prstGeom prst="rect">
            <a:avLst/>
          </a:prstGeom>
          <a:noFill/>
          <a:ln>
            <a:noFill/>
          </a:ln>
        </p:spPr>
      </p:pic>
      <p:sp>
        <p:nvSpPr>
          <p:cNvPr id="244" name="Google Shape;244;p34"/>
          <p:cNvSpPr txBox="1"/>
          <p:nvPr/>
        </p:nvSpPr>
        <p:spPr>
          <a:xfrm>
            <a:off x="9191814" y="3066168"/>
            <a:ext cx="3034276" cy="2799177"/>
          </a:xfrm>
          <a:prstGeom prst="rect">
            <a:avLst/>
          </a:prstGeom>
          <a:noFill/>
          <a:ln>
            <a:noFill/>
          </a:ln>
        </p:spPr>
        <p:txBody>
          <a:bodyPr spcFirstLastPara="1" wrap="square" lIns="91425" tIns="45700" rIns="91425" bIns="45700" anchor="t" anchorCtr="0">
            <a:noAutofit/>
          </a:bodyPr>
          <a:lstStyle/>
          <a:p>
            <a:r>
              <a:rPr lang="en-GB" sz="2800">
                <a:solidFill>
                  <a:schemeClr val="dk1"/>
                </a:solidFill>
                <a:latin typeface="Calibri"/>
                <a:ea typeface="Calibri"/>
                <a:cs typeface="Calibri"/>
                <a:sym typeface="Calibri"/>
              </a:rPr>
              <a:t>The JSNA should be the single source of evidence for place based activity</a:t>
            </a:r>
            <a:endParaRPr sz="2800">
              <a:solidFill>
                <a:schemeClr val="dk1"/>
              </a:solidFill>
              <a:latin typeface="Calibri"/>
              <a:ea typeface="Calibri"/>
              <a:cs typeface="Calibri"/>
              <a:sym typeface="Calibri"/>
            </a:endParaRPr>
          </a:p>
        </p:txBody>
      </p:sp>
      <p:pic>
        <p:nvPicPr>
          <p:cNvPr id="5" name="Picture 5" descr="Diagram&#10;&#10;Description automatically generated">
            <a:extLst>
              <a:ext uri="{FF2B5EF4-FFF2-40B4-BE49-F238E27FC236}">
                <a16:creationId xmlns:a16="http://schemas.microsoft.com/office/drawing/2014/main" id="{C4717129-F3F8-77F3-EDB9-F35915D7D954}"/>
              </a:ext>
            </a:extLst>
          </p:cNvPr>
          <p:cNvPicPr>
            <a:picLocks noChangeAspect="1"/>
          </p:cNvPicPr>
          <p:nvPr/>
        </p:nvPicPr>
        <p:blipFill>
          <a:blip r:embed="rId5"/>
          <a:stretch>
            <a:fillRect/>
          </a:stretch>
        </p:blipFill>
        <p:spPr>
          <a:xfrm>
            <a:off x="1339479" y="5880969"/>
            <a:ext cx="1396379" cy="843795"/>
          </a:xfrm>
          <a:prstGeom prst="rect">
            <a:avLst/>
          </a:prstGeom>
        </p:spPr>
      </p:pic>
      <p:pic>
        <p:nvPicPr>
          <p:cNvPr id="6" name="Picture 6" descr="Logo&#10;&#10;Description automatically generated">
            <a:extLst>
              <a:ext uri="{FF2B5EF4-FFF2-40B4-BE49-F238E27FC236}">
                <a16:creationId xmlns:a16="http://schemas.microsoft.com/office/drawing/2014/main" id="{D44A6568-7EB1-9DFB-88C0-19924B5C4E87}"/>
              </a:ext>
            </a:extLst>
          </p:cNvPr>
          <p:cNvPicPr>
            <a:picLocks noChangeAspect="1"/>
          </p:cNvPicPr>
          <p:nvPr/>
        </p:nvPicPr>
        <p:blipFill>
          <a:blip r:embed="rId6"/>
          <a:stretch>
            <a:fillRect/>
          </a:stretch>
        </p:blipFill>
        <p:spPr>
          <a:xfrm>
            <a:off x="2735858" y="5865346"/>
            <a:ext cx="1278748" cy="859418"/>
          </a:xfrm>
          <a:prstGeom prst="rect">
            <a:avLst/>
          </a:prstGeom>
        </p:spPr>
      </p:pic>
      <p:pic>
        <p:nvPicPr>
          <p:cNvPr id="8" name="Picture 8" descr="A picture containing text, clipart&#10;&#10;Description automatically generated">
            <a:extLst>
              <a:ext uri="{FF2B5EF4-FFF2-40B4-BE49-F238E27FC236}">
                <a16:creationId xmlns:a16="http://schemas.microsoft.com/office/drawing/2014/main" id="{DFDEF9FE-710A-D3C3-318E-5E63F5DB0848}"/>
              </a:ext>
            </a:extLst>
          </p:cNvPr>
          <p:cNvPicPr>
            <a:picLocks noChangeAspect="1"/>
          </p:cNvPicPr>
          <p:nvPr/>
        </p:nvPicPr>
        <p:blipFill>
          <a:blip r:embed="rId7"/>
          <a:stretch>
            <a:fillRect/>
          </a:stretch>
        </p:blipFill>
        <p:spPr>
          <a:xfrm>
            <a:off x="3994973" y="6026775"/>
            <a:ext cx="2659806" cy="536559"/>
          </a:xfrm>
          <a:prstGeom prst="rect">
            <a:avLst/>
          </a:prstGeom>
        </p:spPr>
      </p:pic>
      <p:pic>
        <p:nvPicPr>
          <p:cNvPr id="9" name="Picture 9" descr="Logo, company name&#10;&#10;Description automatically generated">
            <a:extLst>
              <a:ext uri="{FF2B5EF4-FFF2-40B4-BE49-F238E27FC236}">
                <a16:creationId xmlns:a16="http://schemas.microsoft.com/office/drawing/2014/main" id="{142C53D8-DF81-B566-669A-E125EBBC9B45}"/>
              </a:ext>
            </a:extLst>
          </p:cNvPr>
          <p:cNvPicPr>
            <a:picLocks noChangeAspect="1"/>
          </p:cNvPicPr>
          <p:nvPr/>
        </p:nvPicPr>
        <p:blipFill>
          <a:blip r:embed="rId8"/>
          <a:stretch>
            <a:fillRect/>
          </a:stretch>
        </p:blipFill>
        <p:spPr>
          <a:xfrm>
            <a:off x="6654779" y="5916833"/>
            <a:ext cx="705317" cy="831406"/>
          </a:xfrm>
          <a:prstGeom prst="rect">
            <a:avLst/>
          </a:prstGeom>
        </p:spPr>
      </p:pic>
      <p:pic>
        <p:nvPicPr>
          <p:cNvPr id="10" name="Picture 10" descr="A picture containing text&#10;&#10;Description automatically generated">
            <a:extLst>
              <a:ext uri="{FF2B5EF4-FFF2-40B4-BE49-F238E27FC236}">
                <a16:creationId xmlns:a16="http://schemas.microsoft.com/office/drawing/2014/main" id="{5D709A67-2B4E-8D83-F225-B18847239DEC}"/>
              </a:ext>
            </a:extLst>
          </p:cNvPr>
          <p:cNvPicPr>
            <a:picLocks noChangeAspect="1"/>
          </p:cNvPicPr>
          <p:nvPr/>
        </p:nvPicPr>
        <p:blipFill>
          <a:blip r:embed="rId9"/>
          <a:stretch>
            <a:fillRect/>
          </a:stretch>
        </p:blipFill>
        <p:spPr>
          <a:xfrm>
            <a:off x="7544492" y="6341799"/>
            <a:ext cx="1302328" cy="382965"/>
          </a:xfrm>
          <a:prstGeom prst="rect">
            <a:avLst/>
          </a:prstGeom>
        </p:spPr>
      </p:pic>
      <p:pic>
        <p:nvPicPr>
          <p:cNvPr id="2" name="Picture 2">
            <a:extLst>
              <a:ext uri="{FF2B5EF4-FFF2-40B4-BE49-F238E27FC236}">
                <a16:creationId xmlns:a16="http://schemas.microsoft.com/office/drawing/2014/main" id="{8E52F690-B375-C5EF-A38D-9FE45F6F6C6E}"/>
              </a:ext>
            </a:extLst>
          </p:cNvPr>
          <p:cNvPicPr>
            <a:picLocks noChangeAspect="1"/>
          </p:cNvPicPr>
          <p:nvPr/>
        </p:nvPicPr>
        <p:blipFill>
          <a:blip r:embed="rId10"/>
          <a:stretch>
            <a:fillRect/>
          </a:stretch>
        </p:blipFill>
        <p:spPr>
          <a:xfrm>
            <a:off x="83555" y="5880969"/>
            <a:ext cx="1255924" cy="863389"/>
          </a:xfrm>
          <a:prstGeom prst="rect">
            <a:avLst/>
          </a:prstGeom>
        </p:spPr>
      </p:pic>
      <p:sp>
        <p:nvSpPr>
          <p:cNvPr id="4" name="TextBox 3">
            <a:extLst>
              <a:ext uri="{FF2B5EF4-FFF2-40B4-BE49-F238E27FC236}">
                <a16:creationId xmlns:a16="http://schemas.microsoft.com/office/drawing/2014/main" id="{19F5A903-9B59-8F89-7044-7E76701A09D7}"/>
              </a:ext>
            </a:extLst>
          </p:cNvPr>
          <p:cNvSpPr txBox="1"/>
          <p:nvPr/>
        </p:nvSpPr>
        <p:spPr>
          <a:xfrm>
            <a:off x="4724400" y="3200400"/>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as we are not the </a:t>
            </a:r>
            <a:r>
              <a:rPr lang="en-US" sz="1100" err="1">
                <a:cs typeface="Calibri"/>
              </a:rPr>
              <a:t>providr</a:t>
            </a:r>
            <a:r>
              <a:rPr lang="en-US" sz="1100">
                <a:cs typeface="Calibri"/>
              </a:rPr>
              <a:t> of this service</a:t>
            </a:r>
            <a:endParaRPr lang="en-US"/>
          </a:p>
        </p:txBody>
      </p:sp>
      <p:pic>
        <p:nvPicPr>
          <p:cNvPr id="7" name="Picture 10" descr="Text&#10;&#10;Description automatically generated">
            <a:extLst>
              <a:ext uri="{FF2B5EF4-FFF2-40B4-BE49-F238E27FC236}">
                <a16:creationId xmlns:a16="http://schemas.microsoft.com/office/drawing/2014/main" id="{0BFA6ED8-B4FF-C937-CD91-05536155E4AA}"/>
              </a:ext>
            </a:extLst>
          </p:cNvPr>
          <p:cNvPicPr>
            <a:picLocks noChangeAspect="1"/>
          </p:cNvPicPr>
          <p:nvPr/>
        </p:nvPicPr>
        <p:blipFill>
          <a:blip r:embed="rId11"/>
          <a:stretch>
            <a:fillRect/>
          </a:stretch>
        </p:blipFill>
        <p:spPr>
          <a:xfrm>
            <a:off x="7506046" y="5873293"/>
            <a:ext cx="1379220" cy="43094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8F8B200-0A35-473C-94A2-24BC5488EC0B}"/>
              </a:ext>
            </a:extLst>
          </p:cNvPr>
          <p:cNvSpPr>
            <a:spLocks noGrp="1"/>
          </p:cNvSpPr>
          <p:nvPr>
            <p:ph type="title"/>
          </p:nvPr>
        </p:nvSpPr>
        <p:spPr>
          <a:xfrm>
            <a:off x="128450" y="889995"/>
            <a:ext cx="6640380" cy="932387"/>
          </a:xfrm>
        </p:spPr>
        <p:txBody>
          <a:bodyPr>
            <a:normAutofit/>
          </a:bodyPr>
          <a:lstStyle/>
          <a:p>
            <a:r>
              <a:rPr lang="en-GB" sz="3600">
                <a:latin typeface="Calibri"/>
                <a:cs typeface="Calibri Light"/>
              </a:rPr>
              <a:t>Phase 1: Place Based</a:t>
            </a:r>
          </a:p>
        </p:txBody>
      </p:sp>
      <p:pic>
        <p:nvPicPr>
          <p:cNvPr id="3" name="Picture 2" descr="Map&#10;&#10;Description automatically generated">
            <a:extLst>
              <a:ext uri="{FF2B5EF4-FFF2-40B4-BE49-F238E27FC236}">
                <a16:creationId xmlns:a16="http://schemas.microsoft.com/office/drawing/2014/main" id="{6192663C-F7D5-411B-94E9-B3B37BD80D2D}"/>
              </a:ext>
            </a:extLst>
          </p:cNvPr>
          <p:cNvPicPr>
            <a:picLocks noChangeAspect="1"/>
          </p:cNvPicPr>
          <p:nvPr/>
        </p:nvPicPr>
        <p:blipFill rotWithShape="1">
          <a:blip r:embed="rId4">
            <a:extLst>
              <a:ext uri="{28A0092B-C50C-407E-A947-70E740481C1C}">
                <a14:useLocalDpi xmlns:a14="http://schemas.microsoft.com/office/drawing/2010/main" val="0"/>
              </a:ext>
            </a:extLst>
          </a:blip>
          <a:srcRect l="3448" t="2099" r="3448" b="1908"/>
          <a:stretch/>
        </p:blipFill>
        <p:spPr>
          <a:xfrm>
            <a:off x="7407886" y="5291"/>
            <a:ext cx="4790438" cy="6878073"/>
          </a:xfrm>
          <a:prstGeom prst="rect">
            <a:avLst/>
          </a:prstGeom>
        </p:spPr>
      </p:pic>
      <p:pic>
        <p:nvPicPr>
          <p:cNvPr id="2" name="Picture 1">
            <a:extLst>
              <a:ext uri="{FF2B5EF4-FFF2-40B4-BE49-F238E27FC236}">
                <a16:creationId xmlns:a16="http://schemas.microsoft.com/office/drawing/2014/main" id="{F258E8ED-652F-4DD6-8A74-3FC41D50F4AA}"/>
              </a:ext>
            </a:extLst>
          </p:cNvPr>
          <p:cNvPicPr>
            <a:picLocks noChangeAspect="1"/>
          </p:cNvPicPr>
          <p:nvPr/>
        </p:nvPicPr>
        <p:blipFill>
          <a:blip r:embed="rId5"/>
          <a:stretch>
            <a:fillRect/>
          </a:stretch>
        </p:blipFill>
        <p:spPr>
          <a:xfrm>
            <a:off x="-2977" y="5579758"/>
            <a:ext cx="7428093" cy="1303606"/>
          </a:xfrm>
          <a:prstGeom prst="rect">
            <a:avLst/>
          </a:prstGeom>
        </p:spPr>
      </p:pic>
      <p:sp>
        <p:nvSpPr>
          <p:cNvPr id="8" name="Text Placeholder 7">
            <a:extLst>
              <a:ext uri="{FF2B5EF4-FFF2-40B4-BE49-F238E27FC236}">
                <a16:creationId xmlns:a16="http://schemas.microsoft.com/office/drawing/2014/main" id="{5835C8A6-0B95-4F3A-BED3-C29345AE46D7}"/>
              </a:ext>
            </a:extLst>
          </p:cNvPr>
          <p:cNvSpPr>
            <a:spLocks noGrp="1"/>
          </p:cNvSpPr>
          <p:nvPr>
            <p:ph type="body" sz="half" idx="2"/>
          </p:nvPr>
        </p:nvSpPr>
        <p:spPr>
          <a:xfrm>
            <a:off x="-2977" y="1822382"/>
            <a:ext cx="7185877" cy="4835506"/>
          </a:xfrm>
        </p:spPr>
        <p:txBody>
          <a:bodyPr vert="horz" lIns="91440" tIns="45720" rIns="91440" bIns="45720" rtlCol="0" anchor="t">
            <a:noAutofit/>
          </a:bodyPr>
          <a:lstStyle/>
          <a:p>
            <a:pPr marL="285750" indent="-285750">
              <a:lnSpc>
                <a:spcPct val="100000"/>
              </a:lnSpc>
              <a:spcBef>
                <a:spcPts val="1000"/>
              </a:spcBef>
              <a:buChar char="•"/>
            </a:pPr>
            <a:r>
              <a:rPr lang="en-GB" sz="2100"/>
              <a:t>As well as the overall JSNA for Shropshire, JSNAs are being produced around smaller localities – namely Place Plan Areas</a:t>
            </a:r>
            <a:endParaRPr lang="en-GB" sz="2100">
              <a:cs typeface="Calibri"/>
            </a:endParaRPr>
          </a:p>
          <a:p>
            <a:pPr marL="285750" indent="-285750">
              <a:lnSpc>
                <a:spcPct val="100000"/>
              </a:lnSpc>
              <a:spcBef>
                <a:spcPts val="1000"/>
              </a:spcBef>
              <a:buChar char="•"/>
            </a:pPr>
            <a:r>
              <a:rPr lang="en-GB" sz="2100"/>
              <a:t>There are 18 place plan areas in Shropshire, usually (not always) focused on a market town and its surrounding rural communities.</a:t>
            </a:r>
            <a:endParaRPr lang="en-GB" sz="2100">
              <a:cs typeface="Calibri"/>
            </a:endParaRPr>
          </a:p>
          <a:p>
            <a:pPr marL="285750" indent="-285750">
              <a:lnSpc>
                <a:spcPct val="100000"/>
              </a:lnSpc>
              <a:spcBef>
                <a:spcPts val="1000"/>
              </a:spcBef>
              <a:buChar char="•"/>
            </a:pPr>
            <a:r>
              <a:rPr lang="en-GB" sz="2100"/>
              <a:t>Place Plan Areas are based along geographical/communities boundaries rather than political ones</a:t>
            </a:r>
            <a:endParaRPr lang="en-GB" sz="2100">
              <a:cs typeface="Calibri"/>
            </a:endParaRPr>
          </a:p>
          <a:p>
            <a:pPr marL="285750" indent="-285750">
              <a:lnSpc>
                <a:spcPct val="100000"/>
              </a:lnSpc>
              <a:spcBef>
                <a:spcPts val="1000"/>
              </a:spcBef>
              <a:buChar char="•"/>
            </a:pPr>
            <a:r>
              <a:rPr lang="en-GB" sz="2100"/>
              <a:t>There are enough Place Plan Areas to identify some differences in the areas to help with local planning, but not too many areas where it becomes difficult to identify meaningful differences</a:t>
            </a:r>
            <a:endParaRPr lang="en-GB" sz="2100">
              <a:cs typeface="Calibri"/>
            </a:endParaRPr>
          </a:p>
          <a:p>
            <a:pPr marL="285750" indent="-285750">
              <a:lnSpc>
                <a:spcPct val="100000"/>
              </a:lnSpc>
              <a:spcBef>
                <a:spcPts val="1000"/>
              </a:spcBef>
              <a:buChar char="•"/>
            </a:pPr>
            <a:r>
              <a:rPr lang="en-GB" sz="2100">
                <a:ea typeface="+mn-lt"/>
                <a:cs typeface="+mn-lt"/>
              </a:rPr>
              <a:t>As you can see from the map – Highley is one of the smallest place plan areas</a:t>
            </a:r>
          </a:p>
          <a:p>
            <a:pPr>
              <a:lnSpc>
                <a:spcPct val="100000"/>
              </a:lnSpc>
              <a:spcBef>
                <a:spcPts val="1000"/>
              </a:spcBef>
            </a:pPr>
            <a:endParaRPr lang="en-GB" sz="1800">
              <a:ea typeface="+mn-lt"/>
              <a:cs typeface="+mn-lt"/>
            </a:endParaRPr>
          </a:p>
          <a:p>
            <a:endParaRPr lang="en-GB" sz="1800">
              <a:cs typeface="Calibri"/>
            </a:endParaRPr>
          </a:p>
        </p:txBody>
      </p:sp>
    </p:spTree>
    <p:extLst>
      <p:ext uri="{BB962C8B-B14F-4D97-AF65-F5344CB8AC3E}">
        <p14:creationId xmlns:p14="http://schemas.microsoft.com/office/powerpoint/2010/main" val="1610472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1"/>
        <p:cNvGrpSpPr/>
        <p:nvPr/>
      </p:nvGrpSpPr>
      <p:grpSpPr>
        <a:xfrm>
          <a:off x="0" y="0"/>
          <a:ext cx="0" cy="0"/>
          <a:chOff x="0" y="0"/>
          <a:chExt cx="0" cy="0"/>
        </a:xfrm>
      </p:grpSpPr>
      <p:sp>
        <p:nvSpPr>
          <p:cNvPr id="273" name="Google Shape;273;p38"/>
          <p:cNvSpPr txBox="1"/>
          <p:nvPr/>
        </p:nvSpPr>
        <p:spPr>
          <a:xfrm>
            <a:off x="1524000" y="1246600"/>
            <a:ext cx="9144000" cy="690900"/>
          </a:xfrm>
          <a:prstGeom prst="rect">
            <a:avLst/>
          </a:prstGeom>
          <a:noFill/>
          <a:ln>
            <a:noFill/>
          </a:ln>
        </p:spPr>
        <p:txBody>
          <a:bodyPr spcFirstLastPara="1" wrap="square" lIns="91425" tIns="91425" rIns="91425" bIns="91425" anchor="ctr" anchorCtr="0">
            <a:noAutofit/>
          </a:bodyPr>
          <a:lstStyle/>
          <a:p>
            <a:pPr algn="ctr">
              <a:buClr>
                <a:srgbClr val="666666"/>
              </a:buClr>
              <a:buSzPts val="2800"/>
            </a:pPr>
            <a:endParaRPr/>
          </a:p>
        </p:txBody>
      </p:sp>
      <p:pic>
        <p:nvPicPr>
          <p:cNvPr id="3" name="Picture 2">
            <a:extLst>
              <a:ext uri="{FF2B5EF4-FFF2-40B4-BE49-F238E27FC236}">
                <a16:creationId xmlns:a16="http://schemas.microsoft.com/office/drawing/2014/main" id="{DAE369A7-E731-4633-867B-A5A0B804DE57}"/>
              </a:ext>
            </a:extLst>
          </p:cNvPr>
          <p:cNvPicPr>
            <a:picLocks noChangeAspect="1"/>
          </p:cNvPicPr>
          <p:nvPr/>
        </p:nvPicPr>
        <p:blipFill rotWithShape="1">
          <a:blip r:embed="rId4"/>
          <a:srcRect t="18177" b="2222"/>
          <a:stretch/>
        </p:blipFill>
        <p:spPr>
          <a:xfrm>
            <a:off x="0" y="2044557"/>
            <a:ext cx="9081607" cy="4607960"/>
          </a:xfrm>
          <a:prstGeom prst="rect">
            <a:avLst/>
          </a:prstGeom>
          <a:ln>
            <a:solidFill>
              <a:schemeClr val="tx1"/>
            </a:solidFill>
          </a:ln>
        </p:spPr>
      </p:pic>
      <p:sp>
        <p:nvSpPr>
          <p:cNvPr id="4" name="Title 3">
            <a:extLst>
              <a:ext uri="{FF2B5EF4-FFF2-40B4-BE49-F238E27FC236}">
                <a16:creationId xmlns:a16="http://schemas.microsoft.com/office/drawing/2014/main" id="{E9D076E1-79F6-4733-A047-CEA79A6C9B61}"/>
              </a:ext>
            </a:extLst>
          </p:cNvPr>
          <p:cNvSpPr>
            <a:spLocks noGrp="1"/>
          </p:cNvSpPr>
          <p:nvPr>
            <p:ph type="title"/>
          </p:nvPr>
        </p:nvSpPr>
        <p:spPr>
          <a:xfrm>
            <a:off x="0" y="1041019"/>
            <a:ext cx="10515600" cy="1325563"/>
          </a:xfrm>
        </p:spPr>
        <p:txBody>
          <a:bodyPr>
            <a:normAutofit/>
          </a:bodyPr>
          <a:lstStyle/>
          <a:p>
            <a:r>
              <a:rPr lang="en-GB" sz="3600">
                <a:latin typeface="Calibri"/>
                <a:ea typeface="Calibri"/>
                <a:cs typeface="Calibri"/>
                <a:sym typeface="Calibri"/>
              </a:rPr>
              <a:t>Phase 2 - JSNA Place-based profiler tool</a:t>
            </a:r>
            <a:br>
              <a:rPr lang="en-GB" sz="3600"/>
            </a:br>
            <a:endParaRPr lang="en-GB" sz="3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90"/>
        <p:cNvGrpSpPr/>
        <p:nvPr/>
      </p:nvGrpSpPr>
      <p:grpSpPr>
        <a:xfrm>
          <a:off x="0" y="0"/>
          <a:ext cx="0" cy="0"/>
          <a:chOff x="0" y="0"/>
          <a:chExt cx="0" cy="0"/>
        </a:xfrm>
      </p:grpSpPr>
      <p:sp>
        <p:nvSpPr>
          <p:cNvPr id="292" name="Google Shape;292;p40"/>
          <p:cNvSpPr txBox="1">
            <a:spLocks noGrp="1"/>
          </p:cNvSpPr>
          <p:nvPr>
            <p:ph type="title"/>
          </p:nvPr>
        </p:nvSpPr>
        <p:spPr>
          <a:xfrm>
            <a:off x="1811117" y="107656"/>
            <a:ext cx="8229600" cy="1462818"/>
          </a:xfrm>
          <a:prstGeom prst="rect">
            <a:avLst/>
          </a:prstGeom>
          <a:noFill/>
          <a:ln>
            <a:noFill/>
          </a:ln>
        </p:spPr>
        <p:txBody>
          <a:bodyPr spcFirstLastPara="1" vert="horz" wrap="square" lIns="91425" tIns="91425" rIns="91425" bIns="91425" rtlCol="0" anchor="ctr" anchorCtr="0">
            <a:noAutofit/>
          </a:bodyPr>
          <a:lstStyle/>
          <a:p>
            <a:pPr algn="ctr">
              <a:lnSpc>
                <a:spcPct val="100000"/>
              </a:lnSpc>
              <a:spcBef>
                <a:spcPts val="0"/>
              </a:spcBef>
              <a:buClr>
                <a:schemeClr val="dk1"/>
              </a:buClr>
              <a:buSzPts val="900"/>
            </a:pPr>
            <a:r>
              <a:rPr lang="en-GB" sz="3600">
                <a:solidFill>
                  <a:schemeClr val="dk1"/>
                </a:solidFill>
                <a:latin typeface="Calibri"/>
                <a:ea typeface="Calibri"/>
                <a:cs typeface="Calibri"/>
                <a:sym typeface="Calibri"/>
              </a:rPr>
              <a:t>The evidence</a:t>
            </a:r>
            <a:br>
              <a:rPr lang="en-GB" sz="3600">
                <a:solidFill>
                  <a:schemeClr val="dk1"/>
                </a:solidFill>
                <a:latin typeface="Calibri"/>
                <a:ea typeface="Calibri"/>
                <a:cs typeface="Calibri"/>
                <a:sym typeface="Calibri"/>
              </a:rPr>
            </a:br>
            <a:r>
              <a:rPr lang="en-GB" sz="3600">
                <a:solidFill>
                  <a:schemeClr val="dk1"/>
                </a:solidFill>
                <a:latin typeface="Calibri"/>
                <a:ea typeface="Calibri"/>
                <a:cs typeface="Calibri"/>
                <a:sym typeface="Calibri"/>
              </a:rPr>
              <a:t> Facts &amp; figures</a:t>
            </a:r>
          </a:p>
        </p:txBody>
      </p:sp>
      <p:pic>
        <p:nvPicPr>
          <p:cNvPr id="305" name="Google Shape;305;p40" descr="2011-census.jpg"/>
          <p:cNvPicPr preferRelativeResize="0"/>
          <p:nvPr/>
        </p:nvPicPr>
        <p:blipFill rotWithShape="1">
          <a:blip r:embed="rId4">
            <a:alphaModFix/>
          </a:blip>
          <a:srcRect/>
          <a:stretch/>
        </p:blipFill>
        <p:spPr>
          <a:xfrm>
            <a:off x="8450988" y="331560"/>
            <a:ext cx="1098607" cy="1211424"/>
          </a:xfrm>
          <a:prstGeom prst="rect">
            <a:avLst/>
          </a:prstGeom>
          <a:noFill/>
          <a:ln>
            <a:noFill/>
          </a:ln>
        </p:spPr>
      </p:pic>
      <p:pic>
        <p:nvPicPr>
          <p:cNvPr id="3" name="Picture 2">
            <a:extLst>
              <a:ext uri="{FF2B5EF4-FFF2-40B4-BE49-F238E27FC236}">
                <a16:creationId xmlns:a16="http://schemas.microsoft.com/office/drawing/2014/main" id="{64588B5E-CF18-43C6-842C-05377075FDC4}"/>
              </a:ext>
            </a:extLst>
          </p:cNvPr>
          <p:cNvPicPr>
            <a:picLocks noChangeAspect="1"/>
          </p:cNvPicPr>
          <p:nvPr/>
        </p:nvPicPr>
        <p:blipFill rotWithShape="1">
          <a:blip r:embed="rId5"/>
          <a:srcRect l="30169" t="14028" r="31586"/>
          <a:stretch/>
        </p:blipFill>
        <p:spPr>
          <a:xfrm>
            <a:off x="122172" y="1542984"/>
            <a:ext cx="2286739" cy="3276600"/>
          </a:xfrm>
          <a:prstGeom prst="rect">
            <a:avLst/>
          </a:prstGeom>
        </p:spPr>
      </p:pic>
      <p:pic>
        <p:nvPicPr>
          <p:cNvPr id="5" name="Picture 4">
            <a:extLst>
              <a:ext uri="{FF2B5EF4-FFF2-40B4-BE49-F238E27FC236}">
                <a16:creationId xmlns:a16="http://schemas.microsoft.com/office/drawing/2014/main" id="{34C299ED-33BB-497E-B7F3-CEB188A5EE97}"/>
              </a:ext>
            </a:extLst>
          </p:cNvPr>
          <p:cNvPicPr>
            <a:picLocks noChangeAspect="1"/>
          </p:cNvPicPr>
          <p:nvPr/>
        </p:nvPicPr>
        <p:blipFill rotWithShape="1">
          <a:blip r:embed="rId6"/>
          <a:srcRect l="20785" t="8889" r="20873" b="23750"/>
          <a:stretch/>
        </p:blipFill>
        <p:spPr>
          <a:xfrm>
            <a:off x="837286" y="4544682"/>
            <a:ext cx="3143250" cy="2313318"/>
          </a:xfrm>
          <a:prstGeom prst="rect">
            <a:avLst/>
          </a:prstGeom>
        </p:spPr>
      </p:pic>
      <p:pic>
        <p:nvPicPr>
          <p:cNvPr id="24" name="Picture 23">
            <a:extLst>
              <a:ext uri="{FF2B5EF4-FFF2-40B4-BE49-F238E27FC236}">
                <a16:creationId xmlns:a16="http://schemas.microsoft.com/office/drawing/2014/main" id="{AC3181C2-9D93-4115-9C96-04ABF9716EAD}"/>
              </a:ext>
            </a:extLst>
          </p:cNvPr>
          <p:cNvPicPr>
            <a:picLocks noChangeAspect="1"/>
          </p:cNvPicPr>
          <p:nvPr/>
        </p:nvPicPr>
        <p:blipFill>
          <a:blip r:embed="rId7"/>
          <a:stretch>
            <a:fillRect/>
          </a:stretch>
        </p:blipFill>
        <p:spPr>
          <a:xfrm>
            <a:off x="6392702" y="1683256"/>
            <a:ext cx="1728524" cy="2185955"/>
          </a:xfrm>
          <a:prstGeom prst="rect">
            <a:avLst/>
          </a:prstGeom>
        </p:spPr>
      </p:pic>
      <p:pic>
        <p:nvPicPr>
          <p:cNvPr id="25" name="Picture 24">
            <a:extLst>
              <a:ext uri="{FF2B5EF4-FFF2-40B4-BE49-F238E27FC236}">
                <a16:creationId xmlns:a16="http://schemas.microsoft.com/office/drawing/2014/main" id="{2B589365-E0C0-48E8-B8E1-0A73523FBDC6}"/>
              </a:ext>
            </a:extLst>
          </p:cNvPr>
          <p:cNvPicPr>
            <a:picLocks noChangeAspect="1"/>
          </p:cNvPicPr>
          <p:nvPr/>
        </p:nvPicPr>
        <p:blipFill>
          <a:blip r:embed="rId8"/>
          <a:stretch>
            <a:fillRect/>
          </a:stretch>
        </p:blipFill>
        <p:spPr>
          <a:xfrm>
            <a:off x="7256964" y="2606584"/>
            <a:ext cx="1668343" cy="2185955"/>
          </a:xfrm>
          <a:prstGeom prst="rect">
            <a:avLst/>
          </a:prstGeom>
        </p:spPr>
      </p:pic>
      <p:pic>
        <p:nvPicPr>
          <p:cNvPr id="7" name="Picture 6">
            <a:extLst>
              <a:ext uri="{FF2B5EF4-FFF2-40B4-BE49-F238E27FC236}">
                <a16:creationId xmlns:a16="http://schemas.microsoft.com/office/drawing/2014/main" id="{139ECE96-ABF5-4C8B-BC65-998646861CB0}"/>
              </a:ext>
            </a:extLst>
          </p:cNvPr>
          <p:cNvPicPr>
            <a:picLocks noChangeAspect="1"/>
          </p:cNvPicPr>
          <p:nvPr/>
        </p:nvPicPr>
        <p:blipFill rotWithShape="1">
          <a:blip r:embed="rId9"/>
          <a:srcRect l="29903" t="14150" r="31730"/>
          <a:stretch/>
        </p:blipFill>
        <p:spPr>
          <a:xfrm>
            <a:off x="1613938" y="1121574"/>
            <a:ext cx="2320174" cy="3309321"/>
          </a:xfrm>
          <a:prstGeom prst="rect">
            <a:avLst/>
          </a:prstGeom>
        </p:spPr>
      </p:pic>
      <p:pic>
        <p:nvPicPr>
          <p:cNvPr id="9" name="Picture 8">
            <a:extLst>
              <a:ext uri="{FF2B5EF4-FFF2-40B4-BE49-F238E27FC236}">
                <a16:creationId xmlns:a16="http://schemas.microsoft.com/office/drawing/2014/main" id="{691CB01D-CA07-469D-89B3-A56FE67F6C28}"/>
              </a:ext>
            </a:extLst>
          </p:cNvPr>
          <p:cNvPicPr>
            <a:picLocks noChangeAspect="1"/>
          </p:cNvPicPr>
          <p:nvPr/>
        </p:nvPicPr>
        <p:blipFill rotWithShape="1">
          <a:blip r:embed="rId10"/>
          <a:srcRect l="11119" t="10362" r="68572" b="81760"/>
          <a:stretch/>
        </p:blipFill>
        <p:spPr>
          <a:xfrm>
            <a:off x="9703837" y="331560"/>
            <a:ext cx="2185080" cy="540244"/>
          </a:xfrm>
          <a:prstGeom prst="rect">
            <a:avLst/>
          </a:prstGeom>
        </p:spPr>
      </p:pic>
      <p:pic>
        <p:nvPicPr>
          <p:cNvPr id="11" name="Picture 10">
            <a:extLst>
              <a:ext uri="{FF2B5EF4-FFF2-40B4-BE49-F238E27FC236}">
                <a16:creationId xmlns:a16="http://schemas.microsoft.com/office/drawing/2014/main" id="{611BD235-59A4-41A5-916D-37A56A3D0791}"/>
              </a:ext>
            </a:extLst>
          </p:cNvPr>
          <p:cNvPicPr>
            <a:picLocks noChangeAspect="1"/>
          </p:cNvPicPr>
          <p:nvPr/>
        </p:nvPicPr>
        <p:blipFill rotWithShape="1">
          <a:blip r:embed="rId11"/>
          <a:srcRect l="34748" t="13338" r="36037" b="21362"/>
          <a:stretch/>
        </p:blipFill>
        <p:spPr>
          <a:xfrm>
            <a:off x="9150410" y="3429001"/>
            <a:ext cx="1888343" cy="2690424"/>
          </a:xfrm>
          <a:prstGeom prst="rect">
            <a:avLst/>
          </a:prstGeom>
        </p:spPr>
      </p:pic>
      <p:pic>
        <p:nvPicPr>
          <p:cNvPr id="32" name="Picture 31">
            <a:extLst>
              <a:ext uri="{FF2B5EF4-FFF2-40B4-BE49-F238E27FC236}">
                <a16:creationId xmlns:a16="http://schemas.microsoft.com/office/drawing/2014/main" id="{6B3A4018-FDAC-4200-985B-2BCFD36347BA}"/>
              </a:ext>
            </a:extLst>
          </p:cNvPr>
          <p:cNvPicPr>
            <a:picLocks noChangeAspect="1"/>
          </p:cNvPicPr>
          <p:nvPr/>
        </p:nvPicPr>
        <p:blipFill>
          <a:blip r:embed="rId12"/>
          <a:stretch>
            <a:fillRect/>
          </a:stretch>
        </p:blipFill>
        <p:spPr>
          <a:xfrm>
            <a:off x="4194281" y="2936501"/>
            <a:ext cx="2337674" cy="2988787"/>
          </a:xfrm>
          <a:prstGeom prst="rect">
            <a:avLst/>
          </a:prstGeom>
        </p:spPr>
      </p:pic>
      <p:pic>
        <p:nvPicPr>
          <p:cNvPr id="13" name="Picture 12">
            <a:extLst>
              <a:ext uri="{FF2B5EF4-FFF2-40B4-BE49-F238E27FC236}">
                <a16:creationId xmlns:a16="http://schemas.microsoft.com/office/drawing/2014/main" id="{EE849E29-A1F6-4BE2-ADCC-1851AC02634D}"/>
              </a:ext>
            </a:extLst>
          </p:cNvPr>
          <p:cNvPicPr>
            <a:picLocks noChangeAspect="1"/>
          </p:cNvPicPr>
          <p:nvPr/>
        </p:nvPicPr>
        <p:blipFill rotWithShape="1">
          <a:blip r:embed="rId13"/>
          <a:srcRect l="30100" t="14014" r="32128" b="1089"/>
          <a:stretch/>
        </p:blipFill>
        <p:spPr>
          <a:xfrm>
            <a:off x="9954491" y="1009138"/>
            <a:ext cx="1877818" cy="269042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13"/>
        <p:cNvGrpSpPr/>
        <p:nvPr/>
      </p:nvGrpSpPr>
      <p:grpSpPr>
        <a:xfrm>
          <a:off x="0" y="0"/>
          <a:ext cx="0" cy="0"/>
          <a:chOff x="0" y="0"/>
          <a:chExt cx="0" cy="0"/>
        </a:xfrm>
      </p:grpSpPr>
      <p:sp>
        <p:nvSpPr>
          <p:cNvPr id="2" name="Title 1">
            <a:extLst>
              <a:ext uri="{FF2B5EF4-FFF2-40B4-BE49-F238E27FC236}">
                <a16:creationId xmlns:a16="http://schemas.microsoft.com/office/drawing/2014/main" id="{5586AE90-3EDE-4112-AD0E-E08DA39998FF}"/>
              </a:ext>
            </a:extLst>
          </p:cNvPr>
          <p:cNvSpPr>
            <a:spLocks noGrp="1"/>
          </p:cNvSpPr>
          <p:nvPr>
            <p:ph type="title"/>
          </p:nvPr>
        </p:nvSpPr>
        <p:spPr>
          <a:xfrm>
            <a:off x="86908" y="1094578"/>
            <a:ext cx="10515600" cy="1325563"/>
          </a:xfrm>
        </p:spPr>
        <p:txBody>
          <a:bodyPr>
            <a:normAutofit/>
          </a:bodyPr>
          <a:lstStyle/>
          <a:p>
            <a:r>
              <a:rPr lang="en-GB" sz="3600">
                <a:latin typeface="Calibri"/>
                <a:ea typeface="Calibri"/>
                <a:cs typeface="Calibri"/>
                <a:sym typeface="Calibri"/>
              </a:rPr>
              <a:t>Phase 3 - Place-based Needs Assessments</a:t>
            </a:r>
            <a:br>
              <a:rPr lang="en-GB" sz="3600"/>
            </a:br>
            <a:endParaRPr lang="en-GB" sz="3600"/>
          </a:p>
        </p:txBody>
      </p:sp>
      <p:pic>
        <p:nvPicPr>
          <p:cNvPr id="3" name="Picture 2">
            <a:extLst>
              <a:ext uri="{FF2B5EF4-FFF2-40B4-BE49-F238E27FC236}">
                <a16:creationId xmlns:a16="http://schemas.microsoft.com/office/drawing/2014/main" id="{6DF3AEEB-A6D8-4240-8C7E-6F24B962BC8F}"/>
              </a:ext>
            </a:extLst>
          </p:cNvPr>
          <p:cNvPicPr>
            <a:picLocks noChangeAspect="1"/>
          </p:cNvPicPr>
          <p:nvPr/>
        </p:nvPicPr>
        <p:blipFill>
          <a:blip r:embed="rId4"/>
          <a:stretch>
            <a:fillRect/>
          </a:stretch>
        </p:blipFill>
        <p:spPr>
          <a:xfrm>
            <a:off x="0" y="5242420"/>
            <a:ext cx="9205758" cy="1615580"/>
          </a:xfrm>
          <a:prstGeom prst="rect">
            <a:avLst/>
          </a:prstGeom>
        </p:spPr>
      </p:pic>
      <p:sp>
        <p:nvSpPr>
          <p:cNvPr id="315" name="Google Shape;315;p41"/>
          <p:cNvSpPr txBox="1"/>
          <p:nvPr/>
        </p:nvSpPr>
        <p:spPr>
          <a:xfrm>
            <a:off x="86908" y="1906440"/>
            <a:ext cx="11244630" cy="4740940"/>
          </a:xfrm>
          <a:prstGeom prst="rect">
            <a:avLst/>
          </a:prstGeom>
          <a:noFill/>
          <a:ln>
            <a:noFill/>
          </a:ln>
        </p:spPr>
        <p:txBody>
          <a:bodyPr spcFirstLastPara="1" wrap="square" lIns="91425" tIns="91425" rIns="91425" bIns="91425" anchor="ctr" anchorCtr="0">
            <a:noAutofit/>
          </a:bodyPr>
          <a:lstStyle/>
          <a:p>
            <a:pPr marL="76200">
              <a:lnSpc>
                <a:spcPct val="115000"/>
              </a:lnSpc>
              <a:buClr>
                <a:srgbClr val="434343"/>
              </a:buClr>
              <a:buSzPts val="2400"/>
            </a:pPr>
            <a:r>
              <a:rPr lang="en-GB" sz="2000">
                <a:latin typeface="Arial"/>
                <a:ea typeface="Calibri"/>
                <a:cs typeface="Arial"/>
                <a:sym typeface="Calibri"/>
              </a:rPr>
              <a:t>Production of a set of detailed needs assessments for each JSNA area</a:t>
            </a:r>
            <a:endParaRPr lang="en-GB" sz="2000">
              <a:latin typeface="Arial"/>
              <a:cs typeface="Arial"/>
            </a:endParaRPr>
          </a:p>
          <a:p>
            <a:pPr marL="857250" lvl="1" indent="-285750">
              <a:lnSpc>
                <a:spcPct val="115000"/>
              </a:lnSpc>
              <a:buClr>
                <a:srgbClr val="1C4587"/>
              </a:buClr>
              <a:buSzPts val="1800"/>
              <a:buFont typeface="Arial" panose="020B0604020202020204" pitchFamily="34" charset="0"/>
              <a:buChar char="•"/>
            </a:pPr>
            <a:r>
              <a:rPr lang="en-GB" sz="2000">
                <a:latin typeface="Arial"/>
                <a:ea typeface="Calibri"/>
                <a:cs typeface="Arial"/>
                <a:sym typeface="Calibri"/>
              </a:rPr>
              <a:t>providing strategic planners and commissioners with an in-depth understanding of the specific local needs of each community</a:t>
            </a:r>
            <a:endParaRPr lang="en-GB" sz="2000">
              <a:latin typeface="Arial"/>
              <a:cs typeface="Arial"/>
            </a:endParaRPr>
          </a:p>
          <a:p>
            <a:pPr marL="857250" lvl="1" indent="-285750">
              <a:lnSpc>
                <a:spcPct val="115000"/>
              </a:lnSpc>
              <a:buClr>
                <a:srgbClr val="1C4587"/>
              </a:buClr>
              <a:buSzPts val="1800"/>
              <a:buFont typeface="Arial" panose="020B0604020202020204" pitchFamily="34" charset="0"/>
              <a:buChar char="•"/>
            </a:pPr>
            <a:r>
              <a:rPr lang="en-GB" sz="2000">
                <a:latin typeface="Arial"/>
                <a:ea typeface="Calibri"/>
                <a:cs typeface="Arial"/>
                <a:sym typeface="Calibri"/>
              </a:rPr>
              <a:t>approach is being piloted in Highley</a:t>
            </a:r>
            <a:endParaRPr lang="en-GB" sz="2000">
              <a:latin typeface="Arial"/>
              <a:cs typeface="Arial"/>
            </a:endParaRPr>
          </a:p>
          <a:p>
            <a:pPr marL="457200">
              <a:lnSpc>
                <a:spcPct val="115000"/>
              </a:lnSpc>
              <a:buClr>
                <a:schemeClr val="dk1"/>
              </a:buClr>
              <a:buSzPts val="1800"/>
            </a:pPr>
            <a:endParaRPr sz="2000">
              <a:latin typeface="Arial" panose="020B0604020202020204" pitchFamily="34" charset="0"/>
              <a:ea typeface="Calibri"/>
              <a:cs typeface="Arial" panose="020B0604020202020204" pitchFamily="34" charset="0"/>
              <a:sym typeface="Calibri"/>
            </a:endParaRPr>
          </a:p>
          <a:p>
            <a:pPr marL="76200">
              <a:lnSpc>
                <a:spcPct val="115000"/>
              </a:lnSpc>
              <a:buClr>
                <a:srgbClr val="434343"/>
              </a:buClr>
              <a:buSzPts val="2400"/>
            </a:pPr>
            <a:r>
              <a:rPr lang="en-GB" sz="2000">
                <a:latin typeface="Arial"/>
                <a:ea typeface="Calibri"/>
                <a:cs typeface="Arial"/>
                <a:sym typeface="Calibri"/>
              </a:rPr>
              <a:t>The next step is to agree the most effective method for delivering the detailed needs assessment phase of work</a:t>
            </a:r>
            <a:endParaRPr lang="en-GB" sz="2000">
              <a:latin typeface="Arial"/>
              <a:cs typeface="Arial"/>
            </a:endParaRPr>
          </a:p>
          <a:p>
            <a:pPr marL="857250" lvl="1" indent="-285750">
              <a:lnSpc>
                <a:spcPct val="115000"/>
              </a:lnSpc>
              <a:buClr>
                <a:srgbClr val="EEB500"/>
              </a:buClr>
              <a:buSzPts val="1800"/>
              <a:buFont typeface="Arial" panose="020B0604020202020204" pitchFamily="34" charset="0"/>
              <a:buChar char="•"/>
            </a:pPr>
            <a:r>
              <a:rPr lang="en-GB" sz="2000">
                <a:latin typeface="Arial"/>
                <a:ea typeface="Calibri"/>
                <a:cs typeface="Arial"/>
                <a:sym typeface="Calibri"/>
              </a:rPr>
              <a:t>Including prioritisation, content, resource and ownership</a:t>
            </a:r>
            <a:endParaRPr lang="en-GB" sz="2000">
              <a:latin typeface="Arial"/>
              <a:cs typeface="Arial"/>
            </a:endParaRPr>
          </a:p>
          <a:p>
            <a:pPr marL="914400">
              <a:lnSpc>
                <a:spcPct val="115000"/>
              </a:lnSpc>
            </a:pPr>
            <a:endParaRPr sz="2000">
              <a:latin typeface="Arial" panose="020B0604020202020204" pitchFamily="34" charset="0"/>
              <a:ea typeface="Calibri"/>
              <a:cs typeface="Arial" panose="020B0604020202020204" pitchFamily="34" charset="0"/>
              <a:sym typeface="Calibri"/>
            </a:endParaRPr>
          </a:p>
          <a:p>
            <a:pPr marL="76200">
              <a:lnSpc>
                <a:spcPct val="115000"/>
              </a:lnSpc>
              <a:buClr>
                <a:srgbClr val="434343"/>
              </a:buClr>
              <a:buSzPts val="2400"/>
            </a:pPr>
            <a:r>
              <a:rPr lang="en-GB" sz="2000">
                <a:latin typeface="Arial"/>
                <a:ea typeface="Calibri"/>
                <a:cs typeface="Arial"/>
                <a:sym typeface="Calibri"/>
              </a:rPr>
              <a:t>Complete Pilot and agree documentation and approach</a:t>
            </a:r>
            <a:endParaRPr lang="en-GB" sz="2000">
              <a:latin typeface="Arial"/>
              <a:cs typeface="Arial"/>
            </a:endParaRPr>
          </a:p>
          <a:p>
            <a:pPr marL="857250" lvl="1" indent="-285750">
              <a:lnSpc>
                <a:spcPct val="115000"/>
              </a:lnSpc>
              <a:buClr>
                <a:srgbClr val="0B5394"/>
              </a:buClr>
              <a:buSzPts val="1800"/>
              <a:buFont typeface="Arial" panose="020B0604020202020204" pitchFamily="34" charset="0"/>
              <a:buChar char="•"/>
            </a:pPr>
            <a:r>
              <a:rPr lang="en-GB" sz="2000">
                <a:latin typeface="Arial"/>
                <a:ea typeface="Calibri"/>
                <a:cs typeface="Arial"/>
                <a:sym typeface="Calibri"/>
              </a:rPr>
              <a:t>Needs Assessments</a:t>
            </a:r>
          </a:p>
          <a:p>
            <a:pPr marL="857250" lvl="1" indent="-285750">
              <a:lnSpc>
                <a:spcPct val="115000"/>
              </a:lnSpc>
              <a:buClr>
                <a:srgbClr val="0B5394"/>
              </a:buClr>
              <a:buSzPts val="1800"/>
              <a:buFont typeface="Arial" panose="020B0604020202020204" pitchFamily="34" charset="0"/>
              <a:buChar char="•"/>
            </a:pPr>
            <a:r>
              <a:rPr lang="en-GB" sz="2000">
                <a:latin typeface="Arial"/>
                <a:ea typeface="Calibri"/>
                <a:cs typeface="Arial"/>
                <a:sym typeface="Calibri"/>
              </a:rPr>
              <a:t>Issues and Recommendations</a:t>
            </a:r>
          </a:p>
          <a:p>
            <a:pPr marL="857250" lvl="1" indent="-285750">
              <a:lnSpc>
                <a:spcPct val="115000"/>
              </a:lnSpc>
              <a:buClr>
                <a:srgbClr val="0B5394"/>
              </a:buClr>
              <a:buSzPts val="1800"/>
              <a:buFont typeface="Arial" panose="020B0604020202020204" pitchFamily="34" charset="0"/>
              <a:buChar char="•"/>
            </a:pPr>
            <a:r>
              <a:rPr lang="en-GB" sz="2000">
                <a:latin typeface="Arial"/>
                <a:ea typeface="Calibri"/>
                <a:cs typeface="Arial"/>
                <a:sym typeface="Calibri"/>
              </a:rPr>
              <a:t>Working draft action plan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20"/>
        <p:cNvGrpSpPr/>
        <p:nvPr/>
      </p:nvGrpSpPr>
      <p:grpSpPr>
        <a:xfrm>
          <a:off x="0" y="0"/>
          <a:ext cx="0" cy="0"/>
          <a:chOff x="0" y="0"/>
          <a:chExt cx="0" cy="0"/>
        </a:xfrm>
      </p:grpSpPr>
      <p:sp>
        <p:nvSpPr>
          <p:cNvPr id="2" name="Title 1">
            <a:extLst>
              <a:ext uri="{FF2B5EF4-FFF2-40B4-BE49-F238E27FC236}">
                <a16:creationId xmlns:a16="http://schemas.microsoft.com/office/drawing/2014/main" id="{DC3ECAA8-C37E-44A5-9674-FFBA5B666872}"/>
              </a:ext>
            </a:extLst>
          </p:cNvPr>
          <p:cNvSpPr>
            <a:spLocks noGrp="1"/>
          </p:cNvSpPr>
          <p:nvPr>
            <p:ph type="title"/>
          </p:nvPr>
        </p:nvSpPr>
        <p:spPr>
          <a:xfrm>
            <a:off x="172386" y="815188"/>
            <a:ext cx="10515600" cy="1325563"/>
          </a:xfrm>
        </p:spPr>
        <p:txBody>
          <a:bodyPr>
            <a:normAutofit/>
          </a:bodyPr>
          <a:lstStyle/>
          <a:p>
            <a:r>
              <a:rPr lang="en-GB" sz="3600">
                <a:latin typeface="Calibri"/>
                <a:ea typeface="Calibri"/>
                <a:cs typeface="Calibri"/>
                <a:sym typeface="Calibri"/>
              </a:rPr>
              <a:t>Phase 3 –  </a:t>
            </a:r>
            <a:r>
              <a:rPr lang="en-GB" sz="3600">
                <a:latin typeface="Calibri"/>
                <a:cs typeface="Calibri"/>
              </a:rPr>
              <a:t>2</a:t>
            </a:r>
            <a:r>
              <a:rPr lang="en-GB" sz="3600">
                <a:latin typeface="Calibri"/>
                <a:ea typeface="Calibri"/>
                <a:cs typeface="Calibri"/>
                <a:sym typeface="Calibri"/>
              </a:rPr>
              <a:t> Roll Out</a:t>
            </a:r>
            <a:endParaRPr lang="en-GB" sz="3600"/>
          </a:p>
        </p:txBody>
      </p:sp>
      <p:sp>
        <p:nvSpPr>
          <p:cNvPr id="323" name="Google Shape;323;p42"/>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a:buClr>
                <a:srgbClr val="888888"/>
              </a:buClr>
              <a:buSzPts val="1200"/>
            </a:pPr>
            <a:fld id="{00000000-1234-1234-1234-123412341234}" type="slidenum">
              <a:rPr lang="en-GB">
                <a:solidFill>
                  <a:srgbClr val="888888"/>
                </a:solidFill>
                <a:latin typeface="Calibri"/>
                <a:ea typeface="Calibri"/>
                <a:cs typeface="Calibri"/>
                <a:sym typeface="Calibri"/>
              </a:rPr>
              <a:pPr>
                <a:buClr>
                  <a:srgbClr val="888888"/>
                </a:buClr>
                <a:buSzPts val="1200"/>
              </a:pPr>
              <a:t>16</a:t>
            </a:fld>
            <a:endParaRPr>
              <a:solidFill>
                <a:srgbClr val="888888"/>
              </a:solidFill>
              <a:latin typeface="Calibri"/>
              <a:ea typeface="Calibri"/>
              <a:cs typeface="Calibri"/>
              <a:sym typeface="Calibri"/>
            </a:endParaRPr>
          </a:p>
        </p:txBody>
      </p:sp>
      <p:sp>
        <p:nvSpPr>
          <p:cNvPr id="324" name="Google Shape;324;p42"/>
          <p:cNvSpPr/>
          <p:nvPr/>
        </p:nvSpPr>
        <p:spPr>
          <a:xfrm>
            <a:off x="1919550" y="1179034"/>
            <a:ext cx="9852319" cy="5130300"/>
          </a:xfrm>
          <a:prstGeom prst="rect">
            <a:avLst/>
          </a:prstGeom>
          <a:noFill/>
          <a:ln>
            <a:noFill/>
          </a:ln>
        </p:spPr>
        <p:txBody>
          <a:bodyPr spcFirstLastPara="1" wrap="square" lIns="91425" tIns="45700" rIns="91425" bIns="45700" anchor="t" anchorCtr="0">
            <a:noAutofit/>
          </a:bodyPr>
          <a:lstStyle/>
          <a:p>
            <a:endParaRPr>
              <a:solidFill>
                <a:schemeClr val="dk1"/>
              </a:solidFill>
            </a:endParaRPr>
          </a:p>
        </p:txBody>
      </p:sp>
      <p:pic>
        <p:nvPicPr>
          <p:cNvPr id="4" name="Picture 3">
            <a:extLst>
              <a:ext uri="{FF2B5EF4-FFF2-40B4-BE49-F238E27FC236}">
                <a16:creationId xmlns:a16="http://schemas.microsoft.com/office/drawing/2014/main" id="{73C32F75-0311-4342-98E2-84C40F0F29B7}"/>
              </a:ext>
            </a:extLst>
          </p:cNvPr>
          <p:cNvPicPr>
            <a:picLocks noChangeAspect="1"/>
          </p:cNvPicPr>
          <p:nvPr/>
        </p:nvPicPr>
        <p:blipFill>
          <a:blip r:embed="rId4"/>
          <a:stretch>
            <a:fillRect/>
          </a:stretch>
        </p:blipFill>
        <p:spPr>
          <a:xfrm>
            <a:off x="0" y="5242420"/>
            <a:ext cx="9205758" cy="1615580"/>
          </a:xfrm>
          <a:prstGeom prst="rect">
            <a:avLst/>
          </a:prstGeom>
        </p:spPr>
      </p:pic>
      <p:sp>
        <p:nvSpPr>
          <p:cNvPr id="3" name="Content Placeholder 2">
            <a:extLst>
              <a:ext uri="{FF2B5EF4-FFF2-40B4-BE49-F238E27FC236}">
                <a16:creationId xmlns:a16="http://schemas.microsoft.com/office/drawing/2014/main" id="{98DF13E6-2E9B-449A-8462-66E970508C2B}"/>
              </a:ext>
            </a:extLst>
          </p:cNvPr>
          <p:cNvSpPr>
            <a:spLocks noGrp="1"/>
          </p:cNvSpPr>
          <p:nvPr>
            <p:ph idx="1"/>
          </p:nvPr>
        </p:nvSpPr>
        <p:spPr>
          <a:xfrm>
            <a:off x="178375" y="1776905"/>
            <a:ext cx="11587505" cy="4351338"/>
          </a:xfrm>
        </p:spPr>
        <p:txBody>
          <a:bodyPr vert="horz" lIns="91440" tIns="45720" rIns="91440" bIns="45720" rtlCol="0" anchor="t">
            <a:normAutofit/>
          </a:bodyPr>
          <a:lstStyle/>
          <a:p>
            <a:pPr marL="0" indent="0">
              <a:buNone/>
            </a:pPr>
            <a:r>
              <a:rPr lang="en-GB">
                <a:solidFill>
                  <a:schemeClr val="dk1"/>
                </a:solidFill>
                <a:latin typeface="Calibri"/>
                <a:ea typeface="Arial"/>
                <a:cs typeface="Arial"/>
                <a:sym typeface="Arial"/>
              </a:rPr>
              <a:t>This will be a two-year work programme with the main work restarting in summer 2022:</a:t>
            </a:r>
            <a:endParaRPr lang="en-US" sz="1050">
              <a:solidFill>
                <a:schemeClr val="dk1"/>
              </a:solidFill>
              <a:latin typeface="Calibri"/>
              <a:ea typeface="Arial"/>
              <a:cs typeface="Calibri"/>
            </a:endParaRPr>
          </a:p>
          <a:p>
            <a:pPr marL="0" indent="0">
              <a:buNone/>
            </a:pPr>
            <a:endParaRPr lang="en-US" sz="1050">
              <a:solidFill>
                <a:schemeClr val="dk1"/>
              </a:solidFill>
              <a:latin typeface="Calibri"/>
              <a:cs typeface="Calibri"/>
            </a:endParaRPr>
          </a:p>
          <a:p>
            <a:pPr marL="685800" lvl="1" indent="-228600"/>
            <a:r>
              <a:rPr lang="en-GB">
                <a:solidFill>
                  <a:schemeClr val="dk1"/>
                </a:solidFill>
              </a:rPr>
              <a:t>Highley</a:t>
            </a:r>
            <a:endParaRPr lang="en-GB">
              <a:solidFill>
                <a:schemeClr val="dk1"/>
              </a:solidFill>
              <a:cs typeface="Calibri"/>
            </a:endParaRPr>
          </a:p>
          <a:p>
            <a:pPr marL="685800" lvl="1" indent="-228600"/>
            <a:r>
              <a:rPr lang="en-GB">
                <a:solidFill>
                  <a:schemeClr val="dk1"/>
                </a:solidFill>
              </a:rPr>
              <a:t>Oswestry (and surrounding)</a:t>
            </a:r>
            <a:endParaRPr lang="en-GB">
              <a:solidFill>
                <a:schemeClr val="dk1"/>
              </a:solidFill>
              <a:cs typeface="Calibri"/>
            </a:endParaRPr>
          </a:p>
          <a:p>
            <a:pPr marL="685800" lvl="1" indent="-228600"/>
            <a:r>
              <a:rPr lang="en-GB">
                <a:solidFill>
                  <a:schemeClr val="dk1"/>
                </a:solidFill>
              </a:rPr>
              <a:t>Whitchurch(and surrounding)</a:t>
            </a:r>
            <a:endParaRPr lang="en-GB">
              <a:solidFill>
                <a:schemeClr val="dk1"/>
              </a:solidFill>
              <a:cs typeface="Calibri"/>
            </a:endParaRPr>
          </a:p>
          <a:p>
            <a:pPr marL="685800" lvl="1" indent="-228600"/>
            <a:r>
              <a:rPr lang="en-GB">
                <a:solidFill>
                  <a:schemeClr val="dk1"/>
                </a:solidFill>
              </a:rPr>
              <a:t>Bishops Castle (and surrounding)</a:t>
            </a:r>
            <a:endParaRPr lang="en-GB">
              <a:solidFill>
                <a:schemeClr val="dk1"/>
              </a:solidFill>
              <a:cs typeface="Calibri"/>
            </a:endParaRPr>
          </a:p>
          <a:p>
            <a:pPr marL="685800" lvl="1" indent="-228600"/>
            <a:r>
              <a:rPr lang="en-GB">
                <a:solidFill>
                  <a:schemeClr val="dk1"/>
                </a:solidFill>
              </a:rPr>
              <a:t>Shrewsbury (and surrounding)</a:t>
            </a:r>
            <a:endParaRPr lang="en-GB">
              <a:solidFill>
                <a:schemeClr val="dk1"/>
              </a:solidFill>
              <a:cs typeface="Calibri"/>
            </a:endParaRPr>
          </a:p>
          <a:p>
            <a:pPr marL="685800" lvl="1" indent="-228600"/>
            <a:r>
              <a:rPr lang="en-GB">
                <a:solidFill>
                  <a:schemeClr val="dk1"/>
                </a:solidFill>
              </a:rPr>
              <a:t>Ludlow (and surrounding)</a:t>
            </a:r>
            <a:endParaRPr lang="en-GB">
              <a:solidFill>
                <a:schemeClr val="dk1"/>
              </a:solidFill>
              <a:cs typeface="Calibri"/>
            </a:endParaRPr>
          </a:p>
          <a:p>
            <a:pPr marL="685800" lvl="1" indent="-228600"/>
            <a:r>
              <a:rPr lang="en-GB">
                <a:solidFill>
                  <a:schemeClr val="dk1"/>
                </a:solidFill>
              </a:rPr>
              <a:t>Market Drayton (and surrounding)</a:t>
            </a:r>
            <a:endParaRPr lang="en-GB">
              <a:solidFill>
                <a:schemeClr val="dk1"/>
              </a:solidFill>
              <a:cs typeface="Calibri"/>
            </a:endParaRPr>
          </a:p>
          <a:p>
            <a:pPr marL="685800" lvl="1" indent="-228600"/>
            <a:r>
              <a:rPr lang="en-GB">
                <a:solidFill>
                  <a:schemeClr val="dk1"/>
                </a:solidFill>
              </a:rPr>
              <a:t>Bridgenorth (and surrounding)</a:t>
            </a:r>
            <a:endParaRPr lang="en-GB">
              <a:solidFill>
                <a:schemeClr val="dk1"/>
              </a:solidFill>
              <a:cs typeface="Calibri"/>
            </a:endParaRPr>
          </a:p>
          <a:p>
            <a:pPr marL="685800" lvl="1" indent="-228600"/>
            <a:endParaRPr lang="en-GB">
              <a:solidFill>
                <a:schemeClr val="dk1"/>
              </a:solidFill>
              <a:cs typeface="Calibri"/>
            </a:endParaRPr>
          </a:p>
          <a:p>
            <a:pPr marL="228600" indent="-228600"/>
            <a:endParaRPr lang="en-GB">
              <a:cs typeface="Calibri" panose="020F05020202040302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29"/>
        <p:cNvGrpSpPr/>
        <p:nvPr/>
      </p:nvGrpSpPr>
      <p:grpSpPr>
        <a:xfrm>
          <a:off x="0" y="0"/>
          <a:ext cx="0" cy="0"/>
          <a:chOff x="0" y="0"/>
          <a:chExt cx="0" cy="0"/>
        </a:xfrm>
      </p:grpSpPr>
      <p:sp>
        <p:nvSpPr>
          <p:cNvPr id="330" name="Google Shape;330;p43"/>
          <p:cNvSpPr txBox="1">
            <a:spLocks noGrp="1"/>
          </p:cNvSpPr>
          <p:nvPr>
            <p:ph type="title"/>
          </p:nvPr>
        </p:nvSpPr>
        <p:spPr>
          <a:xfrm>
            <a:off x="3704293" y="-83297"/>
            <a:ext cx="8229600" cy="1143000"/>
          </a:xfrm>
          <a:prstGeom prst="rect">
            <a:avLst/>
          </a:prstGeom>
          <a:noFill/>
          <a:ln>
            <a:noFill/>
          </a:ln>
        </p:spPr>
        <p:txBody>
          <a:bodyPr spcFirstLastPara="1" vert="horz" wrap="square" lIns="91425" tIns="45700" rIns="91425" bIns="45700" rtlCol="0" anchor="ctr" anchorCtr="0">
            <a:noAutofit/>
          </a:bodyPr>
          <a:lstStyle/>
          <a:p>
            <a:r>
              <a:rPr lang="en-GB" sz="3600">
                <a:latin typeface="Calibri"/>
                <a:ea typeface="Calibri"/>
                <a:cs typeface="Calibri"/>
                <a:sym typeface="Calibri"/>
              </a:rPr>
              <a:t>Why are you here?</a:t>
            </a:r>
          </a:p>
        </p:txBody>
      </p:sp>
      <p:pic>
        <p:nvPicPr>
          <p:cNvPr id="2" name="Picture 1">
            <a:extLst>
              <a:ext uri="{FF2B5EF4-FFF2-40B4-BE49-F238E27FC236}">
                <a16:creationId xmlns:a16="http://schemas.microsoft.com/office/drawing/2014/main" id="{788ACDA5-C396-4ACA-BE22-78AE48F39420}"/>
              </a:ext>
            </a:extLst>
          </p:cNvPr>
          <p:cNvPicPr>
            <a:picLocks noChangeAspect="1"/>
          </p:cNvPicPr>
          <p:nvPr/>
        </p:nvPicPr>
        <p:blipFill>
          <a:blip r:embed="rId4"/>
          <a:stretch>
            <a:fillRect/>
          </a:stretch>
        </p:blipFill>
        <p:spPr>
          <a:xfrm>
            <a:off x="0" y="5270674"/>
            <a:ext cx="9205758" cy="1615580"/>
          </a:xfrm>
          <a:prstGeom prst="rect">
            <a:avLst/>
          </a:prstGeom>
        </p:spPr>
      </p:pic>
      <p:sp>
        <p:nvSpPr>
          <p:cNvPr id="331" name="Google Shape;331;p43"/>
          <p:cNvSpPr txBox="1">
            <a:spLocks noGrp="1"/>
          </p:cNvSpPr>
          <p:nvPr>
            <p:ph type="body" idx="1"/>
          </p:nvPr>
        </p:nvSpPr>
        <p:spPr>
          <a:xfrm>
            <a:off x="1668934" y="1477680"/>
            <a:ext cx="9083407" cy="45261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rgbClr val="000000"/>
              </a:buClr>
              <a:buSzPts val="3200"/>
              <a:buFont typeface="Arial"/>
              <a:buChar char="•"/>
            </a:pPr>
            <a:r>
              <a:rPr lang="en-GB" sz="2400">
                <a:solidFill>
                  <a:srgbClr val="000000"/>
                </a:solidFill>
              </a:rPr>
              <a:t>The evidence</a:t>
            </a:r>
            <a:endParaRPr sz="2400" b="1">
              <a:solidFill>
                <a:srgbClr val="000000"/>
              </a:solidFill>
            </a:endParaRPr>
          </a:p>
          <a:p>
            <a:pPr marL="342900" indent="-342900">
              <a:spcBef>
                <a:spcPts val="0"/>
              </a:spcBef>
              <a:buClr>
                <a:schemeClr val="dk1"/>
              </a:buClr>
              <a:buSzPts val="3200"/>
              <a:buFont typeface="Arial"/>
              <a:buChar char="•"/>
            </a:pPr>
            <a:r>
              <a:rPr lang="en-GB" sz="2400" b="1">
                <a:solidFill>
                  <a:schemeClr val="dk1"/>
                </a:solidFill>
                <a:latin typeface="Calibri"/>
                <a:ea typeface="Calibri"/>
                <a:cs typeface="Calibri"/>
                <a:sym typeface="Calibri"/>
              </a:rPr>
              <a:t>You!!</a:t>
            </a:r>
            <a:r>
              <a:rPr lang="en-GB" sz="2400">
                <a:solidFill>
                  <a:schemeClr val="dk1"/>
                </a:solidFill>
                <a:latin typeface="Calibri"/>
                <a:ea typeface="Calibri"/>
                <a:cs typeface="Calibri"/>
                <a:sym typeface="Calibri"/>
              </a:rPr>
              <a:t> </a:t>
            </a:r>
            <a:r>
              <a:rPr lang="en-GB" sz="2400">
                <a:sym typeface="Calibri"/>
              </a:rPr>
              <a:t>- </a:t>
            </a:r>
            <a:r>
              <a:rPr lang="en-GB" sz="2400">
                <a:solidFill>
                  <a:schemeClr val="dk1"/>
                </a:solidFill>
                <a:latin typeface="Calibri"/>
                <a:ea typeface="Calibri"/>
                <a:cs typeface="Calibri"/>
                <a:sym typeface="Calibri"/>
              </a:rPr>
              <a:t>The key stakeholders </a:t>
            </a:r>
            <a:endParaRPr sz="2400"/>
          </a:p>
          <a:p>
            <a:pPr marL="742950" lvl="1" indent="-285750">
              <a:spcBef>
                <a:spcPts val="560"/>
              </a:spcBef>
              <a:buClr>
                <a:schemeClr val="dk1"/>
              </a:buClr>
              <a:buSzPts val="2800"/>
              <a:buFont typeface="Arial"/>
              <a:buChar char="–"/>
            </a:pPr>
            <a:r>
              <a:rPr lang="en-GB">
                <a:solidFill>
                  <a:schemeClr val="dk1"/>
                </a:solidFill>
                <a:latin typeface="Calibri"/>
                <a:cs typeface="Calibri"/>
                <a:sym typeface="Calibri"/>
              </a:rPr>
              <a:t>people with an interest in the area</a:t>
            </a:r>
            <a:endParaRPr>
              <a:solidFill>
                <a:schemeClr val="dk1"/>
              </a:solidFill>
              <a:latin typeface="Calibri"/>
              <a:cs typeface="Calibri"/>
            </a:endParaRPr>
          </a:p>
          <a:p>
            <a:pPr marL="742950" lvl="1" indent="-285750">
              <a:spcBef>
                <a:spcPts val="560"/>
              </a:spcBef>
              <a:buClr>
                <a:schemeClr val="dk1"/>
              </a:buClr>
              <a:buSzPts val="2800"/>
              <a:buFont typeface="Arial"/>
              <a:buChar char="–"/>
            </a:pPr>
            <a:r>
              <a:rPr lang="en-GB">
                <a:solidFill>
                  <a:schemeClr val="dk1"/>
                </a:solidFill>
                <a:latin typeface="Calibri"/>
                <a:cs typeface="Calibri"/>
                <a:sym typeface="Calibri"/>
              </a:rPr>
              <a:t>Know what's happening in </a:t>
            </a:r>
            <a:r>
              <a:rPr lang="en-GB">
                <a:solidFill>
                  <a:schemeClr val="dk1"/>
                </a:solidFill>
                <a:latin typeface="Calibri"/>
                <a:cs typeface="Calibri"/>
              </a:rPr>
              <a:t>Highley</a:t>
            </a:r>
          </a:p>
          <a:p>
            <a:pPr marL="742950" lvl="1" indent="-285750">
              <a:spcBef>
                <a:spcPts val="560"/>
              </a:spcBef>
              <a:buClr>
                <a:schemeClr val="dk1"/>
              </a:buClr>
              <a:buSzPts val="2800"/>
              <a:buFont typeface="Arial"/>
              <a:buChar char="–"/>
            </a:pPr>
            <a:r>
              <a:rPr lang="en-GB">
                <a:solidFill>
                  <a:schemeClr val="dk1"/>
                </a:solidFill>
                <a:latin typeface="Calibri"/>
                <a:cs typeface="Calibri"/>
                <a:sym typeface="Calibri"/>
              </a:rPr>
              <a:t>Additions – are there gaps?</a:t>
            </a:r>
          </a:p>
          <a:p>
            <a:pPr marL="742950" lvl="1" indent="-285750">
              <a:spcBef>
                <a:spcPts val="560"/>
              </a:spcBef>
              <a:buClr>
                <a:schemeClr val="dk1"/>
              </a:buClr>
              <a:buSzPts val="2800"/>
              <a:buFont typeface="Arial"/>
              <a:buChar char="–"/>
            </a:pPr>
            <a:r>
              <a:rPr lang="en-GB">
                <a:solidFill>
                  <a:schemeClr val="dk1"/>
                </a:solidFill>
                <a:latin typeface="Calibri"/>
                <a:cs typeface="Calibri"/>
              </a:rPr>
              <a:t>Identify key themes</a:t>
            </a:r>
          </a:p>
          <a:p>
            <a:pPr marL="742950" lvl="1" indent="-285750">
              <a:spcBef>
                <a:spcPts val="560"/>
              </a:spcBef>
              <a:buClr>
                <a:schemeClr val="dk1"/>
              </a:buClr>
              <a:buSzPts val="2800"/>
              <a:buFont typeface="Arial"/>
              <a:buChar char="–"/>
            </a:pPr>
            <a:r>
              <a:rPr lang="en-GB"/>
              <a:t>Develop recommendations for action</a:t>
            </a:r>
          </a:p>
          <a:p>
            <a:pPr marL="342900" indent="-342900">
              <a:spcBef>
                <a:spcPts val="560"/>
              </a:spcBef>
              <a:buClr>
                <a:schemeClr val="dk1"/>
              </a:buClr>
              <a:buSzPts val="2800"/>
              <a:buFont typeface="Arial"/>
              <a:buChar char="•"/>
            </a:pPr>
            <a:r>
              <a:rPr lang="en-GB" sz="2400">
                <a:solidFill>
                  <a:schemeClr val="dk1"/>
                </a:solidFill>
                <a:latin typeface="Calibri"/>
                <a:cs typeface="Calibri"/>
                <a:sym typeface="Calibri"/>
              </a:rPr>
              <a:t>Targeted work arising from Needs Assessment</a:t>
            </a:r>
            <a:endParaRPr lang="en-GB" sz="2400">
              <a:solidFill>
                <a:schemeClr val="dk1"/>
              </a:solidFill>
              <a:latin typeface="Calibri"/>
              <a:cs typeface="Calibri"/>
            </a:endParaRPr>
          </a:p>
          <a:p>
            <a:pPr marL="342900" indent="-342900">
              <a:spcBef>
                <a:spcPts val="560"/>
              </a:spcBef>
              <a:buClr>
                <a:schemeClr val="dk1"/>
              </a:buClr>
              <a:buSzPts val="2800"/>
              <a:buFont typeface="Arial"/>
              <a:buChar char="•"/>
            </a:pPr>
            <a:r>
              <a:rPr lang="en-GB" sz="2400">
                <a:solidFill>
                  <a:schemeClr val="dk1"/>
                </a:solidFill>
                <a:latin typeface="Calibri"/>
                <a:cs typeface="Calibri"/>
                <a:sym typeface="Calibri"/>
              </a:rPr>
              <a:t>Learning about place based approach &amp; lessons learnt</a:t>
            </a:r>
            <a:endParaRPr lang="en-GB" sz="2400">
              <a:solidFill>
                <a:schemeClr val="dk1"/>
              </a:solidFill>
              <a:latin typeface="Calibri"/>
              <a:cs typeface="Calibri"/>
            </a:endParaRPr>
          </a:p>
          <a:p>
            <a:pPr marL="342900" indent="-342900">
              <a:spcBef>
                <a:spcPts val="560"/>
              </a:spcBef>
              <a:buClr>
                <a:schemeClr val="dk1"/>
              </a:buClr>
              <a:buSzPts val="2800"/>
              <a:buFont typeface="Arial"/>
              <a:buChar char="•"/>
            </a:pPr>
            <a:r>
              <a:rPr lang="en-GB" sz="2400">
                <a:solidFill>
                  <a:schemeClr val="dk1"/>
                </a:solidFill>
                <a:latin typeface="Calibri"/>
                <a:cs typeface="Calibri"/>
              </a:rPr>
              <a:t>Starting Point</a:t>
            </a:r>
          </a:p>
          <a:p>
            <a:pPr marL="742950" lvl="1" indent="-285750">
              <a:spcBef>
                <a:spcPts val="560"/>
              </a:spcBef>
              <a:buClr>
                <a:schemeClr val="dk1"/>
              </a:buClr>
              <a:buSzPts val="2800"/>
              <a:buFont typeface="Arial"/>
              <a:buChar char="–"/>
            </a:pPr>
            <a:endParaRPr lang="en-GB"/>
          </a:p>
          <a:p>
            <a:pPr marL="742950" lvl="1" indent="-285750">
              <a:spcBef>
                <a:spcPts val="560"/>
              </a:spcBef>
              <a:buClr>
                <a:schemeClr val="dk1"/>
              </a:buClr>
              <a:buSzPts val="2800"/>
              <a:buFont typeface="Arial"/>
              <a:buChar char="–"/>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8F8B200-0A35-473C-94A2-24BC5488EC0B}"/>
              </a:ext>
            </a:extLst>
          </p:cNvPr>
          <p:cNvSpPr>
            <a:spLocks noGrp="1"/>
          </p:cNvSpPr>
          <p:nvPr>
            <p:ph type="title"/>
          </p:nvPr>
        </p:nvSpPr>
        <p:spPr>
          <a:xfrm>
            <a:off x="4423472" y="-24347"/>
            <a:ext cx="6622568" cy="967654"/>
          </a:xfrm>
        </p:spPr>
        <p:txBody>
          <a:bodyPr>
            <a:normAutofit/>
          </a:bodyPr>
          <a:lstStyle/>
          <a:p>
            <a:r>
              <a:rPr lang="en-GB" sz="3600">
                <a:latin typeface="Calibri"/>
                <a:cs typeface="Calibri"/>
              </a:rPr>
              <a:t>Highley 2020 Population</a:t>
            </a:r>
          </a:p>
        </p:txBody>
      </p:sp>
      <p:graphicFrame>
        <p:nvGraphicFramePr>
          <p:cNvPr id="6" name="Table 4">
            <a:extLst>
              <a:ext uri="{FF2B5EF4-FFF2-40B4-BE49-F238E27FC236}">
                <a16:creationId xmlns:a16="http://schemas.microsoft.com/office/drawing/2014/main" id="{420225F7-9AEE-42C9-B714-6EE5AF5E1EB4}"/>
              </a:ext>
            </a:extLst>
          </p:cNvPr>
          <p:cNvGraphicFramePr>
            <a:graphicFrameLocks noGrp="1"/>
          </p:cNvGraphicFramePr>
          <p:nvPr>
            <p:extLst>
              <p:ext uri="{D42A27DB-BD31-4B8C-83A1-F6EECF244321}">
                <p14:modId xmlns:p14="http://schemas.microsoft.com/office/powerpoint/2010/main" val="3158701613"/>
              </p:ext>
            </p:extLst>
          </p:nvPr>
        </p:nvGraphicFramePr>
        <p:xfrm>
          <a:off x="1568397" y="3579630"/>
          <a:ext cx="3500319" cy="2064976"/>
        </p:xfrm>
        <a:graphic>
          <a:graphicData uri="http://schemas.openxmlformats.org/drawingml/2006/table">
            <a:tbl>
              <a:tblPr firstRow="1" bandRow="1">
                <a:tableStyleId>{BDBED569-4797-4DF1-A0F4-6AAB3CD982D8}</a:tableStyleId>
              </a:tblPr>
              <a:tblGrid>
                <a:gridCol w="1347641">
                  <a:extLst>
                    <a:ext uri="{9D8B030D-6E8A-4147-A177-3AD203B41FA5}">
                      <a16:colId xmlns:a16="http://schemas.microsoft.com/office/drawing/2014/main" val="3938344793"/>
                    </a:ext>
                  </a:extLst>
                </a:gridCol>
                <a:gridCol w="2152678">
                  <a:extLst>
                    <a:ext uri="{9D8B030D-6E8A-4147-A177-3AD203B41FA5}">
                      <a16:colId xmlns:a16="http://schemas.microsoft.com/office/drawing/2014/main" val="1137764438"/>
                    </a:ext>
                  </a:extLst>
                </a:gridCol>
              </a:tblGrid>
              <a:tr h="237463">
                <a:tc>
                  <a:txBody>
                    <a:bodyPr/>
                    <a:lstStyle/>
                    <a:p>
                      <a:pPr>
                        <a:lnSpc>
                          <a:spcPct val="100000"/>
                        </a:lnSpc>
                        <a:spcBef>
                          <a:spcPts val="0"/>
                        </a:spcBef>
                        <a:spcAft>
                          <a:spcPts val="0"/>
                        </a:spcAft>
                      </a:pPr>
                      <a:r>
                        <a:rPr lang="en-GB" sz="1100" b="0"/>
                        <a:t>Males</a:t>
                      </a:r>
                    </a:p>
                  </a:txBody>
                  <a:tcPr/>
                </a:tc>
                <a:tc>
                  <a:txBody>
                    <a:bodyPr/>
                    <a:lstStyle/>
                    <a:p>
                      <a:pPr algn="ctr">
                        <a:lnSpc>
                          <a:spcPct val="100000"/>
                        </a:lnSpc>
                        <a:spcBef>
                          <a:spcPts val="0"/>
                        </a:spcBef>
                        <a:spcAft>
                          <a:spcPts val="0"/>
                        </a:spcAft>
                      </a:pPr>
                      <a:r>
                        <a:rPr lang="en-GB" sz="1100" b="0"/>
                        <a:t>2,147 (49.6%)</a:t>
                      </a:r>
                    </a:p>
                  </a:txBody>
                  <a:tcPr/>
                </a:tc>
                <a:extLst>
                  <a:ext uri="{0D108BD9-81ED-4DB2-BD59-A6C34878D82A}">
                    <a16:rowId xmlns:a16="http://schemas.microsoft.com/office/drawing/2014/main" val="1018125085"/>
                  </a:ext>
                </a:extLst>
              </a:tr>
              <a:tr h="1769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Females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t>2,178 (50.4%)</a:t>
                      </a:r>
                    </a:p>
                  </a:txBody>
                  <a:tcPr/>
                </a:tc>
                <a:extLst>
                  <a:ext uri="{0D108BD9-81ED-4DB2-BD59-A6C34878D82A}">
                    <a16:rowId xmlns:a16="http://schemas.microsoft.com/office/drawing/2014/main" val="2208068207"/>
                  </a:ext>
                </a:extLst>
              </a:tr>
              <a:tr h="233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Average Age (mean)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t>46 years</a:t>
                      </a:r>
                    </a:p>
                  </a:txBody>
                  <a:tcPr/>
                </a:tc>
                <a:extLst>
                  <a:ext uri="{0D108BD9-81ED-4DB2-BD59-A6C34878D82A}">
                    <a16:rowId xmlns:a16="http://schemas.microsoft.com/office/drawing/2014/main" val="436340944"/>
                  </a:ext>
                </a:extLst>
              </a:tr>
              <a:tr h="2783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Dependency Ratio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t>100 independent : 80 dependent</a:t>
                      </a:r>
                    </a:p>
                  </a:txBody>
                  <a:tcPr/>
                </a:tc>
                <a:extLst>
                  <a:ext uri="{0D108BD9-81ED-4DB2-BD59-A6C34878D82A}">
                    <a16:rowId xmlns:a16="http://schemas.microsoft.com/office/drawing/2014/main" val="1330827333"/>
                  </a:ext>
                </a:extLst>
              </a:tr>
              <a:tr h="323561">
                <a:tc>
                  <a:txBody>
                    <a:bodyPr/>
                    <a:lstStyle/>
                    <a:p>
                      <a:pPr marL="0" marR="0" lvl="0" indent="0" algn="l" rtl="0" eaLnBrk="1" fontAlgn="auto" latinLnBrk="0" hangingPunct="1">
                        <a:lnSpc>
                          <a:spcPct val="100000"/>
                        </a:lnSpc>
                        <a:spcBef>
                          <a:spcPts val="0"/>
                        </a:spcBef>
                        <a:spcAft>
                          <a:spcPts val="0"/>
                        </a:spcAft>
                        <a:buClrTx/>
                        <a:buSzTx/>
                        <a:buFontTx/>
                        <a:buNone/>
                      </a:pPr>
                      <a:r>
                        <a:rPr lang="en-GB" sz="1100"/>
                        <a:t>Population Density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t>2.2 persons per hectare</a:t>
                      </a:r>
                    </a:p>
                  </a:txBody>
                  <a:tcPr/>
                </a:tc>
                <a:extLst>
                  <a:ext uri="{0D108BD9-81ED-4DB2-BD59-A6C34878D82A}">
                    <a16:rowId xmlns:a16="http://schemas.microsoft.com/office/drawing/2014/main" val="195319983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Area (Hectares)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t>1,965</a:t>
                      </a:r>
                    </a:p>
                  </a:txBody>
                  <a:tcPr/>
                </a:tc>
                <a:extLst>
                  <a:ext uri="{0D108BD9-81ED-4DB2-BD59-A6C34878D82A}">
                    <a16:rowId xmlns:a16="http://schemas.microsoft.com/office/drawing/2014/main" val="290463345"/>
                  </a:ext>
                </a:extLst>
              </a:tr>
              <a:tr h="324391">
                <a:tc>
                  <a:txBody>
                    <a:bodyPr/>
                    <a:lstStyle/>
                    <a:p>
                      <a:pPr>
                        <a:lnSpc>
                          <a:spcPct val="100000"/>
                        </a:lnSpc>
                        <a:spcBef>
                          <a:spcPts val="0"/>
                        </a:spcBef>
                        <a:spcAft>
                          <a:spcPts val="0"/>
                        </a:spcAft>
                      </a:pPr>
                      <a:r>
                        <a:rPr lang="en-GB" sz="1100"/>
                        <a:t>Urban (hectares)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a:t>Rural (hectares)</a:t>
                      </a:r>
                    </a:p>
                  </a:txBody>
                  <a:tcPr/>
                </a:tc>
                <a:tc>
                  <a:txBody>
                    <a:bodyPr/>
                    <a:lstStyle/>
                    <a:p>
                      <a:pPr algn="ctr">
                        <a:lnSpc>
                          <a:spcPct val="100000"/>
                        </a:lnSpc>
                        <a:spcBef>
                          <a:spcPts val="0"/>
                        </a:spcBef>
                        <a:spcAft>
                          <a:spcPts val="0"/>
                        </a:spcAft>
                      </a:pPr>
                      <a:r>
                        <a:rPr lang="en-GB" sz="1100"/>
                        <a:t>76.6 (3.9%)</a:t>
                      </a:r>
                    </a:p>
                    <a:p>
                      <a:pPr algn="ctr">
                        <a:lnSpc>
                          <a:spcPct val="100000"/>
                        </a:lnSpc>
                        <a:spcBef>
                          <a:spcPts val="0"/>
                        </a:spcBef>
                        <a:spcAft>
                          <a:spcPts val="0"/>
                        </a:spcAft>
                      </a:pPr>
                      <a:r>
                        <a:rPr lang="en-GB" sz="1100"/>
                        <a:t>1,888.4 (96.1%)</a:t>
                      </a:r>
                    </a:p>
                  </a:txBody>
                  <a:tcPr/>
                </a:tc>
                <a:extLst>
                  <a:ext uri="{0D108BD9-81ED-4DB2-BD59-A6C34878D82A}">
                    <a16:rowId xmlns:a16="http://schemas.microsoft.com/office/drawing/2014/main" val="4014817097"/>
                  </a:ext>
                </a:extLst>
              </a:tr>
            </a:tbl>
          </a:graphicData>
        </a:graphic>
      </p:graphicFrame>
      <p:pic>
        <p:nvPicPr>
          <p:cNvPr id="10" name="Content Placeholder 9">
            <a:extLst>
              <a:ext uri="{FF2B5EF4-FFF2-40B4-BE49-F238E27FC236}">
                <a16:creationId xmlns:a16="http://schemas.microsoft.com/office/drawing/2014/main" id="{74EA40D5-C1C8-498B-AAEA-9B05BE01E5CE}"/>
              </a:ext>
            </a:extLst>
          </p:cNvPr>
          <p:cNvPicPr>
            <a:picLocks noGrp="1" noChangeAspect="1"/>
          </p:cNvPicPr>
          <p:nvPr>
            <p:ph idx="1"/>
          </p:nvPr>
        </p:nvPicPr>
        <p:blipFill>
          <a:blip r:embed="rId5"/>
          <a:stretch>
            <a:fillRect/>
          </a:stretch>
        </p:blipFill>
        <p:spPr>
          <a:xfrm>
            <a:off x="5980131" y="1498430"/>
            <a:ext cx="6209284" cy="5363236"/>
          </a:xfrm>
          <a:prstGeom prst="rect">
            <a:avLst/>
          </a:prstGeom>
        </p:spPr>
      </p:pic>
      <p:graphicFrame>
        <p:nvGraphicFramePr>
          <p:cNvPr id="11" name="Table 7">
            <a:extLst>
              <a:ext uri="{FF2B5EF4-FFF2-40B4-BE49-F238E27FC236}">
                <a16:creationId xmlns:a16="http://schemas.microsoft.com/office/drawing/2014/main" id="{AB9F2713-7F04-4EA9-9AF8-B8C9F6CC7D7D}"/>
              </a:ext>
            </a:extLst>
          </p:cNvPr>
          <p:cNvGraphicFramePr>
            <a:graphicFrameLocks noGrp="1"/>
          </p:cNvGraphicFramePr>
          <p:nvPr>
            <p:extLst>
              <p:ext uri="{D42A27DB-BD31-4B8C-83A1-F6EECF244321}">
                <p14:modId xmlns:p14="http://schemas.microsoft.com/office/powerpoint/2010/main" val="727078896"/>
              </p:ext>
            </p:extLst>
          </p:nvPr>
        </p:nvGraphicFramePr>
        <p:xfrm>
          <a:off x="152464" y="1057698"/>
          <a:ext cx="4176464" cy="2379340"/>
        </p:xfrm>
        <a:graphic>
          <a:graphicData uri="http://schemas.openxmlformats.org/drawingml/2006/table">
            <a:tbl>
              <a:tblPr firstRow="1" bandRow="1">
                <a:tableStyleId>{5C22544A-7EE6-4342-B048-85BDC9FD1C3A}</a:tableStyleId>
              </a:tblPr>
              <a:tblGrid>
                <a:gridCol w="1324880">
                  <a:extLst>
                    <a:ext uri="{9D8B030D-6E8A-4147-A177-3AD203B41FA5}">
                      <a16:colId xmlns:a16="http://schemas.microsoft.com/office/drawing/2014/main" val="2694843924"/>
                    </a:ext>
                  </a:extLst>
                </a:gridCol>
                <a:gridCol w="501161">
                  <a:extLst>
                    <a:ext uri="{9D8B030D-6E8A-4147-A177-3AD203B41FA5}">
                      <a16:colId xmlns:a16="http://schemas.microsoft.com/office/drawing/2014/main" val="2239841248"/>
                    </a:ext>
                  </a:extLst>
                </a:gridCol>
                <a:gridCol w="949569">
                  <a:extLst>
                    <a:ext uri="{9D8B030D-6E8A-4147-A177-3AD203B41FA5}">
                      <a16:colId xmlns:a16="http://schemas.microsoft.com/office/drawing/2014/main" val="2893109255"/>
                    </a:ext>
                  </a:extLst>
                </a:gridCol>
                <a:gridCol w="764931">
                  <a:extLst>
                    <a:ext uri="{9D8B030D-6E8A-4147-A177-3AD203B41FA5}">
                      <a16:colId xmlns:a16="http://schemas.microsoft.com/office/drawing/2014/main" val="1943007946"/>
                    </a:ext>
                  </a:extLst>
                </a:gridCol>
                <a:gridCol w="635923">
                  <a:extLst>
                    <a:ext uri="{9D8B030D-6E8A-4147-A177-3AD203B41FA5}">
                      <a16:colId xmlns:a16="http://schemas.microsoft.com/office/drawing/2014/main" val="1922640459"/>
                    </a:ext>
                  </a:extLst>
                </a:gridCol>
              </a:tblGrid>
              <a:tr h="198120">
                <a:tc rowSpan="2">
                  <a:txBody>
                    <a:bodyPr/>
                    <a:lstStyle/>
                    <a:p>
                      <a:r>
                        <a:rPr lang="en-GB" sz="1050" b="0">
                          <a:solidFill>
                            <a:schemeClr val="bg1"/>
                          </a:solidFill>
                        </a:rPr>
                        <a:t>Age Group (years)</a:t>
                      </a:r>
                    </a:p>
                  </a:txBody>
                  <a:tcPr/>
                </a:tc>
                <a:tc gridSpan="2">
                  <a:txBody>
                    <a:bodyPr/>
                    <a:lstStyle/>
                    <a:p>
                      <a:pPr algn="ctr"/>
                      <a:r>
                        <a:rPr lang="en-GB" sz="1000" b="0">
                          <a:solidFill>
                            <a:schemeClr val="bg1"/>
                          </a:solidFill>
                        </a:rPr>
                        <a:t>Highley Place Plan Area</a:t>
                      </a:r>
                    </a:p>
                  </a:txBody>
                  <a:tcPr/>
                </a:tc>
                <a:tc hMerge="1">
                  <a:txBody>
                    <a:bodyPr/>
                    <a:lstStyle/>
                    <a:p>
                      <a:pPr algn="ctr"/>
                      <a:endParaRPr lang="en-GB" sz="1000" b="0">
                        <a:solidFill>
                          <a:schemeClr val="tx1"/>
                        </a:solidFill>
                      </a:endParaRPr>
                    </a:p>
                  </a:txBody>
                  <a:tcPr/>
                </a:tc>
                <a:tc>
                  <a:txBody>
                    <a:bodyPr/>
                    <a:lstStyle/>
                    <a:p>
                      <a:pPr algn="ctr"/>
                      <a:r>
                        <a:rPr lang="en-GB" sz="1000" b="0">
                          <a:solidFill>
                            <a:schemeClr val="bg1"/>
                          </a:solidFill>
                        </a:rPr>
                        <a:t>Shropshire</a:t>
                      </a:r>
                    </a:p>
                  </a:txBody>
                  <a:tcPr/>
                </a:tc>
                <a:tc>
                  <a:txBody>
                    <a:bodyPr/>
                    <a:lstStyle/>
                    <a:p>
                      <a:pPr algn="ctr"/>
                      <a:r>
                        <a:rPr lang="en-GB" sz="1000" b="0">
                          <a:solidFill>
                            <a:schemeClr val="bg1"/>
                          </a:solidFill>
                        </a:rPr>
                        <a:t>England</a:t>
                      </a:r>
                    </a:p>
                  </a:txBody>
                  <a:tcPr/>
                </a:tc>
                <a:extLst>
                  <a:ext uri="{0D108BD9-81ED-4DB2-BD59-A6C34878D82A}">
                    <a16:rowId xmlns:a16="http://schemas.microsoft.com/office/drawing/2014/main" val="798258677"/>
                  </a:ext>
                </a:extLst>
              </a:tr>
              <a:tr h="265982">
                <a:tc vMerge="1">
                  <a:txBody>
                    <a:bodyPr/>
                    <a:lstStyle/>
                    <a:p>
                      <a:endParaRPr lang="en-GB"/>
                    </a:p>
                  </a:txBody>
                  <a:tcPr/>
                </a:tc>
                <a:tc>
                  <a:txBody>
                    <a:bodyPr/>
                    <a:lstStyle/>
                    <a:p>
                      <a:pPr algn="ctr"/>
                      <a:r>
                        <a:rPr lang="en-GB" sz="1050" b="0">
                          <a:solidFill>
                            <a:schemeClr val="tx1"/>
                          </a:solidFill>
                        </a:rPr>
                        <a:t>No.</a:t>
                      </a:r>
                      <a:endParaRPr lang="en-GB" sz="105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0">
                          <a:solidFill>
                            <a:schemeClr val="tx1"/>
                          </a:solidFill>
                        </a:rPr>
                        <a:t>%</a:t>
                      </a:r>
                    </a:p>
                  </a:txBody>
                  <a:tcPr/>
                </a:tc>
                <a:tc>
                  <a:txBody>
                    <a:bodyPr/>
                    <a:lstStyle/>
                    <a:p>
                      <a:pPr algn="ctr"/>
                      <a:r>
                        <a:rPr lang="en-GB" sz="1050" b="0">
                          <a:solidFill>
                            <a:schemeClr val="tx1"/>
                          </a:solidFill>
                        </a:rPr>
                        <a:t>%</a:t>
                      </a:r>
                    </a:p>
                  </a:txBody>
                  <a:tcPr/>
                </a:tc>
                <a:tc>
                  <a:txBody>
                    <a:bodyPr/>
                    <a:lstStyle/>
                    <a:p>
                      <a:pPr algn="ctr"/>
                      <a:r>
                        <a:rPr lang="en-GB" sz="1050"/>
                        <a:t>%</a:t>
                      </a:r>
                    </a:p>
                  </a:txBody>
                  <a:tcPr/>
                </a:tc>
                <a:extLst>
                  <a:ext uri="{0D108BD9-81ED-4DB2-BD59-A6C34878D82A}">
                    <a16:rowId xmlns:a16="http://schemas.microsoft.com/office/drawing/2014/main" val="1231890916"/>
                  </a:ext>
                </a:extLst>
              </a:tr>
              <a:tr h="267074">
                <a:tc>
                  <a:txBody>
                    <a:bodyPr/>
                    <a:lstStyle/>
                    <a:p>
                      <a:r>
                        <a:rPr lang="en-GB" sz="1050" b="0">
                          <a:solidFill>
                            <a:schemeClr val="tx1"/>
                          </a:solidFill>
                        </a:rPr>
                        <a:t>Early Years (0-4)</a:t>
                      </a:r>
                    </a:p>
                  </a:txBody>
                  <a:tcPr/>
                </a:tc>
                <a:tc>
                  <a:txBody>
                    <a:bodyPr/>
                    <a:lstStyle/>
                    <a:p>
                      <a:pPr algn="ctr"/>
                      <a:r>
                        <a:rPr lang="en-GB" sz="1050" b="0">
                          <a:solidFill>
                            <a:schemeClr val="tx1"/>
                          </a:solidFill>
                        </a:rPr>
                        <a:t>250</a:t>
                      </a:r>
                    </a:p>
                  </a:txBody>
                  <a:tcPr/>
                </a:tc>
                <a:tc>
                  <a:txBody>
                    <a:bodyPr/>
                    <a:lstStyle/>
                    <a:p>
                      <a:pPr algn="ctr"/>
                      <a:r>
                        <a:rPr lang="en-GB" sz="1050" b="0">
                          <a:solidFill>
                            <a:schemeClr val="tx1"/>
                          </a:solidFill>
                        </a:rPr>
                        <a:t>5.8</a:t>
                      </a:r>
                    </a:p>
                  </a:txBody>
                  <a:tcPr/>
                </a:tc>
                <a:tc>
                  <a:txBody>
                    <a:bodyPr/>
                    <a:lstStyle/>
                    <a:p>
                      <a:pPr algn="ctr"/>
                      <a:r>
                        <a:rPr lang="en-GB" sz="1050" b="0">
                          <a:solidFill>
                            <a:schemeClr val="tx1"/>
                          </a:solidFill>
                        </a:rPr>
                        <a:t>5.7</a:t>
                      </a:r>
                    </a:p>
                  </a:txBody>
                  <a:tcPr/>
                </a:tc>
                <a:tc>
                  <a:txBody>
                    <a:bodyPr/>
                    <a:lstStyle/>
                    <a:p>
                      <a:pPr algn="ctr"/>
                      <a:r>
                        <a:rPr lang="en-GB" sz="1050"/>
                        <a:t>5.7</a:t>
                      </a:r>
                    </a:p>
                  </a:txBody>
                  <a:tcPr/>
                </a:tc>
                <a:extLst>
                  <a:ext uri="{0D108BD9-81ED-4DB2-BD59-A6C34878D82A}">
                    <a16:rowId xmlns:a16="http://schemas.microsoft.com/office/drawing/2014/main" val="3270545170"/>
                  </a:ext>
                </a:extLst>
              </a:tr>
              <a:tr h="267074">
                <a:tc>
                  <a:txBody>
                    <a:bodyPr/>
                    <a:lstStyle/>
                    <a:p>
                      <a:r>
                        <a:rPr lang="en-GB" sz="1050" b="0">
                          <a:solidFill>
                            <a:schemeClr val="tx1"/>
                          </a:solidFill>
                        </a:rPr>
                        <a:t>School Age  (5-15)</a:t>
                      </a:r>
                    </a:p>
                  </a:txBody>
                  <a:tcPr/>
                </a:tc>
                <a:tc>
                  <a:txBody>
                    <a:bodyPr/>
                    <a:lstStyle/>
                    <a:p>
                      <a:pPr algn="ctr"/>
                      <a:r>
                        <a:rPr lang="en-GB" sz="1050" b="0">
                          <a:solidFill>
                            <a:schemeClr val="tx1"/>
                          </a:solidFill>
                        </a:rPr>
                        <a:t>481</a:t>
                      </a:r>
                    </a:p>
                  </a:txBody>
                  <a:tcPr/>
                </a:tc>
                <a:tc>
                  <a:txBody>
                    <a:bodyPr/>
                    <a:lstStyle/>
                    <a:p>
                      <a:pPr algn="ctr"/>
                      <a:r>
                        <a:rPr lang="en-GB" sz="1050" b="0">
                          <a:solidFill>
                            <a:schemeClr val="tx1"/>
                          </a:solidFill>
                        </a:rPr>
                        <a:t>11.1</a:t>
                      </a:r>
                    </a:p>
                  </a:txBody>
                  <a:tcPr/>
                </a:tc>
                <a:tc>
                  <a:txBody>
                    <a:bodyPr/>
                    <a:lstStyle/>
                    <a:p>
                      <a:pPr algn="ctr"/>
                      <a:r>
                        <a:rPr lang="en-GB" sz="1050" b="0">
                          <a:solidFill>
                            <a:schemeClr val="tx1"/>
                          </a:solidFill>
                        </a:rPr>
                        <a:t>11.8</a:t>
                      </a:r>
                    </a:p>
                  </a:txBody>
                  <a:tcPr/>
                </a:tc>
                <a:tc>
                  <a:txBody>
                    <a:bodyPr/>
                    <a:lstStyle/>
                    <a:p>
                      <a:pPr algn="ctr"/>
                      <a:r>
                        <a:rPr lang="en-GB" sz="1050"/>
                        <a:t>13.5</a:t>
                      </a:r>
                    </a:p>
                  </a:txBody>
                  <a:tcPr/>
                </a:tc>
                <a:extLst>
                  <a:ext uri="{0D108BD9-81ED-4DB2-BD59-A6C34878D82A}">
                    <a16:rowId xmlns:a16="http://schemas.microsoft.com/office/drawing/2014/main" val="1102194781"/>
                  </a:ext>
                </a:extLst>
              </a:tr>
              <a:tr h="267074">
                <a:tc>
                  <a:txBody>
                    <a:bodyPr/>
                    <a:lstStyle/>
                    <a:p>
                      <a:r>
                        <a:rPr lang="en-GB" sz="1050" b="0">
                          <a:solidFill>
                            <a:schemeClr val="tx1"/>
                          </a:solidFill>
                        </a:rPr>
                        <a:t>Working Age (16-64)</a:t>
                      </a:r>
                    </a:p>
                  </a:txBody>
                  <a:tcPr/>
                </a:tc>
                <a:tc>
                  <a:txBody>
                    <a:bodyPr/>
                    <a:lstStyle/>
                    <a:p>
                      <a:pPr algn="ctr"/>
                      <a:r>
                        <a:rPr lang="en-GB" sz="1050" b="0">
                          <a:solidFill>
                            <a:schemeClr val="tx1"/>
                          </a:solidFill>
                        </a:rPr>
                        <a:t>2,405</a:t>
                      </a:r>
                    </a:p>
                  </a:txBody>
                  <a:tcPr/>
                </a:tc>
                <a:tc>
                  <a:txBody>
                    <a:bodyPr/>
                    <a:lstStyle/>
                    <a:p>
                      <a:pPr algn="ctr"/>
                      <a:r>
                        <a:rPr lang="en-GB" sz="1050" b="0">
                          <a:solidFill>
                            <a:schemeClr val="tx1"/>
                          </a:solidFill>
                        </a:rPr>
                        <a:t>55.6</a:t>
                      </a:r>
                    </a:p>
                  </a:txBody>
                  <a:tcPr/>
                </a:tc>
                <a:tc>
                  <a:txBody>
                    <a:bodyPr/>
                    <a:lstStyle/>
                    <a:p>
                      <a:pPr algn="ctr"/>
                      <a:r>
                        <a:rPr lang="en-GB" sz="1050" b="0">
                          <a:solidFill>
                            <a:schemeClr val="tx1"/>
                          </a:solidFill>
                        </a:rPr>
                        <a:t>58.7</a:t>
                      </a:r>
                    </a:p>
                  </a:txBody>
                  <a:tcPr/>
                </a:tc>
                <a:tc>
                  <a:txBody>
                    <a:bodyPr/>
                    <a:lstStyle/>
                    <a:p>
                      <a:pPr algn="ctr"/>
                      <a:r>
                        <a:rPr lang="en-GB" sz="1050"/>
                        <a:t>62.3</a:t>
                      </a:r>
                    </a:p>
                  </a:txBody>
                  <a:tcPr/>
                </a:tc>
                <a:extLst>
                  <a:ext uri="{0D108BD9-81ED-4DB2-BD59-A6C34878D82A}">
                    <a16:rowId xmlns:a16="http://schemas.microsoft.com/office/drawing/2014/main" val="2909379067"/>
                  </a:ext>
                </a:extLst>
              </a:tr>
              <a:tr h="267074">
                <a:tc>
                  <a:txBody>
                    <a:bodyPr/>
                    <a:lstStyle/>
                    <a:p>
                      <a:r>
                        <a:rPr lang="en-GB" sz="1050" b="0">
                          <a:solidFill>
                            <a:schemeClr val="tx1"/>
                          </a:solidFill>
                        </a:rPr>
                        <a:t>Older Active (65-84)</a:t>
                      </a:r>
                    </a:p>
                  </a:txBody>
                  <a:tcPr/>
                </a:tc>
                <a:tc>
                  <a:txBody>
                    <a:bodyPr/>
                    <a:lstStyle/>
                    <a:p>
                      <a:pPr algn="ctr"/>
                      <a:r>
                        <a:rPr lang="en-GB" sz="1050" b="0">
                          <a:solidFill>
                            <a:schemeClr val="tx1"/>
                          </a:solidFill>
                        </a:rPr>
                        <a:t>1,805</a:t>
                      </a:r>
                    </a:p>
                  </a:txBody>
                  <a:tcPr/>
                </a:tc>
                <a:tc>
                  <a:txBody>
                    <a:bodyPr/>
                    <a:lstStyle/>
                    <a:p>
                      <a:pPr algn="ctr"/>
                      <a:r>
                        <a:rPr lang="en-GB" sz="1050" b="0">
                          <a:solidFill>
                            <a:schemeClr val="tx1"/>
                          </a:solidFill>
                        </a:rPr>
                        <a:t>24.8</a:t>
                      </a:r>
                    </a:p>
                  </a:txBody>
                  <a:tcPr/>
                </a:tc>
                <a:tc>
                  <a:txBody>
                    <a:bodyPr/>
                    <a:lstStyle/>
                    <a:p>
                      <a:pPr algn="ctr"/>
                      <a:r>
                        <a:rPr lang="en-GB" sz="1050" b="0">
                          <a:solidFill>
                            <a:schemeClr val="tx1"/>
                          </a:solidFill>
                        </a:rPr>
                        <a:t>21.7</a:t>
                      </a:r>
                    </a:p>
                  </a:txBody>
                  <a:tcPr/>
                </a:tc>
                <a:tc>
                  <a:txBody>
                    <a:bodyPr/>
                    <a:lstStyle/>
                    <a:p>
                      <a:pPr algn="ctr"/>
                      <a:r>
                        <a:rPr lang="en-GB" sz="1050"/>
                        <a:t>16.0</a:t>
                      </a:r>
                    </a:p>
                  </a:txBody>
                  <a:tcPr/>
                </a:tc>
                <a:extLst>
                  <a:ext uri="{0D108BD9-81ED-4DB2-BD59-A6C34878D82A}">
                    <a16:rowId xmlns:a16="http://schemas.microsoft.com/office/drawing/2014/main" val="4133945845"/>
                  </a:ext>
                </a:extLst>
              </a:tr>
              <a:tr h="267074">
                <a:tc>
                  <a:txBody>
                    <a:bodyPr/>
                    <a:lstStyle/>
                    <a:p>
                      <a:r>
                        <a:rPr lang="en-GB" sz="1050" b="0">
                          <a:solidFill>
                            <a:schemeClr val="tx1"/>
                          </a:solidFill>
                        </a:rPr>
                        <a:t>Older (65 Plus)</a:t>
                      </a:r>
                    </a:p>
                  </a:txBody>
                  <a:tcPr/>
                </a:tc>
                <a:tc>
                  <a:txBody>
                    <a:bodyPr/>
                    <a:lstStyle/>
                    <a:p>
                      <a:pPr algn="ctr"/>
                      <a:r>
                        <a:rPr lang="en-GB" sz="1050" b="0">
                          <a:solidFill>
                            <a:schemeClr val="tx1"/>
                          </a:solidFill>
                        </a:rPr>
                        <a:t>1,189</a:t>
                      </a:r>
                    </a:p>
                  </a:txBody>
                  <a:tcPr/>
                </a:tc>
                <a:tc>
                  <a:txBody>
                    <a:bodyPr/>
                    <a:lstStyle/>
                    <a:p>
                      <a:pPr algn="ctr"/>
                      <a:r>
                        <a:rPr lang="en-GB" sz="1050" b="0">
                          <a:solidFill>
                            <a:schemeClr val="tx1"/>
                          </a:solidFill>
                        </a:rPr>
                        <a:t>27.5</a:t>
                      </a:r>
                    </a:p>
                  </a:txBody>
                  <a:tcPr/>
                </a:tc>
                <a:tc>
                  <a:txBody>
                    <a:bodyPr/>
                    <a:lstStyle/>
                    <a:p>
                      <a:pPr algn="ctr"/>
                      <a:r>
                        <a:rPr lang="en-GB" sz="1050" b="0">
                          <a:solidFill>
                            <a:schemeClr val="tx1"/>
                          </a:solidFill>
                        </a:rPr>
                        <a:t>25.0</a:t>
                      </a:r>
                    </a:p>
                  </a:txBody>
                  <a:tcPr/>
                </a:tc>
                <a:tc>
                  <a:txBody>
                    <a:bodyPr/>
                    <a:lstStyle/>
                    <a:p>
                      <a:pPr algn="ctr"/>
                      <a:r>
                        <a:rPr lang="en-GB" sz="1050"/>
                        <a:t>18.5</a:t>
                      </a:r>
                    </a:p>
                  </a:txBody>
                  <a:tcPr/>
                </a:tc>
                <a:extLst>
                  <a:ext uri="{0D108BD9-81ED-4DB2-BD59-A6C34878D82A}">
                    <a16:rowId xmlns:a16="http://schemas.microsoft.com/office/drawing/2014/main" val="2697085886"/>
                  </a:ext>
                </a:extLst>
              </a:tr>
              <a:tr h="267074">
                <a:tc>
                  <a:txBody>
                    <a:bodyPr/>
                    <a:lstStyle/>
                    <a:p>
                      <a:r>
                        <a:rPr lang="en-GB" sz="1050" b="0">
                          <a:solidFill>
                            <a:schemeClr val="tx1"/>
                          </a:solidFill>
                        </a:rPr>
                        <a:t>Elderly (85 Plus)</a:t>
                      </a:r>
                    </a:p>
                  </a:txBody>
                  <a:tcPr/>
                </a:tc>
                <a:tc>
                  <a:txBody>
                    <a:bodyPr/>
                    <a:lstStyle/>
                    <a:p>
                      <a:pPr algn="ctr"/>
                      <a:r>
                        <a:rPr lang="en-GB" sz="1050" b="0">
                          <a:solidFill>
                            <a:schemeClr val="tx1"/>
                          </a:solidFill>
                        </a:rPr>
                        <a:t>115</a:t>
                      </a:r>
                    </a:p>
                  </a:txBody>
                  <a:tcPr/>
                </a:tc>
                <a:tc>
                  <a:txBody>
                    <a:bodyPr/>
                    <a:lstStyle/>
                    <a:p>
                      <a:pPr algn="ctr"/>
                      <a:r>
                        <a:rPr lang="en-GB" sz="1050" b="0">
                          <a:solidFill>
                            <a:schemeClr val="tx1"/>
                          </a:solidFill>
                        </a:rPr>
                        <a:t>2.7</a:t>
                      </a:r>
                    </a:p>
                  </a:txBody>
                  <a:tcPr/>
                </a:tc>
                <a:tc>
                  <a:txBody>
                    <a:bodyPr/>
                    <a:lstStyle/>
                    <a:p>
                      <a:pPr algn="ctr"/>
                      <a:r>
                        <a:rPr lang="en-GB" sz="1050" b="0">
                          <a:solidFill>
                            <a:schemeClr val="tx1"/>
                          </a:solidFill>
                        </a:rPr>
                        <a:t>3.3</a:t>
                      </a:r>
                    </a:p>
                  </a:txBody>
                  <a:tcPr/>
                </a:tc>
                <a:tc>
                  <a:txBody>
                    <a:bodyPr/>
                    <a:lstStyle/>
                    <a:p>
                      <a:pPr algn="ctr"/>
                      <a:r>
                        <a:rPr lang="en-GB" sz="1050"/>
                        <a:t>2.5</a:t>
                      </a:r>
                    </a:p>
                  </a:txBody>
                  <a:tcPr/>
                </a:tc>
                <a:extLst>
                  <a:ext uri="{0D108BD9-81ED-4DB2-BD59-A6C34878D82A}">
                    <a16:rowId xmlns:a16="http://schemas.microsoft.com/office/drawing/2014/main" val="3771531885"/>
                  </a:ext>
                </a:extLst>
              </a:tr>
              <a:tr h="267074">
                <a:tc>
                  <a:txBody>
                    <a:bodyPr/>
                    <a:lstStyle/>
                    <a:p>
                      <a:r>
                        <a:rPr lang="en-GB" sz="1050" b="0">
                          <a:solidFill>
                            <a:schemeClr val="tx1"/>
                          </a:solidFill>
                        </a:rPr>
                        <a:t>Total</a:t>
                      </a:r>
                    </a:p>
                  </a:txBody>
                  <a:tcPr/>
                </a:tc>
                <a:tc>
                  <a:txBody>
                    <a:bodyPr/>
                    <a:lstStyle/>
                    <a:p>
                      <a:pPr algn="ctr"/>
                      <a:r>
                        <a:rPr lang="en-GB" sz="1050" b="0">
                          <a:solidFill>
                            <a:schemeClr val="tx1"/>
                          </a:solidFill>
                        </a:rPr>
                        <a:t>4,325</a:t>
                      </a:r>
                    </a:p>
                  </a:txBody>
                  <a:tcPr/>
                </a:tc>
                <a:tc>
                  <a:txBody>
                    <a:bodyPr/>
                    <a:lstStyle/>
                    <a:p>
                      <a:pPr algn="ctr"/>
                      <a:endParaRPr lang="en-GB" sz="1050" b="0">
                        <a:solidFill>
                          <a:schemeClr val="tx1"/>
                        </a:solidFill>
                      </a:endParaRPr>
                    </a:p>
                  </a:txBody>
                  <a:tcPr>
                    <a:solidFill>
                      <a:schemeClr val="bg1">
                        <a:lumMod val="85000"/>
                      </a:schemeClr>
                    </a:solidFill>
                  </a:tcPr>
                </a:tc>
                <a:tc>
                  <a:txBody>
                    <a:bodyPr/>
                    <a:lstStyle/>
                    <a:p>
                      <a:pPr algn="ctr"/>
                      <a:endParaRPr lang="en-GB" sz="1050" b="0">
                        <a:solidFill>
                          <a:schemeClr val="tx1"/>
                        </a:solidFill>
                      </a:endParaRPr>
                    </a:p>
                  </a:txBody>
                  <a:tcPr>
                    <a:solidFill>
                      <a:schemeClr val="bg1">
                        <a:lumMod val="85000"/>
                      </a:schemeClr>
                    </a:solidFill>
                  </a:tcPr>
                </a:tc>
                <a:tc>
                  <a:txBody>
                    <a:bodyPr/>
                    <a:lstStyle/>
                    <a:p>
                      <a:endParaRPr lang="en-GB" sz="1050"/>
                    </a:p>
                  </a:txBody>
                  <a:tcPr>
                    <a:solidFill>
                      <a:schemeClr val="bg1">
                        <a:lumMod val="85000"/>
                      </a:schemeClr>
                    </a:solidFill>
                  </a:tcPr>
                </a:tc>
                <a:extLst>
                  <a:ext uri="{0D108BD9-81ED-4DB2-BD59-A6C34878D82A}">
                    <a16:rowId xmlns:a16="http://schemas.microsoft.com/office/drawing/2014/main" val="3547933650"/>
                  </a:ext>
                </a:extLst>
              </a:tr>
            </a:tbl>
          </a:graphicData>
        </a:graphic>
      </p:graphicFrame>
      <p:sp>
        <p:nvSpPr>
          <p:cNvPr id="12" name="TextBox 11">
            <a:extLst>
              <a:ext uri="{FF2B5EF4-FFF2-40B4-BE49-F238E27FC236}">
                <a16:creationId xmlns:a16="http://schemas.microsoft.com/office/drawing/2014/main" id="{80FF2FA6-0691-4A76-8E07-22BA0CF07A06}"/>
              </a:ext>
            </a:extLst>
          </p:cNvPr>
          <p:cNvSpPr txBox="1"/>
          <p:nvPr/>
        </p:nvSpPr>
        <p:spPr>
          <a:xfrm>
            <a:off x="6355736" y="857536"/>
            <a:ext cx="1946986" cy="369332"/>
          </a:xfrm>
          <a:prstGeom prst="rect">
            <a:avLst/>
          </a:prstGeom>
          <a:noFill/>
        </p:spPr>
        <p:txBody>
          <a:bodyPr wrap="square" lIns="91440" tIns="45720" rIns="91440" bIns="45720" rtlCol="0" anchor="t">
            <a:spAutoFit/>
          </a:bodyPr>
          <a:lstStyle/>
          <a:p>
            <a:r>
              <a:rPr lang="en-GB"/>
              <a:t>Female Population</a:t>
            </a:r>
          </a:p>
        </p:txBody>
      </p:sp>
      <p:sp>
        <p:nvSpPr>
          <p:cNvPr id="13" name="TextBox 12">
            <a:extLst>
              <a:ext uri="{FF2B5EF4-FFF2-40B4-BE49-F238E27FC236}">
                <a16:creationId xmlns:a16="http://schemas.microsoft.com/office/drawing/2014/main" id="{D4CE94F7-B658-4C1F-8670-F22BB8DA8ABE}"/>
              </a:ext>
            </a:extLst>
          </p:cNvPr>
          <p:cNvSpPr txBox="1"/>
          <p:nvPr/>
        </p:nvSpPr>
        <p:spPr>
          <a:xfrm>
            <a:off x="9947238" y="854970"/>
            <a:ext cx="1955363" cy="369332"/>
          </a:xfrm>
          <a:prstGeom prst="rect">
            <a:avLst/>
          </a:prstGeom>
          <a:noFill/>
        </p:spPr>
        <p:txBody>
          <a:bodyPr wrap="square" rtlCol="0">
            <a:spAutoFit/>
          </a:bodyPr>
          <a:lstStyle/>
          <a:p>
            <a:r>
              <a:rPr lang="en-GB"/>
              <a:t>Male Population</a:t>
            </a:r>
          </a:p>
        </p:txBody>
      </p:sp>
      <p:pic>
        <p:nvPicPr>
          <p:cNvPr id="2" name="Picture 1">
            <a:extLst>
              <a:ext uri="{FF2B5EF4-FFF2-40B4-BE49-F238E27FC236}">
                <a16:creationId xmlns:a16="http://schemas.microsoft.com/office/drawing/2014/main" id="{230965A1-5AC9-4667-8E0D-250C3E1C3696}"/>
              </a:ext>
            </a:extLst>
          </p:cNvPr>
          <p:cNvPicPr>
            <a:picLocks noChangeAspect="1"/>
          </p:cNvPicPr>
          <p:nvPr/>
        </p:nvPicPr>
        <p:blipFill>
          <a:blip r:embed="rId6"/>
          <a:stretch>
            <a:fillRect/>
          </a:stretch>
        </p:blipFill>
        <p:spPr>
          <a:xfrm>
            <a:off x="0" y="5788172"/>
            <a:ext cx="6096000" cy="1069828"/>
          </a:xfrm>
          <a:prstGeom prst="rect">
            <a:avLst/>
          </a:prstGeom>
        </p:spPr>
      </p:pic>
    </p:spTree>
    <p:extLst>
      <p:ext uri="{BB962C8B-B14F-4D97-AF65-F5344CB8AC3E}">
        <p14:creationId xmlns:p14="http://schemas.microsoft.com/office/powerpoint/2010/main" val="3081363302"/>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745FEE-B15A-4291-A244-DF4331209B2B}"/>
              </a:ext>
            </a:extLst>
          </p:cNvPr>
          <p:cNvPicPr>
            <a:picLocks noChangeAspect="1"/>
          </p:cNvPicPr>
          <p:nvPr/>
        </p:nvPicPr>
        <p:blipFill>
          <a:blip r:embed="rId4"/>
          <a:stretch>
            <a:fillRect/>
          </a:stretch>
        </p:blipFill>
        <p:spPr>
          <a:xfrm>
            <a:off x="0" y="5249652"/>
            <a:ext cx="9164548" cy="1608348"/>
          </a:xfrm>
          <a:prstGeom prst="rect">
            <a:avLst/>
          </a:prstGeom>
        </p:spPr>
      </p:pic>
      <p:pic>
        <p:nvPicPr>
          <p:cNvPr id="8" name="Picture 7">
            <a:extLst>
              <a:ext uri="{FF2B5EF4-FFF2-40B4-BE49-F238E27FC236}">
                <a16:creationId xmlns:a16="http://schemas.microsoft.com/office/drawing/2014/main" id="{DC60F78E-0199-4E99-A861-9E51B2007E60}"/>
              </a:ext>
            </a:extLst>
          </p:cNvPr>
          <p:cNvPicPr>
            <a:picLocks noChangeAspect="1"/>
          </p:cNvPicPr>
          <p:nvPr/>
        </p:nvPicPr>
        <p:blipFill>
          <a:blip r:embed="rId5"/>
          <a:stretch>
            <a:fillRect/>
          </a:stretch>
        </p:blipFill>
        <p:spPr>
          <a:xfrm>
            <a:off x="8484903" y="-3209"/>
            <a:ext cx="3708648" cy="5941672"/>
          </a:xfrm>
          <a:prstGeom prst="rect">
            <a:avLst/>
          </a:prstGeom>
        </p:spPr>
      </p:pic>
      <p:sp>
        <p:nvSpPr>
          <p:cNvPr id="9" name="Title 8">
            <a:extLst>
              <a:ext uri="{FF2B5EF4-FFF2-40B4-BE49-F238E27FC236}">
                <a16:creationId xmlns:a16="http://schemas.microsoft.com/office/drawing/2014/main" id="{C8F8B200-0A35-473C-94A2-24BC5488EC0B}"/>
              </a:ext>
            </a:extLst>
          </p:cNvPr>
          <p:cNvSpPr>
            <a:spLocks noGrp="1"/>
          </p:cNvSpPr>
          <p:nvPr>
            <p:ph type="title"/>
          </p:nvPr>
        </p:nvSpPr>
        <p:spPr>
          <a:xfrm>
            <a:off x="3515315" y="98826"/>
            <a:ext cx="5984195" cy="712238"/>
          </a:xfrm>
        </p:spPr>
        <p:txBody>
          <a:bodyPr>
            <a:noAutofit/>
          </a:bodyPr>
          <a:lstStyle/>
          <a:p>
            <a:r>
              <a:rPr lang="en-GB" sz="3600">
                <a:latin typeface="Calibri"/>
                <a:cs typeface="Calibri"/>
              </a:rPr>
              <a:t>Highley Population Change</a:t>
            </a:r>
          </a:p>
        </p:txBody>
      </p:sp>
      <p:graphicFrame>
        <p:nvGraphicFramePr>
          <p:cNvPr id="12" name="Table 12">
            <a:extLst>
              <a:ext uri="{FF2B5EF4-FFF2-40B4-BE49-F238E27FC236}">
                <a16:creationId xmlns:a16="http://schemas.microsoft.com/office/drawing/2014/main" id="{F1F8B761-0471-4EAD-BC0F-1BB0FF3BE774}"/>
              </a:ext>
            </a:extLst>
          </p:cNvPr>
          <p:cNvGraphicFramePr>
            <a:graphicFrameLocks noGrp="1"/>
          </p:cNvGraphicFramePr>
          <p:nvPr>
            <p:ph idx="1"/>
            <p:extLst>
              <p:ext uri="{D42A27DB-BD31-4B8C-83A1-F6EECF244321}">
                <p14:modId xmlns:p14="http://schemas.microsoft.com/office/powerpoint/2010/main" val="2976371437"/>
              </p:ext>
            </p:extLst>
          </p:nvPr>
        </p:nvGraphicFramePr>
        <p:xfrm>
          <a:off x="217309" y="1345915"/>
          <a:ext cx="8267595" cy="4059436"/>
        </p:xfrm>
        <a:graphic>
          <a:graphicData uri="http://schemas.openxmlformats.org/drawingml/2006/table">
            <a:tbl>
              <a:tblPr firstRow="1" bandRow="1">
                <a:tableStyleId>{5C22544A-7EE6-4342-B048-85BDC9FD1C3A}</a:tableStyleId>
              </a:tblPr>
              <a:tblGrid>
                <a:gridCol w="1181085">
                  <a:extLst>
                    <a:ext uri="{9D8B030D-6E8A-4147-A177-3AD203B41FA5}">
                      <a16:colId xmlns:a16="http://schemas.microsoft.com/office/drawing/2014/main" val="1767393167"/>
                    </a:ext>
                  </a:extLst>
                </a:gridCol>
                <a:gridCol w="1181085">
                  <a:extLst>
                    <a:ext uri="{9D8B030D-6E8A-4147-A177-3AD203B41FA5}">
                      <a16:colId xmlns:a16="http://schemas.microsoft.com/office/drawing/2014/main" val="4071402701"/>
                    </a:ext>
                  </a:extLst>
                </a:gridCol>
                <a:gridCol w="1181085">
                  <a:extLst>
                    <a:ext uri="{9D8B030D-6E8A-4147-A177-3AD203B41FA5}">
                      <a16:colId xmlns:a16="http://schemas.microsoft.com/office/drawing/2014/main" val="2285482251"/>
                    </a:ext>
                  </a:extLst>
                </a:gridCol>
                <a:gridCol w="1181085">
                  <a:extLst>
                    <a:ext uri="{9D8B030D-6E8A-4147-A177-3AD203B41FA5}">
                      <a16:colId xmlns:a16="http://schemas.microsoft.com/office/drawing/2014/main" val="2445293381"/>
                    </a:ext>
                  </a:extLst>
                </a:gridCol>
                <a:gridCol w="1181085">
                  <a:extLst>
                    <a:ext uri="{9D8B030D-6E8A-4147-A177-3AD203B41FA5}">
                      <a16:colId xmlns:a16="http://schemas.microsoft.com/office/drawing/2014/main" val="1471428909"/>
                    </a:ext>
                  </a:extLst>
                </a:gridCol>
                <a:gridCol w="1181085">
                  <a:extLst>
                    <a:ext uri="{9D8B030D-6E8A-4147-A177-3AD203B41FA5}">
                      <a16:colId xmlns:a16="http://schemas.microsoft.com/office/drawing/2014/main" val="1511671931"/>
                    </a:ext>
                  </a:extLst>
                </a:gridCol>
                <a:gridCol w="1181085">
                  <a:extLst>
                    <a:ext uri="{9D8B030D-6E8A-4147-A177-3AD203B41FA5}">
                      <a16:colId xmlns:a16="http://schemas.microsoft.com/office/drawing/2014/main" val="2569474627"/>
                    </a:ext>
                  </a:extLst>
                </a:gridCol>
              </a:tblGrid>
              <a:tr h="848990">
                <a:tc>
                  <a:txBody>
                    <a:bodyPr/>
                    <a:lstStyle/>
                    <a:p>
                      <a:endParaRPr lang="en-GB" sz="1400"/>
                    </a:p>
                  </a:txBody>
                  <a:tcPr/>
                </a:tc>
                <a:tc>
                  <a:txBody>
                    <a:bodyPr/>
                    <a:lstStyle/>
                    <a:p>
                      <a:r>
                        <a:rPr lang="en-GB" sz="1400"/>
                        <a:t>2001 pop</a:t>
                      </a:r>
                    </a:p>
                  </a:txBody>
                  <a:tcPr/>
                </a:tc>
                <a:tc>
                  <a:txBody>
                    <a:bodyPr/>
                    <a:lstStyle/>
                    <a:p>
                      <a:r>
                        <a:rPr lang="en-GB" sz="1400"/>
                        <a:t>2020 pop</a:t>
                      </a:r>
                    </a:p>
                  </a:txBody>
                  <a:tcPr/>
                </a:tc>
                <a:tc>
                  <a:txBody>
                    <a:bodyPr/>
                    <a:lstStyle/>
                    <a:p>
                      <a:r>
                        <a:rPr lang="en-GB" sz="1400"/>
                        <a:t>% change in Highley PPA 2001-20</a:t>
                      </a:r>
                    </a:p>
                  </a:txBody>
                  <a:tcPr/>
                </a:tc>
                <a:tc>
                  <a:txBody>
                    <a:bodyPr/>
                    <a:lstStyle/>
                    <a:p>
                      <a:r>
                        <a:rPr lang="en-GB" sz="1400"/>
                        <a:t>% change in Shropshire 2001-20</a:t>
                      </a:r>
                    </a:p>
                  </a:txBody>
                  <a:tcPr/>
                </a:tc>
                <a:tc>
                  <a:txBody>
                    <a:bodyPr/>
                    <a:lstStyle/>
                    <a:p>
                      <a:r>
                        <a:rPr lang="en-GB" sz="1400"/>
                        <a:t>% of Highley’s population</a:t>
                      </a:r>
                    </a:p>
                  </a:txBody>
                  <a:tcPr/>
                </a:tc>
                <a:tc>
                  <a:txBody>
                    <a:bodyPr/>
                    <a:lstStyle/>
                    <a:p>
                      <a:r>
                        <a:rPr lang="en-GB" sz="1400"/>
                        <a:t>% of Shropshire’s population</a:t>
                      </a:r>
                    </a:p>
                  </a:txBody>
                  <a:tcPr/>
                </a:tc>
                <a:extLst>
                  <a:ext uri="{0D108BD9-81ED-4DB2-BD59-A6C34878D82A}">
                    <a16:rowId xmlns:a16="http://schemas.microsoft.com/office/drawing/2014/main" val="2530508004"/>
                  </a:ext>
                </a:extLst>
              </a:tr>
              <a:tr h="628100">
                <a:tc>
                  <a:txBody>
                    <a:bodyPr/>
                    <a:lstStyle/>
                    <a:p>
                      <a:r>
                        <a:rPr lang="en-GB" sz="1400"/>
                        <a:t>0-4</a:t>
                      </a:r>
                    </a:p>
                  </a:txBody>
                  <a:tcPr/>
                </a:tc>
                <a:tc>
                  <a:txBody>
                    <a:bodyPr/>
                    <a:lstStyle/>
                    <a:p>
                      <a:r>
                        <a:rPr lang="en-GB" sz="1400"/>
                        <a:t>228</a:t>
                      </a:r>
                    </a:p>
                  </a:txBody>
                  <a:tcPr/>
                </a:tc>
                <a:tc>
                  <a:txBody>
                    <a:bodyPr/>
                    <a:lstStyle/>
                    <a:p>
                      <a:r>
                        <a:rPr lang="en-GB" sz="1400"/>
                        <a:t>250</a:t>
                      </a:r>
                    </a:p>
                  </a:txBody>
                  <a:tcPr/>
                </a:tc>
                <a:tc>
                  <a:txBody>
                    <a:bodyPr/>
                    <a:lstStyle/>
                    <a:p>
                      <a:r>
                        <a:rPr lang="en-GB" sz="1400"/>
                        <a:t>9.6%</a:t>
                      </a:r>
                    </a:p>
                  </a:txBody>
                  <a:tcPr/>
                </a:tc>
                <a:tc>
                  <a:txBody>
                    <a:bodyPr/>
                    <a:lstStyle/>
                    <a:p>
                      <a:r>
                        <a:rPr lang="en-GB" sz="1400"/>
                        <a:t>-2.6%</a:t>
                      </a:r>
                    </a:p>
                  </a:txBody>
                  <a:tcPr/>
                </a:tc>
                <a:tc>
                  <a:txBody>
                    <a:bodyPr/>
                    <a:lstStyle/>
                    <a:p>
                      <a:r>
                        <a:rPr lang="en-GB" sz="1400"/>
                        <a:t>5.8%</a:t>
                      </a:r>
                    </a:p>
                  </a:txBody>
                  <a:tcPr/>
                </a:tc>
                <a:tc>
                  <a:txBody>
                    <a:bodyPr/>
                    <a:lstStyle/>
                    <a:p>
                      <a:r>
                        <a:rPr lang="en-GB" sz="1400"/>
                        <a:t>5.7%</a:t>
                      </a:r>
                    </a:p>
                  </a:txBody>
                  <a:tcPr/>
                </a:tc>
                <a:extLst>
                  <a:ext uri="{0D108BD9-81ED-4DB2-BD59-A6C34878D82A}">
                    <a16:rowId xmlns:a16="http://schemas.microsoft.com/office/drawing/2014/main" val="2708913610"/>
                  </a:ext>
                </a:extLst>
              </a:tr>
              <a:tr h="430391">
                <a:tc>
                  <a:txBody>
                    <a:bodyPr/>
                    <a:lstStyle/>
                    <a:p>
                      <a:r>
                        <a:rPr lang="en-GB" sz="1400"/>
                        <a:t>5-15</a:t>
                      </a:r>
                    </a:p>
                  </a:txBody>
                  <a:tcPr/>
                </a:tc>
                <a:tc>
                  <a:txBody>
                    <a:bodyPr/>
                    <a:lstStyle/>
                    <a:p>
                      <a:r>
                        <a:rPr lang="en-GB" sz="1400"/>
                        <a:t>544</a:t>
                      </a:r>
                    </a:p>
                  </a:txBody>
                  <a:tcPr/>
                </a:tc>
                <a:tc>
                  <a:txBody>
                    <a:bodyPr/>
                    <a:lstStyle/>
                    <a:p>
                      <a:r>
                        <a:rPr lang="en-GB" sz="1400"/>
                        <a:t>481</a:t>
                      </a:r>
                    </a:p>
                  </a:txBody>
                  <a:tcPr/>
                </a:tc>
                <a:tc>
                  <a:txBody>
                    <a:bodyPr/>
                    <a:lstStyle/>
                    <a:p>
                      <a:r>
                        <a:rPr lang="en-GB" sz="1400"/>
                        <a:t>-11.6%</a:t>
                      </a:r>
                    </a:p>
                  </a:txBody>
                  <a:tcPr/>
                </a:tc>
                <a:tc>
                  <a:txBody>
                    <a:bodyPr/>
                    <a:lstStyle/>
                    <a:p>
                      <a:r>
                        <a:rPr lang="en-GB" sz="1400"/>
                        <a:t>-1.2%</a:t>
                      </a:r>
                    </a:p>
                  </a:txBody>
                  <a:tcPr/>
                </a:tc>
                <a:tc>
                  <a:txBody>
                    <a:bodyPr/>
                    <a:lstStyle/>
                    <a:p>
                      <a:r>
                        <a:rPr lang="en-GB" sz="1400"/>
                        <a:t>11.1%</a:t>
                      </a:r>
                    </a:p>
                  </a:txBody>
                  <a:tcPr/>
                </a:tc>
                <a:tc>
                  <a:txBody>
                    <a:bodyPr/>
                    <a:lstStyle/>
                    <a:p>
                      <a:r>
                        <a:rPr lang="en-GB" sz="1400"/>
                        <a:t>11.8%</a:t>
                      </a:r>
                    </a:p>
                  </a:txBody>
                  <a:tcPr/>
                </a:tc>
                <a:extLst>
                  <a:ext uri="{0D108BD9-81ED-4DB2-BD59-A6C34878D82A}">
                    <a16:rowId xmlns:a16="http://schemas.microsoft.com/office/drawing/2014/main" val="4160657983"/>
                  </a:ext>
                </a:extLst>
              </a:tr>
              <a:tr h="430391">
                <a:tc>
                  <a:txBody>
                    <a:bodyPr/>
                    <a:lstStyle/>
                    <a:p>
                      <a:r>
                        <a:rPr lang="en-GB" sz="1400"/>
                        <a:t>18-24</a:t>
                      </a:r>
                    </a:p>
                  </a:txBody>
                  <a:tcPr/>
                </a:tc>
                <a:tc>
                  <a:txBody>
                    <a:bodyPr/>
                    <a:lstStyle/>
                    <a:p>
                      <a:r>
                        <a:rPr lang="en-GB" sz="1400"/>
                        <a:t>215</a:t>
                      </a:r>
                    </a:p>
                  </a:txBody>
                  <a:tcPr/>
                </a:tc>
                <a:tc>
                  <a:txBody>
                    <a:bodyPr/>
                    <a:lstStyle/>
                    <a:p>
                      <a:r>
                        <a:rPr lang="en-GB" sz="1400"/>
                        <a:t>232</a:t>
                      </a:r>
                    </a:p>
                  </a:txBody>
                  <a:tcPr/>
                </a:tc>
                <a:tc>
                  <a:txBody>
                    <a:bodyPr/>
                    <a:lstStyle/>
                    <a:p>
                      <a:r>
                        <a:rPr lang="en-GB" sz="1400"/>
                        <a:t>7.9%</a:t>
                      </a:r>
                    </a:p>
                  </a:txBody>
                  <a:tcPr/>
                </a:tc>
                <a:tc>
                  <a:txBody>
                    <a:bodyPr/>
                    <a:lstStyle/>
                    <a:p>
                      <a:r>
                        <a:rPr lang="en-GB" sz="1400"/>
                        <a:t>4.2%</a:t>
                      </a:r>
                    </a:p>
                  </a:txBody>
                  <a:tcPr/>
                </a:tc>
                <a:tc>
                  <a:txBody>
                    <a:bodyPr/>
                    <a:lstStyle/>
                    <a:p>
                      <a:r>
                        <a:rPr lang="en-GB" sz="1400"/>
                        <a:t>5.4%</a:t>
                      </a:r>
                    </a:p>
                  </a:txBody>
                  <a:tcPr/>
                </a:tc>
                <a:tc>
                  <a:txBody>
                    <a:bodyPr/>
                    <a:lstStyle/>
                    <a:p>
                      <a:r>
                        <a:rPr lang="en-GB" sz="1400"/>
                        <a:t>6.3%</a:t>
                      </a:r>
                    </a:p>
                  </a:txBody>
                  <a:tcPr/>
                </a:tc>
                <a:extLst>
                  <a:ext uri="{0D108BD9-81ED-4DB2-BD59-A6C34878D82A}">
                    <a16:rowId xmlns:a16="http://schemas.microsoft.com/office/drawing/2014/main" val="3509323606"/>
                  </a:ext>
                </a:extLst>
              </a:tr>
              <a:tr h="430391">
                <a:tc>
                  <a:txBody>
                    <a:bodyPr/>
                    <a:lstStyle/>
                    <a:p>
                      <a:r>
                        <a:rPr lang="en-GB" sz="1400"/>
                        <a:t>16-64</a:t>
                      </a:r>
                    </a:p>
                  </a:txBody>
                  <a:tcPr/>
                </a:tc>
                <a:tc>
                  <a:txBody>
                    <a:bodyPr/>
                    <a:lstStyle/>
                    <a:p>
                      <a:r>
                        <a:rPr lang="en-GB" sz="1400"/>
                        <a:t>2,386</a:t>
                      </a:r>
                    </a:p>
                  </a:txBody>
                  <a:tcPr/>
                </a:tc>
                <a:tc>
                  <a:txBody>
                    <a:bodyPr/>
                    <a:lstStyle/>
                    <a:p>
                      <a:r>
                        <a:rPr lang="en-GB" sz="1400"/>
                        <a:t>2,405</a:t>
                      </a:r>
                    </a:p>
                  </a:txBody>
                  <a:tcPr/>
                </a:tc>
                <a:tc>
                  <a:txBody>
                    <a:bodyPr/>
                    <a:lstStyle/>
                    <a:p>
                      <a:r>
                        <a:rPr lang="en-GB" sz="1400"/>
                        <a:t>0.8%</a:t>
                      </a:r>
                    </a:p>
                  </a:txBody>
                  <a:tcPr/>
                </a:tc>
                <a:tc>
                  <a:txBody>
                    <a:bodyPr/>
                    <a:lstStyle/>
                    <a:p>
                      <a:r>
                        <a:rPr lang="en-GB" sz="1400"/>
                        <a:t>7.4%</a:t>
                      </a:r>
                    </a:p>
                  </a:txBody>
                  <a:tcPr/>
                </a:tc>
                <a:tc>
                  <a:txBody>
                    <a:bodyPr/>
                    <a:lstStyle/>
                    <a:p>
                      <a:r>
                        <a:rPr lang="en-GB" sz="1400"/>
                        <a:t>55.6%</a:t>
                      </a:r>
                    </a:p>
                  </a:txBody>
                  <a:tcPr/>
                </a:tc>
                <a:tc>
                  <a:txBody>
                    <a:bodyPr/>
                    <a:lstStyle/>
                    <a:p>
                      <a:r>
                        <a:rPr lang="en-GB" sz="1400"/>
                        <a:t>58.7%</a:t>
                      </a:r>
                    </a:p>
                  </a:txBody>
                  <a:tcPr/>
                </a:tc>
                <a:extLst>
                  <a:ext uri="{0D108BD9-81ED-4DB2-BD59-A6C34878D82A}">
                    <a16:rowId xmlns:a16="http://schemas.microsoft.com/office/drawing/2014/main" val="1309530108"/>
                  </a:ext>
                </a:extLst>
              </a:tr>
              <a:tr h="430391">
                <a:tc>
                  <a:txBody>
                    <a:bodyPr/>
                    <a:lstStyle/>
                    <a:p>
                      <a:r>
                        <a:rPr lang="en-GB" sz="1400"/>
                        <a:t>65+</a:t>
                      </a:r>
                    </a:p>
                  </a:txBody>
                  <a:tcPr/>
                </a:tc>
                <a:tc>
                  <a:txBody>
                    <a:bodyPr/>
                    <a:lstStyle/>
                    <a:p>
                      <a:r>
                        <a:rPr lang="en-GB" sz="1400"/>
                        <a:t>583</a:t>
                      </a:r>
                    </a:p>
                  </a:txBody>
                  <a:tcPr/>
                </a:tc>
                <a:tc>
                  <a:txBody>
                    <a:bodyPr/>
                    <a:lstStyle/>
                    <a:p>
                      <a:r>
                        <a:rPr lang="en-GB" sz="1400"/>
                        <a:t>1,189</a:t>
                      </a:r>
                    </a:p>
                  </a:txBody>
                  <a:tcPr/>
                </a:tc>
                <a:tc>
                  <a:txBody>
                    <a:bodyPr/>
                    <a:lstStyle/>
                    <a:p>
                      <a:r>
                        <a:rPr lang="en-GB" sz="1400"/>
                        <a:t>103.9%</a:t>
                      </a:r>
                    </a:p>
                  </a:txBody>
                  <a:tcPr/>
                </a:tc>
                <a:tc>
                  <a:txBody>
                    <a:bodyPr/>
                    <a:lstStyle/>
                    <a:p>
                      <a:r>
                        <a:rPr lang="en-GB" sz="1400"/>
                        <a:t>58.3%</a:t>
                      </a:r>
                    </a:p>
                  </a:txBody>
                  <a:tcPr/>
                </a:tc>
                <a:tc>
                  <a:txBody>
                    <a:bodyPr/>
                    <a:lstStyle/>
                    <a:p>
                      <a:r>
                        <a:rPr lang="en-GB" sz="1400"/>
                        <a:t>27.6%</a:t>
                      </a:r>
                    </a:p>
                  </a:txBody>
                  <a:tcPr/>
                </a:tc>
                <a:tc>
                  <a:txBody>
                    <a:bodyPr/>
                    <a:lstStyle/>
                    <a:p>
                      <a:r>
                        <a:rPr lang="en-GB" sz="1400"/>
                        <a:t>25%</a:t>
                      </a:r>
                    </a:p>
                  </a:txBody>
                  <a:tcPr/>
                </a:tc>
                <a:extLst>
                  <a:ext uri="{0D108BD9-81ED-4DB2-BD59-A6C34878D82A}">
                    <a16:rowId xmlns:a16="http://schemas.microsoft.com/office/drawing/2014/main" val="2258891867"/>
                  </a:ext>
                </a:extLst>
              </a:tr>
              <a:tr h="430391">
                <a:tc>
                  <a:txBody>
                    <a:bodyPr/>
                    <a:lstStyle/>
                    <a:p>
                      <a:r>
                        <a:rPr lang="en-GB" sz="1400"/>
                        <a:t>65-84</a:t>
                      </a:r>
                    </a:p>
                  </a:txBody>
                  <a:tcPr/>
                </a:tc>
                <a:tc>
                  <a:txBody>
                    <a:bodyPr/>
                    <a:lstStyle/>
                    <a:p>
                      <a:r>
                        <a:rPr lang="en-GB" sz="1400"/>
                        <a:t>543</a:t>
                      </a:r>
                    </a:p>
                  </a:txBody>
                  <a:tcPr/>
                </a:tc>
                <a:tc>
                  <a:txBody>
                    <a:bodyPr/>
                    <a:lstStyle/>
                    <a:p>
                      <a:r>
                        <a:rPr lang="en-GB" sz="1400"/>
                        <a:t>1,074</a:t>
                      </a:r>
                    </a:p>
                  </a:txBody>
                  <a:tcPr/>
                </a:tc>
                <a:tc>
                  <a:txBody>
                    <a:bodyPr/>
                    <a:lstStyle/>
                    <a:p>
                      <a:r>
                        <a:rPr lang="en-GB" sz="1400"/>
                        <a:t>97.8%</a:t>
                      </a:r>
                    </a:p>
                  </a:txBody>
                  <a:tcPr/>
                </a:tc>
                <a:tc>
                  <a:txBody>
                    <a:bodyPr/>
                    <a:lstStyle/>
                    <a:p>
                      <a:r>
                        <a:rPr lang="en-GB" sz="1400"/>
                        <a:t>56.4%</a:t>
                      </a:r>
                    </a:p>
                  </a:txBody>
                  <a:tcPr/>
                </a:tc>
                <a:tc>
                  <a:txBody>
                    <a:bodyPr/>
                    <a:lstStyle/>
                    <a:p>
                      <a:r>
                        <a:rPr lang="en-GB" sz="1400"/>
                        <a:t>24.8%</a:t>
                      </a:r>
                    </a:p>
                  </a:txBody>
                  <a:tcPr/>
                </a:tc>
                <a:tc>
                  <a:txBody>
                    <a:bodyPr/>
                    <a:lstStyle/>
                    <a:p>
                      <a:r>
                        <a:rPr lang="en-GB" sz="1400"/>
                        <a:t>21.7%</a:t>
                      </a:r>
                    </a:p>
                  </a:txBody>
                  <a:tcPr/>
                </a:tc>
                <a:extLst>
                  <a:ext uri="{0D108BD9-81ED-4DB2-BD59-A6C34878D82A}">
                    <a16:rowId xmlns:a16="http://schemas.microsoft.com/office/drawing/2014/main" val="610831257"/>
                  </a:ext>
                </a:extLst>
              </a:tr>
              <a:tr h="430391">
                <a:tc>
                  <a:txBody>
                    <a:bodyPr/>
                    <a:lstStyle/>
                    <a:p>
                      <a:r>
                        <a:rPr lang="en-GB" sz="1400"/>
                        <a:t>85+</a:t>
                      </a:r>
                    </a:p>
                  </a:txBody>
                  <a:tcPr/>
                </a:tc>
                <a:tc>
                  <a:txBody>
                    <a:bodyPr/>
                    <a:lstStyle/>
                    <a:p>
                      <a:r>
                        <a:rPr lang="en-GB" sz="1400"/>
                        <a:t>40</a:t>
                      </a:r>
                    </a:p>
                  </a:txBody>
                  <a:tcPr/>
                </a:tc>
                <a:tc>
                  <a:txBody>
                    <a:bodyPr/>
                    <a:lstStyle/>
                    <a:p>
                      <a:r>
                        <a:rPr lang="en-GB" sz="1400"/>
                        <a:t>115</a:t>
                      </a:r>
                    </a:p>
                  </a:txBody>
                  <a:tcPr/>
                </a:tc>
                <a:tc>
                  <a:txBody>
                    <a:bodyPr/>
                    <a:lstStyle/>
                    <a:p>
                      <a:r>
                        <a:rPr lang="en-GB" sz="1400"/>
                        <a:t>187.5%</a:t>
                      </a:r>
                    </a:p>
                  </a:txBody>
                  <a:tcPr/>
                </a:tc>
                <a:tc>
                  <a:txBody>
                    <a:bodyPr/>
                    <a:lstStyle/>
                    <a:p>
                      <a:r>
                        <a:rPr lang="en-GB" sz="1400"/>
                        <a:t>71.5%</a:t>
                      </a:r>
                    </a:p>
                  </a:txBody>
                  <a:tcPr/>
                </a:tc>
                <a:tc>
                  <a:txBody>
                    <a:bodyPr/>
                    <a:lstStyle/>
                    <a:p>
                      <a:r>
                        <a:rPr lang="en-GB" sz="1400"/>
                        <a:t>2.7%</a:t>
                      </a:r>
                    </a:p>
                  </a:txBody>
                  <a:tcPr/>
                </a:tc>
                <a:tc>
                  <a:txBody>
                    <a:bodyPr/>
                    <a:lstStyle/>
                    <a:p>
                      <a:r>
                        <a:rPr lang="en-GB" sz="1400"/>
                        <a:t>3.3%</a:t>
                      </a:r>
                    </a:p>
                  </a:txBody>
                  <a:tcPr/>
                </a:tc>
                <a:extLst>
                  <a:ext uri="{0D108BD9-81ED-4DB2-BD59-A6C34878D82A}">
                    <a16:rowId xmlns:a16="http://schemas.microsoft.com/office/drawing/2014/main" val="1604959677"/>
                  </a:ext>
                </a:extLst>
              </a:tr>
            </a:tbl>
          </a:graphicData>
        </a:graphic>
      </p:graphicFrame>
    </p:spTree>
    <p:extLst>
      <p:ext uri="{BB962C8B-B14F-4D97-AF65-F5344CB8AC3E}">
        <p14:creationId xmlns:p14="http://schemas.microsoft.com/office/powerpoint/2010/main" val="2883044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51" name="Title 2">
            <a:extLst>
              <a:ext uri="{FF2B5EF4-FFF2-40B4-BE49-F238E27FC236}">
                <a16:creationId xmlns:a16="http://schemas.microsoft.com/office/drawing/2014/main" id="{A2C58676-64DB-48B4-B72F-F6DBF9A0985F}"/>
              </a:ext>
            </a:extLst>
          </p:cNvPr>
          <p:cNvSpPr>
            <a:spLocks noGrp="1"/>
          </p:cNvSpPr>
          <p:nvPr>
            <p:ph type="ctrTitle"/>
          </p:nvPr>
        </p:nvSpPr>
        <p:spPr>
          <a:xfrm>
            <a:off x="529389" y="1695872"/>
            <a:ext cx="11393826" cy="2387600"/>
          </a:xfrm>
        </p:spPr>
        <p:txBody>
          <a:bodyPr>
            <a:normAutofit fontScale="90000"/>
          </a:bodyPr>
          <a:lstStyle/>
          <a:p>
            <a:r>
              <a:rPr lang="en-GB" altLang="en-US" sz="9600">
                <a:latin typeface="Calibri"/>
                <a:cs typeface="Calibri"/>
              </a:rPr>
              <a:t>Welcome</a:t>
            </a:r>
            <a:br>
              <a:rPr lang="en-GB" altLang="en-US" sz="4800"/>
            </a:br>
            <a:br>
              <a:rPr lang="en-GB" altLang="en-US" sz="4800"/>
            </a:br>
            <a:r>
              <a:rPr lang="en-GB" altLang="en-US" sz="4800">
                <a:latin typeface="Calibri"/>
                <a:cs typeface="Calibri"/>
              </a:rPr>
              <a:t>Mark Williams – Shropshire Councillor for Highley </a:t>
            </a:r>
            <a:endParaRPr lang="en-US" sz="4800">
              <a:latin typeface="Calibri"/>
              <a:cs typeface="Calibri"/>
            </a:endParaRPr>
          </a:p>
        </p:txBody>
      </p:sp>
      <p:pic>
        <p:nvPicPr>
          <p:cNvPr id="5" name="Picture 4" descr="A picture containing diagram&#10;&#10;Description automatically generated">
            <a:extLst>
              <a:ext uri="{FF2B5EF4-FFF2-40B4-BE49-F238E27FC236}">
                <a16:creationId xmlns:a16="http://schemas.microsoft.com/office/drawing/2014/main" id="{3C62D698-208B-4C84-8A7D-15D588A28AEE}"/>
              </a:ext>
            </a:extLst>
          </p:cNvPr>
          <p:cNvPicPr>
            <a:picLocks noChangeAspect="1"/>
          </p:cNvPicPr>
          <p:nvPr/>
        </p:nvPicPr>
        <p:blipFill rotWithShape="1">
          <a:blip r:embed="rId4">
            <a:extLst>
              <a:ext uri="{28A0092B-C50C-407E-A947-70E740481C1C}">
                <a14:useLocalDpi xmlns:a14="http://schemas.microsoft.com/office/drawing/2010/main" val="0"/>
              </a:ext>
            </a:extLst>
          </a:blip>
          <a:srcRect l="3540"/>
          <a:stretch/>
        </p:blipFill>
        <p:spPr>
          <a:xfrm>
            <a:off x="0" y="5239947"/>
            <a:ext cx="9207500" cy="1618054"/>
          </a:xfrm>
          <a:prstGeom prst="rect">
            <a:avLst/>
          </a:prstGeom>
        </p:spPr>
      </p:pic>
    </p:spTree>
    <p:extLst>
      <p:ext uri="{BB962C8B-B14F-4D97-AF65-F5344CB8AC3E}">
        <p14:creationId xmlns:p14="http://schemas.microsoft.com/office/powerpoint/2010/main" val="571977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8F8B200-0A35-473C-94A2-24BC5488EC0B}"/>
              </a:ext>
            </a:extLst>
          </p:cNvPr>
          <p:cNvSpPr>
            <a:spLocks noGrp="1"/>
          </p:cNvSpPr>
          <p:nvPr>
            <p:ph type="title"/>
          </p:nvPr>
        </p:nvSpPr>
        <p:spPr>
          <a:xfrm>
            <a:off x="4013023" y="-83110"/>
            <a:ext cx="10515600" cy="711493"/>
          </a:xfrm>
        </p:spPr>
        <p:txBody>
          <a:bodyPr>
            <a:normAutofit/>
          </a:bodyPr>
          <a:lstStyle/>
          <a:p>
            <a:r>
              <a:rPr lang="en-GB" sz="3600">
                <a:latin typeface="Calibri"/>
                <a:cs typeface="Calibri"/>
              </a:rPr>
              <a:t>Highley Income Levels</a:t>
            </a:r>
          </a:p>
        </p:txBody>
      </p:sp>
      <p:sp>
        <p:nvSpPr>
          <p:cNvPr id="11" name="TextBox 10">
            <a:extLst>
              <a:ext uri="{FF2B5EF4-FFF2-40B4-BE49-F238E27FC236}">
                <a16:creationId xmlns:a16="http://schemas.microsoft.com/office/drawing/2014/main" id="{A2A13C84-DE1C-45FC-A7DF-CEFC66A75752}"/>
              </a:ext>
            </a:extLst>
          </p:cNvPr>
          <p:cNvSpPr txBox="1"/>
          <p:nvPr/>
        </p:nvSpPr>
        <p:spPr>
          <a:xfrm>
            <a:off x="4665855" y="918167"/>
            <a:ext cx="7381560" cy="1754326"/>
          </a:xfrm>
          <a:prstGeom prst="rect">
            <a:avLst/>
          </a:prstGeom>
          <a:solidFill>
            <a:schemeClr val="bg1"/>
          </a:solidFill>
          <a:ln>
            <a:solidFill>
              <a:schemeClr val="accent1"/>
            </a:solidFill>
          </a:ln>
        </p:spPr>
        <p:txBody>
          <a:bodyPr wrap="square" lIns="91440" tIns="45720" rIns="91440" bIns="45720" rtlCol="0" anchor="t">
            <a:spAutoFit/>
          </a:bodyPr>
          <a:lstStyle/>
          <a:p>
            <a:pPr marL="171450" indent="-171450">
              <a:buFont typeface="Arial" panose="020B0604020202020204" pitchFamily="34" charset="0"/>
              <a:buChar char="•"/>
            </a:pPr>
            <a:r>
              <a:rPr lang="en-GB" sz="1200"/>
              <a:t>Highley Place Plan Area has a significantly higher percentage of households in the lower income bands between 0-30k. The highest percentage of households (11.5%) fall into the 15-20k household income band. </a:t>
            </a:r>
            <a:endParaRPr lang="en-GB" sz="1200">
              <a:cs typeface="Calibri"/>
            </a:endParaRPr>
          </a:p>
          <a:p>
            <a:endParaRPr lang="en-GB" sz="1200">
              <a:cs typeface="Calibri"/>
            </a:endParaRPr>
          </a:p>
          <a:p>
            <a:pPr marL="171450" indent="-171450">
              <a:buFont typeface="Arial" panose="020B0604020202020204" pitchFamily="34" charset="0"/>
              <a:buChar char="•"/>
            </a:pPr>
            <a:r>
              <a:rPr lang="en-GB" sz="1200"/>
              <a:t>Highley Place Plan Area has a much lower percentage of households in all income bands exceeding £40k, when compared with Shropshire and nationally. This is most noticeable in the higher income bands.</a:t>
            </a:r>
          </a:p>
          <a:p>
            <a:pPr marL="171450" indent="-171450">
              <a:buFont typeface="Arial" panose="020B0604020202020204" pitchFamily="34" charset="0"/>
              <a:buChar char="•"/>
            </a:pPr>
            <a:endParaRPr lang="en-GB" sz="1200">
              <a:cs typeface="Calibri"/>
            </a:endParaRPr>
          </a:p>
          <a:p>
            <a:pPr marL="171450" indent="-171450">
              <a:buFont typeface="Arial" panose="020B0604020202020204" pitchFamily="34" charset="0"/>
              <a:buChar char="•"/>
            </a:pPr>
            <a:r>
              <a:rPr lang="en-GB" sz="1200"/>
              <a:t>Highley Place Plan Area has the lowest median housing affordability ratio (5.9) when compared to the least affordable areas in the south west of Shropshire (exceeding 10). This reflects lower median house prices in Highley, combined with the lowest median gross household income levels (£29,679) in Shropshire. </a:t>
            </a:r>
          </a:p>
        </p:txBody>
      </p:sp>
      <p:pic>
        <p:nvPicPr>
          <p:cNvPr id="14" name="Content Placeholder 3">
            <a:extLst>
              <a:ext uri="{FF2B5EF4-FFF2-40B4-BE49-F238E27FC236}">
                <a16:creationId xmlns:a16="http://schemas.microsoft.com/office/drawing/2014/main" id="{6987E9B5-ED56-46D9-9310-3CAEEB58152B}"/>
              </a:ext>
            </a:extLst>
          </p:cNvPr>
          <p:cNvPicPr>
            <a:picLocks noGrp="1" noChangeAspect="1"/>
          </p:cNvPicPr>
          <p:nvPr>
            <p:ph idx="1"/>
          </p:nvPr>
        </p:nvPicPr>
        <p:blipFill>
          <a:blip r:embed="rId4"/>
          <a:stretch>
            <a:fillRect/>
          </a:stretch>
        </p:blipFill>
        <p:spPr>
          <a:xfrm>
            <a:off x="4496378" y="3003020"/>
            <a:ext cx="7551037" cy="3066885"/>
          </a:xfrm>
          <a:prstGeom prst="rect">
            <a:avLst/>
          </a:prstGeom>
        </p:spPr>
      </p:pic>
      <p:pic>
        <p:nvPicPr>
          <p:cNvPr id="10" name="Content Placeholder 3">
            <a:extLst>
              <a:ext uri="{FF2B5EF4-FFF2-40B4-BE49-F238E27FC236}">
                <a16:creationId xmlns:a16="http://schemas.microsoft.com/office/drawing/2014/main" id="{B66CDF3F-CD35-4B2E-8E7D-86587A00F9B7}"/>
              </a:ext>
            </a:extLst>
          </p:cNvPr>
          <p:cNvPicPr>
            <a:picLocks noChangeAspect="1"/>
          </p:cNvPicPr>
          <p:nvPr/>
        </p:nvPicPr>
        <p:blipFill>
          <a:blip r:embed="rId5"/>
          <a:stretch>
            <a:fillRect/>
          </a:stretch>
        </p:blipFill>
        <p:spPr>
          <a:xfrm>
            <a:off x="12676" y="1154040"/>
            <a:ext cx="4000347" cy="5666582"/>
          </a:xfrm>
          <a:prstGeom prst="rect">
            <a:avLst/>
          </a:prstGeom>
        </p:spPr>
      </p:pic>
      <p:sp>
        <p:nvSpPr>
          <p:cNvPr id="13" name="TextBox 12">
            <a:extLst>
              <a:ext uri="{FF2B5EF4-FFF2-40B4-BE49-F238E27FC236}">
                <a16:creationId xmlns:a16="http://schemas.microsoft.com/office/drawing/2014/main" id="{D4AC70A4-63A1-49FA-BAE6-D19E241EC35E}"/>
              </a:ext>
            </a:extLst>
          </p:cNvPr>
          <p:cNvSpPr txBox="1"/>
          <p:nvPr/>
        </p:nvSpPr>
        <p:spPr>
          <a:xfrm>
            <a:off x="9112750" y="5570501"/>
            <a:ext cx="3066574" cy="369332"/>
          </a:xfrm>
          <a:prstGeom prst="rect">
            <a:avLst/>
          </a:prstGeom>
          <a:noFill/>
        </p:spPr>
        <p:txBody>
          <a:bodyPr wrap="square">
            <a:spAutoFit/>
          </a:bodyPr>
          <a:lstStyle/>
          <a:p>
            <a:r>
              <a:rPr lang="en-GB" sz="900" i="1"/>
              <a:t>Source: CACI </a:t>
            </a:r>
            <a:r>
              <a:rPr lang="en-GB" sz="900" i="1" err="1"/>
              <a:t>Paycheck</a:t>
            </a:r>
            <a:r>
              <a:rPr lang="en-GB" sz="900" i="1"/>
              <a:t> Gross Household Income Data, 2020</a:t>
            </a:r>
            <a:r>
              <a:rPr lang="en-GB"/>
              <a:t>.</a:t>
            </a:r>
          </a:p>
        </p:txBody>
      </p:sp>
      <p:sp>
        <p:nvSpPr>
          <p:cNvPr id="8" name="TextBox 7">
            <a:extLst>
              <a:ext uri="{FF2B5EF4-FFF2-40B4-BE49-F238E27FC236}">
                <a16:creationId xmlns:a16="http://schemas.microsoft.com/office/drawing/2014/main" id="{0A7DCD35-3CB9-4975-933A-D3836C3AD535}"/>
              </a:ext>
            </a:extLst>
          </p:cNvPr>
          <p:cNvSpPr txBox="1"/>
          <p:nvPr/>
        </p:nvSpPr>
        <p:spPr>
          <a:xfrm>
            <a:off x="4665855" y="6069905"/>
            <a:ext cx="5006919" cy="507831"/>
          </a:xfrm>
          <a:prstGeom prst="rect">
            <a:avLst/>
          </a:prstGeom>
          <a:noFill/>
        </p:spPr>
        <p:txBody>
          <a:bodyPr wrap="square" rtlCol="0">
            <a:spAutoFit/>
          </a:bodyPr>
          <a:lstStyle/>
          <a:p>
            <a:r>
              <a:rPr lang="en-GB" sz="900" i="1"/>
              <a:t>Housing affordability is generally measured by using ‘affordability ratios’. These reveal the gap between income / earnings and housing costs in an area. The higher the ratio, the less affordable housing is for households with lower income levels.</a:t>
            </a:r>
          </a:p>
        </p:txBody>
      </p:sp>
    </p:spTree>
    <p:extLst>
      <p:ext uri="{BB962C8B-B14F-4D97-AF65-F5344CB8AC3E}">
        <p14:creationId xmlns:p14="http://schemas.microsoft.com/office/powerpoint/2010/main" val="2004867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7E55-24DB-42CD-A0FD-331B35C2BC43}"/>
              </a:ext>
            </a:extLst>
          </p:cNvPr>
          <p:cNvSpPr>
            <a:spLocks noGrp="1"/>
          </p:cNvSpPr>
          <p:nvPr>
            <p:ph type="title"/>
          </p:nvPr>
        </p:nvSpPr>
        <p:spPr>
          <a:xfrm>
            <a:off x="64623" y="1350330"/>
            <a:ext cx="3835913" cy="718786"/>
          </a:xfrm>
        </p:spPr>
        <p:txBody>
          <a:bodyPr vert="horz" lIns="91440" tIns="45720" rIns="91440" bIns="45720" rtlCol="0" anchor="ctr">
            <a:noAutofit/>
          </a:bodyPr>
          <a:lstStyle/>
          <a:p>
            <a:r>
              <a:rPr lang="en-GB" sz="3600">
                <a:latin typeface="Calibri"/>
                <a:cs typeface="Calibri"/>
              </a:rPr>
              <a:t>Child Health </a:t>
            </a:r>
            <a:br>
              <a:rPr lang="en-GB" sz="3600">
                <a:latin typeface="Calibri"/>
                <a:cs typeface="Calibri"/>
              </a:rPr>
            </a:br>
            <a:r>
              <a:rPr lang="en-GB" sz="3600">
                <a:latin typeface="Calibri"/>
                <a:cs typeface="Calibri"/>
              </a:rPr>
              <a:t>Data</a:t>
            </a:r>
          </a:p>
        </p:txBody>
      </p:sp>
      <p:graphicFrame>
        <p:nvGraphicFramePr>
          <p:cNvPr id="5" name="Table 4">
            <a:extLst>
              <a:ext uri="{FF2B5EF4-FFF2-40B4-BE49-F238E27FC236}">
                <a16:creationId xmlns:a16="http://schemas.microsoft.com/office/drawing/2014/main" id="{B78D453B-898D-496A-8096-1CD2858F7565}"/>
              </a:ext>
            </a:extLst>
          </p:cNvPr>
          <p:cNvGraphicFramePr>
            <a:graphicFrameLocks/>
          </p:cNvGraphicFramePr>
          <p:nvPr>
            <p:extLst>
              <p:ext uri="{D42A27DB-BD31-4B8C-83A1-F6EECF244321}">
                <p14:modId xmlns:p14="http://schemas.microsoft.com/office/powerpoint/2010/main" val="2758370100"/>
              </p:ext>
            </p:extLst>
          </p:nvPr>
        </p:nvGraphicFramePr>
        <p:xfrm>
          <a:off x="2842649" y="971836"/>
          <a:ext cx="6971805" cy="2194560"/>
        </p:xfrm>
        <a:graphic>
          <a:graphicData uri="http://schemas.openxmlformats.org/drawingml/2006/table">
            <a:tbl>
              <a:tblPr firstRow="1" bandRow="1">
                <a:tableStyleId>{5C22544A-7EE6-4342-B048-85BDC9FD1C3A}</a:tableStyleId>
              </a:tblPr>
              <a:tblGrid>
                <a:gridCol w="4028921">
                  <a:extLst>
                    <a:ext uri="{9D8B030D-6E8A-4147-A177-3AD203B41FA5}">
                      <a16:colId xmlns:a16="http://schemas.microsoft.com/office/drawing/2014/main" val="415279419"/>
                    </a:ext>
                  </a:extLst>
                </a:gridCol>
                <a:gridCol w="1637270">
                  <a:extLst>
                    <a:ext uri="{9D8B030D-6E8A-4147-A177-3AD203B41FA5}">
                      <a16:colId xmlns:a16="http://schemas.microsoft.com/office/drawing/2014/main" val="1315095057"/>
                    </a:ext>
                  </a:extLst>
                </a:gridCol>
                <a:gridCol w="1305614">
                  <a:extLst>
                    <a:ext uri="{9D8B030D-6E8A-4147-A177-3AD203B41FA5}">
                      <a16:colId xmlns:a16="http://schemas.microsoft.com/office/drawing/2014/main" val="2878079360"/>
                    </a:ext>
                  </a:extLst>
                </a:gridCol>
              </a:tblGrid>
              <a:tr h="0">
                <a:tc>
                  <a:txBody>
                    <a:bodyPr/>
                    <a:lstStyle/>
                    <a:p>
                      <a:r>
                        <a:rPr lang="en-GB" sz="1000">
                          <a:solidFill>
                            <a:schemeClr val="bg1"/>
                          </a:solidFill>
                        </a:rPr>
                        <a:t>Indicator</a:t>
                      </a:r>
                    </a:p>
                  </a:txBody>
                  <a:tcPr/>
                </a:tc>
                <a:tc>
                  <a:txBody>
                    <a:bodyPr/>
                    <a:lstStyle/>
                    <a:p>
                      <a:r>
                        <a:rPr lang="en-GB" sz="1000">
                          <a:solidFill>
                            <a:schemeClr val="bg1"/>
                          </a:solidFill>
                        </a:rPr>
                        <a:t>Highley Place Plan Area</a:t>
                      </a:r>
                    </a:p>
                  </a:txBody>
                  <a:tcPr/>
                </a:tc>
                <a:tc>
                  <a:txBody>
                    <a:bodyPr/>
                    <a:lstStyle/>
                    <a:p>
                      <a:r>
                        <a:rPr lang="en-GB" sz="1000">
                          <a:solidFill>
                            <a:schemeClr val="bg1"/>
                          </a:solidFill>
                        </a:rPr>
                        <a:t>Shropshire Overall</a:t>
                      </a:r>
                    </a:p>
                  </a:txBody>
                  <a:tcPr/>
                </a:tc>
                <a:extLst>
                  <a:ext uri="{0D108BD9-81ED-4DB2-BD59-A6C34878D82A}">
                    <a16:rowId xmlns:a16="http://schemas.microsoft.com/office/drawing/2014/main" val="3348455794"/>
                  </a:ext>
                </a:extLst>
              </a:tr>
              <a:tr h="0">
                <a:tc>
                  <a:txBody>
                    <a:bodyPr/>
                    <a:lstStyle/>
                    <a:p>
                      <a:r>
                        <a:rPr lang="en-GB" sz="1000"/>
                        <a:t>Number of deliveries</a:t>
                      </a:r>
                    </a:p>
                  </a:txBody>
                  <a:tcPr/>
                </a:tc>
                <a:tc>
                  <a:txBody>
                    <a:bodyPr/>
                    <a:lstStyle/>
                    <a:p>
                      <a:r>
                        <a:rPr lang="en-GB" sz="1000"/>
                        <a:t>194</a:t>
                      </a:r>
                    </a:p>
                  </a:txBody>
                  <a:tcPr/>
                </a:tc>
                <a:tc>
                  <a:txBody>
                    <a:bodyPr/>
                    <a:lstStyle/>
                    <a:p>
                      <a:r>
                        <a:rPr lang="en-GB" sz="1000"/>
                        <a:t>10,282</a:t>
                      </a:r>
                    </a:p>
                  </a:txBody>
                  <a:tcPr/>
                </a:tc>
                <a:extLst>
                  <a:ext uri="{0D108BD9-81ED-4DB2-BD59-A6C34878D82A}">
                    <a16:rowId xmlns:a16="http://schemas.microsoft.com/office/drawing/2014/main" val="1711105885"/>
                  </a:ext>
                </a:extLst>
              </a:tr>
              <a:tr h="0">
                <a:tc>
                  <a:txBody>
                    <a:bodyPr/>
                    <a:lstStyle/>
                    <a:p>
                      <a:r>
                        <a:rPr lang="en-GB" sz="1000"/>
                        <a:t>Percentage of mothers who were known to be smoking at time of delivery</a:t>
                      </a:r>
                    </a:p>
                  </a:txBody>
                  <a:tcPr/>
                </a:tc>
                <a:tc>
                  <a:txBody>
                    <a:bodyPr/>
                    <a:lstStyle/>
                    <a:p>
                      <a:r>
                        <a:rPr lang="en-GB" sz="1000"/>
                        <a:t>16.0%</a:t>
                      </a:r>
                    </a:p>
                  </a:txBody>
                  <a:tcPr>
                    <a:solidFill>
                      <a:srgbClr val="FFFF00"/>
                    </a:solidFill>
                  </a:tcPr>
                </a:tc>
                <a:tc>
                  <a:txBody>
                    <a:bodyPr/>
                    <a:lstStyle/>
                    <a:p>
                      <a:r>
                        <a:rPr lang="en-GB" sz="1000"/>
                        <a:t>12.8%</a:t>
                      </a:r>
                    </a:p>
                  </a:txBody>
                  <a:tcPr/>
                </a:tc>
                <a:extLst>
                  <a:ext uri="{0D108BD9-81ED-4DB2-BD59-A6C34878D82A}">
                    <a16:rowId xmlns:a16="http://schemas.microsoft.com/office/drawing/2014/main" val="1016946916"/>
                  </a:ext>
                </a:extLst>
              </a:tr>
              <a:tr h="0">
                <a:tc>
                  <a:txBody>
                    <a:bodyPr/>
                    <a:lstStyle/>
                    <a:p>
                      <a:r>
                        <a:rPr lang="en-GB" sz="1000"/>
                        <a:t>Percentage of mothers who were known to be smoking at time of booking</a:t>
                      </a:r>
                    </a:p>
                  </a:txBody>
                  <a:tcPr/>
                </a:tc>
                <a:tc>
                  <a:txBody>
                    <a:bodyPr/>
                    <a:lstStyle/>
                    <a:p>
                      <a:r>
                        <a:rPr lang="en-GB" sz="1000"/>
                        <a:t>17.5%</a:t>
                      </a:r>
                    </a:p>
                  </a:txBody>
                  <a:tcPr>
                    <a:solidFill>
                      <a:srgbClr val="FFFF00"/>
                    </a:solidFill>
                  </a:tcPr>
                </a:tc>
                <a:tc>
                  <a:txBody>
                    <a:bodyPr/>
                    <a:lstStyle/>
                    <a:p>
                      <a:r>
                        <a:rPr lang="en-GB" sz="1000"/>
                        <a:t>14.0%</a:t>
                      </a:r>
                    </a:p>
                  </a:txBody>
                  <a:tcPr/>
                </a:tc>
                <a:extLst>
                  <a:ext uri="{0D108BD9-81ED-4DB2-BD59-A6C34878D82A}">
                    <a16:rowId xmlns:a16="http://schemas.microsoft.com/office/drawing/2014/main" val="3012787699"/>
                  </a:ext>
                </a:extLst>
              </a:tr>
              <a:tr h="0">
                <a:tc>
                  <a:txBody>
                    <a:bodyPr/>
                    <a:lstStyle/>
                    <a:p>
                      <a:r>
                        <a:rPr lang="en-GB" sz="1000"/>
                        <a:t>Percentage of mothers who initiated breastfeeding in first 48 hours</a:t>
                      </a:r>
                    </a:p>
                  </a:txBody>
                  <a:tcPr/>
                </a:tc>
                <a:tc>
                  <a:txBody>
                    <a:bodyPr/>
                    <a:lstStyle/>
                    <a:p>
                      <a:r>
                        <a:rPr lang="en-GB" sz="1000"/>
                        <a:t>73.6%</a:t>
                      </a:r>
                    </a:p>
                  </a:txBody>
                  <a:tcPr>
                    <a:solidFill>
                      <a:srgbClr val="FFFF00"/>
                    </a:solidFill>
                  </a:tcPr>
                </a:tc>
                <a:tc>
                  <a:txBody>
                    <a:bodyPr/>
                    <a:lstStyle/>
                    <a:p>
                      <a:r>
                        <a:rPr lang="en-GB" sz="1000"/>
                        <a:t>79.3%</a:t>
                      </a:r>
                    </a:p>
                  </a:txBody>
                  <a:tcPr/>
                </a:tc>
                <a:extLst>
                  <a:ext uri="{0D108BD9-81ED-4DB2-BD59-A6C34878D82A}">
                    <a16:rowId xmlns:a16="http://schemas.microsoft.com/office/drawing/2014/main" val="210372639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 of mothers of healthyweight at booking</a:t>
                      </a:r>
                    </a:p>
                  </a:txBody>
                  <a:tcPr/>
                </a:tc>
                <a:tc>
                  <a:txBody>
                    <a:bodyPr/>
                    <a:lstStyle/>
                    <a:p>
                      <a:r>
                        <a:rPr lang="en-GB" sz="1000"/>
                        <a:t>39.9%</a:t>
                      </a:r>
                    </a:p>
                  </a:txBody>
                  <a:tcPr>
                    <a:solidFill>
                      <a:srgbClr val="FFFF00"/>
                    </a:solidFill>
                  </a:tcPr>
                </a:tc>
                <a:tc>
                  <a:txBody>
                    <a:bodyPr/>
                    <a:lstStyle/>
                    <a:p>
                      <a:r>
                        <a:rPr lang="en-GB" sz="1000"/>
                        <a:t>43.8%</a:t>
                      </a:r>
                    </a:p>
                  </a:txBody>
                  <a:tcPr/>
                </a:tc>
                <a:extLst>
                  <a:ext uri="{0D108BD9-81ED-4DB2-BD59-A6C34878D82A}">
                    <a16:rowId xmlns:a16="http://schemas.microsoft.com/office/drawing/2014/main" val="199460554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 of mothers obese at booking</a:t>
                      </a:r>
                    </a:p>
                  </a:txBody>
                  <a:tcPr/>
                </a:tc>
                <a:tc>
                  <a:txBody>
                    <a:bodyPr/>
                    <a:lstStyle/>
                    <a:p>
                      <a:r>
                        <a:rPr lang="en-GB" sz="1000"/>
                        <a:t>25.9%</a:t>
                      </a:r>
                    </a:p>
                  </a:txBody>
                  <a:tcPr>
                    <a:solidFill>
                      <a:srgbClr val="FFFF00"/>
                    </a:solidFill>
                  </a:tcPr>
                </a:tc>
                <a:tc>
                  <a:txBody>
                    <a:bodyPr/>
                    <a:lstStyle/>
                    <a:p>
                      <a:r>
                        <a:rPr lang="en-GB" sz="1000"/>
                        <a:t>24.1%</a:t>
                      </a:r>
                    </a:p>
                  </a:txBody>
                  <a:tcPr/>
                </a:tc>
                <a:extLst>
                  <a:ext uri="{0D108BD9-81ED-4DB2-BD59-A6C34878D82A}">
                    <a16:rowId xmlns:a16="http://schemas.microsoft.com/office/drawing/2014/main" val="233430104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t>% of mothers overweight at booking</a:t>
                      </a:r>
                    </a:p>
                  </a:txBody>
                  <a:tcPr/>
                </a:tc>
                <a:tc>
                  <a:txBody>
                    <a:bodyPr/>
                    <a:lstStyle/>
                    <a:p>
                      <a:r>
                        <a:rPr lang="en-GB" sz="1000"/>
                        <a:t>31.1%</a:t>
                      </a:r>
                    </a:p>
                  </a:txBody>
                  <a:tcPr>
                    <a:solidFill>
                      <a:srgbClr val="FFFF00"/>
                    </a:solidFill>
                  </a:tcPr>
                </a:tc>
                <a:tc>
                  <a:txBody>
                    <a:bodyPr/>
                    <a:lstStyle/>
                    <a:p>
                      <a:r>
                        <a:rPr lang="en-GB" sz="1000"/>
                        <a:t>29.8%</a:t>
                      </a:r>
                    </a:p>
                  </a:txBody>
                  <a:tcPr/>
                </a:tc>
                <a:extLst>
                  <a:ext uri="{0D108BD9-81ED-4DB2-BD59-A6C34878D82A}">
                    <a16:rowId xmlns:a16="http://schemas.microsoft.com/office/drawing/2014/main" val="1926422563"/>
                  </a:ext>
                </a:extLst>
              </a:tr>
              <a:tr h="0">
                <a:tc>
                  <a:txBody>
                    <a:bodyPr/>
                    <a:lstStyle/>
                    <a:p>
                      <a:r>
                        <a:rPr lang="en-GB" sz="1000"/>
                        <a:t>% of mothers overweight or obese at booking</a:t>
                      </a:r>
                    </a:p>
                  </a:txBody>
                  <a:tcPr/>
                </a:tc>
                <a:tc>
                  <a:txBody>
                    <a:bodyPr/>
                    <a:lstStyle/>
                    <a:p>
                      <a:r>
                        <a:rPr lang="en-GB" sz="1000"/>
                        <a:t>57.0%</a:t>
                      </a:r>
                    </a:p>
                  </a:txBody>
                  <a:tcPr>
                    <a:solidFill>
                      <a:srgbClr val="FFFF00"/>
                    </a:solidFill>
                  </a:tcPr>
                </a:tc>
                <a:tc>
                  <a:txBody>
                    <a:bodyPr/>
                    <a:lstStyle/>
                    <a:p>
                      <a:r>
                        <a:rPr lang="en-GB" sz="1000"/>
                        <a:t>53.9%</a:t>
                      </a:r>
                    </a:p>
                  </a:txBody>
                  <a:tcPr/>
                </a:tc>
                <a:extLst>
                  <a:ext uri="{0D108BD9-81ED-4DB2-BD59-A6C34878D82A}">
                    <a16:rowId xmlns:a16="http://schemas.microsoft.com/office/drawing/2014/main" val="748734017"/>
                  </a:ext>
                </a:extLst>
              </a:tr>
            </a:tbl>
          </a:graphicData>
        </a:graphic>
      </p:graphicFrame>
      <p:sp>
        <p:nvSpPr>
          <p:cNvPr id="6" name="TextBox 5">
            <a:extLst>
              <a:ext uri="{FF2B5EF4-FFF2-40B4-BE49-F238E27FC236}">
                <a16:creationId xmlns:a16="http://schemas.microsoft.com/office/drawing/2014/main" id="{A7E34C57-4A7C-49E1-9E53-23098757C946}"/>
              </a:ext>
            </a:extLst>
          </p:cNvPr>
          <p:cNvSpPr txBox="1"/>
          <p:nvPr/>
        </p:nvSpPr>
        <p:spPr>
          <a:xfrm>
            <a:off x="9814454" y="1797536"/>
            <a:ext cx="2048607" cy="553998"/>
          </a:xfrm>
          <a:prstGeom prst="rect">
            <a:avLst/>
          </a:prstGeom>
          <a:solidFill>
            <a:schemeClr val="bg1"/>
          </a:solidFill>
        </p:spPr>
        <p:txBody>
          <a:bodyPr wrap="square" rtlCol="0">
            <a:spAutoFit/>
          </a:bodyPr>
          <a:lstStyle/>
          <a:p>
            <a:r>
              <a:rPr lang="en-GB" sz="1000" b="1" i="1"/>
              <a:t>Source: SATH Maternity Dataset for 2016/17, 2017/18, 2018/19, 2019/20 and 2020/21</a:t>
            </a:r>
          </a:p>
        </p:txBody>
      </p:sp>
      <p:graphicFrame>
        <p:nvGraphicFramePr>
          <p:cNvPr id="7" name="Table 4">
            <a:extLst>
              <a:ext uri="{FF2B5EF4-FFF2-40B4-BE49-F238E27FC236}">
                <a16:creationId xmlns:a16="http://schemas.microsoft.com/office/drawing/2014/main" id="{04586613-9569-465D-8E21-EE2D219A9839}"/>
              </a:ext>
            </a:extLst>
          </p:cNvPr>
          <p:cNvGraphicFramePr>
            <a:graphicFrameLocks/>
          </p:cNvGraphicFramePr>
          <p:nvPr>
            <p:extLst>
              <p:ext uri="{D42A27DB-BD31-4B8C-83A1-F6EECF244321}">
                <p14:modId xmlns:p14="http://schemas.microsoft.com/office/powerpoint/2010/main" val="26811003"/>
              </p:ext>
            </p:extLst>
          </p:nvPr>
        </p:nvGraphicFramePr>
        <p:xfrm>
          <a:off x="1890346" y="3322712"/>
          <a:ext cx="4730261" cy="1219200"/>
        </p:xfrm>
        <a:graphic>
          <a:graphicData uri="http://schemas.openxmlformats.org/drawingml/2006/table">
            <a:tbl>
              <a:tblPr firstRow="1" bandRow="1">
                <a:tableStyleId>{5C22544A-7EE6-4342-B048-85BDC9FD1C3A}</a:tableStyleId>
              </a:tblPr>
              <a:tblGrid>
                <a:gridCol w="2068068">
                  <a:extLst>
                    <a:ext uri="{9D8B030D-6E8A-4147-A177-3AD203B41FA5}">
                      <a16:colId xmlns:a16="http://schemas.microsoft.com/office/drawing/2014/main" val="415279419"/>
                    </a:ext>
                  </a:extLst>
                </a:gridCol>
                <a:gridCol w="1484024">
                  <a:extLst>
                    <a:ext uri="{9D8B030D-6E8A-4147-A177-3AD203B41FA5}">
                      <a16:colId xmlns:a16="http://schemas.microsoft.com/office/drawing/2014/main" val="1315095057"/>
                    </a:ext>
                  </a:extLst>
                </a:gridCol>
                <a:gridCol w="1178169">
                  <a:extLst>
                    <a:ext uri="{9D8B030D-6E8A-4147-A177-3AD203B41FA5}">
                      <a16:colId xmlns:a16="http://schemas.microsoft.com/office/drawing/2014/main" val="2878079360"/>
                    </a:ext>
                  </a:extLst>
                </a:gridCol>
              </a:tblGrid>
              <a:tr h="0">
                <a:tc>
                  <a:txBody>
                    <a:bodyPr/>
                    <a:lstStyle/>
                    <a:p>
                      <a:r>
                        <a:rPr lang="en-GB" sz="1000">
                          <a:solidFill>
                            <a:schemeClr val="bg1"/>
                          </a:solidFill>
                        </a:rPr>
                        <a:t>Reception</a:t>
                      </a:r>
                    </a:p>
                  </a:txBody>
                  <a:tcPr/>
                </a:tc>
                <a:tc>
                  <a:txBody>
                    <a:bodyPr/>
                    <a:lstStyle/>
                    <a:p>
                      <a:r>
                        <a:rPr lang="en-GB" sz="1000">
                          <a:solidFill>
                            <a:schemeClr val="bg1"/>
                          </a:solidFill>
                        </a:rPr>
                        <a:t>Highley Place Plan Area</a:t>
                      </a:r>
                    </a:p>
                  </a:txBody>
                  <a:tcPr/>
                </a:tc>
                <a:tc>
                  <a:txBody>
                    <a:bodyPr/>
                    <a:lstStyle/>
                    <a:p>
                      <a:r>
                        <a:rPr lang="en-GB" sz="1000">
                          <a:solidFill>
                            <a:schemeClr val="bg1"/>
                          </a:solidFill>
                        </a:rPr>
                        <a:t>Shropshire Overall</a:t>
                      </a:r>
                    </a:p>
                  </a:txBody>
                  <a:tcPr/>
                </a:tc>
                <a:extLst>
                  <a:ext uri="{0D108BD9-81ED-4DB2-BD59-A6C34878D82A}">
                    <a16:rowId xmlns:a16="http://schemas.microsoft.com/office/drawing/2014/main" val="3348455794"/>
                  </a:ext>
                </a:extLst>
              </a:tr>
              <a:tr h="0">
                <a:tc>
                  <a:txBody>
                    <a:bodyPr/>
                    <a:lstStyle/>
                    <a:p>
                      <a:r>
                        <a:rPr lang="en-GB" sz="1000"/>
                        <a:t>Number of children measured</a:t>
                      </a:r>
                    </a:p>
                  </a:txBody>
                  <a:tcPr/>
                </a:tc>
                <a:tc>
                  <a:txBody>
                    <a:bodyPr/>
                    <a:lstStyle/>
                    <a:p>
                      <a:r>
                        <a:rPr lang="en-GB" sz="1000"/>
                        <a:t>242</a:t>
                      </a:r>
                    </a:p>
                  </a:txBody>
                  <a:tcPr/>
                </a:tc>
                <a:tc>
                  <a:txBody>
                    <a:bodyPr/>
                    <a:lstStyle/>
                    <a:p>
                      <a:r>
                        <a:rPr lang="en-GB" sz="1000"/>
                        <a:t>12,908</a:t>
                      </a:r>
                    </a:p>
                  </a:txBody>
                  <a:tcPr/>
                </a:tc>
                <a:extLst>
                  <a:ext uri="{0D108BD9-81ED-4DB2-BD59-A6C34878D82A}">
                    <a16:rowId xmlns:a16="http://schemas.microsoft.com/office/drawing/2014/main" val="1711105885"/>
                  </a:ext>
                </a:extLst>
              </a:tr>
              <a:tr h="0">
                <a:tc>
                  <a:txBody>
                    <a:bodyPr/>
                    <a:lstStyle/>
                    <a:p>
                      <a:r>
                        <a:rPr lang="en-GB" sz="1000"/>
                        <a:t>Healthyweight</a:t>
                      </a:r>
                    </a:p>
                  </a:txBody>
                  <a:tcPr/>
                </a:tc>
                <a:tc>
                  <a:txBody>
                    <a:bodyPr/>
                    <a:lstStyle/>
                    <a:p>
                      <a:r>
                        <a:rPr lang="en-GB" sz="1000"/>
                        <a:t>76.4%</a:t>
                      </a:r>
                    </a:p>
                  </a:txBody>
                  <a:tcPr>
                    <a:solidFill>
                      <a:srgbClr val="FFFF00"/>
                    </a:solidFill>
                  </a:tcPr>
                </a:tc>
                <a:tc>
                  <a:txBody>
                    <a:bodyPr/>
                    <a:lstStyle/>
                    <a:p>
                      <a:r>
                        <a:rPr lang="en-GB" sz="1000"/>
                        <a:t>77.3%</a:t>
                      </a:r>
                    </a:p>
                  </a:txBody>
                  <a:tcPr/>
                </a:tc>
                <a:extLst>
                  <a:ext uri="{0D108BD9-81ED-4DB2-BD59-A6C34878D82A}">
                    <a16:rowId xmlns:a16="http://schemas.microsoft.com/office/drawing/2014/main" val="1016946916"/>
                  </a:ext>
                </a:extLst>
              </a:tr>
              <a:tr h="0">
                <a:tc>
                  <a:txBody>
                    <a:bodyPr/>
                    <a:lstStyle/>
                    <a:p>
                      <a:r>
                        <a:rPr lang="en-GB" sz="1000"/>
                        <a:t>Very Overweight</a:t>
                      </a:r>
                    </a:p>
                  </a:txBody>
                  <a:tcPr/>
                </a:tc>
                <a:tc>
                  <a:txBody>
                    <a:bodyPr/>
                    <a:lstStyle/>
                    <a:p>
                      <a:r>
                        <a:rPr lang="en-GB" sz="1000"/>
                        <a:t>8.3%</a:t>
                      </a:r>
                    </a:p>
                  </a:txBody>
                  <a:tcPr>
                    <a:solidFill>
                      <a:srgbClr val="FFFF00"/>
                    </a:solidFill>
                  </a:tcPr>
                </a:tc>
                <a:tc>
                  <a:txBody>
                    <a:bodyPr/>
                    <a:lstStyle/>
                    <a:p>
                      <a:r>
                        <a:rPr lang="en-GB" sz="1000"/>
                        <a:t>8.4%</a:t>
                      </a:r>
                    </a:p>
                  </a:txBody>
                  <a:tcPr/>
                </a:tc>
                <a:extLst>
                  <a:ext uri="{0D108BD9-81ED-4DB2-BD59-A6C34878D82A}">
                    <a16:rowId xmlns:a16="http://schemas.microsoft.com/office/drawing/2014/main" val="80706781"/>
                  </a:ext>
                </a:extLst>
              </a:tr>
              <a:tr h="0">
                <a:tc>
                  <a:txBody>
                    <a:bodyPr/>
                    <a:lstStyle/>
                    <a:p>
                      <a:r>
                        <a:rPr lang="en-GB" sz="1000"/>
                        <a:t>Overweight or Very Overweight</a:t>
                      </a:r>
                    </a:p>
                  </a:txBody>
                  <a:tcPr/>
                </a:tc>
                <a:tc>
                  <a:txBody>
                    <a:bodyPr/>
                    <a:lstStyle/>
                    <a:p>
                      <a:r>
                        <a:rPr lang="en-GB" sz="1000"/>
                        <a:t>22.7%</a:t>
                      </a:r>
                    </a:p>
                  </a:txBody>
                  <a:tcPr>
                    <a:solidFill>
                      <a:srgbClr val="FFFF00"/>
                    </a:solidFill>
                  </a:tcPr>
                </a:tc>
                <a:tc>
                  <a:txBody>
                    <a:bodyPr/>
                    <a:lstStyle/>
                    <a:p>
                      <a:r>
                        <a:rPr lang="en-GB" sz="1000"/>
                        <a:t>22.1%</a:t>
                      </a:r>
                    </a:p>
                  </a:txBody>
                  <a:tcPr/>
                </a:tc>
                <a:extLst>
                  <a:ext uri="{0D108BD9-81ED-4DB2-BD59-A6C34878D82A}">
                    <a16:rowId xmlns:a16="http://schemas.microsoft.com/office/drawing/2014/main" val="1892052843"/>
                  </a:ext>
                </a:extLst>
              </a:tr>
            </a:tbl>
          </a:graphicData>
        </a:graphic>
      </p:graphicFrame>
      <p:graphicFrame>
        <p:nvGraphicFramePr>
          <p:cNvPr id="8" name="Table 4">
            <a:extLst>
              <a:ext uri="{FF2B5EF4-FFF2-40B4-BE49-F238E27FC236}">
                <a16:creationId xmlns:a16="http://schemas.microsoft.com/office/drawing/2014/main" id="{1A0C19ED-CD8E-4A7C-8EA8-1E85F3E4A1E2}"/>
              </a:ext>
            </a:extLst>
          </p:cNvPr>
          <p:cNvGraphicFramePr>
            <a:graphicFrameLocks/>
          </p:cNvGraphicFramePr>
          <p:nvPr>
            <p:extLst>
              <p:ext uri="{D42A27DB-BD31-4B8C-83A1-F6EECF244321}">
                <p14:modId xmlns:p14="http://schemas.microsoft.com/office/powerpoint/2010/main" val="2575984639"/>
              </p:ext>
            </p:extLst>
          </p:nvPr>
        </p:nvGraphicFramePr>
        <p:xfrm>
          <a:off x="6772942" y="3337379"/>
          <a:ext cx="4730261" cy="1219200"/>
        </p:xfrm>
        <a:graphic>
          <a:graphicData uri="http://schemas.openxmlformats.org/drawingml/2006/table">
            <a:tbl>
              <a:tblPr firstRow="1" bandRow="1">
                <a:tableStyleId>{5C22544A-7EE6-4342-B048-85BDC9FD1C3A}</a:tableStyleId>
              </a:tblPr>
              <a:tblGrid>
                <a:gridCol w="2049185">
                  <a:extLst>
                    <a:ext uri="{9D8B030D-6E8A-4147-A177-3AD203B41FA5}">
                      <a16:colId xmlns:a16="http://schemas.microsoft.com/office/drawing/2014/main" val="415279419"/>
                    </a:ext>
                  </a:extLst>
                </a:gridCol>
                <a:gridCol w="1450152">
                  <a:extLst>
                    <a:ext uri="{9D8B030D-6E8A-4147-A177-3AD203B41FA5}">
                      <a16:colId xmlns:a16="http://schemas.microsoft.com/office/drawing/2014/main" val="1315095057"/>
                    </a:ext>
                  </a:extLst>
                </a:gridCol>
                <a:gridCol w="1230924">
                  <a:extLst>
                    <a:ext uri="{9D8B030D-6E8A-4147-A177-3AD203B41FA5}">
                      <a16:colId xmlns:a16="http://schemas.microsoft.com/office/drawing/2014/main" val="2878079360"/>
                    </a:ext>
                  </a:extLst>
                </a:gridCol>
              </a:tblGrid>
              <a:tr h="0">
                <a:tc>
                  <a:txBody>
                    <a:bodyPr/>
                    <a:lstStyle/>
                    <a:p>
                      <a:r>
                        <a:rPr lang="en-GB" sz="1000">
                          <a:solidFill>
                            <a:schemeClr val="bg1"/>
                          </a:solidFill>
                        </a:rPr>
                        <a:t>Year 6</a:t>
                      </a:r>
                    </a:p>
                  </a:txBody>
                  <a:tcPr/>
                </a:tc>
                <a:tc>
                  <a:txBody>
                    <a:bodyPr/>
                    <a:lstStyle/>
                    <a:p>
                      <a:r>
                        <a:rPr lang="en-GB" sz="1000">
                          <a:solidFill>
                            <a:schemeClr val="bg1"/>
                          </a:solidFill>
                        </a:rPr>
                        <a:t>Highley Place Plan Area</a:t>
                      </a:r>
                    </a:p>
                  </a:txBody>
                  <a:tcPr/>
                </a:tc>
                <a:tc>
                  <a:txBody>
                    <a:bodyPr/>
                    <a:lstStyle/>
                    <a:p>
                      <a:r>
                        <a:rPr lang="en-GB" sz="1000">
                          <a:solidFill>
                            <a:schemeClr val="bg1"/>
                          </a:solidFill>
                        </a:rPr>
                        <a:t>Shropshire Overall</a:t>
                      </a:r>
                    </a:p>
                  </a:txBody>
                  <a:tcPr/>
                </a:tc>
                <a:extLst>
                  <a:ext uri="{0D108BD9-81ED-4DB2-BD59-A6C34878D82A}">
                    <a16:rowId xmlns:a16="http://schemas.microsoft.com/office/drawing/2014/main" val="3348455794"/>
                  </a:ext>
                </a:extLst>
              </a:tr>
              <a:tr h="0">
                <a:tc>
                  <a:txBody>
                    <a:bodyPr/>
                    <a:lstStyle/>
                    <a:p>
                      <a:r>
                        <a:rPr lang="en-GB" sz="1000"/>
                        <a:t>Number of children measured</a:t>
                      </a:r>
                    </a:p>
                  </a:txBody>
                  <a:tcPr/>
                </a:tc>
                <a:tc>
                  <a:txBody>
                    <a:bodyPr/>
                    <a:lstStyle/>
                    <a:p>
                      <a:r>
                        <a:rPr lang="en-GB" sz="1000"/>
                        <a:t>235</a:t>
                      </a:r>
                    </a:p>
                  </a:txBody>
                  <a:tcPr/>
                </a:tc>
                <a:tc>
                  <a:txBody>
                    <a:bodyPr/>
                    <a:lstStyle/>
                    <a:p>
                      <a:r>
                        <a:rPr lang="en-GB" sz="1000"/>
                        <a:t>12,817</a:t>
                      </a:r>
                    </a:p>
                  </a:txBody>
                  <a:tcPr/>
                </a:tc>
                <a:extLst>
                  <a:ext uri="{0D108BD9-81ED-4DB2-BD59-A6C34878D82A}">
                    <a16:rowId xmlns:a16="http://schemas.microsoft.com/office/drawing/2014/main" val="1711105885"/>
                  </a:ext>
                </a:extLst>
              </a:tr>
              <a:tr h="0">
                <a:tc>
                  <a:txBody>
                    <a:bodyPr/>
                    <a:lstStyle/>
                    <a:p>
                      <a:r>
                        <a:rPr lang="en-GB" sz="1000"/>
                        <a:t>Healthyweight</a:t>
                      </a:r>
                    </a:p>
                  </a:txBody>
                  <a:tcPr/>
                </a:tc>
                <a:tc>
                  <a:txBody>
                    <a:bodyPr/>
                    <a:lstStyle/>
                    <a:p>
                      <a:r>
                        <a:rPr lang="en-GB" sz="1000"/>
                        <a:t>73.6%</a:t>
                      </a:r>
                    </a:p>
                  </a:txBody>
                  <a:tcPr>
                    <a:solidFill>
                      <a:srgbClr val="FFFF00"/>
                    </a:solidFill>
                  </a:tcPr>
                </a:tc>
                <a:tc>
                  <a:txBody>
                    <a:bodyPr/>
                    <a:lstStyle/>
                    <a:p>
                      <a:r>
                        <a:rPr lang="en-GB" sz="1000"/>
                        <a:t>68.2%</a:t>
                      </a:r>
                    </a:p>
                  </a:txBody>
                  <a:tcPr/>
                </a:tc>
                <a:extLst>
                  <a:ext uri="{0D108BD9-81ED-4DB2-BD59-A6C34878D82A}">
                    <a16:rowId xmlns:a16="http://schemas.microsoft.com/office/drawing/2014/main" val="1016946916"/>
                  </a:ext>
                </a:extLst>
              </a:tr>
              <a:tr h="0">
                <a:tc>
                  <a:txBody>
                    <a:bodyPr/>
                    <a:lstStyle/>
                    <a:p>
                      <a:r>
                        <a:rPr lang="en-GB" sz="1000"/>
                        <a:t>Very Overweight</a:t>
                      </a:r>
                    </a:p>
                  </a:txBody>
                  <a:tcPr/>
                </a:tc>
                <a:tc>
                  <a:txBody>
                    <a:bodyPr/>
                    <a:lstStyle/>
                    <a:p>
                      <a:r>
                        <a:rPr lang="en-GB" sz="1000"/>
                        <a:t>14.0%</a:t>
                      </a:r>
                    </a:p>
                  </a:txBody>
                  <a:tcPr>
                    <a:solidFill>
                      <a:srgbClr val="FFFF00"/>
                    </a:solidFill>
                  </a:tcPr>
                </a:tc>
                <a:tc>
                  <a:txBody>
                    <a:bodyPr/>
                    <a:lstStyle/>
                    <a:p>
                      <a:r>
                        <a:rPr lang="en-GB" sz="1000"/>
                        <a:t>16.5%</a:t>
                      </a:r>
                    </a:p>
                  </a:txBody>
                  <a:tcPr/>
                </a:tc>
                <a:extLst>
                  <a:ext uri="{0D108BD9-81ED-4DB2-BD59-A6C34878D82A}">
                    <a16:rowId xmlns:a16="http://schemas.microsoft.com/office/drawing/2014/main" val="80706781"/>
                  </a:ext>
                </a:extLst>
              </a:tr>
              <a:tr h="0">
                <a:tc>
                  <a:txBody>
                    <a:bodyPr/>
                    <a:lstStyle/>
                    <a:p>
                      <a:r>
                        <a:rPr lang="en-GB" sz="1000"/>
                        <a:t>Overweight or Very Overweight</a:t>
                      </a:r>
                    </a:p>
                  </a:txBody>
                  <a:tcPr/>
                </a:tc>
                <a:tc>
                  <a:txBody>
                    <a:bodyPr/>
                    <a:lstStyle/>
                    <a:p>
                      <a:r>
                        <a:rPr lang="en-GB" sz="1000"/>
                        <a:t>26.0%</a:t>
                      </a:r>
                    </a:p>
                  </a:txBody>
                  <a:tcPr>
                    <a:solidFill>
                      <a:srgbClr val="FFFF00"/>
                    </a:solidFill>
                  </a:tcPr>
                </a:tc>
                <a:tc>
                  <a:txBody>
                    <a:bodyPr/>
                    <a:lstStyle/>
                    <a:p>
                      <a:r>
                        <a:rPr lang="en-GB" sz="1000"/>
                        <a:t>30.7%</a:t>
                      </a:r>
                    </a:p>
                  </a:txBody>
                  <a:tcPr/>
                </a:tc>
                <a:extLst>
                  <a:ext uri="{0D108BD9-81ED-4DB2-BD59-A6C34878D82A}">
                    <a16:rowId xmlns:a16="http://schemas.microsoft.com/office/drawing/2014/main" val="1892052843"/>
                  </a:ext>
                </a:extLst>
              </a:tr>
            </a:tbl>
          </a:graphicData>
        </a:graphic>
      </p:graphicFrame>
      <p:sp>
        <p:nvSpPr>
          <p:cNvPr id="9" name="TextBox 8">
            <a:extLst>
              <a:ext uri="{FF2B5EF4-FFF2-40B4-BE49-F238E27FC236}">
                <a16:creationId xmlns:a16="http://schemas.microsoft.com/office/drawing/2014/main" id="{75D7F90A-35F9-44FE-83B4-57D9998E37A1}"/>
              </a:ext>
            </a:extLst>
          </p:cNvPr>
          <p:cNvSpPr txBox="1"/>
          <p:nvPr/>
        </p:nvSpPr>
        <p:spPr>
          <a:xfrm>
            <a:off x="155274" y="3649492"/>
            <a:ext cx="1735072" cy="861774"/>
          </a:xfrm>
          <a:prstGeom prst="rect">
            <a:avLst/>
          </a:prstGeom>
          <a:solidFill>
            <a:schemeClr val="bg1"/>
          </a:solidFill>
        </p:spPr>
        <p:txBody>
          <a:bodyPr wrap="square" rtlCol="0">
            <a:spAutoFit/>
          </a:bodyPr>
          <a:lstStyle/>
          <a:p>
            <a:r>
              <a:rPr lang="en-GB" sz="1000" b="1" i="1"/>
              <a:t>Source: National Childhood Measurement Programme for 2014/15, 2015/16, 2016/17, 2017/18 and 2018/19</a:t>
            </a:r>
          </a:p>
        </p:txBody>
      </p:sp>
      <p:graphicFrame>
        <p:nvGraphicFramePr>
          <p:cNvPr id="12" name="Content Placeholder 10">
            <a:extLst>
              <a:ext uri="{FF2B5EF4-FFF2-40B4-BE49-F238E27FC236}">
                <a16:creationId xmlns:a16="http://schemas.microsoft.com/office/drawing/2014/main" id="{6EA0C701-2846-4714-8C5C-0191E3F1D9E7}"/>
              </a:ext>
            </a:extLst>
          </p:cNvPr>
          <p:cNvGraphicFramePr>
            <a:graphicFrameLocks/>
          </p:cNvGraphicFramePr>
          <p:nvPr>
            <p:extLst>
              <p:ext uri="{D42A27DB-BD31-4B8C-83A1-F6EECF244321}">
                <p14:modId xmlns:p14="http://schemas.microsoft.com/office/powerpoint/2010/main" val="80348779"/>
              </p:ext>
            </p:extLst>
          </p:nvPr>
        </p:nvGraphicFramePr>
        <p:xfrm>
          <a:off x="64623" y="4672553"/>
          <a:ext cx="11884139" cy="1404508"/>
        </p:xfrm>
        <a:graphic>
          <a:graphicData uri="http://schemas.openxmlformats.org/drawingml/2006/table">
            <a:tbl>
              <a:tblPr firstRow="1">
                <a:tableStyleId>{5C22544A-7EE6-4342-B048-85BDC9FD1C3A}</a:tableStyleId>
              </a:tblPr>
              <a:tblGrid>
                <a:gridCol w="1283547">
                  <a:extLst>
                    <a:ext uri="{9D8B030D-6E8A-4147-A177-3AD203B41FA5}">
                      <a16:colId xmlns:a16="http://schemas.microsoft.com/office/drawing/2014/main" val="1265940103"/>
                    </a:ext>
                  </a:extLst>
                </a:gridCol>
                <a:gridCol w="492369">
                  <a:extLst>
                    <a:ext uri="{9D8B030D-6E8A-4147-A177-3AD203B41FA5}">
                      <a16:colId xmlns:a16="http://schemas.microsoft.com/office/drawing/2014/main" val="1114722082"/>
                    </a:ext>
                  </a:extLst>
                </a:gridCol>
                <a:gridCol w="808893">
                  <a:extLst>
                    <a:ext uri="{9D8B030D-6E8A-4147-A177-3AD203B41FA5}">
                      <a16:colId xmlns:a16="http://schemas.microsoft.com/office/drawing/2014/main" val="410478291"/>
                    </a:ext>
                  </a:extLst>
                </a:gridCol>
                <a:gridCol w="606669">
                  <a:extLst>
                    <a:ext uri="{9D8B030D-6E8A-4147-A177-3AD203B41FA5}">
                      <a16:colId xmlns:a16="http://schemas.microsoft.com/office/drawing/2014/main" val="3423701559"/>
                    </a:ext>
                  </a:extLst>
                </a:gridCol>
                <a:gridCol w="518746">
                  <a:extLst>
                    <a:ext uri="{9D8B030D-6E8A-4147-A177-3AD203B41FA5}">
                      <a16:colId xmlns:a16="http://schemas.microsoft.com/office/drawing/2014/main" val="2668390933"/>
                    </a:ext>
                  </a:extLst>
                </a:gridCol>
                <a:gridCol w="457200">
                  <a:extLst>
                    <a:ext uri="{9D8B030D-6E8A-4147-A177-3AD203B41FA5}">
                      <a16:colId xmlns:a16="http://schemas.microsoft.com/office/drawing/2014/main" val="3187594836"/>
                    </a:ext>
                  </a:extLst>
                </a:gridCol>
                <a:gridCol w="509954">
                  <a:extLst>
                    <a:ext uri="{9D8B030D-6E8A-4147-A177-3AD203B41FA5}">
                      <a16:colId xmlns:a16="http://schemas.microsoft.com/office/drawing/2014/main" val="1363654159"/>
                    </a:ext>
                  </a:extLst>
                </a:gridCol>
                <a:gridCol w="589085">
                  <a:extLst>
                    <a:ext uri="{9D8B030D-6E8A-4147-A177-3AD203B41FA5}">
                      <a16:colId xmlns:a16="http://schemas.microsoft.com/office/drawing/2014/main" val="4257475368"/>
                    </a:ext>
                  </a:extLst>
                </a:gridCol>
                <a:gridCol w="861646">
                  <a:extLst>
                    <a:ext uri="{9D8B030D-6E8A-4147-A177-3AD203B41FA5}">
                      <a16:colId xmlns:a16="http://schemas.microsoft.com/office/drawing/2014/main" val="301263015"/>
                    </a:ext>
                  </a:extLst>
                </a:gridCol>
                <a:gridCol w="553915">
                  <a:extLst>
                    <a:ext uri="{9D8B030D-6E8A-4147-A177-3AD203B41FA5}">
                      <a16:colId xmlns:a16="http://schemas.microsoft.com/office/drawing/2014/main" val="708477333"/>
                    </a:ext>
                  </a:extLst>
                </a:gridCol>
                <a:gridCol w="606669">
                  <a:extLst>
                    <a:ext uri="{9D8B030D-6E8A-4147-A177-3AD203B41FA5}">
                      <a16:colId xmlns:a16="http://schemas.microsoft.com/office/drawing/2014/main" val="2268254060"/>
                    </a:ext>
                  </a:extLst>
                </a:gridCol>
                <a:gridCol w="641839">
                  <a:extLst>
                    <a:ext uri="{9D8B030D-6E8A-4147-A177-3AD203B41FA5}">
                      <a16:colId xmlns:a16="http://schemas.microsoft.com/office/drawing/2014/main" val="2132778150"/>
                    </a:ext>
                  </a:extLst>
                </a:gridCol>
                <a:gridCol w="509954">
                  <a:extLst>
                    <a:ext uri="{9D8B030D-6E8A-4147-A177-3AD203B41FA5}">
                      <a16:colId xmlns:a16="http://schemas.microsoft.com/office/drawing/2014/main" val="677074667"/>
                    </a:ext>
                  </a:extLst>
                </a:gridCol>
                <a:gridCol w="580292">
                  <a:extLst>
                    <a:ext uri="{9D8B030D-6E8A-4147-A177-3AD203B41FA5}">
                      <a16:colId xmlns:a16="http://schemas.microsoft.com/office/drawing/2014/main" val="3485338535"/>
                    </a:ext>
                  </a:extLst>
                </a:gridCol>
                <a:gridCol w="589085">
                  <a:extLst>
                    <a:ext uri="{9D8B030D-6E8A-4147-A177-3AD203B41FA5}">
                      <a16:colId xmlns:a16="http://schemas.microsoft.com/office/drawing/2014/main" val="4175871885"/>
                    </a:ext>
                  </a:extLst>
                </a:gridCol>
                <a:gridCol w="501161">
                  <a:extLst>
                    <a:ext uri="{9D8B030D-6E8A-4147-A177-3AD203B41FA5}">
                      <a16:colId xmlns:a16="http://schemas.microsoft.com/office/drawing/2014/main" val="3161958590"/>
                    </a:ext>
                  </a:extLst>
                </a:gridCol>
                <a:gridCol w="728357">
                  <a:extLst>
                    <a:ext uri="{9D8B030D-6E8A-4147-A177-3AD203B41FA5}">
                      <a16:colId xmlns:a16="http://schemas.microsoft.com/office/drawing/2014/main" val="3690472797"/>
                    </a:ext>
                  </a:extLst>
                </a:gridCol>
                <a:gridCol w="522379">
                  <a:extLst>
                    <a:ext uri="{9D8B030D-6E8A-4147-A177-3AD203B41FA5}">
                      <a16:colId xmlns:a16="http://schemas.microsoft.com/office/drawing/2014/main" val="3396188831"/>
                    </a:ext>
                  </a:extLst>
                </a:gridCol>
                <a:gridCol w="522379">
                  <a:extLst>
                    <a:ext uri="{9D8B030D-6E8A-4147-A177-3AD203B41FA5}">
                      <a16:colId xmlns:a16="http://schemas.microsoft.com/office/drawing/2014/main" val="1994444659"/>
                    </a:ext>
                  </a:extLst>
                </a:gridCol>
              </a:tblGrid>
              <a:tr h="184039">
                <a:tc>
                  <a:txBody>
                    <a:bodyPr/>
                    <a:lstStyle/>
                    <a:p>
                      <a:pPr algn="l" fontAlgn="b"/>
                      <a:endParaRPr lang="en-GB" sz="1000" b="1" i="0" u="none" strike="noStrike">
                        <a:solidFill>
                          <a:schemeClr val="tx1"/>
                        </a:solidFill>
                        <a:effectLst/>
                        <a:latin typeface="+mn-lt"/>
                        <a:cs typeface="Arial" panose="020B0604020202020204" pitchFamily="34" charset="0"/>
                      </a:endParaRPr>
                    </a:p>
                  </a:txBody>
                  <a:tcPr marL="9525" marR="9525" marT="9525" marB="0" anchor="b"/>
                </a:tc>
                <a:tc gridSpan="6">
                  <a:txBody>
                    <a:bodyPr/>
                    <a:lstStyle/>
                    <a:p>
                      <a:pPr algn="ctr" fontAlgn="ctr"/>
                      <a:r>
                        <a:rPr lang="en-GB" sz="1000" b="1" u="none" strike="noStrike">
                          <a:solidFill>
                            <a:schemeClr val="bg1"/>
                          </a:solidFill>
                          <a:effectLst/>
                        </a:rPr>
                        <a:t>1 year old</a:t>
                      </a:r>
                      <a:endParaRPr lang="en-GB" sz="1000" b="1" i="0" u="none" strike="noStrike">
                        <a:solidFill>
                          <a:schemeClr val="bg1"/>
                        </a:solidFill>
                        <a:effectLst/>
                        <a:latin typeface="+mn-lt"/>
                        <a:cs typeface="Arial" panose="020B0604020202020204" pitchFamily="34" charset="0"/>
                      </a:endParaRPr>
                    </a:p>
                  </a:txBody>
                  <a:tcPr marL="9525" marR="9525" marT="9525" marB="0" anchor="ctr"/>
                </a:tc>
                <a:tc hMerge="1">
                  <a:txBody>
                    <a:bodyPr/>
                    <a:lstStyle/>
                    <a:p>
                      <a:pPr algn="ctr" fontAlgn="ctr"/>
                      <a:endParaRPr lang="en-GB" sz="1000" b="1" i="0" u="none" strike="noStrike">
                        <a:solidFill>
                          <a:srgbClr val="FFFFFF"/>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BAC"/>
                    </a:solidFill>
                  </a:tcPr>
                </a:tc>
                <a:tc hMerge="1">
                  <a:txBody>
                    <a:bodyPr/>
                    <a:lstStyle/>
                    <a:p>
                      <a:pPr algn="ctr" fontAlgn="ctr"/>
                      <a:endParaRPr lang="en-GB" sz="1000" b="1" i="0" u="none" strike="noStrike">
                        <a:solidFill>
                          <a:srgbClr val="FFFFFF"/>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BAC"/>
                    </a:solidFill>
                  </a:tcPr>
                </a:tc>
                <a:tc hMerge="1">
                  <a:txBody>
                    <a:bodyPr/>
                    <a:lstStyle/>
                    <a:p>
                      <a:pPr algn="ctr" fontAlgn="ctr"/>
                      <a:endParaRPr lang="en-GB" sz="1000" b="1" i="0" u="none" strike="noStrike">
                        <a:solidFill>
                          <a:srgbClr val="FFFFFF"/>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BAC"/>
                    </a:solidFill>
                  </a:tcPr>
                </a:tc>
                <a:tc hMerge="1">
                  <a:txBody>
                    <a:bodyPr/>
                    <a:lstStyle/>
                    <a:p>
                      <a:pPr algn="ctr" fontAlgn="ctr"/>
                      <a:endParaRPr lang="en-GB" sz="1000" b="1" i="0" u="none" strike="noStrike">
                        <a:solidFill>
                          <a:srgbClr val="FFFFFF"/>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BAC"/>
                    </a:solidFill>
                  </a:tcPr>
                </a:tc>
                <a:tc hMerge="1">
                  <a:txBody>
                    <a:bodyPr/>
                    <a:lstStyle/>
                    <a:p>
                      <a:pPr algn="ctr" fontAlgn="ctr"/>
                      <a:endParaRPr lang="en-GB" sz="1000" b="1" i="0" u="none" strike="noStrike">
                        <a:solidFill>
                          <a:srgbClr val="FFFFFF"/>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BAC"/>
                    </a:solidFill>
                  </a:tcPr>
                </a:tc>
                <a:tc gridSpan="6">
                  <a:txBody>
                    <a:bodyPr/>
                    <a:lstStyle/>
                    <a:p>
                      <a:pPr algn="ctr" fontAlgn="ctr"/>
                      <a:r>
                        <a:rPr lang="en-GB" sz="1000" b="1" u="none" strike="noStrike">
                          <a:solidFill>
                            <a:schemeClr val="bg1"/>
                          </a:solidFill>
                          <a:effectLst/>
                        </a:rPr>
                        <a:t>2 years old</a:t>
                      </a:r>
                      <a:endParaRPr lang="en-GB" sz="1000" b="1" i="0" u="none" strike="noStrike">
                        <a:solidFill>
                          <a:schemeClr val="bg1"/>
                        </a:solidFill>
                        <a:effectLst/>
                        <a:latin typeface="+mn-lt"/>
                        <a:cs typeface="Arial" panose="020B0604020202020204" pitchFamily="34" charset="0"/>
                      </a:endParaRPr>
                    </a:p>
                  </a:txBody>
                  <a:tcPr marL="9525" marR="9525" marT="9525" marB="0" anchor="ctr"/>
                </a:tc>
                <a:tc hMerge="1">
                  <a:txBody>
                    <a:bodyPr/>
                    <a:lstStyle/>
                    <a:p>
                      <a:pPr algn="ctr" fontAlgn="ctr"/>
                      <a:endParaRPr lang="en-GB" sz="1000" b="1" i="0" u="none" strike="noStrike">
                        <a:solidFill>
                          <a:srgbClr val="FFFFFF"/>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BAC"/>
                    </a:solidFill>
                  </a:tcPr>
                </a:tc>
                <a:tc hMerge="1">
                  <a:txBody>
                    <a:bodyPr/>
                    <a:lstStyle/>
                    <a:p>
                      <a:pPr algn="ctr" fontAlgn="ctr"/>
                      <a:endParaRPr lang="en-GB" sz="1000" b="1" i="0" u="none" strike="noStrike">
                        <a:solidFill>
                          <a:srgbClr val="FFFFFF"/>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BAC"/>
                    </a:solidFill>
                  </a:tcPr>
                </a:tc>
                <a:tc hMerge="1">
                  <a:txBody>
                    <a:bodyPr/>
                    <a:lstStyle/>
                    <a:p>
                      <a:pPr algn="ctr" fontAlgn="ctr"/>
                      <a:endParaRPr lang="en-GB" sz="1000" b="1" i="0" u="none" strike="noStrike">
                        <a:solidFill>
                          <a:srgbClr val="FFFFFF"/>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BAC"/>
                    </a:solidFill>
                  </a:tcPr>
                </a:tc>
                <a:tc hMerge="1">
                  <a:txBody>
                    <a:bodyPr/>
                    <a:lstStyle/>
                    <a:p>
                      <a:pPr algn="ctr" fontAlgn="ctr"/>
                      <a:endParaRPr lang="en-GB" sz="1000" b="1" i="0" u="none" strike="noStrike">
                        <a:solidFill>
                          <a:srgbClr val="FFFFFF"/>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BAC"/>
                    </a:solidFill>
                  </a:tcPr>
                </a:tc>
                <a:tc hMerge="1">
                  <a:txBody>
                    <a:bodyPr/>
                    <a:lstStyle/>
                    <a:p>
                      <a:pPr algn="ctr" fontAlgn="ctr"/>
                      <a:endParaRPr lang="en-GB" sz="1000" b="1" i="0" u="none" strike="noStrike">
                        <a:solidFill>
                          <a:srgbClr val="FFFFFF"/>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BAC"/>
                    </a:solidFill>
                  </a:tcPr>
                </a:tc>
                <a:tc gridSpan="6">
                  <a:txBody>
                    <a:bodyPr/>
                    <a:lstStyle/>
                    <a:p>
                      <a:pPr algn="ctr" fontAlgn="ctr"/>
                      <a:r>
                        <a:rPr lang="en-GB" sz="1000" b="1" u="none" strike="noStrike">
                          <a:solidFill>
                            <a:schemeClr val="bg1"/>
                          </a:solidFill>
                          <a:effectLst/>
                        </a:rPr>
                        <a:t>5 years old</a:t>
                      </a:r>
                      <a:endParaRPr lang="en-GB" sz="1000" b="1" i="0" u="none" strike="noStrike">
                        <a:solidFill>
                          <a:schemeClr val="bg1"/>
                        </a:solidFill>
                        <a:effectLst/>
                        <a:latin typeface="+mn-lt"/>
                        <a:cs typeface="Arial" panose="020B0604020202020204" pitchFamily="34" charset="0"/>
                      </a:endParaRPr>
                    </a:p>
                  </a:txBody>
                  <a:tcPr marL="9525" marR="9525" marT="9525" marB="0" anchor="ctr"/>
                </a:tc>
                <a:tc hMerge="1">
                  <a:txBody>
                    <a:bodyPr/>
                    <a:lstStyle/>
                    <a:p>
                      <a:pPr algn="ctr" fontAlgn="ctr"/>
                      <a:endParaRPr lang="en-GB" sz="1000" b="1" i="0" u="none" strike="noStrike">
                        <a:solidFill>
                          <a:srgbClr val="FFFFFF"/>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BAC"/>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1" i="0" u="none" strike="noStrike">
                        <a:solidFill>
                          <a:srgbClr val="FFFFFF"/>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BAC"/>
                    </a:solidFill>
                  </a:tcPr>
                </a:tc>
                <a:tc hMerge="1">
                  <a:txBody>
                    <a:bodyPr/>
                    <a:lstStyle/>
                    <a:p>
                      <a:pPr algn="ctr" fontAlgn="ctr"/>
                      <a:endParaRPr lang="en-GB" sz="1000" b="1" i="0" u="none" strike="noStrike">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BAC"/>
                    </a:solidFill>
                  </a:tcPr>
                </a:tc>
                <a:tc hMerge="1">
                  <a:txBody>
                    <a:bodyPr/>
                    <a:lstStyle/>
                    <a:p>
                      <a:pPr algn="ctr" fontAlgn="ctr"/>
                      <a:endParaRPr lang="en-GB" sz="1000" b="1" i="0" u="none" strike="noStrike">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BAC"/>
                    </a:solidFill>
                  </a:tcPr>
                </a:tc>
                <a:tc hMerge="1">
                  <a:txBody>
                    <a:bodyPr/>
                    <a:lstStyle/>
                    <a:p>
                      <a:pPr algn="ctr" fontAlgn="ctr"/>
                      <a:endParaRPr lang="en-GB" sz="1000" b="1" i="0" u="none" strike="noStrike">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BAC"/>
                    </a:solidFill>
                  </a:tcPr>
                </a:tc>
                <a:extLst>
                  <a:ext uri="{0D108BD9-81ED-4DB2-BD59-A6C34878D82A}">
                    <a16:rowId xmlns:a16="http://schemas.microsoft.com/office/drawing/2014/main" val="4255675025"/>
                  </a:ext>
                </a:extLst>
              </a:tr>
              <a:tr h="334107">
                <a:tc>
                  <a:txBody>
                    <a:bodyPr/>
                    <a:lstStyle/>
                    <a:p>
                      <a:pPr algn="l" fontAlgn="b"/>
                      <a:r>
                        <a:rPr lang="en-GB" sz="1000" b="1" u="none" strike="noStrike">
                          <a:solidFill>
                            <a:schemeClr val="tx1"/>
                          </a:solidFill>
                          <a:effectLst/>
                        </a:rPr>
                        <a:t>Area</a:t>
                      </a:r>
                      <a:endParaRPr lang="en-GB" sz="1000" b="1" i="0" u="none" strike="noStrike">
                        <a:solidFill>
                          <a:schemeClr val="tx1"/>
                        </a:solidFill>
                        <a:effectLst/>
                        <a:latin typeface="+mn-lt"/>
                        <a:cs typeface="Arial" panose="020B0604020202020204" pitchFamily="34" charset="0"/>
                      </a:endParaRPr>
                    </a:p>
                  </a:txBody>
                  <a:tcPr marL="9525" marR="9525" marT="9525" marB="0" anchor="b"/>
                </a:tc>
                <a:tc>
                  <a:txBody>
                    <a:bodyPr/>
                    <a:lstStyle/>
                    <a:p>
                      <a:pPr algn="ctr" fontAlgn="ctr"/>
                      <a:r>
                        <a:rPr lang="en-GB" sz="1000" b="1" u="none" strike="noStrike">
                          <a:solidFill>
                            <a:schemeClr val="tx1"/>
                          </a:solidFill>
                          <a:effectLst/>
                        </a:rPr>
                        <a:t>Eligible children</a:t>
                      </a:r>
                      <a:endParaRPr lang="en-GB" sz="1000" b="1" i="0" u="none" strike="noStrike">
                        <a:solidFill>
                          <a:schemeClr val="tx1"/>
                        </a:solidFill>
                        <a:effectLst/>
                        <a:latin typeface="+mn-lt"/>
                        <a:cs typeface="Arial" panose="020B0604020202020204" pitchFamily="34" charset="0"/>
                      </a:endParaRPr>
                    </a:p>
                  </a:txBody>
                  <a:tcPr marL="9525" marR="9525" marT="9525" marB="0" anchor="ctr"/>
                </a:tc>
                <a:tc>
                  <a:txBody>
                    <a:bodyPr/>
                    <a:lstStyle/>
                    <a:p>
                      <a:pPr algn="ctr" fontAlgn="ctr"/>
                      <a:r>
                        <a:rPr lang="en-GB" sz="1000" b="1" u="none" strike="noStrike">
                          <a:solidFill>
                            <a:schemeClr val="tx1"/>
                          </a:solidFill>
                          <a:effectLst/>
                        </a:rPr>
                        <a:t>DTaP/ IPV / Hib / Hep B %</a:t>
                      </a:r>
                      <a:endParaRPr lang="en-GB" sz="1000" b="1" i="0" u="none" strike="noStrike">
                        <a:solidFill>
                          <a:schemeClr val="tx1"/>
                        </a:solidFill>
                        <a:effectLst/>
                        <a:latin typeface="+mn-lt"/>
                        <a:cs typeface="Arial" panose="020B0604020202020204" pitchFamily="34" charset="0"/>
                      </a:endParaRPr>
                    </a:p>
                  </a:txBody>
                  <a:tcPr marL="9525" marR="9525" marT="9525" marB="0" anchor="ctr"/>
                </a:tc>
                <a:tc>
                  <a:txBody>
                    <a:bodyPr/>
                    <a:lstStyle/>
                    <a:p>
                      <a:pPr algn="ctr" fontAlgn="ctr"/>
                      <a:r>
                        <a:rPr lang="en-GB" sz="1000" b="1" u="none" strike="noStrike">
                          <a:solidFill>
                            <a:schemeClr val="tx1"/>
                          </a:solidFill>
                          <a:effectLst/>
                        </a:rPr>
                        <a:t>Men B %</a:t>
                      </a:r>
                      <a:endParaRPr lang="en-GB" sz="1000" b="1" i="0" u="none" strike="noStrike">
                        <a:solidFill>
                          <a:schemeClr val="tx1"/>
                        </a:solidFill>
                        <a:effectLst/>
                        <a:latin typeface="+mn-lt"/>
                        <a:cs typeface="Arial" panose="020B0604020202020204" pitchFamily="34" charset="0"/>
                      </a:endParaRPr>
                    </a:p>
                  </a:txBody>
                  <a:tcPr marL="9525" marR="9525" marT="9525" marB="0" anchor="ctr"/>
                </a:tc>
                <a:tc>
                  <a:txBody>
                    <a:bodyPr/>
                    <a:lstStyle/>
                    <a:p>
                      <a:pPr algn="ctr" fontAlgn="ctr"/>
                      <a:r>
                        <a:rPr lang="en-GB" sz="1000" b="1" u="none" strike="noStrike">
                          <a:solidFill>
                            <a:schemeClr val="tx1"/>
                          </a:solidFill>
                          <a:effectLst/>
                        </a:rPr>
                        <a:t>PCV1 %</a:t>
                      </a:r>
                      <a:endParaRPr lang="en-GB" sz="1000" b="1" i="0" u="none" strike="noStrike">
                        <a:solidFill>
                          <a:schemeClr val="tx1"/>
                        </a:solidFill>
                        <a:effectLst/>
                        <a:latin typeface="+mn-lt"/>
                        <a:cs typeface="Arial" panose="020B0604020202020204" pitchFamily="34" charset="0"/>
                      </a:endParaRPr>
                    </a:p>
                  </a:txBody>
                  <a:tcPr marL="9525" marR="9525" marT="9525" marB="0" anchor="ctr"/>
                </a:tc>
                <a:tc>
                  <a:txBody>
                    <a:bodyPr/>
                    <a:lstStyle/>
                    <a:p>
                      <a:pPr algn="ctr" fontAlgn="ctr"/>
                      <a:r>
                        <a:rPr lang="en-GB" sz="1000" b="1" u="none" strike="noStrike">
                          <a:solidFill>
                            <a:schemeClr val="tx1"/>
                          </a:solidFill>
                          <a:effectLst/>
                        </a:rPr>
                        <a:t>PCV2 %</a:t>
                      </a:r>
                      <a:endParaRPr lang="en-GB" sz="1000" b="1" i="0" u="none" strike="noStrike">
                        <a:solidFill>
                          <a:schemeClr val="tx1"/>
                        </a:solidFill>
                        <a:effectLst/>
                        <a:latin typeface="+mn-lt"/>
                        <a:cs typeface="Arial" panose="020B0604020202020204" pitchFamily="34" charset="0"/>
                      </a:endParaRPr>
                    </a:p>
                  </a:txBody>
                  <a:tcPr marL="9525" marR="9525" marT="9525" marB="0" anchor="ctr"/>
                </a:tc>
                <a:tc>
                  <a:txBody>
                    <a:bodyPr/>
                    <a:lstStyle/>
                    <a:p>
                      <a:pPr algn="ctr" fontAlgn="ctr"/>
                      <a:r>
                        <a:rPr lang="en-GB" sz="1000" b="1" u="none" strike="noStrike">
                          <a:solidFill>
                            <a:schemeClr val="tx1"/>
                          </a:solidFill>
                          <a:effectLst/>
                        </a:rPr>
                        <a:t>Rota %</a:t>
                      </a:r>
                      <a:endParaRPr lang="en-GB" sz="1000" b="1" i="0" u="none" strike="noStrike">
                        <a:solidFill>
                          <a:schemeClr val="tx1"/>
                        </a:solidFill>
                        <a:effectLst/>
                        <a:latin typeface="+mn-lt"/>
                        <a:cs typeface="Arial" panose="020B0604020202020204" pitchFamily="34" charset="0"/>
                      </a:endParaRPr>
                    </a:p>
                  </a:txBody>
                  <a:tcPr marL="9525" marR="9525" marT="9525" marB="0" anchor="ctr"/>
                </a:tc>
                <a:tc>
                  <a:txBody>
                    <a:bodyPr/>
                    <a:lstStyle/>
                    <a:p>
                      <a:pPr algn="ctr" fontAlgn="ctr"/>
                      <a:r>
                        <a:rPr lang="en-GB" sz="1000" b="1" u="none" strike="noStrike">
                          <a:solidFill>
                            <a:schemeClr val="tx1"/>
                          </a:solidFill>
                          <a:effectLst/>
                        </a:rPr>
                        <a:t>Eligible children</a:t>
                      </a:r>
                      <a:endParaRPr lang="en-GB" sz="1000" b="1" i="0" u="none" strike="noStrike">
                        <a:solidFill>
                          <a:schemeClr val="tx1"/>
                        </a:solidFill>
                        <a:effectLst/>
                        <a:latin typeface="+mn-lt"/>
                        <a:cs typeface="Arial" panose="020B0604020202020204" pitchFamily="34" charset="0"/>
                      </a:endParaRPr>
                    </a:p>
                  </a:txBody>
                  <a:tcPr marL="9525" marR="9525" marT="9525" marB="0" anchor="ctr"/>
                </a:tc>
                <a:tc>
                  <a:txBody>
                    <a:bodyPr/>
                    <a:lstStyle/>
                    <a:p>
                      <a:pPr algn="ctr" fontAlgn="ctr"/>
                      <a:r>
                        <a:rPr lang="en-GB" sz="1000" b="1" u="none" strike="noStrike">
                          <a:solidFill>
                            <a:schemeClr val="tx1"/>
                          </a:solidFill>
                          <a:effectLst/>
                        </a:rPr>
                        <a:t>DTaP/ IPV / Hib / Hep B %</a:t>
                      </a:r>
                      <a:endParaRPr lang="en-GB" sz="1000" b="1" i="0" u="none" strike="noStrike">
                        <a:solidFill>
                          <a:schemeClr val="tx1"/>
                        </a:solidFill>
                        <a:effectLst/>
                        <a:latin typeface="+mn-lt"/>
                        <a:cs typeface="Arial" panose="020B0604020202020204" pitchFamily="34" charset="0"/>
                      </a:endParaRPr>
                    </a:p>
                  </a:txBody>
                  <a:tcPr marL="9525" marR="9525" marT="9525" marB="0" anchor="ctr"/>
                </a:tc>
                <a:tc>
                  <a:txBody>
                    <a:bodyPr/>
                    <a:lstStyle/>
                    <a:p>
                      <a:pPr algn="ctr" fontAlgn="ctr"/>
                      <a:r>
                        <a:rPr lang="en-GB" sz="1000" b="1" u="none" strike="noStrike">
                          <a:solidFill>
                            <a:schemeClr val="tx1"/>
                          </a:solidFill>
                          <a:effectLst/>
                        </a:rPr>
                        <a:t>MMR1 %</a:t>
                      </a:r>
                      <a:endParaRPr lang="en-GB" sz="1000" b="1" i="0" u="none" strike="noStrike">
                        <a:solidFill>
                          <a:schemeClr val="tx1"/>
                        </a:solidFill>
                        <a:effectLst/>
                        <a:latin typeface="+mn-lt"/>
                        <a:cs typeface="Arial" panose="020B0604020202020204" pitchFamily="34" charset="0"/>
                      </a:endParaRPr>
                    </a:p>
                  </a:txBody>
                  <a:tcPr marL="9525" marR="9525" marT="9525" marB="0" anchor="ctr"/>
                </a:tc>
                <a:tc>
                  <a:txBody>
                    <a:bodyPr/>
                    <a:lstStyle/>
                    <a:p>
                      <a:pPr algn="ctr" fontAlgn="ctr"/>
                      <a:r>
                        <a:rPr lang="en-GB" sz="1000" b="1" u="none" strike="noStrike">
                          <a:solidFill>
                            <a:schemeClr val="tx1"/>
                          </a:solidFill>
                          <a:effectLst/>
                        </a:rPr>
                        <a:t>Hib / Men C %</a:t>
                      </a:r>
                      <a:endParaRPr lang="en-GB" sz="1000" b="1" i="0" u="none" strike="noStrike">
                        <a:solidFill>
                          <a:schemeClr val="tx1"/>
                        </a:solidFill>
                        <a:effectLst/>
                        <a:latin typeface="+mn-lt"/>
                        <a:cs typeface="Arial" panose="020B0604020202020204" pitchFamily="34" charset="0"/>
                      </a:endParaRPr>
                    </a:p>
                  </a:txBody>
                  <a:tcPr marL="9525" marR="9525" marT="9525" marB="0" anchor="ctr"/>
                </a:tc>
                <a:tc>
                  <a:txBody>
                    <a:bodyPr/>
                    <a:lstStyle/>
                    <a:p>
                      <a:pPr algn="ctr" fontAlgn="ctr"/>
                      <a:r>
                        <a:rPr lang="en-GB" sz="1000" b="1" u="none" strike="noStrike">
                          <a:solidFill>
                            <a:schemeClr val="tx1"/>
                          </a:solidFill>
                          <a:effectLst/>
                        </a:rPr>
                        <a:t>PCV booster %</a:t>
                      </a:r>
                      <a:endParaRPr lang="en-GB" sz="1000" b="1" i="0" u="none" strike="noStrike">
                        <a:solidFill>
                          <a:schemeClr val="tx1"/>
                        </a:solidFill>
                        <a:effectLst/>
                        <a:latin typeface="+mn-lt"/>
                        <a:cs typeface="Arial" panose="020B0604020202020204" pitchFamily="34" charset="0"/>
                      </a:endParaRPr>
                    </a:p>
                  </a:txBody>
                  <a:tcPr marL="9525" marR="9525" marT="9525" marB="0" anchor="ctr"/>
                </a:tc>
                <a:tc>
                  <a:txBody>
                    <a:bodyPr/>
                    <a:lstStyle/>
                    <a:p>
                      <a:pPr algn="ctr" fontAlgn="ctr"/>
                      <a:r>
                        <a:rPr lang="en-GB" sz="1000" b="1" u="none" strike="noStrike">
                          <a:solidFill>
                            <a:schemeClr val="tx1"/>
                          </a:solidFill>
                          <a:effectLst/>
                        </a:rPr>
                        <a:t>Men B %</a:t>
                      </a:r>
                      <a:endParaRPr lang="en-GB" sz="1000" b="1" i="0" u="none" strike="noStrike">
                        <a:solidFill>
                          <a:schemeClr val="tx1"/>
                        </a:solidFill>
                        <a:effectLst/>
                        <a:latin typeface="+mn-lt"/>
                        <a:cs typeface="Arial" panose="020B0604020202020204" pitchFamily="34" charset="0"/>
                      </a:endParaRPr>
                    </a:p>
                  </a:txBody>
                  <a:tcPr marL="9525" marR="9525" marT="9525" marB="0" anchor="ctr"/>
                </a:tc>
                <a:tc>
                  <a:txBody>
                    <a:bodyPr/>
                    <a:lstStyle/>
                    <a:p>
                      <a:pPr algn="ctr" fontAlgn="ctr"/>
                      <a:r>
                        <a:rPr lang="en-GB" sz="1000" b="1" u="none" strike="noStrike">
                          <a:solidFill>
                            <a:schemeClr val="tx1"/>
                          </a:solidFill>
                          <a:effectLst/>
                        </a:rPr>
                        <a:t>Eligible children</a:t>
                      </a:r>
                      <a:endParaRPr lang="en-GB" sz="1000" b="1" i="0" u="none" strike="noStrike">
                        <a:solidFill>
                          <a:schemeClr val="tx1"/>
                        </a:solidFill>
                        <a:effectLst/>
                        <a:latin typeface="+mn-lt"/>
                        <a:cs typeface="Arial" panose="020B0604020202020204" pitchFamily="34" charset="0"/>
                      </a:endParaRPr>
                    </a:p>
                  </a:txBody>
                  <a:tcPr marL="9525" marR="9525" marT="9525" marB="0" anchor="ctr"/>
                </a:tc>
                <a:tc>
                  <a:txBody>
                    <a:bodyPr/>
                    <a:lstStyle/>
                    <a:p>
                      <a:pPr algn="ctr" fontAlgn="ctr"/>
                      <a:r>
                        <a:rPr lang="en-GB" sz="1000" b="1" u="none" strike="noStrike">
                          <a:solidFill>
                            <a:schemeClr val="tx1"/>
                          </a:solidFill>
                          <a:effectLst/>
                        </a:rPr>
                        <a:t>DTaP/ IPV / Hib %</a:t>
                      </a:r>
                      <a:endParaRPr lang="en-GB" sz="1000" b="1" i="0" u="none" strike="noStrike">
                        <a:solidFill>
                          <a:schemeClr val="tx1"/>
                        </a:solidFill>
                        <a:effectLst/>
                        <a:latin typeface="+mn-lt"/>
                        <a:cs typeface="Arial" panose="020B0604020202020204"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000" b="1" u="none" strike="noStrike">
                          <a:solidFill>
                            <a:schemeClr val="tx1"/>
                          </a:solidFill>
                          <a:effectLst/>
                        </a:rPr>
                        <a:t>Hib / Men C %</a:t>
                      </a:r>
                      <a:endParaRPr lang="en-GB" sz="1000" b="1" i="0" u="none" strike="noStrike">
                        <a:solidFill>
                          <a:schemeClr val="tx1"/>
                        </a:solidFill>
                        <a:effectLst/>
                        <a:latin typeface="+mn-lt"/>
                        <a:cs typeface="Arial" panose="020B0604020202020204" pitchFamily="34" charset="0"/>
                      </a:endParaRPr>
                    </a:p>
                  </a:txBody>
                  <a:tcPr marL="9525" marR="9525" marT="9525" marB="0" anchor="ctr"/>
                </a:tc>
                <a:tc>
                  <a:txBody>
                    <a:bodyPr/>
                    <a:lstStyle/>
                    <a:p>
                      <a:pPr algn="ctr" fontAlgn="ctr"/>
                      <a:r>
                        <a:rPr lang="en-GB" sz="1000" b="1" u="none" strike="noStrike">
                          <a:solidFill>
                            <a:schemeClr val="tx1"/>
                          </a:solidFill>
                          <a:effectLst/>
                        </a:rPr>
                        <a:t> DTaP IPV booster%</a:t>
                      </a:r>
                      <a:endParaRPr lang="en-GB" sz="1000" b="1" i="0" u="none" strike="noStrike">
                        <a:solidFill>
                          <a:schemeClr val="tx1"/>
                        </a:solidFill>
                        <a:effectLst/>
                        <a:latin typeface="+mn-lt"/>
                        <a:cs typeface="Arial" panose="020B0604020202020204" pitchFamily="34" charset="0"/>
                      </a:endParaRPr>
                    </a:p>
                  </a:txBody>
                  <a:tcPr marL="9525" marR="9525" marT="9525" marB="0" anchor="ctr"/>
                </a:tc>
                <a:tc>
                  <a:txBody>
                    <a:bodyPr/>
                    <a:lstStyle/>
                    <a:p>
                      <a:pPr algn="ctr" fontAlgn="ctr"/>
                      <a:r>
                        <a:rPr lang="en-GB" sz="1000" b="1" u="none" strike="noStrike">
                          <a:solidFill>
                            <a:schemeClr val="tx1"/>
                          </a:solidFill>
                          <a:effectLst/>
                        </a:rPr>
                        <a:t>MMR1%</a:t>
                      </a:r>
                      <a:endParaRPr lang="en-GB" sz="1000" b="1" i="0" u="none" strike="noStrike">
                        <a:solidFill>
                          <a:schemeClr val="tx1"/>
                        </a:solidFill>
                        <a:effectLst/>
                        <a:latin typeface="+mn-lt"/>
                        <a:cs typeface="Arial" panose="020B0604020202020204" pitchFamily="34" charset="0"/>
                      </a:endParaRPr>
                    </a:p>
                  </a:txBody>
                  <a:tcPr marL="9525" marR="9525" marT="9525" marB="0" anchor="ctr"/>
                </a:tc>
                <a:tc>
                  <a:txBody>
                    <a:bodyPr/>
                    <a:lstStyle/>
                    <a:p>
                      <a:pPr algn="ctr" fontAlgn="ctr"/>
                      <a:r>
                        <a:rPr lang="en-GB" sz="1000" b="1" u="none" strike="noStrike">
                          <a:solidFill>
                            <a:schemeClr val="tx1"/>
                          </a:solidFill>
                          <a:effectLst/>
                        </a:rPr>
                        <a:t>MMR2%</a:t>
                      </a:r>
                      <a:endParaRPr lang="en-GB" sz="1000" b="1" i="0" u="none" strike="noStrike">
                        <a:solidFill>
                          <a:schemeClr val="tx1"/>
                        </a:solidFill>
                        <a:effectLst/>
                        <a:latin typeface="+mn-lt"/>
                        <a:cs typeface="Arial" panose="020B0604020202020204" pitchFamily="34" charset="0"/>
                      </a:endParaRPr>
                    </a:p>
                  </a:txBody>
                  <a:tcPr marL="9525" marR="9525" marT="9525" marB="0" anchor="ctr"/>
                </a:tc>
                <a:extLst>
                  <a:ext uri="{0D108BD9-81ED-4DB2-BD59-A6C34878D82A}">
                    <a16:rowId xmlns:a16="http://schemas.microsoft.com/office/drawing/2014/main" val="1151022628"/>
                  </a:ext>
                </a:extLst>
              </a:tr>
              <a:tr h="211016">
                <a:tc>
                  <a:txBody>
                    <a:bodyPr/>
                    <a:lstStyle/>
                    <a:p>
                      <a:pPr algn="l" fontAlgn="b"/>
                      <a:r>
                        <a:rPr lang="en-GB" sz="1000" b="0" u="none" strike="noStrike">
                          <a:solidFill>
                            <a:srgbClr val="000000"/>
                          </a:solidFill>
                          <a:effectLst/>
                        </a:rPr>
                        <a:t>Highley PPA – 19/20</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50</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97.7%</a:t>
                      </a:r>
                      <a:endParaRPr lang="en-GB" sz="1000" b="0" i="0" u="none" strike="noStrike">
                        <a:solidFill>
                          <a:srgbClr val="000000"/>
                        </a:solidFill>
                        <a:effectLst/>
                        <a:latin typeface="+mn-lt"/>
                        <a:cs typeface="Arial" panose="020B0604020202020204" pitchFamily="34" charset="0"/>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97.7%</a:t>
                      </a:r>
                      <a:endParaRPr lang="en-GB" sz="1000" b="0" i="0" u="none" strike="noStrike">
                        <a:solidFill>
                          <a:srgbClr val="000000"/>
                        </a:solidFill>
                        <a:effectLst/>
                        <a:latin typeface="+mn-lt"/>
                        <a:cs typeface="Arial" panose="020B0604020202020204" pitchFamily="34" charset="0"/>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N/A</a:t>
                      </a:r>
                      <a:endParaRPr lang="en-GB" sz="1000" b="0" i="0" u="none" strike="noStrike">
                        <a:solidFill>
                          <a:srgbClr val="000000"/>
                        </a:solidFill>
                        <a:effectLst/>
                        <a:latin typeface="+mn-lt"/>
                        <a:cs typeface="Arial" panose="020B0604020202020204" pitchFamily="34" charset="0"/>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97.7%</a:t>
                      </a:r>
                      <a:endParaRPr lang="en-GB" sz="1000" b="0" i="0" u="none" strike="noStrike">
                        <a:solidFill>
                          <a:srgbClr val="000000"/>
                        </a:solidFill>
                        <a:effectLst/>
                        <a:latin typeface="+mn-lt"/>
                        <a:cs typeface="Arial" panose="020B0604020202020204" pitchFamily="34" charset="0"/>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93.3%</a:t>
                      </a:r>
                      <a:endParaRPr lang="en-GB" sz="1000" b="0" i="0" u="none" strike="noStrike">
                        <a:solidFill>
                          <a:srgbClr val="000000"/>
                        </a:solidFill>
                        <a:effectLst/>
                        <a:latin typeface="+mn-lt"/>
                        <a:cs typeface="Arial" panose="020B0604020202020204" pitchFamily="34" charset="0"/>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51</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97.0%</a:t>
                      </a:r>
                      <a:endParaRPr lang="en-GB" sz="1000" b="0" i="0" u="none" strike="noStrike">
                        <a:solidFill>
                          <a:srgbClr val="000000"/>
                        </a:solidFill>
                        <a:effectLst/>
                        <a:latin typeface="+mn-lt"/>
                        <a:cs typeface="Arial"/>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98.3%</a:t>
                      </a:r>
                      <a:endParaRPr lang="en-GB" sz="1000" b="0" i="0" u="none" strike="noStrike">
                        <a:solidFill>
                          <a:srgbClr val="000000"/>
                        </a:solidFill>
                        <a:effectLst/>
                        <a:latin typeface="+mn-lt"/>
                        <a:cs typeface="Arial"/>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98.7%</a:t>
                      </a:r>
                      <a:endParaRPr lang="en-GB" sz="1000" b="0" i="0" u="none" strike="noStrike">
                        <a:solidFill>
                          <a:srgbClr val="000000"/>
                        </a:solidFill>
                        <a:effectLst/>
                        <a:latin typeface="+mn-lt"/>
                        <a:cs typeface="Arial"/>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98.8%</a:t>
                      </a:r>
                      <a:endParaRPr lang="en-GB" sz="1000" b="0" i="0" u="none" strike="noStrike">
                        <a:solidFill>
                          <a:srgbClr val="000000"/>
                        </a:solidFill>
                        <a:effectLst/>
                        <a:latin typeface="+mn-lt"/>
                        <a:cs typeface="Arial" panose="020B0604020202020204" pitchFamily="34" charset="0"/>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98.0%</a:t>
                      </a:r>
                      <a:endParaRPr lang="en-GB" sz="1000" b="0" i="0" u="none" strike="noStrike">
                        <a:solidFill>
                          <a:srgbClr val="000000"/>
                        </a:solidFill>
                        <a:effectLst/>
                        <a:latin typeface="+mn-lt"/>
                        <a:cs typeface="Arial" panose="020B0604020202020204" pitchFamily="34" charset="0"/>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52</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93.9%</a:t>
                      </a:r>
                      <a:endParaRPr lang="en-GB" sz="1000" b="0" i="0" u="none" strike="noStrike">
                        <a:solidFill>
                          <a:srgbClr val="000000"/>
                        </a:solidFill>
                        <a:effectLst/>
                        <a:latin typeface="+mn-lt"/>
                        <a:cs typeface="Arial" panose="020B0604020202020204" pitchFamily="34" charset="0"/>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91.9%</a:t>
                      </a:r>
                      <a:endParaRPr lang="en-GB" sz="1000" b="0" i="0" u="none" strike="noStrike">
                        <a:solidFill>
                          <a:srgbClr val="000000"/>
                        </a:solidFill>
                        <a:effectLst/>
                        <a:latin typeface="+mn-lt"/>
                        <a:cs typeface="Arial" panose="020B0604020202020204" pitchFamily="34" charset="0"/>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90.9%</a:t>
                      </a:r>
                      <a:endParaRPr lang="en-GB" sz="1000" b="0" i="0" u="none" strike="noStrike">
                        <a:solidFill>
                          <a:srgbClr val="000000"/>
                        </a:solidFill>
                        <a:effectLst/>
                        <a:latin typeface="+mn-lt"/>
                        <a:cs typeface="Arial"/>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91.5%</a:t>
                      </a:r>
                      <a:endParaRPr lang="en-GB" sz="1000" b="0" i="0" u="none" strike="noStrike">
                        <a:solidFill>
                          <a:srgbClr val="000000"/>
                        </a:solidFill>
                        <a:effectLst/>
                        <a:latin typeface="+mn-lt"/>
                        <a:cs typeface="Arial" panose="020B0604020202020204" pitchFamily="34" charset="0"/>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89.1%</a:t>
                      </a:r>
                      <a:endParaRPr lang="en-GB" sz="1000" b="0" i="0" u="none" strike="noStrike">
                        <a:solidFill>
                          <a:srgbClr val="000000"/>
                        </a:solidFill>
                        <a:effectLst/>
                        <a:latin typeface="+mn-lt"/>
                        <a:cs typeface="Arial"/>
                      </a:endParaRPr>
                    </a:p>
                  </a:txBody>
                  <a:tcPr marL="9525" marR="9525" marT="9525" marB="0" anchor="b">
                    <a:solidFill>
                      <a:srgbClr val="FFFF00"/>
                    </a:solidFill>
                  </a:tcPr>
                </a:tc>
                <a:extLst>
                  <a:ext uri="{0D108BD9-81ED-4DB2-BD59-A6C34878D82A}">
                    <a16:rowId xmlns:a16="http://schemas.microsoft.com/office/drawing/2014/main" val="2943532194"/>
                  </a:ext>
                </a:extLst>
              </a:tr>
              <a:tr h="22693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1" u="none" strike="noStrike">
                          <a:solidFill>
                            <a:srgbClr val="000000"/>
                          </a:solidFill>
                          <a:effectLst/>
                        </a:rPr>
                        <a:t>Shropshire CCG – 19/20</a:t>
                      </a:r>
                      <a:endParaRPr lang="en-GB" sz="1000" b="1"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1" u="none" strike="noStrike">
                          <a:solidFill>
                            <a:srgbClr val="000000"/>
                          </a:solidFill>
                          <a:effectLst/>
                        </a:rPr>
                        <a:t>2670</a:t>
                      </a:r>
                      <a:endParaRPr lang="en-GB" sz="1000" b="1"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96.3%</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96.2%</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N/A</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96.9%</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94.3%</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1" u="none" strike="noStrike">
                          <a:solidFill>
                            <a:srgbClr val="000000"/>
                          </a:solidFill>
                          <a:effectLst/>
                        </a:rPr>
                        <a:t>2794</a:t>
                      </a:r>
                      <a:endParaRPr lang="en-GB" sz="1000" b="1"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96.9%</a:t>
                      </a:r>
                      <a:endParaRPr lang="en-GB" sz="1000" b="0" i="0" u="none" strike="noStrike">
                        <a:solidFill>
                          <a:srgbClr val="000000"/>
                        </a:solidFill>
                        <a:effectLst/>
                        <a:latin typeface="+mn-lt"/>
                        <a:cs typeface="Arial"/>
                      </a:endParaRPr>
                    </a:p>
                  </a:txBody>
                  <a:tcPr marL="9525" marR="9525" marT="9525" marB="0" anchor="b"/>
                </a:tc>
                <a:tc>
                  <a:txBody>
                    <a:bodyPr/>
                    <a:lstStyle/>
                    <a:p>
                      <a:pPr algn="ctr" fontAlgn="b"/>
                      <a:r>
                        <a:rPr lang="en-GB" sz="1000" b="0" u="none" strike="noStrike">
                          <a:solidFill>
                            <a:srgbClr val="000000"/>
                          </a:solidFill>
                          <a:effectLst/>
                        </a:rPr>
                        <a:t>94.5%</a:t>
                      </a:r>
                      <a:endParaRPr lang="en-GB" sz="1000" b="0" i="0" u="none" strike="noStrike">
                        <a:solidFill>
                          <a:srgbClr val="000000"/>
                        </a:solidFill>
                        <a:effectLst/>
                        <a:latin typeface="+mn-lt"/>
                        <a:cs typeface="Arial"/>
                      </a:endParaRPr>
                    </a:p>
                  </a:txBody>
                  <a:tcPr marL="9525" marR="9525" marT="9525" marB="0" anchor="b"/>
                </a:tc>
                <a:tc>
                  <a:txBody>
                    <a:bodyPr/>
                    <a:lstStyle/>
                    <a:p>
                      <a:pPr algn="ctr" fontAlgn="b"/>
                      <a:r>
                        <a:rPr lang="en-GB" sz="1000" b="0" u="none" strike="noStrike">
                          <a:solidFill>
                            <a:srgbClr val="000000"/>
                          </a:solidFill>
                          <a:effectLst/>
                        </a:rPr>
                        <a:t>94.6%</a:t>
                      </a:r>
                      <a:endParaRPr lang="en-GB" sz="1000" b="0" i="0" u="none" strike="noStrike">
                        <a:solidFill>
                          <a:srgbClr val="000000"/>
                        </a:solidFill>
                        <a:effectLst/>
                        <a:latin typeface="+mn-lt"/>
                        <a:cs typeface="Arial"/>
                      </a:endParaRPr>
                    </a:p>
                  </a:txBody>
                  <a:tcPr marL="9525" marR="9525" marT="9525" marB="0" anchor="b"/>
                </a:tc>
                <a:tc>
                  <a:txBody>
                    <a:bodyPr/>
                    <a:lstStyle/>
                    <a:p>
                      <a:pPr algn="ctr" fontAlgn="b"/>
                      <a:r>
                        <a:rPr lang="en-GB" sz="1000" b="0" u="none" strike="noStrike">
                          <a:solidFill>
                            <a:srgbClr val="000000"/>
                          </a:solidFill>
                          <a:effectLst/>
                        </a:rPr>
                        <a:t>94.4%</a:t>
                      </a:r>
                      <a:endParaRPr lang="en-GB" sz="1000" b="0" i="0" u="none" strike="noStrike">
                        <a:solidFill>
                          <a:srgbClr val="000000"/>
                        </a:solidFill>
                        <a:effectLst/>
                        <a:latin typeface="+mn-lt"/>
                        <a:cs typeface="Arial"/>
                      </a:endParaRPr>
                    </a:p>
                  </a:txBody>
                  <a:tcPr marL="9525" marR="9525" marT="9525" marB="0" anchor="b"/>
                </a:tc>
                <a:tc>
                  <a:txBody>
                    <a:bodyPr/>
                    <a:lstStyle/>
                    <a:p>
                      <a:pPr algn="ctr" fontAlgn="b"/>
                      <a:r>
                        <a:rPr lang="en-GB" sz="1000" b="0" u="none" strike="noStrike">
                          <a:solidFill>
                            <a:srgbClr val="000000"/>
                          </a:solidFill>
                          <a:effectLst/>
                        </a:rPr>
                        <a:t>93.2%</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1" u="none" strike="noStrike">
                          <a:solidFill>
                            <a:srgbClr val="000000"/>
                          </a:solidFill>
                          <a:effectLst/>
                        </a:rPr>
                        <a:t>2991</a:t>
                      </a:r>
                      <a:endParaRPr lang="en-GB" sz="1000" b="1"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97.4%</a:t>
                      </a:r>
                      <a:endParaRPr lang="en-GB" sz="1000" b="0" i="0" u="none" strike="noStrike">
                        <a:solidFill>
                          <a:srgbClr val="000000"/>
                        </a:solidFill>
                        <a:effectLst/>
                        <a:latin typeface="+mn-lt"/>
                        <a:cs typeface="Arial"/>
                      </a:endParaRPr>
                    </a:p>
                  </a:txBody>
                  <a:tcPr marL="9525" marR="9525" marT="9525" marB="0" anchor="b"/>
                </a:tc>
                <a:tc>
                  <a:txBody>
                    <a:bodyPr/>
                    <a:lstStyle/>
                    <a:p>
                      <a:pPr algn="ctr" fontAlgn="b"/>
                      <a:r>
                        <a:rPr lang="en-GB" sz="1000" b="0" u="none" strike="noStrike">
                          <a:solidFill>
                            <a:srgbClr val="000000"/>
                          </a:solidFill>
                          <a:effectLst/>
                        </a:rPr>
                        <a:t>96.6%</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90.6%</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97.0%</a:t>
                      </a:r>
                      <a:endParaRPr lang="en-GB" sz="1000" b="0" i="0" u="none" strike="noStrike">
                        <a:solidFill>
                          <a:srgbClr val="000000"/>
                        </a:solidFill>
                        <a:effectLst/>
                        <a:latin typeface="+mn-lt"/>
                        <a:cs typeface="Arial"/>
                      </a:endParaRPr>
                    </a:p>
                  </a:txBody>
                  <a:tcPr marL="9525" marR="9525" marT="9525" marB="0" anchor="b"/>
                </a:tc>
                <a:tc>
                  <a:txBody>
                    <a:bodyPr/>
                    <a:lstStyle/>
                    <a:p>
                      <a:pPr algn="ctr" fontAlgn="b"/>
                      <a:r>
                        <a:rPr lang="en-GB" sz="1000" b="0" u="none" strike="noStrike">
                          <a:solidFill>
                            <a:srgbClr val="000000"/>
                          </a:solidFill>
                          <a:effectLst/>
                        </a:rPr>
                        <a:t>91.1%</a:t>
                      </a:r>
                      <a:endParaRPr lang="en-GB" sz="1000" b="0" i="0" u="none" strike="noStrike">
                        <a:solidFill>
                          <a:srgbClr val="000000"/>
                        </a:solidFill>
                        <a:effectLst/>
                        <a:latin typeface="+mn-lt"/>
                        <a:cs typeface="Arial" panose="020B0604020202020204" pitchFamily="34" charset="0"/>
                      </a:endParaRPr>
                    </a:p>
                  </a:txBody>
                  <a:tcPr marL="9525" marR="9525" marT="9525" marB="0" anchor="b"/>
                </a:tc>
                <a:extLst>
                  <a:ext uri="{0D108BD9-81ED-4DB2-BD59-A6C34878D82A}">
                    <a16:rowId xmlns:a16="http://schemas.microsoft.com/office/drawing/2014/main" val="870811552"/>
                  </a:ext>
                </a:extLst>
              </a:tr>
              <a:tr h="22146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u="none" strike="noStrike">
                          <a:solidFill>
                            <a:srgbClr val="000000"/>
                          </a:solidFill>
                          <a:effectLst/>
                        </a:rPr>
                        <a:t>Highley PPA – 20/21</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49</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95%</a:t>
                      </a:r>
                      <a:endParaRPr lang="en-GB" sz="1000" b="0" i="0" u="none" strike="noStrike">
                        <a:solidFill>
                          <a:srgbClr val="000000"/>
                        </a:solidFill>
                        <a:effectLst/>
                        <a:latin typeface="+mn-lt"/>
                        <a:cs typeface="Arial" panose="020B0604020202020204" pitchFamily="34" charset="0"/>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95%</a:t>
                      </a:r>
                      <a:endParaRPr lang="en-GB" sz="1000" b="0" i="0" u="none" strike="noStrike">
                        <a:solidFill>
                          <a:srgbClr val="000000"/>
                        </a:solidFill>
                        <a:effectLst/>
                        <a:latin typeface="+mn-lt"/>
                        <a:cs typeface="Arial" panose="020B0604020202020204" pitchFamily="34" charset="0"/>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96.8%</a:t>
                      </a:r>
                      <a:endParaRPr lang="en-GB" sz="1000" b="0" i="0" u="none" strike="noStrike">
                        <a:solidFill>
                          <a:srgbClr val="000000"/>
                        </a:solidFill>
                        <a:effectLst/>
                        <a:latin typeface="+mn-lt"/>
                        <a:cs typeface="Arial" panose="020B0604020202020204" pitchFamily="34" charset="0"/>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94.7%</a:t>
                      </a:r>
                      <a:endParaRPr lang="en-GB" sz="1000" b="0" i="0" u="none" strike="noStrike">
                        <a:solidFill>
                          <a:srgbClr val="000000"/>
                        </a:solidFill>
                        <a:effectLst/>
                        <a:latin typeface="+mn-lt"/>
                        <a:cs typeface="Arial" panose="020B0604020202020204" pitchFamily="34" charset="0"/>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93.9%</a:t>
                      </a:r>
                      <a:endParaRPr lang="en-GB" sz="1000" b="0" i="0" u="none" strike="noStrike">
                        <a:solidFill>
                          <a:srgbClr val="000000"/>
                        </a:solidFill>
                        <a:effectLst/>
                        <a:latin typeface="+mn-lt"/>
                        <a:cs typeface="Arial" panose="020B0604020202020204" pitchFamily="34" charset="0"/>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50</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97.8%</a:t>
                      </a:r>
                      <a:endParaRPr lang="en-GB" sz="1000" b="0" i="0" u="none" strike="noStrike">
                        <a:solidFill>
                          <a:srgbClr val="000000"/>
                        </a:solidFill>
                        <a:effectLst/>
                        <a:latin typeface="+mn-lt"/>
                        <a:cs typeface="Arial"/>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93.4%</a:t>
                      </a:r>
                      <a:endParaRPr lang="en-GB" sz="1000" b="0" i="0" u="none" strike="noStrike">
                        <a:solidFill>
                          <a:srgbClr val="000000"/>
                        </a:solidFill>
                        <a:effectLst/>
                        <a:latin typeface="+mn-lt"/>
                        <a:cs typeface="Arial"/>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93.4%</a:t>
                      </a:r>
                      <a:endParaRPr lang="en-GB" sz="1000" b="0" i="0" u="none" strike="noStrike">
                        <a:solidFill>
                          <a:srgbClr val="000000"/>
                        </a:solidFill>
                        <a:effectLst/>
                        <a:latin typeface="+mn-lt"/>
                        <a:cs typeface="Arial"/>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93.5%</a:t>
                      </a:r>
                      <a:endParaRPr lang="en-GB" sz="1000" b="0" i="0" u="none" strike="noStrike">
                        <a:solidFill>
                          <a:srgbClr val="000000"/>
                        </a:solidFill>
                        <a:effectLst/>
                        <a:latin typeface="+mn-lt"/>
                        <a:cs typeface="Arial"/>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93.5%</a:t>
                      </a:r>
                      <a:endParaRPr lang="en-GB" sz="1000" b="0" i="0" u="none" strike="noStrike">
                        <a:solidFill>
                          <a:srgbClr val="000000"/>
                        </a:solidFill>
                        <a:effectLst/>
                        <a:latin typeface="+mn-lt"/>
                        <a:cs typeface="Arial" panose="020B0604020202020204" pitchFamily="34" charset="0"/>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59</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97.7%</a:t>
                      </a:r>
                      <a:endParaRPr lang="en-GB" sz="1000" b="0" i="0" u="none" strike="noStrike">
                        <a:solidFill>
                          <a:srgbClr val="000000"/>
                        </a:solidFill>
                        <a:effectLst/>
                        <a:latin typeface="+mn-lt"/>
                        <a:cs typeface="Arial" panose="020B0604020202020204" pitchFamily="34" charset="0"/>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95.4%</a:t>
                      </a:r>
                      <a:endParaRPr lang="en-GB" sz="1000" b="0" i="0" u="none" strike="noStrike">
                        <a:solidFill>
                          <a:srgbClr val="000000"/>
                        </a:solidFill>
                        <a:effectLst/>
                        <a:latin typeface="+mn-lt"/>
                        <a:cs typeface="Arial" panose="020B0604020202020204" pitchFamily="34" charset="0"/>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93.3%</a:t>
                      </a:r>
                      <a:endParaRPr lang="en-GB" sz="1000" b="0" i="0" u="none" strike="noStrike">
                        <a:solidFill>
                          <a:srgbClr val="000000"/>
                        </a:solidFill>
                        <a:effectLst/>
                        <a:latin typeface="+mn-lt"/>
                        <a:cs typeface="Arial" panose="020B0604020202020204" pitchFamily="34" charset="0"/>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97.1%</a:t>
                      </a:r>
                      <a:endParaRPr lang="en-GB" sz="1000" b="0" i="0" u="none" strike="noStrike">
                        <a:solidFill>
                          <a:srgbClr val="000000"/>
                        </a:solidFill>
                        <a:effectLst/>
                        <a:latin typeface="+mn-lt"/>
                        <a:cs typeface="Arial" panose="020B0604020202020204" pitchFamily="34" charset="0"/>
                      </a:endParaRPr>
                    </a:p>
                  </a:txBody>
                  <a:tcPr marL="9525" marR="9525" marT="9525" marB="0" anchor="b">
                    <a:solidFill>
                      <a:srgbClr val="FFFF00"/>
                    </a:solidFill>
                  </a:tcPr>
                </a:tc>
                <a:tc>
                  <a:txBody>
                    <a:bodyPr/>
                    <a:lstStyle/>
                    <a:p>
                      <a:pPr algn="ctr" fontAlgn="b"/>
                      <a:r>
                        <a:rPr lang="en-GB" sz="1000" b="0" u="none" strike="noStrike">
                          <a:solidFill>
                            <a:srgbClr val="000000"/>
                          </a:solidFill>
                          <a:effectLst/>
                        </a:rPr>
                        <a:t>93.3%</a:t>
                      </a:r>
                      <a:endParaRPr lang="en-GB" sz="1000" b="0" i="0" u="none" strike="noStrike">
                        <a:solidFill>
                          <a:srgbClr val="000000"/>
                        </a:solidFill>
                        <a:effectLst/>
                        <a:latin typeface="+mn-lt"/>
                        <a:cs typeface="Arial" panose="020B0604020202020204" pitchFamily="34" charset="0"/>
                      </a:endParaRPr>
                    </a:p>
                  </a:txBody>
                  <a:tcPr marL="9525" marR="9525" marT="9525" marB="0" anchor="b">
                    <a:solidFill>
                      <a:srgbClr val="FFFF00"/>
                    </a:solidFill>
                  </a:tcPr>
                </a:tc>
                <a:extLst>
                  <a:ext uri="{0D108BD9-81ED-4DB2-BD59-A6C34878D82A}">
                    <a16:rowId xmlns:a16="http://schemas.microsoft.com/office/drawing/2014/main" val="1187891281"/>
                  </a:ext>
                </a:extLst>
              </a:tr>
              <a:tr h="226939">
                <a:tc>
                  <a:txBody>
                    <a:bodyPr/>
                    <a:lstStyle/>
                    <a:p>
                      <a:pPr algn="l" fontAlgn="b"/>
                      <a:r>
                        <a:rPr lang="en-GB" sz="1000" b="1" u="none" strike="noStrike">
                          <a:solidFill>
                            <a:srgbClr val="000000"/>
                          </a:solidFill>
                          <a:effectLst/>
                        </a:rPr>
                        <a:t>Shropshire CCG – 20/21</a:t>
                      </a:r>
                      <a:endParaRPr lang="en-GB" sz="1000" b="1"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1" u="none" strike="noStrike">
                          <a:solidFill>
                            <a:srgbClr val="000000"/>
                          </a:solidFill>
                          <a:effectLst/>
                        </a:rPr>
                        <a:t>2597</a:t>
                      </a:r>
                      <a:endParaRPr lang="en-GB" sz="1000" b="1"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96.6%</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96.5%</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98%</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96.9%</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94.5%</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1" u="none" strike="noStrike">
                          <a:solidFill>
                            <a:srgbClr val="000000"/>
                          </a:solidFill>
                          <a:effectLst/>
                        </a:rPr>
                        <a:t>2715</a:t>
                      </a:r>
                      <a:endParaRPr lang="en-GB" sz="1000" b="1"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97.2%</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95.0%</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94.9%</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95.0%</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94.5%</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1" u="none" strike="noStrike">
                          <a:solidFill>
                            <a:srgbClr val="000000"/>
                          </a:solidFill>
                          <a:effectLst/>
                        </a:rPr>
                        <a:t>3124</a:t>
                      </a:r>
                      <a:endParaRPr lang="en-GB" sz="1000" b="1"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97.6%</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95.7%</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90.8%</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96.4%</a:t>
                      </a:r>
                      <a:endParaRPr lang="en-GB" sz="1000" b="0" i="0" u="none" strike="noStrike">
                        <a:solidFill>
                          <a:srgbClr val="000000"/>
                        </a:solidFill>
                        <a:effectLst/>
                        <a:latin typeface="+mn-lt"/>
                        <a:cs typeface="Arial" panose="020B0604020202020204" pitchFamily="34" charset="0"/>
                      </a:endParaRPr>
                    </a:p>
                  </a:txBody>
                  <a:tcPr marL="9525" marR="9525" marT="9525" marB="0" anchor="b"/>
                </a:tc>
                <a:tc>
                  <a:txBody>
                    <a:bodyPr/>
                    <a:lstStyle/>
                    <a:p>
                      <a:pPr algn="ctr" fontAlgn="b"/>
                      <a:r>
                        <a:rPr lang="en-GB" sz="1000" b="0" u="none" strike="noStrike">
                          <a:solidFill>
                            <a:srgbClr val="000000"/>
                          </a:solidFill>
                          <a:effectLst/>
                        </a:rPr>
                        <a:t>91.4%</a:t>
                      </a:r>
                      <a:endParaRPr lang="en-GB" sz="1000" b="0" i="0" u="none" strike="noStrike">
                        <a:solidFill>
                          <a:srgbClr val="000000"/>
                        </a:solidFill>
                        <a:effectLst/>
                        <a:latin typeface="+mn-lt"/>
                        <a:cs typeface="Arial" panose="020B0604020202020204" pitchFamily="34" charset="0"/>
                      </a:endParaRPr>
                    </a:p>
                  </a:txBody>
                  <a:tcPr marL="9525" marR="9525" marT="9525" marB="0" anchor="b"/>
                </a:tc>
                <a:extLst>
                  <a:ext uri="{0D108BD9-81ED-4DB2-BD59-A6C34878D82A}">
                    <a16:rowId xmlns:a16="http://schemas.microsoft.com/office/drawing/2014/main" val="3950802190"/>
                  </a:ext>
                </a:extLst>
              </a:tr>
            </a:tbl>
          </a:graphicData>
        </a:graphic>
      </p:graphicFrame>
      <p:sp>
        <p:nvSpPr>
          <p:cNvPr id="13" name="TextBox 12">
            <a:extLst>
              <a:ext uri="{FF2B5EF4-FFF2-40B4-BE49-F238E27FC236}">
                <a16:creationId xmlns:a16="http://schemas.microsoft.com/office/drawing/2014/main" id="{5220FAA1-D48C-4AA3-83E8-9F0244DA8920}"/>
              </a:ext>
            </a:extLst>
          </p:cNvPr>
          <p:cNvSpPr txBox="1"/>
          <p:nvPr/>
        </p:nvSpPr>
        <p:spPr>
          <a:xfrm>
            <a:off x="4255476" y="6497149"/>
            <a:ext cx="3717848" cy="246221"/>
          </a:xfrm>
          <a:prstGeom prst="rect">
            <a:avLst/>
          </a:prstGeom>
          <a:solidFill>
            <a:schemeClr val="bg1"/>
          </a:solidFill>
        </p:spPr>
        <p:txBody>
          <a:bodyPr wrap="square" rtlCol="0">
            <a:spAutoFit/>
          </a:bodyPr>
          <a:lstStyle/>
          <a:p>
            <a:r>
              <a:rPr lang="en-GB" sz="1000" b="1" i="1"/>
              <a:t>Source: COVER data 2019/20 and 2020/21, Public Health England</a:t>
            </a:r>
          </a:p>
        </p:txBody>
      </p:sp>
      <p:graphicFrame>
        <p:nvGraphicFramePr>
          <p:cNvPr id="10" name="Table 9">
            <a:extLst>
              <a:ext uri="{FF2B5EF4-FFF2-40B4-BE49-F238E27FC236}">
                <a16:creationId xmlns:a16="http://schemas.microsoft.com/office/drawing/2014/main" id="{413A77E1-D3BC-400C-8C26-4C8C6E078571}"/>
              </a:ext>
            </a:extLst>
          </p:cNvPr>
          <p:cNvGraphicFramePr>
            <a:graphicFrameLocks noGrp="1"/>
          </p:cNvGraphicFramePr>
          <p:nvPr>
            <p:extLst>
              <p:ext uri="{D42A27DB-BD31-4B8C-83A1-F6EECF244321}">
                <p14:modId xmlns:p14="http://schemas.microsoft.com/office/powerpoint/2010/main" val="1625696411"/>
              </p:ext>
            </p:extLst>
          </p:nvPr>
        </p:nvGraphicFramePr>
        <p:xfrm>
          <a:off x="5814634" y="336134"/>
          <a:ext cx="6134128" cy="182817"/>
        </p:xfrm>
        <a:graphic>
          <a:graphicData uri="http://schemas.openxmlformats.org/drawingml/2006/table">
            <a:tbl>
              <a:tblPr firstRow="1" bandRow="1">
                <a:tableStyleId>{5C22544A-7EE6-4342-B048-85BDC9FD1C3A}</a:tableStyleId>
              </a:tblPr>
              <a:tblGrid>
                <a:gridCol w="4762528">
                  <a:extLst>
                    <a:ext uri="{9D8B030D-6E8A-4147-A177-3AD203B41FA5}">
                      <a16:colId xmlns:a16="http://schemas.microsoft.com/office/drawing/2014/main" val="2470759581"/>
                    </a:ext>
                  </a:extLst>
                </a:gridCol>
                <a:gridCol w="1371600">
                  <a:extLst>
                    <a:ext uri="{9D8B030D-6E8A-4147-A177-3AD203B41FA5}">
                      <a16:colId xmlns:a16="http://schemas.microsoft.com/office/drawing/2014/main" val="1983856196"/>
                    </a:ext>
                  </a:extLst>
                </a:gridCol>
              </a:tblGrid>
              <a:tr h="1828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solidFill>
                            <a:schemeClr val="bg1"/>
                          </a:solidFill>
                        </a:rPr>
                        <a:t>Area is statistically similar for this indicator to Shropshire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000">
                        <a:solidFill>
                          <a:schemeClr val="tx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862758530"/>
                  </a:ext>
                </a:extLst>
              </a:tr>
            </a:tbl>
          </a:graphicData>
        </a:graphic>
      </p:graphicFrame>
    </p:spTree>
    <p:extLst>
      <p:ext uri="{BB962C8B-B14F-4D97-AF65-F5344CB8AC3E}">
        <p14:creationId xmlns:p14="http://schemas.microsoft.com/office/powerpoint/2010/main" val="1042569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7E55-24DB-42CD-A0FD-331B35C2BC43}"/>
              </a:ext>
            </a:extLst>
          </p:cNvPr>
          <p:cNvSpPr>
            <a:spLocks noGrp="1"/>
          </p:cNvSpPr>
          <p:nvPr>
            <p:ph type="title"/>
          </p:nvPr>
        </p:nvSpPr>
        <p:spPr>
          <a:xfrm>
            <a:off x="3650198" y="-38313"/>
            <a:ext cx="10446328" cy="1002291"/>
          </a:xfrm>
        </p:spPr>
        <p:txBody>
          <a:bodyPr>
            <a:normAutofit/>
          </a:bodyPr>
          <a:lstStyle/>
          <a:p>
            <a:r>
              <a:rPr lang="en-GB" sz="3600">
                <a:latin typeface="Calibri"/>
                <a:cs typeface="Calibri"/>
              </a:rPr>
              <a:t>Children’s Data by Family Hub Area</a:t>
            </a:r>
          </a:p>
        </p:txBody>
      </p:sp>
      <p:graphicFrame>
        <p:nvGraphicFramePr>
          <p:cNvPr id="3" name="Table 2">
            <a:extLst>
              <a:ext uri="{FF2B5EF4-FFF2-40B4-BE49-F238E27FC236}">
                <a16:creationId xmlns:a16="http://schemas.microsoft.com/office/drawing/2014/main" id="{E608845C-9A20-48D8-A695-3928A23135CD}"/>
              </a:ext>
            </a:extLst>
          </p:cNvPr>
          <p:cNvGraphicFramePr>
            <a:graphicFrameLocks noGrp="1"/>
          </p:cNvGraphicFramePr>
          <p:nvPr>
            <p:extLst>
              <p:ext uri="{D42A27DB-BD31-4B8C-83A1-F6EECF244321}">
                <p14:modId xmlns:p14="http://schemas.microsoft.com/office/powerpoint/2010/main" val="2975212555"/>
              </p:ext>
            </p:extLst>
          </p:nvPr>
        </p:nvGraphicFramePr>
        <p:xfrm>
          <a:off x="1171254" y="1191802"/>
          <a:ext cx="10126101" cy="4972691"/>
        </p:xfrm>
        <a:graphic>
          <a:graphicData uri="http://schemas.openxmlformats.org/drawingml/2006/table">
            <a:tbl>
              <a:tblPr firstRow="1" bandRow="1">
                <a:tableStyleId>{5C22544A-7EE6-4342-B048-85BDC9FD1C3A}</a:tableStyleId>
              </a:tblPr>
              <a:tblGrid>
                <a:gridCol w="865743">
                  <a:extLst>
                    <a:ext uri="{9D8B030D-6E8A-4147-A177-3AD203B41FA5}">
                      <a16:colId xmlns:a16="http://schemas.microsoft.com/office/drawing/2014/main" val="1229093107"/>
                    </a:ext>
                  </a:extLst>
                </a:gridCol>
                <a:gridCol w="2388523">
                  <a:extLst>
                    <a:ext uri="{9D8B030D-6E8A-4147-A177-3AD203B41FA5}">
                      <a16:colId xmlns:a16="http://schemas.microsoft.com/office/drawing/2014/main" val="807934650"/>
                    </a:ext>
                  </a:extLst>
                </a:gridCol>
                <a:gridCol w="1028069">
                  <a:extLst>
                    <a:ext uri="{9D8B030D-6E8A-4147-A177-3AD203B41FA5}">
                      <a16:colId xmlns:a16="http://schemas.microsoft.com/office/drawing/2014/main" val="3646948568"/>
                    </a:ext>
                  </a:extLst>
                </a:gridCol>
                <a:gridCol w="1028069">
                  <a:extLst>
                    <a:ext uri="{9D8B030D-6E8A-4147-A177-3AD203B41FA5}">
                      <a16:colId xmlns:a16="http://schemas.microsoft.com/office/drawing/2014/main" val="4066582753"/>
                    </a:ext>
                  </a:extLst>
                </a:gridCol>
                <a:gridCol w="1028069">
                  <a:extLst>
                    <a:ext uri="{9D8B030D-6E8A-4147-A177-3AD203B41FA5}">
                      <a16:colId xmlns:a16="http://schemas.microsoft.com/office/drawing/2014/main" val="3906036183"/>
                    </a:ext>
                  </a:extLst>
                </a:gridCol>
                <a:gridCol w="997150">
                  <a:extLst>
                    <a:ext uri="{9D8B030D-6E8A-4147-A177-3AD203B41FA5}">
                      <a16:colId xmlns:a16="http://schemas.microsoft.com/office/drawing/2014/main" val="3136876415"/>
                    </a:ext>
                  </a:extLst>
                </a:gridCol>
                <a:gridCol w="997150">
                  <a:extLst>
                    <a:ext uri="{9D8B030D-6E8A-4147-A177-3AD203B41FA5}">
                      <a16:colId xmlns:a16="http://schemas.microsoft.com/office/drawing/2014/main" val="154087529"/>
                    </a:ext>
                  </a:extLst>
                </a:gridCol>
                <a:gridCol w="1012610">
                  <a:extLst>
                    <a:ext uri="{9D8B030D-6E8A-4147-A177-3AD203B41FA5}">
                      <a16:colId xmlns:a16="http://schemas.microsoft.com/office/drawing/2014/main" val="607639597"/>
                    </a:ext>
                  </a:extLst>
                </a:gridCol>
                <a:gridCol w="780718">
                  <a:extLst>
                    <a:ext uri="{9D8B030D-6E8A-4147-A177-3AD203B41FA5}">
                      <a16:colId xmlns:a16="http://schemas.microsoft.com/office/drawing/2014/main" val="668979318"/>
                    </a:ext>
                  </a:extLst>
                </a:gridCol>
              </a:tblGrid>
              <a:tr h="238074">
                <a:tc>
                  <a:txBody>
                    <a:bodyPr/>
                    <a:lstStyle/>
                    <a:p>
                      <a:pPr algn="l" fontAlgn="ctr"/>
                      <a:r>
                        <a:rPr lang="en-GB" sz="1200" u="none" strike="noStrike">
                          <a:effectLst/>
                        </a:rPr>
                        <a:t> </a:t>
                      </a:r>
                      <a:endParaRPr lang="en-GB" sz="1200" b="0" i="0" u="none" strike="noStrike">
                        <a:solidFill>
                          <a:srgbClr val="000000"/>
                        </a:solidFill>
                        <a:effectLst/>
                        <a:latin typeface="Arial" panose="020B0604020202020204" pitchFamily="34" charset="0"/>
                      </a:endParaRPr>
                    </a:p>
                  </a:txBody>
                  <a:tcPr marL="5025" marR="5025" marT="5025" marB="0" anchor="ctr"/>
                </a:tc>
                <a:tc>
                  <a:txBody>
                    <a:bodyPr/>
                    <a:lstStyle/>
                    <a:p>
                      <a:pPr algn="l" fontAlgn="ctr"/>
                      <a:r>
                        <a:rPr lang="en-GB" sz="1200" u="none" strike="noStrike">
                          <a:effectLst/>
                        </a:rPr>
                        <a:t> </a:t>
                      </a:r>
                      <a:endParaRPr lang="en-GB" sz="1200" b="0" i="0" u="none" strike="noStrike">
                        <a:solidFill>
                          <a:srgbClr val="000000"/>
                        </a:solidFill>
                        <a:effectLst/>
                        <a:latin typeface="Arial" panose="020B0604020202020204" pitchFamily="34" charset="0"/>
                      </a:endParaRPr>
                    </a:p>
                  </a:txBody>
                  <a:tcPr marL="5025" marR="5025" marT="5025" marB="0" anchor="ctr"/>
                </a:tc>
                <a:tc>
                  <a:txBody>
                    <a:bodyPr/>
                    <a:lstStyle/>
                    <a:p>
                      <a:pPr algn="ctr" rtl="0" fontAlgn="b"/>
                      <a:r>
                        <a:rPr lang="en-GB" sz="1200" u="none" strike="noStrike">
                          <a:solidFill>
                            <a:srgbClr val="FF0000"/>
                          </a:solidFill>
                          <a:effectLst/>
                        </a:rPr>
                        <a:t>South East</a:t>
                      </a:r>
                      <a:endParaRPr lang="en-GB" sz="1200" b="0" i="0" u="none" strike="noStrike">
                        <a:solidFill>
                          <a:srgbClr val="FF0000"/>
                        </a:solidFill>
                        <a:effectLst/>
                        <a:latin typeface="Calibri Light" panose="020F0302020204030204" pitchFamily="34" charset="0"/>
                      </a:endParaRPr>
                    </a:p>
                  </a:txBody>
                  <a:tcPr marL="5025" marR="5025" marT="5025" marB="0" anchor="b"/>
                </a:tc>
                <a:tc>
                  <a:txBody>
                    <a:bodyPr/>
                    <a:lstStyle/>
                    <a:p>
                      <a:pPr algn="ctr" rtl="0" fontAlgn="b"/>
                      <a:r>
                        <a:rPr lang="en-GB" sz="1200" u="none" strike="noStrike">
                          <a:effectLst/>
                        </a:rPr>
                        <a:t>South West</a:t>
                      </a:r>
                      <a:endParaRPr lang="en-GB" sz="1200" b="0" i="0" u="none" strike="noStrike">
                        <a:solidFill>
                          <a:srgbClr val="000000"/>
                        </a:solidFill>
                        <a:effectLst/>
                        <a:latin typeface="Calibri Light" panose="020F0302020204030204" pitchFamily="34" charset="0"/>
                      </a:endParaRPr>
                    </a:p>
                  </a:txBody>
                  <a:tcPr marL="5025" marR="5025" marT="5025" marB="0" anchor="b"/>
                </a:tc>
                <a:tc>
                  <a:txBody>
                    <a:bodyPr/>
                    <a:lstStyle/>
                    <a:p>
                      <a:pPr algn="ctr" rtl="0" fontAlgn="b"/>
                      <a:r>
                        <a:rPr lang="en-GB" sz="1200" u="none" strike="noStrike">
                          <a:effectLst/>
                        </a:rPr>
                        <a:t>Central North</a:t>
                      </a:r>
                      <a:endParaRPr lang="en-GB" sz="1200" b="0" i="0" u="none" strike="noStrike">
                        <a:solidFill>
                          <a:srgbClr val="000000"/>
                        </a:solidFill>
                        <a:effectLst/>
                        <a:latin typeface="Calibri Light" panose="020F0302020204030204" pitchFamily="34" charset="0"/>
                      </a:endParaRPr>
                    </a:p>
                  </a:txBody>
                  <a:tcPr marL="5025" marR="5025" marT="5025" marB="0" anchor="b"/>
                </a:tc>
                <a:tc>
                  <a:txBody>
                    <a:bodyPr/>
                    <a:lstStyle/>
                    <a:p>
                      <a:pPr algn="ctr" rtl="0" fontAlgn="b"/>
                      <a:r>
                        <a:rPr lang="en-GB" sz="1200" u="none" strike="noStrike">
                          <a:effectLst/>
                        </a:rPr>
                        <a:t>Central South</a:t>
                      </a:r>
                      <a:endParaRPr lang="en-GB" sz="1200" b="0" i="0" u="none" strike="noStrike">
                        <a:solidFill>
                          <a:srgbClr val="000000"/>
                        </a:solidFill>
                        <a:effectLst/>
                        <a:latin typeface="Calibri Light" panose="020F0302020204030204" pitchFamily="34" charset="0"/>
                      </a:endParaRPr>
                    </a:p>
                  </a:txBody>
                  <a:tcPr marL="5025" marR="5025" marT="5025" marB="0" anchor="b"/>
                </a:tc>
                <a:tc>
                  <a:txBody>
                    <a:bodyPr/>
                    <a:lstStyle/>
                    <a:p>
                      <a:pPr algn="ctr" rtl="0" fontAlgn="b"/>
                      <a:r>
                        <a:rPr lang="en-GB" sz="1200" u="none" strike="noStrike">
                          <a:effectLst/>
                        </a:rPr>
                        <a:t>North East</a:t>
                      </a:r>
                      <a:endParaRPr lang="en-GB" sz="1200" b="0" i="0" u="none" strike="noStrike">
                        <a:solidFill>
                          <a:srgbClr val="000000"/>
                        </a:solidFill>
                        <a:effectLst/>
                        <a:latin typeface="Calibri Light" panose="020F0302020204030204" pitchFamily="34" charset="0"/>
                      </a:endParaRPr>
                    </a:p>
                  </a:txBody>
                  <a:tcPr marL="5025" marR="5025" marT="5025" marB="0" anchor="b"/>
                </a:tc>
                <a:tc>
                  <a:txBody>
                    <a:bodyPr/>
                    <a:lstStyle/>
                    <a:p>
                      <a:pPr algn="ctr" rtl="0" fontAlgn="b"/>
                      <a:r>
                        <a:rPr lang="en-GB" sz="1200" u="none" strike="noStrike">
                          <a:effectLst/>
                        </a:rPr>
                        <a:t>North West</a:t>
                      </a:r>
                      <a:endParaRPr lang="en-GB" sz="1200" b="0" i="0" u="none" strike="noStrike">
                        <a:solidFill>
                          <a:srgbClr val="000000"/>
                        </a:solidFill>
                        <a:effectLst/>
                        <a:latin typeface="Calibri Light" panose="020F0302020204030204" pitchFamily="34" charset="0"/>
                      </a:endParaRPr>
                    </a:p>
                  </a:txBody>
                  <a:tcPr marL="5025" marR="5025" marT="5025" marB="0" anchor="b"/>
                </a:tc>
                <a:tc>
                  <a:txBody>
                    <a:bodyPr/>
                    <a:lstStyle/>
                    <a:p>
                      <a:pPr algn="ctr" rtl="0" fontAlgn="b"/>
                      <a:r>
                        <a:rPr lang="en-GB" sz="1200" u="none" strike="noStrike">
                          <a:effectLst/>
                        </a:rPr>
                        <a:t>Shropshire</a:t>
                      </a:r>
                      <a:endParaRPr lang="en-GB" sz="1200" b="0" i="0" u="none" strike="noStrike">
                        <a:solidFill>
                          <a:srgbClr val="000000"/>
                        </a:solidFill>
                        <a:effectLst/>
                        <a:latin typeface="Calibri Light" panose="020F0302020204030204" pitchFamily="34" charset="0"/>
                      </a:endParaRPr>
                    </a:p>
                  </a:txBody>
                  <a:tcPr marL="5025" marR="5025" marT="5025" marB="0" anchor="b"/>
                </a:tc>
                <a:extLst>
                  <a:ext uri="{0D108BD9-81ED-4DB2-BD59-A6C34878D82A}">
                    <a16:rowId xmlns:a16="http://schemas.microsoft.com/office/drawing/2014/main" val="3775321204"/>
                  </a:ext>
                </a:extLst>
              </a:tr>
              <a:tr h="238074">
                <a:tc>
                  <a:txBody>
                    <a:bodyPr/>
                    <a:lstStyle/>
                    <a:p>
                      <a:pPr algn="ctr" fontAlgn="ctr"/>
                      <a:r>
                        <a:rPr lang="en-GB" sz="1200" u="none" strike="noStrike">
                          <a:effectLst/>
                        </a:rPr>
                        <a:t> </a:t>
                      </a:r>
                      <a:endParaRPr lang="en-GB" sz="1200" b="0" i="0" u="none" strike="noStrike">
                        <a:solidFill>
                          <a:srgbClr val="000000"/>
                        </a:solidFill>
                        <a:effectLst/>
                        <a:latin typeface="Arial" panose="020B0604020202020204" pitchFamily="34" charset="0"/>
                      </a:endParaRPr>
                    </a:p>
                  </a:txBody>
                  <a:tcPr marL="5025" marR="5025" marT="5025" marB="0" anchor="ctr"/>
                </a:tc>
                <a:tc>
                  <a:txBody>
                    <a:bodyPr/>
                    <a:lstStyle/>
                    <a:p>
                      <a:pPr algn="l" rtl="0" fontAlgn="b"/>
                      <a:r>
                        <a:rPr lang="en-GB" sz="1200" u="none" strike="noStrike">
                          <a:effectLst/>
                        </a:rPr>
                        <a:t>No Children 2020/21</a:t>
                      </a:r>
                      <a:endParaRPr lang="en-GB" sz="1200" b="0" i="0" u="none" strike="noStrike">
                        <a:solidFill>
                          <a:srgbClr val="000000"/>
                        </a:solidFill>
                        <a:effectLst/>
                        <a:latin typeface="Calibri Light" panose="020F0302020204030204" pitchFamily="34" charset="0"/>
                      </a:endParaRPr>
                    </a:p>
                  </a:txBody>
                  <a:tcPr marL="5025" marR="5025" marT="5025" marB="0" anchor="b"/>
                </a:tc>
                <a:tc>
                  <a:txBody>
                    <a:bodyPr/>
                    <a:lstStyle/>
                    <a:p>
                      <a:pPr algn="ctr" rtl="0" fontAlgn="b"/>
                      <a:r>
                        <a:rPr lang="en-GB" sz="1200" b="0" i="0" u="none" strike="noStrike">
                          <a:solidFill>
                            <a:srgbClr val="FF0000"/>
                          </a:solidFill>
                          <a:effectLst/>
                          <a:latin typeface="+mn-lt"/>
                          <a:cs typeface="Arial" panose="020B0604020202020204" pitchFamily="34" charset="0"/>
                        </a:rPr>
                        <a:t>9,725</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5,315</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9,765</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8,530</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9,660</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8,730</a:t>
                      </a:r>
                    </a:p>
                  </a:txBody>
                  <a:tcPr marL="5025" marR="5025" marT="5025" marB="0" anchor="b"/>
                </a:tc>
                <a:tc>
                  <a:txBody>
                    <a:bodyPr/>
                    <a:lstStyle/>
                    <a:p>
                      <a:pPr algn="ctr" rtl="0" fontAlgn="b"/>
                      <a:r>
                        <a:rPr lang="en-GB" sz="1200" u="none" strike="noStrike">
                          <a:effectLst/>
                          <a:latin typeface="+mn-lt"/>
                          <a:cs typeface="Arial" panose="020B0604020202020204" pitchFamily="34" charset="0"/>
                        </a:rPr>
                        <a:t>51,725</a:t>
                      </a:r>
                      <a:endParaRPr lang="en-GB" sz="1200" b="0" i="0" u="none" strike="noStrike">
                        <a:solidFill>
                          <a:srgbClr val="000000"/>
                        </a:solidFill>
                        <a:effectLst/>
                        <a:latin typeface="+mn-lt"/>
                        <a:cs typeface="Arial" panose="020B0604020202020204" pitchFamily="34" charset="0"/>
                      </a:endParaRPr>
                    </a:p>
                  </a:txBody>
                  <a:tcPr marL="5025" marR="5025" marT="5025" marB="0" anchor="b"/>
                </a:tc>
                <a:extLst>
                  <a:ext uri="{0D108BD9-81ED-4DB2-BD59-A6C34878D82A}">
                    <a16:rowId xmlns:a16="http://schemas.microsoft.com/office/drawing/2014/main" val="1600889965"/>
                  </a:ext>
                </a:extLst>
              </a:tr>
              <a:tr h="626209">
                <a:tc rowSpan="3">
                  <a:txBody>
                    <a:bodyPr/>
                    <a:lstStyle/>
                    <a:p>
                      <a:pPr algn="l" rtl="0" fontAlgn="b"/>
                      <a:r>
                        <a:rPr lang="en-GB" sz="1200" u="none" strike="noStrike">
                          <a:effectLst/>
                        </a:rPr>
                        <a:t>Deprivation</a:t>
                      </a:r>
                    </a:p>
                  </a:txBody>
                  <a:tcPr marL="5025" marR="5025" marT="5025" marB="0" anchor="ctr"/>
                </a:tc>
                <a:tc>
                  <a:txBody>
                    <a:bodyPr/>
                    <a:lstStyle/>
                    <a:p>
                      <a:pPr algn="l" rtl="0" fontAlgn="b"/>
                      <a:r>
                        <a:rPr lang="en-GB" sz="1200" u="none" strike="noStrike">
                          <a:effectLst/>
                        </a:rPr>
                        <a:t>CYP aged 5 to 18 living in 20% most deprived quintile relative to Shropshire</a:t>
                      </a:r>
                      <a:endParaRPr lang="en-GB" sz="1200" b="1" i="0" u="none" strike="noStrike">
                        <a:solidFill>
                          <a:srgbClr val="000000"/>
                        </a:solidFill>
                        <a:effectLst/>
                        <a:latin typeface="Arial" panose="020B0604020202020204" pitchFamily="34" charset="0"/>
                      </a:endParaRPr>
                    </a:p>
                  </a:txBody>
                  <a:tcPr marL="5025" marR="5025" marT="5025" marB="0" anchor="b"/>
                </a:tc>
                <a:tc>
                  <a:txBody>
                    <a:bodyPr/>
                    <a:lstStyle/>
                    <a:p>
                      <a:pPr algn="ctr" rtl="0" fontAlgn="b"/>
                      <a:r>
                        <a:rPr lang="en-GB" sz="1200" b="0" i="0" u="none" strike="noStrike">
                          <a:solidFill>
                            <a:srgbClr val="FF0000"/>
                          </a:solidFill>
                          <a:effectLst/>
                          <a:latin typeface="+mn-lt"/>
                          <a:cs typeface="Arial" panose="020B0604020202020204" pitchFamily="34" charset="0"/>
                        </a:rPr>
                        <a:t>972</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1,097</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1,473</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1,742</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2,375</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1,698</a:t>
                      </a:r>
                    </a:p>
                  </a:txBody>
                  <a:tcPr marL="5025" marR="5025" marT="5025" marB="0" anchor="b"/>
                </a:tc>
                <a:tc>
                  <a:txBody>
                    <a:bodyPr/>
                    <a:lstStyle/>
                    <a:p>
                      <a:pPr algn="ctr" rtl="0" fontAlgn="b"/>
                      <a:r>
                        <a:rPr lang="en-GB" sz="1200" u="none" strike="noStrike">
                          <a:effectLst/>
                          <a:latin typeface="+mn-lt"/>
                          <a:cs typeface="Arial" panose="020B0604020202020204" pitchFamily="34" charset="0"/>
                        </a:rPr>
                        <a:t>9,357</a:t>
                      </a:r>
                      <a:endParaRPr lang="en-GB" sz="1200" b="1" i="0" u="none" strike="noStrike">
                        <a:solidFill>
                          <a:srgbClr val="000000"/>
                        </a:solidFill>
                        <a:effectLst/>
                        <a:latin typeface="+mn-lt"/>
                        <a:cs typeface="Arial" panose="020B0604020202020204" pitchFamily="34" charset="0"/>
                      </a:endParaRPr>
                    </a:p>
                  </a:txBody>
                  <a:tcPr marL="5025" marR="5025" marT="5025" marB="0" anchor="b"/>
                </a:tc>
                <a:extLst>
                  <a:ext uri="{0D108BD9-81ED-4DB2-BD59-A6C34878D82A}">
                    <a16:rowId xmlns:a16="http://schemas.microsoft.com/office/drawing/2014/main" val="2039581229"/>
                  </a:ext>
                </a:extLst>
              </a:tr>
              <a:tr h="419368">
                <a:tc vMerge="1">
                  <a:txBody>
                    <a:bodyPr/>
                    <a:lstStyle/>
                    <a:p>
                      <a:pPr algn="l" fontAlgn="b"/>
                      <a:r>
                        <a:rPr lang="en-GB" sz="1200" u="none" strike="noStrike">
                          <a:effectLst/>
                        </a:rPr>
                        <a:t> </a:t>
                      </a:r>
                      <a:endParaRPr lang="en-GB" sz="1200" b="0" i="0" u="none" strike="noStrike">
                        <a:solidFill>
                          <a:srgbClr val="000000"/>
                        </a:solidFill>
                        <a:effectLst/>
                        <a:latin typeface="Arial" panose="020B0604020202020204" pitchFamily="34" charset="0"/>
                      </a:endParaRPr>
                    </a:p>
                  </a:txBody>
                  <a:tcPr marL="5025" marR="5025" marT="5025" marB="0" anchor="b"/>
                </a:tc>
                <a:tc>
                  <a:txBody>
                    <a:bodyPr/>
                    <a:lstStyle/>
                    <a:p>
                      <a:pPr algn="l" rtl="0" fontAlgn="b"/>
                      <a:r>
                        <a:rPr lang="en-GB" sz="1200" u="none" strike="noStrike">
                          <a:effectLst/>
                        </a:rPr>
                        <a:t>CYP aged 5 to 18 living in 20% most deprived quintile relative to England</a:t>
                      </a:r>
                      <a:endParaRPr lang="en-GB" sz="1200" b="1" i="0" u="none" strike="noStrike">
                        <a:solidFill>
                          <a:srgbClr val="000000"/>
                        </a:solidFill>
                        <a:effectLst/>
                        <a:latin typeface="Arial" panose="020B0604020202020204" pitchFamily="34" charset="0"/>
                      </a:endParaRPr>
                    </a:p>
                  </a:txBody>
                  <a:tcPr marL="5025" marR="5025" marT="5025" marB="0" anchor="b"/>
                </a:tc>
                <a:tc>
                  <a:txBody>
                    <a:bodyPr/>
                    <a:lstStyle/>
                    <a:p>
                      <a:pPr algn="ctr" rtl="0" fontAlgn="b"/>
                      <a:r>
                        <a:rPr lang="en-GB" sz="1200" b="0" i="0" u="none" strike="noStrike">
                          <a:solidFill>
                            <a:srgbClr val="FF0000"/>
                          </a:solidFill>
                          <a:effectLst/>
                          <a:latin typeface="+mn-lt"/>
                          <a:cs typeface="Arial" panose="020B0604020202020204" pitchFamily="34" charset="0"/>
                        </a:rPr>
                        <a:t>0</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203</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753</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1,112</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326</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339</a:t>
                      </a:r>
                    </a:p>
                  </a:txBody>
                  <a:tcPr marL="5025" marR="5025" marT="5025" marB="0" anchor="b"/>
                </a:tc>
                <a:tc>
                  <a:txBody>
                    <a:bodyPr/>
                    <a:lstStyle/>
                    <a:p>
                      <a:pPr algn="ctr" rtl="0" fontAlgn="b"/>
                      <a:r>
                        <a:rPr lang="en-GB" sz="1200" u="none" strike="noStrike">
                          <a:effectLst/>
                          <a:latin typeface="+mn-lt"/>
                          <a:cs typeface="Arial" panose="020B0604020202020204" pitchFamily="34" charset="0"/>
                        </a:rPr>
                        <a:t>2,733</a:t>
                      </a:r>
                      <a:endParaRPr lang="en-GB" sz="1200" b="1" i="0" u="none" strike="noStrike">
                        <a:solidFill>
                          <a:srgbClr val="000000"/>
                        </a:solidFill>
                        <a:effectLst/>
                        <a:latin typeface="+mn-lt"/>
                        <a:cs typeface="Arial" panose="020B0604020202020204" pitchFamily="34" charset="0"/>
                      </a:endParaRPr>
                    </a:p>
                  </a:txBody>
                  <a:tcPr marL="5025" marR="5025" marT="5025" marB="0" anchor="b"/>
                </a:tc>
                <a:extLst>
                  <a:ext uri="{0D108BD9-81ED-4DB2-BD59-A6C34878D82A}">
                    <a16:rowId xmlns:a16="http://schemas.microsoft.com/office/drawing/2014/main" val="646093396"/>
                  </a:ext>
                </a:extLst>
              </a:tr>
              <a:tr h="244876">
                <a:tc vMerge="1">
                  <a:txBody>
                    <a:bodyPr/>
                    <a:lstStyle/>
                    <a:p>
                      <a:pPr algn="l" fontAlgn="b"/>
                      <a:r>
                        <a:rPr lang="en-GB" sz="1200" u="none" strike="noStrike">
                          <a:effectLst/>
                        </a:rPr>
                        <a:t> </a:t>
                      </a:r>
                      <a:endParaRPr lang="en-GB" sz="1200" b="0" i="0" u="none" strike="noStrike">
                        <a:solidFill>
                          <a:srgbClr val="000000"/>
                        </a:solidFill>
                        <a:effectLst/>
                        <a:latin typeface="Arial" panose="020B0604020202020204" pitchFamily="34" charset="0"/>
                      </a:endParaRPr>
                    </a:p>
                  </a:txBody>
                  <a:tcPr marL="5025" marR="5025" marT="5025" marB="0" anchor="b"/>
                </a:tc>
                <a:tc>
                  <a:txBody>
                    <a:bodyPr/>
                    <a:lstStyle/>
                    <a:p>
                      <a:pPr algn="l" rtl="0" fontAlgn="b"/>
                      <a:r>
                        <a:rPr lang="en-GB" sz="1200" u="none" strike="noStrike">
                          <a:effectLst/>
                        </a:rPr>
                        <a:t>Deprivation (IMD)</a:t>
                      </a:r>
                      <a:endParaRPr lang="en-GB" sz="1200" b="1" i="0" u="none" strike="noStrike">
                        <a:solidFill>
                          <a:srgbClr val="000000"/>
                        </a:solidFill>
                        <a:effectLst/>
                        <a:latin typeface="Arial" panose="020B0604020202020204" pitchFamily="34" charset="0"/>
                      </a:endParaRPr>
                    </a:p>
                  </a:txBody>
                  <a:tcPr marL="5025" marR="5025" marT="5025" marB="0" anchor="b"/>
                </a:tc>
                <a:tc>
                  <a:txBody>
                    <a:bodyPr/>
                    <a:lstStyle/>
                    <a:p>
                      <a:pPr algn="ctr" rtl="0" fontAlgn="b"/>
                      <a:r>
                        <a:rPr lang="en-GB" sz="1200" b="0" i="0" u="none" strike="noStrike">
                          <a:solidFill>
                            <a:srgbClr val="FF0000"/>
                          </a:solidFill>
                          <a:effectLst/>
                          <a:latin typeface="+mn-lt"/>
                          <a:cs typeface="Arial" panose="020B0604020202020204" pitchFamily="34" charset="0"/>
                        </a:rPr>
                        <a:t>15.1</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19.5</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15.5</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17.1</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20.2</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18.3</a:t>
                      </a:r>
                    </a:p>
                  </a:txBody>
                  <a:tcPr marL="5025" marR="5025" marT="5025" marB="0" anchor="b"/>
                </a:tc>
                <a:tc>
                  <a:txBody>
                    <a:bodyPr/>
                    <a:lstStyle/>
                    <a:p>
                      <a:pPr algn="ctr" rtl="0" fontAlgn="b"/>
                      <a:r>
                        <a:rPr lang="en-GB" sz="1200" u="none" strike="noStrike">
                          <a:effectLst/>
                          <a:latin typeface="+mn-lt"/>
                          <a:cs typeface="Arial" panose="020B0604020202020204" pitchFamily="34" charset="0"/>
                        </a:rPr>
                        <a:t>17.1</a:t>
                      </a:r>
                      <a:endParaRPr lang="en-GB" sz="1200" b="1" i="0" u="none" strike="noStrike">
                        <a:solidFill>
                          <a:srgbClr val="000000"/>
                        </a:solidFill>
                        <a:effectLst/>
                        <a:latin typeface="+mn-lt"/>
                        <a:cs typeface="Arial" panose="020B0604020202020204" pitchFamily="34" charset="0"/>
                      </a:endParaRPr>
                    </a:p>
                  </a:txBody>
                  <a:tcPr marL="5025" marR="5025" marT="5025" marB="0" anchor="b"/>
                </a:tc>
                <a:extLst>
                  <a:ext uri="{0D108BD9-81ED-4DB2-BD59-A6C34878D82A}">
                    <a16:rowId xmlns:a16="http://schemas.microsoft.com/office/drawing/2014/main" val="3297042709"/>
                  </a:ext>
                </a:extLst>
              </a:tr>
              <a:tr h="238074">
                <a:tc rowSpan="4">
                  <a:txBody>
                    <a:bodyPr/>
                    <a:lstStyle/>
                    <a:p>
                      <a:pPr algn="l" rtl="0" fontAlgn="b"/>
                      <a:r>
                        <a:rPr lang="en-GB" sz="1200" u="none" strike="noStrike">
                          <a:effectLst/>
                        </a:rPr>
                        <a:t>Safeguarding</a:t>
                      </a:r>
                    </a:p>
                  </a:txBody>
                  <a:tcPr marL="5025" marR="5025" marT="5025" marB="0" anchor="ctr"/>
                </a:tc>
                <a:tc>
                  <a:txBody>
                    <a:bodyPr/>
                    <a:lstStyle/>
                    <a:p>
                      <a:pPr algn="l" rtl="0" fontAlgn="b"/>
                      <a:r>
                        <a:rPr lang="en-GB" sz="1200" u="none" strike="noStrike">
                          <a:effectLst/>
                        </a:rPr>
                        <a:t>Children in need</a:t>
                      </a:r>
                      <a:endParaRPr lang="en-GB" sz="1200" b="1" i="0" u="none" strike="noStrike">
                        <a:solidFill>
                          <a:srgbClr val="000000"/>
                        </a:solidFill>
                        <a:effectLst/>
                        <a:latin typeface="Calibri" panose="020F0502020204030204" pitchFamily="34" charset="0"/>
                      </a:endParaRPr>
                    </a:p>
                  </a:txBody>
                  <a:tcPr marL="5025" marR="5025" marT="5025" marB="0" anchor="b"/>
                </a:tc>
                <a:tc>
                  <a:txBody>
                    <a:bodyPr/>
                    <a:lstStyle/>
                    <a:p>
                      <a:pPr algn="ctr" rtl="0" fontAlgn="b"/>
                      <a:r>
                        <a:rPr lang="en-GB" sz="1200" b="0" i="0" u="none" strike="noStrike">
                          <a:solidFill>
                            <a:srgbClr val="FF0000"/>
                          </a:solidFill>
                          <a:effectLst/>
                          <a:latin typeface="+mn-lt"/>
                          <a:cs typeface="Arial" panose="020B0604020202020204" pitchFamily="34" charset="0"/>
                        </a:rPr>
                        <a:t>113</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65</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158</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177</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147</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175</a:t>
                      </a:r>
                    </a:p>
                  </a:txBody>
                  <a:tcPr marL="5025" marR="5025" marT="5025" marB="0" anchor="b"/>
                </a:tc>
                <a:tc>
                  <a:txBody>
                    <a:bodyPr/>
                    <a:lstStyle/>
                    <a:p>
                      <a:pPr algn="ctr" rtl="0" fontAlgn="b"/>
                      <a:r>
                        <a:rPr lang="en-GB" sz="1200" u="none" strike="noStrike">
                          <a:effectLst/>
                          <a:latin typeface="+mn-lt"/>
                          <a:cs typeface="Arial" panose="020B0604020202020204" pitchFamily="34" charset="0"/>
                        </a:rPr>
                        <a:t>835</a:t>
                      </a:r>
                      <a:endParaRPr lang="en-GB" sz="1200" b="1" i="0" u="none" strike="noStrike">
                        <a:solidFill>
                          <a:srgbClr val="000000"/>
                        </a:solidFill>
                        <a:effectLst/>
                        <a:latin typeface="+mn-lt"/>
                        <a:cs typeface="Arial" panose="020B0604020202020204" pitchFamily="34" charset="0"/>
                      </a:endParaRPr>
                    </a:p>
                  </a:txBody>
                  <a:tcPr marL="5025" marR="5025" marT="5025" marB="0" anchor="b"/>
                </a:tc>
                <a:extLst>
                  <a:ext uri="{0D108BD9-81ED-4DB2-BD59-A6C34878D82A}">
                    <a16:rowId xmlns:a16="http://schemas.microsoft.com/office/drawing/2014/main" val="2650669406"/>
                  </a:ext>
                </a:extLst>
              </a:tr>
              <a:tr h="238074">
                <a:tc vMerge="1">
                  <a:txBody>
                    <a:bodyPr/>
                    <a:lstStyle/>
                    <a:p>
                      <a:pPr algn="l" fontAlgn="ctr"/>
                      <a:r>
                        <a:rPr lang="en-GB" sz="1200" u="none" strike="noStrike">
                          <a:effectLst/>
                        </a:rPr>
                        <a:t> </a:t>
                      </a:r>
                      <a:endParaRPr lang="en-GB" sz="1200" b="0" i="0" u="none" strike="noStrike">
                        <a:solidFill>
                          <a:srgbClr val="000000"/>
                        </a:solidFill>
                        <a:effectLst/>
                        <a:latin typeface="Arial" panose="020B0604020202020204" pitchFamily="34" charset="0"/>
                      </a:endParaRPr>
                    </a:p>
                  </a:txBody>
                  <a:tcPr marL="5025" marR="5025" marT="5025" marB="0" anchor="ctr"/>
                </a:tc>
                <a:tc>
                  <a:txBody>
                    <a:bodyPr/>
                    <a:lstStyle/>
                    <a:p>
                      <a:pPr algn="l" rtl="0" fontAlgn="b"/>
                      <a:r>
                        <a:rPr lang="en-GB" sz="1200" u="none" strike="noStrike">
                          <a:effectLst/>
                        </a:rPr>
                        <a:t>Child protection</a:t>
                      </a:r>
                      <a:endParaRPr lang="en-GB" sz="1200" b="1" i="0" u="none" strike="noStrike">
                        <a:solidFill>
                          <a:srgbClr val="000000"/>
                        </a:solidFill>
                        <a:effectLst/>
                        <a:latin typeface="Calibri" panose="020F0502020204030204" pitchFamily="34" charset="0"/>
                      </a:endParaRPr>
                    </a:p>
                  </a:txBody>
                  <a:tcPr marL="5025" marR="5025" marT="5025" marB="0" anchor="b"/>
                </a:tc>
                <a:tc>
                  <a:txBody>
                    <a:bodyPr/>
                    <a:lstStyle/>
                    <a:p>
                      <a:pPr algn="ctr" rtl="0" fontAlgn="b"/>
                      <a:r>
                        <a:rPr lang="en-GB" sz="1200" b="0" i="0" u="none" strike="noStrike">
                          <a:solidFill>
                            <a:srgbClr val="FF0000"/>
                          </a:solidFill>
                          <a:effectLst/>
                          <a:latin typeface="+mn-lt"/>
                          <a:cs typeface="Arial" panose="020B0604020202020204" pitchFamily="34" charset="0"/>
                        </a:rPr>
                        <a:t>66</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50</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135</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123</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114</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126</a:t>
                      </a:r>
                    </a:p>
                  </a:txBody>
                  <a:tcPr marL="5025" marR="5025" marT="5025" marB="0" anchor="b"/>
                </a:tc>
                <a:tc>
                  <a:txBody>
                    <a:bodyPr/>
                    <a:lstStyle/>
                    <a:p>
                      <a:pPr algn="ctr" rtl="0" fontAlgn="b"/>
                      <a:r>
                        <a:rPr lang="en-GB" sz="1200" u="none" strike="noStrike">
                          <a:effectLst/>
                          <a:latin typeface="+mn-lt"/>
                          <a:cs typeface="Arial" panose="020B0604020202020204" pitchFamily="34" charset="0"/>
                        </a:rPr>
                        <a:t>620</a:t>
                      </a:r>
                      <a:endParaRPr lang="en-GB" sz="1200" b="1" i="0" u="none" strike="noStrike">
                        <a:solidFill>
                          <a:srgbClr val="000000"/>
                        </a:solidFill>
                        <a:effectLst/>
                        <a:latin typeface="+mn-lt"/>
                        <a:cs typeface="Arial" panose="020B0604020202020204" pitchFamily="34" charset="0"/>
                      </a:endParaRPr>
                    </a:p>
                  </a:txBody>
                  <a:tcPr marL="5025" marR="5025" marT="5025" marB="0" anchor="b"/>
                </a:tc>
                <a:extLst>
                  <a:ext uri="{0D108BD9-81ED-4DB2-BD59-A6C34878D82A}">
                    <a16:rowId xmlns:a16="http://schemas.microsoft.com/office/drawing/2014/main" val="1952332772"/>
                  </a:ext>
                </a:extLst>
              </a:tr>
              <a:tr h="353710">
                <a:tc vMerge="1">
                  <a:txBody>
                    <a:bodyPr/>
                    <a:lstStyle/>
                    <a:p>
                      <a:pPr algn="l" fontAlgn="ctr"/>
                      <a:r>
                        <a:rPr lang="en-GB" sz="1200" u="none" strike="noStrike">
                          <a:effectLst/>
                        </a:rPr>
                        <a:t> </a:t>
                      </a:r>
                      <a:endParaRPr lang="en-GB" sz="1200" b="0" i="0" u="none" strike="noStrike">
                        <a:solidFill>
                          <a:srgbClr val="000000"/>
                        </a:solidFill>
                        <a:effectLst/>
                        <a:latin typeface="Arial" panose="020B0604020202020204" pitchFamily="34" charset="0"/>
                      </a:endParaRPr>
                    </a:p>
                  </a:txBody>
                  <a:tcPr marL="5025" marR="5025" marT="5025" marB="0" anchor="ctr"/>
                </a:tc>
                <a:tc>
                  <a:txBody>
                    <a:bodyPr/>
                    <a:lstStyle/>
                    <a:p>
                      <a:pPr algn="l" rtl="0" fontAlgn="b"/>
                      <a:r>
                        <a:rPr lang="en-GB" sz="1200" u="none" strike="noStrike">
                          <a:effectLst/>
                        </a:rPr>
                        <a:t>Looked after children</a:t>
                      </a:r>
                      <a:endParaRPr lang="en-GB" sz="1200" b="1" i="0" u="none" strike="noStrike">
                        <a:solidFill>
                          <a:srgbClr val="000000"/>
                        </a:solidFill>
                        <a:effectLst/>
                        <a:latin typeface="Calibri" panose="020F0502020204030204" pitchFamily="34" charset="0"/>
                      </a:endParaRPr>
                    </a:p>
                  </a:txBody>
                  <a:tcPr marL="5025" marR="5025" marT="5025" marB="0" anchor="b"/>
                </a:tc>
                <a:tc>
                  <a:txBody>
                    <a:bodyPr/>
                    <a:lstStyle/>
                    <a:p>
                      <a:pPr algn="ctr" rtl="0" fontAlgn="b"/>
                      <a:r>
                        <a:rPr lang="en-GB" sz="1200" b="0" i="0" u="none" strike="noStrike">
                          <a:solidFill>
                            <a:srgbClr val="FF0000"/>
                          </a:solidFill>
                          <a:effectLst/>
                          <a:latin typeface="+mn-lt"/>
                          <a:cs typeface="Arial" panose="020B0604020202020204" pitchFamily="34" charset="0"/>
                        </a:rPr>
                        <a:t>74</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67</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92</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114</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96</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115</a:t>
                      </a:r>
                    </a:p>
                  </a:txBody>
                  <a:tcPr marL="5025" marR="5025" marT="5025" marB="0" anchor="b"/>
                </a:tc>
                <a:tc>
                  <a:txBody>
                    <a:bodyPr/>
                    <a:lstStyle/>
                    <a:p>
                      <a:pPr algn="ctr" rtl="0" fontAlgn="b"/>
                      <a:r>
                        <a:rPr lang="en-GB" sz="1200" u="none" strike="noStrike">
                          <a:effectLst/>
                          <a:latin typeface="+mn-lt"/>
                          <a:cs typeface="Arial" panose="020B0604020202020204" pitchFamily="34" charset="0"/>
                        </a:rPr>
                        <a:t>563</a:t>
                      </a:r>
                      <a:endParaRPr lang="en-GB" sz="1200" b="1" i="0" u="none" strike="noStrike">
                        <a:solidFill>
                          <a:srgbClr val="000000"/>
                        </a:solidFill>
                        <a:effectLst/>
                        <a:latin typeface="+mn-lt"/>
                        <a:cs typeface="Arial" panose="020B0604020202020204" pitchFamily="34" charset="0"/>
                      </a:endParaRPr>
                    </a:p>
                  </a:txBody>
                  <a:tcPr marL="5025" marR="5025" marT="5025" marB="0" anchor="b"/>
                </a:tc>
                <a:extLst>
                  <a:ext uri="{0D108BD9-81ED-4DB2-BD59-A6C34878D82A}">
                    <a16:rowId xmlns:a16="http://schemas.microsoft.com/office/drawing/2014/main" val="307679633"/>
                  </a:ext>
                </a:extLst>
              </a:tr>
              <a:tr h="217667">
                <a:tc vMerge="1">
                  <a:txBody>
                    <a:bodyPr/>
                    <a:lstStyle/>
                    <a:p>
                      <a:pPr algn="l" fontAlgn="ctr"/>
                      <a:r>
                        <a:rPr lang="en-GB" sz="1200" u="none" strike="noStrike">
                          <a:effectLst/>
                        </a:rPr>
                        <a:t> </a:t>
                      </a:r>
                      <a:endParaRPr lang="en-GB" sz="1200" b="0" i="0" u="none" strike="noStrike">
                        <a:solidFill>
                          <a:srgbClr val="000000"/>
                        </a:solidFill>
                        <a:effectLst/>
                        <a:latin typeface="Arial" panose="020B0604020202020204" pitchFamily="34" charset="0"/>
                      </a:endParaRPr>
                    </a:p>
                  </a:txBody>
                  <a:tcPr marL="5025" marR="5025" marT="5025" marB="0" anchor="ctr"/>
                </a:tc>
                <a:tc>
                  <a:txBody>
                    <a:bodyPr/>
                    <a:lstStyle/>
                    <a:p>
                      <a:pPr algn="l" rtl="0" fontAlgn="b"/>
                      <a:r>
                        <a:rPr lang="en-GB" sz="1200" u="none" strike="noStrike">
                          <a:effectLst/>
                        </a:rPr>
                        <a:t>Total</a:t>
                      </a:r>
                      <a:endParaRPr lang="en-GB" sz="1200" b="1" i="0" u="none" strike="noStrike">
                        <a:solidFill>
                          <a:srgbClr val="000000"/>
                        </a:solidFill>
                        <a:effectLst/>
                        <a:latin typeface="Calibri" panose="020F0502020204030204" pitchFamily="34" charset="0"/>
                      </a:endParaRPr>
                    </a:p>
                  </a:txBody>
                  <a:tcPr marL="5025" marR="5025" marT="5025" marB="0" anchor="b"/>
                </a:tc>
                <a:tc>
                  <a:txBody>
                    <a:bodyPr/>
                    <a:lstStyle/>
                    <a:p>
                      <a:pPr algn="ctr" rtl="0" fontAlgn="b"/>
                      <a:r>
                        <a:rPr lang="en-GB" sz="1200" b="0" i="0" u="none" strike="noStrike">
                          <a:solidFill>
                            <a:srgbClr val="FF0000"/>
                          </a:solidFill>
                          <a:effectLst/>
                          <a:latin typeface="+mn-lt"/>
                          <a:cs typeface="Arial" panose="020B0604020202020204" pitchFamily="34" charset="0"/>
                        </a:rPr>
                        <a:t>253</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182</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385</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414</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357</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416</a:t>
                      </a:r>
                    </a:p>
                  </a:txBody>
                  <a:tcPr marL="5025" marR="5025" marT="5025" marB="0" anchor="b"/>
                </a:tc>
                <a:tc>
                  <a:txBody>
                    <a:bodyPr/>
                    <a:lstStyle/>
                    <a:p>
                      <a:pPr algn="ctr" rtl="0" fontAlgn="b"/>
                      <a:r>
                        <a:rPr lang="en-GB" sz="1200" u="none" strike="noStrike">
                          <a:effectLst/>
                          <a:latin typeface="+mn-lt"/>
                          <a:cs typeface="Arial" panose="020B0604020202020204" pitchFamily="34" charset="0"/>
                        </a:rPr>
                        <a:t>2,018</a:t>
                      </a:r>
                      <a:endParaRPr lang="en-GB" sz="1200" b="1" i="0" u="none" strike="noStrike">
                        <a:solidFill>
                          <a:srgbClr val="000000"/>
                        </a:solidFill>
                        <a:effectLst/>
                        <a:latin typeface="+mn-lt"/>
                        <a:cs typeface="Arial" panose="020B0604020202020204" pitchFamily="34" charset="0"/>
                      </a:endParaRPr>
                    </a:p>
                  </a:txBody>
                  <a:tcPr marL="5025" marR="5025" marT="5025" marB="0" anchor="b"/>
                </a:tc>
                <a:extLst>
                  <a:ext uri="{0D108BD9-81ED-4DB2-BD59-A6C34878D82A}">
                    <a16:rowId xmlns:a16="http://schemas.microsoft.com/office/drawing/2014/main" val="2725544478"/>
                  </a:ext>
                </a:extLst>
              </a:tr>
              <a:tr h="238074">
                <a:tc rowSpan="3">
                  <a:txBody>
                    <a:bodyPr/>
                    <a:lstStyle/>
                    <a:p>
                      <a:pPr algn="l" rtl="0" fontAlgn="b"/>
                      <a:r>
                        <a:rPr lang="en-GB" sz="1200" u="none" strike="noStrike">
                          <a:effectLst/>
                        </a:rPr>
                        <a:t>Troubled Families</a:t>
                      </a:r>
                    </a:p>
                  </a:txBody>
                  <a:tcPr marL="5025" marR="5025" marT="5025" marB="0" anchor="ctr"/>
                </a:tc>
                <a:tc>
                  <a:txBody>
                    <a:bodyPr/>
                    <a:lstStyle/>
                    <a:p>
                      <a:pPr algn="l" rtl="0" fontAlgn="b"/>
                      <a:r>
                        <a:rPr lang="en-GB" sz="1200" u="none" strike="noStrike">
                          <a:effectLst/>
                        </a:rPr>
                        <a:t>Families</a:t>
                      </a:r>
                      <a:endParaRPr lang="en-GB" sz="1200" b="1" i="0" u="none" strike="noStrike">
                        <a:solidFill>
                          <a:srgbClr val="000000"/>
                        </a:solidFill>
                        <a:effectLst/>
                        <a:latin typeface="Arial" panose="020B0604020202020204" pitchFamily="34" charset="0"/>
                      </a:endParaRPr>
                    </a:p>
                  </a:txBody>
                  <a:tcPr marL="5025" marR="5025" marT="5025" marB="0" anchor="b"/>
                </a:tc>
                <a:tc>
                  <a:txBody>
                    <a:bodyPr/>
                    <a:lstStyle/>
                    <a:p>
                      <a:pPr algn="ctr" rtl="0" fontAlgn="b"/>
                      <a:r>
                        <a:rPr lang="en-GB" sz="1200" b="0" i="0" u="none" strike="noStrike">
                          <a:solidFill>
                            <a:srgbClr val="FF0000"/>
                          </a:solidFill>
                          <a:effectLst/>
                          <a:latin typeface="+mn-lt"/>
                          <a:cs typeface="Arial" panose="020B0604020202020204" pitchFamily="34" charset="0"/>
                        </a:rPr>
                        <a:t>45</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32</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29</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48</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43</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50</a:t>
                      </a:r>
                    </a:p>
                  </a:txBody>
                  <a:tcPr marL="5025" marR="5025" marT="5025" marB="0" anchor="b"/>
                </a:tc>
                <a:tc>
                  <a:txBody>
                    <a:bodyPr/>
                    <a:lstStyle/>
                    <a:p>
                      <a:pPr algn="ctr" rtl="0" fontAlgn="b"/>
                      <a:r>
                        <a:rPr lang="en-GB" sz="1200" u="none" strike="noStrike">
                          <a:effectLst/>
                          <a:latin typeface="+mn-lt"/>
                          <a:cs typeface="Arial" panose="020B0604020202020204" pitchFamily="34" charset="0"/>
                        </a:rPr>
                        <a:t>247</a:t>
                      </a:r>
                      <a:endParaRPr lang="en-GB" sz="1200" b="1" i="0" u="none" strike="noStrike">
                        <a:solidFill>
                          <a:srgbClr val="000000"/>
                        </a:solidFill>
                        <a:effectLst/>
                        <a:latin typeface="+mn-lt"/>
                        <a:cs typeface="Arial" panose="020B0604020202020204" pitchFamily="34" charset="0"/>
                      </a:endParaRPr>
                    </a:p>
                  </a:txBody>
                  <a:tcPr marL="5025" marR="5025" marT="5025" marB="0" anchor="b"/>
                </a:tc>
                <a:extLst>
                  <a:ext uri="{0D108BD9-81ED-4DB2-BD59-A6C34878D82A}">
                    <a16:rowId xmlns:a16="http://schemas.microsoft.com/office/drawing/2014/main" val="68263578"/>
                  </a:ext>
                </a:extLst>
              </a:tr>
              <a:tr h="217667">
                <a:tc vMerge="1">
                  <a:txBody>
                    <a:bodyPr/>
                    <a:lstStyle/>
                    <a:p>
                      <a:pPr algn="l" fontAlgn="ctr"/>
                      <a:r>
                        <a:rPr lang="en-GB" sz="1200" u="none" strike="noStrike">
                          <a:effectLst/>
                        </a:rPr>
                        <a:t> </a:t>
                      </a:r>
                      <a:endParaRPr lang="en-GB" sz="1200" b="0" i="0" u="none" strike="noStrike">
                        <a:solidFill>
                          <a:srgbClr val="000000"/>
                        </a:solidFill>
                        <a:effectLst/>
                        <a:latin typeface="Arial" panose="020B0604020202020204" pitchFamily="34" charset="0"/>
                      </a:endParaRPr>
                    </a:p>
                  </a:txBody>
                  <a:tcPr marL="5025" marR="5025" marT="5025" marB="0" anchor="ctr"/>
                </a:tc>
                <a:tc>
                  <a:txBody>
                    <a:bodyPr/>
                    <a:lstStyle/>
                    <a:p>
                      <a:pPr algn="l" rtl="0" fontAlgn="b"/>
                      <a:r>
                        <a:rPr lang="en-GB" sz="1200" u="none" strike="noStrike">
                          <a:effectLst/>
                        </a:rPr>
                        <a:t>Children</a:t>
                      </a:r>
                      <a:endParaRPr lang="en-GB" sz="1200" b="1" i="0" u="none" strike="noStrike">
                        <a:solidFill>
                          <a:srgbClr val="000000"/>
                        </a:solidFill>
                        <a:effectLst/>
                        <a:latin typeface="Arial" panose="020B0604020202020204" pitchFamily="34" charset="0"/>
                      </a:endParaRPr>
                    </a:p>
                  </a:txBody>
                  <a:tcPr marL="5025" marR="5025" marT="5025" marB="0" anchor="b"/>
                </a:tc>
                <a:tc>
                  <a:txBody>
                    <a:bodyPr/>
                    <a:lstStyle/>
                    <a:p>
                      <a:pPr algn="ctr" rtl="0" fontAlgn="b"/>
                      <a:r>
                        <a:rPr lang="en-GB" sz="1200" b="0" i="0" u="none" strike="noStrike">
                          <a:solidFill>
                            <a:srgbClr val="FF0000"/>
                          </a:solidFill>
                          <a:effectLst/>
                          <a:latin typeface="+mn-lt"/>
                          <a:cs typeface="Arial" panose="020B0604020202020204" pitchFamily="34" charset="0"/>
                        </a:rPr>
                        <a:t>208</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154</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136</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229</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203</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226</a:t>
                      </a:r>
                    </a:p>
                  </a:txBody>
                  <a:tcPr marL="5025" marR="5025" marT="5025" marB="0" anchor="b"/>
                </a:tc>
                <a:tc>
                  <a:txBody>
                    <a:bodyPr/>
                    <a:lstStyle/>
                    <a:p>
                      <a:pPr algn="ctr" rtl="0" fontAlgn="b"/>
                      <a:r>
                        <a:rPr lang="en-GB" sz="1200" u="none" strike="noStrike">
                          <a:effectLst/>
                          <a:latin typeface="+mn-lt"/>
                          <a:cs typeface="Arial" panose="020B0604020202020204" pitchFamily="34" charset="0"/>
                        </a:rPr>
                        <a:t>1,156</a:t>
                      </a:r>
                      <a:endParaRPr lang="en-GB" sz="1200" b="1" i="0" u="none" strike="noStrike">
                        <a:solidFill>
                          <a:srgbClr val="000000"/>
                        </a:solidFill>
                        <a:effectLst/>
                        <a:latin typeface="+mn-lt"/>
                        <a:cs typeface="Arial" panose="020B0604020202020204" pitchFamily="34" charset="0"/>
                      </a:endParaRPr>
                    </a:p>
                  </a:txBody>
                  <a:tcPr marL="5025" marR="5025" marT="5025" marB="0" anchor="b"/>
                </a:tc>
                <a:extLst>
                  <a:ext uri="{0D108BD9-81ED-4DB2-BD59-A6C34878D82A}">
                    <a16:rowId xmlns:a16="http://schemas.microsoft.com/office/drawing/2014/main" val="1090679038"/>
                  </a:ext>
                </a:extLst>
              </a:tr>
              <a:tr h="212525">
                <a:tc vMerge="1">
                  <a:txBody>
                    <a:bodyPr/>
                    <a:lstStyle/>
                    <a:p>
                      <a:pPr algn="l" fontAlgn="ctr"/>
                      <a:r>
                        <a:rPr lang="en-GB" sz="1200" u="none" strike="noStrike">
                          <a:effectLst/>
                        </a:rPr>
                        <a:t> </a:t>
                      </a:r>
                      <a:endParaRPr lang="en-GB" sz="1200" b="0" i="0" u="none" strike="noStrike">
                        <a:solidFill>
                          <a:srgbClr val="000000"/>
                        </a:solidFill>
                        <a:effectLst/>
                        <a:latin typeface="Arial" panose="020B0604020202020204" pitchFamily="34" charset="0"/>
                      </a:endParaRPr>
                    </a:p>
                  </a:txBody>
                  <a:tcPr marL="5025" marR="5025" marT="5025" marB="0" anchor="ctr"/>
                </a:tc>
                <a:tc>
                  <a:txBody>
                    <a:bodyPr/>
                    <a:lstStyle/>
                    <a:p>
                      <a:pPr algn="l" rtl="0" fontAlgn="b"/>
                      <a:r>
                        <a:rPr lang="en-GB" sz="1200" u="none" strike="noStrike">
                          <a:effectLst/>
                        </a:rPr>
                        <a:t>Rate per 1,000 aged 0-18</a:t>
                      </a:r>
                      <a:endParaRPr lang="en-GB" sz="1200" b="1" i="0" u="none" strike="noStrike">
                        <a:solidFill>
                          <a:srgbClr val="000000"/>
                        </a:solidFill>
                        <a:effectLst/>
                        <a:latin typeface="Arial" panose="020B0604020202020204" pitchFamily="34" charset="0"/>
                      </a:endParaRPr>
                    </a:p>
                  </a:txBody>
                  <a:tcPr marL="5025" marR="5025" marT="5025" marB="0" anchor="b"/>
                </a:tc>
                <a:tc>
                  <a:txBody>
                    <a:bodyPr/>
                    <a:lstStyle/>
                    <a:p>
                      <a:pPr algn="ctr" rtl="0" fontAlgn="b"/>
                      <a:r>
                        <a:rPr lang="en-GB" sz="1200" b="0" i="0" u="none" strike="noStrike">
                          <a:solidFill>
                            <a:srgbClr val="FF0000"/>
                          </a:solidFill>
                          <a:effectLst/>
                          <a:latin typeface="+mn-lt"/>
                          <a:cs typeface="Arial" panose="020B0604020202020204" pitchFamily="34" charset="0"/>
                        </a:rPr>
                        <a:t>17.3</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24.6</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13</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18.7</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17.3</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21.1</a:t>
                      </a:r>
                    </a:p>
                  </a:txBody>
                  <a:tcPr marL="5025" marR="5025" marT="5025" marB="0" anchor="b"/>
                </a:tc>
                <a:tc>
                  <a:txBody>
                    <a:bodyPr/>
                    <a:lstStyle/>
                    <a:p>
                      <a:pPr algn="ctr" rtl="0" fontAlgn="b"/>
                      <a:r>
                        <a:rPr lang="en-GB" sz="1200" u="none" strike="noStrike">
                          <a:effectLst/>
                          <a:latin typeface="+mn-lt"/>
                          <a:cs typeface="Arial" panose="020B0604020202020204" pitchFamily="34" charset="0"/>
                        </a:rPr>
                        <a:t>18.2</a:t>
                      </a:r>
                      <a:endParaRPr lang="en-GB" sz="1200" b="1" i="0" u="none" strike="noStrike">
                        <a:solidFill>
                          <a:srgbClr val="000000"/>
                        </a:solidFill>
                        <a:effectLst/>
                        <a:latin typeface="+mn-lt"/>
                        <a:cs typeface="Arial" panose="020B0604020202020204" pitchFamily="34" charset="0"/>
                      </a:endParaRPr>
                    </a:p>
                  </a:txBody>
                  <a:tcPr marL="5025" marR="5025" marT="5025" marB="0" anchor="b"/>
                </a:tc>
                <a:extLst>
                  <a:ext uri="{0D108BD9-81ED-4DB2-BD59-A6C34878D82A}">
                    <a16:rowId xmlns:a16="http://schemas.microsoft.com/office/drawing/2014/main" val="2497550055"/>
                  </a:ext>
                </a:extLst>
              </a:tr>
              <a:tr h="212525">
                <a:tc rowSpan="4">
                  <a:txBody>
                    <a:bodyPr/>
                    <a:lstStyle/>
                    <a:p>
                      <a:pPr algn="l" rtl="0" fontAlgn="b"/>
                      <a:r>
                        <a:rPr lang="en-GB" sz="1200" u="none" strike="noStrike">
                          <a:effectLst/>
                        </a:rPr>
                        <a:t>Crime</a:t>
                      </a:r>
                    </a:p>
                  </a:txBody>
                  <a:tcPr marL="5025" marR="5025" marT="5025" marB="0" anchor="ctr"/>
                </a:tc>
                <a:tc>
                  <a:txBody>
                    <a:bodyPr/>
                    <a:lstStyle/>
                    <a:p>
                      <a:pPr algn="l" rtl="0" fontAlgn="b"/>
                      <a:r>
                        <a:rPr lang="en-GB" sz="1200" u="none" strike="noStrike">
                          <a:effectLst/>
                        </a:rPr>
                        <a:t>Crime No</a:t>
                      </a:r>
                      <a:endParaRPr lang="en-GB" sz="1200" b="1" i="0" u="none" strike="noStrike">
                        <a:solidFill>
                          <a:srgbClr val="000000"/>
                        </a:solidFill>
                        <a:effectLst/>
                        <a:latin typeface="Arial" panose="020B0604020202020204" pitchFamily="34" charset="0"/>
                      </a:endParaRPr>
                    </a:p>
                  </a:txBody>
                  <a:tcPr marL="5025" marR="5025" marT="5025" marB="0" anchor="b"/>
                </a:tc>
                <a:tc>
                  <a:txBody>
                    <a:bodyPr/>
                    <a:lstStyle/>
                    <a:p>
                      <a:pPr algn="ctr" rtl="0" fontAlgn="b"/>
                      <a:r>
                        <a:rPr lang="en-GB" sz="1200" b="0" i="0" u="none" strike="noStrike">
                          <a:solidFill>
                            <a:srgbClr val="FF0000"/>
                          </a:solidFill>
                          <a:effectLst/>
                          <a:latin typeface="+mn-lt"/>
                          <a:cs typeface="Arial" panose="020B0604020202020204" pitchFamily="34" charset="0"/>
                        </a:rPr>
                        <a:t>2,490</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1,508</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2,599</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3,913</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2,579</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2,294</a:t>
                      </a:r>
                    </a:p>
                  </a:txBody>
                  <a:tcPr marL="5025" marR="5025" marT="5025" marB="0" anchor="b"/>
                </a:tc>
                <a:tc>
                  <a:txBody>
                    <a:bodyPr/>
                    <a:lstStyle/>
                    <a:p>
                      <a:pPr algn="ctr" rtl="0" fontAlgn="b"/>
                      <a:r>
                        <a:rPr lang="en-GB" sz="1200" u="none" strike="noStrike">
                          <a:effectLst/>
                          <a:latin typeface="+mn-lt"/>
                          <a:cs typeface="Arial" panose="020B0604020202020204" pitchFamily="34" charset="0"/>
                        </a:rPr>
                        <a:t>15,383</a:t>
                      </a:r>
                      <a:endParaRPr lang="en-GB" sz="1200" b="1" i="0" u="none" strike="noStrike">
                        <a:solidFill>
                          <a:srgbClr val="000000"/>
                        </a:solidFill>
                        <a:effectLst/>
                        <a:latin typeface="+mn-lt"/>
                        <a:cs typeface="Arial" panose="020B0604020202020204" pitchFamily="34" charset="0"/>
                      </a:endParaRPr>
                    </a:p>
                  </a:txBody>
                  <a:tcPr marL="5025" marR="5025" marT="5025" marB="0" anchor="b"/>
                </a:tc>
                <a:extLst>
                  <a:ext uri="{0D108BD9-81ED-4DB2-BD59-A6C34878D82A}">
                    <a16:rowId xmlns:a16="http://schemas.microsoft.com/office/drawing/2014/main" val="416256491"/>
                  </a:ext>
                </a:extLst>
              </a:tr>
              <a:tr h="255798">
                <a:tc vMerge="1">
                  <a:txBody>
                    <a:bodyPr/>
                    <a:lstStyle/>
                    <a:p>
                      <a:pPr algn="l" fontAlgn="ctr"/>
                      <a:r>
                        <a:rPr lang="en-GB" sz="1200" u="none" strike="noStrike">
                          <a:effectLst/>
                        </a:rPr>
                        <a:t> </a:t>
                      </a:r>
                      <a:endParaRPr lang="en-GB" sz="1200" b="0" i="0" u="none" strike="noStrike">
                        <a:solidFill>
                          <a:srgbClr val="000000"/>
                        </a:solidFill>
                        <a:effectLst/>
                        <a:latin typeface="Arial" panose="020B0604020202020204" pitchFamily="34" charset="0"/>
                      </a:endParaRPr>
                    </a:p>
                  </a:txBody>
                  <a:tcPr marL="5025" marR="5025" marT="5025" marB="0" anchor="ctr"/>
                </a:tc>
                <a:tc>
                  <a:txBody>
                    <a:bodyPr/>
                    <a:lstStyle/>
                    <a:p>
                      <a:pPr algn="l" rtl="0" fontAlgn="b"/>
                      <a:r>
                        <a:rPr lang="en-GB" sz="1200" u="none" strike="noStrike">
                          <a:effectLst/>
                        </a:rPr>
                        <a:t>Crime Rate per 1,000 pop</a:t>
                      </a:r>
                      <a:endParaRPr lang="en-GB" sz="1200" b="1" i="0" u="none" strike="noStrike">
                        <a:solidFill>
                          <a:srgbClr val="000000"/>
                        </a:solidFill>
                        <a:effectLst/>
                        <a:latin typeface="Arial" panose="020B0604020202020204" pitchFamily="34" charset="0"/>
                      </a:endParaRPr>
                    </a:p>
                  </a:txBody>
                  <a:tcPr marL="5025" marR="5025" marT="5025" marB="0" anchor="b"/>
                </a:tc>
                <a:tc>
                  <a:txBody>
                    <a:bodyPr/>
                    <a:lstStyle/>
                    <a:p>
                      <a:pPr algn="ctr" rtl="0" fontAlgn="b"/>
                      <a:r>
                        <a:rPr lang="en-GB" sz="1200" b="0" i="0" u="none" strike="noStrike">
                          <a:solidFill>
                            <a:srgbClr val="FF0000"/>
                          </a:solidFill>
                          <a:effectLst/>
                          <a:latin typeface="+mn-lt"/>
                          <a:cs typeface="Arial" panose="020B0604020202020204" pitchFamily="34" charset="0"/>
                        </a:rPr>
                        <a:t>37.9</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40.2</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52.4</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65.9</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43.9</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43.8</a:t>
                      </a:r>
                    </a:p>
                  </a:txBody>
                  <a:tcPr marL="5025" marR="5025" marT="5025" marB="0" anchor="b"/>
                </a:tc>
                <a:tc>
                  <a:txBody>
                    <a:bodyPr/>
                    <a:lstStyle/>
                    <a:p>
                      <a:pPr algn="ctr" rtl="0" fontAlgn="b"/>
                      <a:r>
                        <a:rPr lang="en-GB" sz="1200" u="none" strike="noStrike">
                          <a:effectLst/>
                          <a:latin typeface="+mn-lt"/>
                          <a:cs typeface="Arial" panose="020B0604020202020204" pitchFamily="34" charset="0"/>
                        </a:rPr>
                        <a:t>47.6</a:t>
                      </a:r>
                      <a:endParaRPr lang="en-GB" sz="1200" b="1" i="0" u="none" strike="noStrike">
                        <a:solidFill>
                          <a:srgbClr val="000000"/>
                        </a:solidFill>
                        <a:effectLst/>
                        <a:latin typeface="+mn-lt"/>
                        <a:cs typeface="Arial" panose="020B0604020202020204" pitchFamily="34" charset="0"/>
                      </a:endParaRPr>
                    </a:p>
                  </a:txBody>
                  <a:tcPr marL="5025" marR="5025" marT="5025" marB="0" anchor="b"/>
                </a:tc>
                <a:extLst>
                  <a:ext uri="{0D108BD9-81ED-4DB2-BD59-A6C34878D82A}">
                    <a16:rowId xmlns:a16="http://schemas.microsoft.com/office/drawing/2014/main" val="3990865281"/>
                  </a:ext>
                </a:extLst>
              </a:tr>
              <a:tr h="217667">
                <a:tc vMerge="1">
                  <a:txBody>
                    <a:bodyPr/>
                    <a:lstStyle/>
                    <a:p>
                      <a:pPr algn="l" fontAlgn="ctr"/>
                      <a:r>
                        <a:rPr lang="en-GB" sz="1200" u="none" strike="noStrike">
                          <a:effectLst/>
                        </a:rPr>
                        <a:t> </a:t>
                      </a:r>
                      <a:endParaRPr lang="en-GB" sz="1200" b="0" i="0" u="none" strike="noStrike">
                        <a:solidFill>
                          <a:srgbClr val="000000"/>
                        </a:solidFill>
                        <a:effectLst/>
                        <a:latin typeface="Arial" panose="020B0604020202020204" pitchFamily="34" charset="0"/>
                      </a:endParaRPr>
                    </a:p>
                  </a:txBody>
                  <a:tcPr marL="5025" marR="5025" marT="5025" marB="0" anchor="ctr"/>
                </a:tc>
                <a:tc>
                  <a:txBody>
                    <a:bodyPr/>
                    <a:lstStyle/>
                    <a:p>
                      <a:pPr algn="l" rtl="0" fontAlgn="b"/>
                      <a:r>
                        <a:rPr lang="en-GB" sz="1200" u="none" strike="noStrike">
                          <a:effectLst/>
                        </a:rPr>
                        <a:t>ASB</a:t>
                      </a:r>
                      <a:endParaRPr lang="en-GB" sz="1200" b="1" i="0" u="none" strike="noStrike">
                        <a:solidFill>
                          <a:srgbClr val="000000"/>
                        </a:solidFill>
                        <a:effectLst/>
                        <a:latin typeface="Arial" panose="020B0604020202020204" pitchFamily="34" charset="0"/>
                      </a:endParaRPr>
                    </a:p>
                  </a:txBody>
                  <a:tcPr marL="5025" marR="5025" marT="5025" marB="0" anchor="b"/>
                </a:tc>
                <a:tc>
                  <a:txBody>
                    <a:bodyPr/>
                    <a:lstStyle/>
                    <a:p>
                      <a:pPr algn="ctr" rtl="0" fontAlgn="b"/>
                      <a:r>
                        <a:rPr lang="en-GB" sz="1200" b="0" i="0" u="none" strike="noStrike">
                          <a:solidFill>
                            <a:srgbClr val="FF0000"/>
                          </a:solidFill>
                          <a:effectLst/>
                          <a:latin typeface="+mn-lt"/>
                          <a:cs typeface="Arial" panose="020B0604020202020204" pitchFamily="34" charset="0"/>
                        </a:rPr>
                        <a:t>1125</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560</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1,111</a:t>
                      </a:r>
                    </a:p>
                  </a:txBody>
                  <a:tcPr marL="5025" marR="5025" marT="5025" marB="0" anchor="b"/>
                </a:tc>
                <a:tc>
                  <a:txBody>
                    <a:bodyPr/>
                    <a:lstStyle/>
                    <a:p>
                      <a:pPr marL="0" marR="0" lvl="0" indent="0" algn="ctr" defTabSz="914411" rtl="0" eaLnBrk="1" fontAlgn="b" latinLnBrk="0" hangingPunct="1">
                        <a:lnSpc>
                          <a:spcPct val="100000"/>
                        </a:lnSpc>
                        <a:spcBef>
                          <a:spcPts val="0"/>
                        </a:spcBef>
                        <a:spcAft>
                          <a:spcPts val="0"/>
                        </a:spcAft>
                        <a:buClrTx/>
                        <a:buSzTx/>
                        <a:buFontTx/>
                        <a:buNone/>
                        <a:tabLst/>
                        <a:defRPr/>
                      </a:pPr>
                      <a:r>
                        <a:rPr lang="en-GB" sz="1200" b="0" i="0" u="none" strike="noStrike">
                          <a:solidFill>
                            <a:srgbClr val="000000"/>
                          </a:solidFill>
                          <a:effectLst/>
                          <a:latin typeface="+mn-lt"/>
                          <a:cs typeface="Arial" panose="020B0604020202020204" pitchFamily="34" charset="0"/>
                        </a:rPr>
                        <a:t>1651</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996</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928</a:t>
                      </a:r>
                    </a:p>
                  </a:txBody>
                  <a:tcPr marL="5025" marR="5025" marT="5025" marB="0" anchor="b"/>
                </a:tc>
                <a:tc>
                  <a:txBody>
                    <a:bodyPr/>
                    <a:lstStyle/>
                    <a:p>
                      <a:pPr algn="ctr" rtl="0" fontAlgn="b"/>
                      <a:r>
                        <a:rPr lang="en-GB" sz="1200" u="none" strike="noStrike">
                          <a:effectLst/>
                          <a:latin typeface="+mn-lt"/>
                          <a:cs typeface="Arial" panose="020B0604020202020204" pitchFamily="34" charset="0"/>
                        </a:rPr>
                        <a:t>6,371</a:t>
                      </a:r>
                      <a:endParaRPr lang="en-GB" sz="1200" b="1" i="0" u="none" strike="noStrike">
                        <a:solidFill>
                          <a:srgbClr val="000000"/>
                        </a:solidFill>
                        <a:effectLst/>
                        <a:latin typeface="+mn-lt"/>
                        <a:cs typeface="Arial" panose="020B0604020202020204" pitchFamily="34" charset="0"/>
                      </a:endParaRPr>
                    </a:p>
                  </a:txBody>
                  <a:tcPr marL="5025" marR="5025" marT="5025" marB="0" anchor="b"/>
                </a:tc>
                <a:extLst>
                  <a:ext uri="{0D108BD9-81ED-4DB2-BD59-A6C34878D82A}">
                    <a16:rowId xmlns:a16="http://schemas.microsoft.com/office/drawing/2014/main" val="1114810415"/>
                  </a:ext>
                </a:extLst>
              </a:tr>
              <a:tr h="353710">
                <a:tc vMerge="1">
                  <a:txBody>
                    <a:bodyPr/>
                    <a:lstStyle/>
                    <a:p>
                      <a:pPr algn="l" fontAlgn="ctr"/>
                      <a:r>
                        <a:rPr lang="en-GB" sz="1200" u="none" strike="noStrike">
                          <a:effectLst/>
                        </a:rPr>
                        <a:t> </a:t>
                      </a:r>
                      <a:endParaRPr lang="en-GB" sz="1200" b="0" i="0" u="none" strike="noStrike">
                        <a:solidFill>
                          <a:srgbClr val="000000"/>
                        </a:solidFill>
                        <a:effectLst/>
                        <a:latin typeface="Arial" panose="020B0604020202020204" pitchFamily="34" charset="0"/>
                      </a:endParaRPr>
                    </a:p>
                  </a:txBody>
                  <a:tcPr marL="5025" marR="5025" marT="5025" marB="0" anchor="ctr"/>
                </a:tc>
                <a:tc>
                  <a:txBody>
                    <a:bodyPr/>
                    <a:lstStyle/>
                    <a:p>
                      <a:pPr algn="l" rtl="0" fontAlgn="b"/>
                      <a:r>
                        <a:rPr lang="en-GB" sz="1200" u="none" strike="noStrike">
                          <a:effectLst/>
                        </a:rPr>
                        <a:t>ASB Rate per 1,000 pop</a:t>
                      </a:r>
                      <a:endParaRPr lang="en-GB" sz="1200" b="1" i="0" u="none" strike="noStrike">
                        <a:solidFill>
                          <a:srgbClr val="000000"/>
                        </a:solidFill>
                        <a:effectLst/>
                        <a:latin typeface="Arial" panose="020B0604020202020204" pitchFamily="34" charset="0"/>
                      </a:endParaRPr>
                    </a:p>
                  </a:txBody>
                  <a:tcPr marL="5025" marR="5025" marT="5025" marB="0" anchor="b"/>
                </a:tc>
                <a:tc>
                  <a:txBody>
                    <a:bodyPr/>
                    <a:lstStyle/>
                    <a:p>
                      <a:pPr algn="ctr" rtl="0" fontAlgn="b"/>
                      <a:r>
                        <a:rPr lang="en-GB" sz="1200" b="0" i="0" u="none" strike="noStrike">
                          <a:solidFill>
                            <a:srgbClr val="FF0000"/>
                          </a:solidFill>
                          <a:effectLst/>
                          <a:latin typeface="+mn-lt"/>
                          <a:cs typeface="Arial" panose="020B0604020202020204" pitchFamily="34" charset="0"/>
                        </a:rPr>
                        <a:t>14.9</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17.7</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22.4</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27.8</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19.7</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17</a:t>
                      </a:r>
                    </a:p>
                  </a:txBody>
                  <a:tcPr marL="5025" marR="5025" marT="5025" marB="0" anchor="b"/>
                </a:tc>
                <a:tc>
                  <a:txBody>
                    <a:bodyPr/>
                    <a:lstStyle/>
                    <a:p>
                      <a:pPr algn="ctr" rtl="0" fontAlgn="b"/>
                      <a:r>
                        <a:rPr lang="en-GB" sz="1200" u="none" strike="noStrike">
                          <a:effectLst/>
                          <a:latin typeface="+mn-lt"/>
                          <a:cs typeface="Arial" panose="020B0604020202020204" pitchFamily="34" charset="0"/>
                        </a:rPr>
                        <a:t>17.1</a:t>
                      </a:r>
                      <a:endParaRPr lang="en-GB" sz="1200" b="1" i="0" u="none" strike="noStrike">
                        <a:solidFill>
                          <a:srgbClr val="000000"/>
                        </a:solidFill>
                        <a:effectLst/>
                        <a:latin typeface="+mn-lt"/>
                        <a:cs typeface="Arial" panose="020B0604020202020204" pitchFamily="34" charset="0"/>
                      </a:endParaRPr>
                    </a:p>
                  </a:txBody>
                  <a:tcPr marL="5025" marR="5025" marT="5025" marB="0" anchor="b"/>
                </a:tc>
                <a:extLst>
                  <a:ext uri="{0D108BD9-81ED-4DB2-BD59-A6C34878D82A}">
                    <a16:rowId xmlns:a16="http://schemas.microsoft.com/office/drawing/2014/main" val="1883641771"/>
                  </a:ext>
                </a:extLst>
              </a:tr>
              <a:tr h="238074">
                <a:tc rowSpan="2">
                  <a:txBody>
                    <a:bodyPr/>
                    <a:lstStyle/>
                    <a:p>
                      <a:pPr algn="l" rtl="0" fontAlgn="b"/>
                      <a:r>
                        <a:rPr lang="en-GB" sz="1200" u="none" strike="noStrike">
                          <a:effectLst/>
                        </a:rPr>
                        <a:t>Domestic Violence</a:t>
                      </a:r>
                    </a:p>
                  </a:txBody>
                  <a:tcPr marL="5025" marR="5025" marT="5025" marB="0" anchor="ctr"/>
                </a:tc>
                <a:tc>
                  <a:txBody>
                    <a:bodyPr/>
                    <a:lstStyle/>
                    <a:p>
                      <a:pPr algn="l" rtl="0" fontAlgn="b"/>
                      <a:r>
                        <a:rPr lang="en-GB" sz="1200" u="none" strike="noStrike">
                          <a:effectLst/>
                        </a:rPr>
                        <a:t>Count</a:t>
                      </a:r>
                      <a:endParaRPr lang="en-GB" sz="1200" b="1" i="0" u="none" strike="noStrike">
                        <a:solidFill>
                          <a:srgbClr val="000000"/>
                        </a:solidFill>
                        <a:effectLst/>
                        <a:latin typeface="Arial" panose="020B0604020202020204" pitchFamily="34" charset="0"/>
                      </a:endParaRPr>
                    </a:p>
                  </a:txBody>
                  <a:tcPr marL="5025" marR="5025" marT="5025" marB="0" anchor="b"/>
                </a:tc>
                <a:tc>
                  <a:txBody>
                    <a:bodyPr/>
                    <a:lstStyle/>
                    <a:p>
                      <a:pPr algn="ctr" rtl="0" fontAlgn="b"/>
                      <a:r>
                        <a:rPr lang="en-GB" sz="1200" b="0" i="0" u="none" strike="noStrike">
                          <a:solidFill>
                            <a:srgbClr val="FF0000"/>
                          </a:solidFill>
                          <a:effectLst/>
                          <a:latin typeface="+mn-lt"/>
                          <a:cs typeface="Arial" panose="020B0604020202020204" pitchFamily="34" charset="0"/>
                        </a:rPr>
                        <a:t>531</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297</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560</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680</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644</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503</a:t>
                      </a:r>
                    </a:p>
                  </a:txBody>
                  <a:tcPr marL="5025" marR="5025" marT="5025" marB="0" anchor="b"/>
                </a:tc>
                <a:tc>
                  <a:txBody>
                    <a:bodyPr/>
                    <a:lstStyle/>
                    <a:p>
                      <a:pPr algn="ctr" rtl="0" fontAlgn="b"/>
                      <a:r>
                        <a:rPr lang="en-GB" sz="1200" u="none" strike="noStrike">
                          <a:effectLst/>
                          <a:latin typeface="+mn-lt"/>
                          <a:cs typeface="Arial" panose="020B0604020202020204" pitchFamily="34" charset="0"/>
                        </a:rPr>
                        <a:t>3,215</a:t>
                      </a:r>
                      <a:endParaRPr lang="en-GB" sz="1200" b="1" i="0" u="none" strike="noStrike">
                        <a:solidFill>
                          <a:srgbClr val="000000"/>
                        </a:solidFill>
                        <a:effectLst/>
                        <a:latin typeface="+mn-lt"/>
                        <a:cs typeface="Arial" panose="020B0604020202020204" pitchFamily="34" charset="0"/>
                      </a:endParaRPr>
                    </a:p>
                  </a:txBody>
                  <a:tcPr marL="5025" marR="5025" marT="5025" marB="0" anchor="b"/>
                </a:tc>
                <a:extLst>
                  <a:ext uri="{0D108BD9-81ED-4DB2-BD59-A6C34878D82A}">
                    <a16:rowId xmlns:a16="http://schemas.microsoft.com/office/drawing/2014/main" val="2486605742"/>
                  </a:ext>
                </a:extLst>
              </a:tr>
              <a:tr h="212525">
                <a:tc vMerge="1">
                  <a:txBody>
                    <a:bodyPr/>
                    <a:lstStyle/>
                    <a:p>
                      <a:pPr algn="l" fontAlgn="ctr"/>
                      <a:r>
                        <a:rPr lang="en-GB" sz="1200" u="none" strike="noStrike">
                          <a:effectLst/>
                        </a:rPr>
                        <a:t> </a:t>
                      </a:r>
                      <a:endParaRPr lang="en-GB" sz="1200" b="0" i="0" u="none" strike="noStrike">
                        <a:solidFill>
                          <a:srgbClr val="000000"/>
                        </a:solidFill>
                        <a:effectLst/>
                        <a:latin typeface="Arial" panose="020B0604020202020204" pitchFamily="34" charset="0"/>
                      </a:endParaRPr>
                    </a:p>
                  </a:txBody>
                  <a:tcPr marL="5025" marR="5025" marT="5025" marB="0" anchor="ctr"/>
                </a:tc>
                <a:tc>
                  <a:txBody>
                    <a:bodyPr/>
                    <a:lstStyle/>
                    <a:p>
                      <a:pPr algn="l" rtl="0" fontAlgn="b"/>
                      <a:r>
                        <a:rPr lang="en-GB" sz="1200" u="none" strike="noStrike">
                          <a:effectLst/>
                        </a:rPr>
                        <a:t>Rate per 1,000 pop</a:t>
                      </a:r>
                      <a:endParaRPr lang="en-GB" sz="1200" b="1" i="0" u="none" strike="noStrike">
                        <a:solidFill>
                          <a:srgbClr val="000000"/>
                        </a:solidFill>
                        <a:effectLst/>
                        <a:latin typeface="Arial" panose="020B0604020202020204" pitchFamily="34" charset="0"/>
                      </a:endParaRPr>
                    </a:p>
                  </a:txBody>
                  <a:tcPr marL="5025" marR="5025" marT="5025" marB="0" anchor="b"/>
                </a:tc>
                <a:tc>
                  <a:txBody>
                    <a:bodyPr/>
                    <a:lstStyle/>
                    <a:p>
                      <a:pPr algn="ctr" rtl="0" fontAlgn="b"/>
                      <a:r>
                        <a:rPr lang="en-GB" sz="1200" b="0" i="0" u="none" strike="noStrike">
                          <a:solidFill>
                            <a:srgbClr val="FF0000"/>
                          </a:solidFill>
                          <a:effectLst/>
                          <a:latin typeface="+mn-lt"/>
                          <a:cs typeface="Arial" panose="020B0604020202020204" pitchFamily="34" charset="0"/>
                        </a:rPr>
                        <a:t>8.1</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7.9</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11.3</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11.5</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11</a:t>
                      </a:r>
                    </a:p>
                  </a:txBody>
                  <a:tcPr marL="5025" marR="5025" marT="5025" marB="0" anchor="b"/>
                </a:tc>
                <a:tc>
                  <a:txBody>
                    <a:bodyPr/>
                    <a:lstStyle/>
                    <a:p>
                      <a:pPr algn="ctr" rtl="0" fontAlgn="b"/>
                      <a:r>
                        <a:rPr lang="en-GB" sz="1200" b="0" i="0" u="none" strike="noStrike">
                          <a:solidFill>
                            <a:srgbClr val="000000"/>
                          </a:solidFill>
                          <a:effectLst/>
                          <a:latin typeface="+mn-lt"/>
                          <a:cs typeface="Arial" panose="020B0604020202020204" pitchFamily="34" charset="0"/>
                        </a:rPr>
                        <a:t>9.6</a:t>
                      </a:r>
                    </a:p>
                  </a:txBody>
                  <a:tcPr marL="5025" marR="5025" marT="5025" marB="0" anchor="b"/>
                </a:tc>
                <a:tc>
                  <a:txBody>
                    <a:bodyPr/>
                    <a:lstStyle/>
                    <a:p>
                      <a:pPr algn="ctr" rtl="0" fontAlgn="b"/>
                      <a:r>
                        <a:rPr lang="en-GB" sz="1200" u="none" strike="noStrike">
                          <a:effectLst/>
                          <a:latin typeface="+mn-lt"/>
                          <a:cs typeface="Arial" panose="020B0604020202020204" pitchFamily="34" charset="0"/>
                        </a:rPr>
                        <a:t>9.9</a:t>
                      </a:r>
                      <a:endParaRPr lang="en-GB" sz="1200" b="1" i="0" u="none" strike="noStrike">
                        <a:solidFill>
                          <a:srgbClr val="000000"/>
                        </a:solidFill>
                        <a:effectLst/>
                        <a:latin typeface="+mn-lt"/>
                        <a:cs typeface="Arial" panose="020B0604020202020204" pitchFamily="34" charset="0"/>
                      </a:endParaRPr>
                    </a:p>
                  </a:txBody>
                  <a:tcPr marL="5025" marR="5025" marT="5025" marB="0" anchor="b"/>
                </a:tc>
                <a:extLst>
                  <a:ext uri="{0D108BD9-81ED-4DB2-BD59-A6C34878D82A}">
                    <a16:rowId xmlns:a16="http://schemas.microsoft.com/office/drawing/2014/main" val="4135495232"/>
                  </a:ext>
                </a:extLst>
              </a:tr>
            </a:tbl>
          </a:graphicData>
        </a:graphic>
      </p:graphicFrame>
    </p:spTree>
    <p:extLst>
      <p:ext uri="{BB962C8B-B14F-4D97-AF65-F5344CB8AC3E}">
        <p14:creationId xmlns:p14="http://schemas.microsoft.com/office/powerpoint/2010/main" val="2714982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7E55-24DB-42CD-A0FD-331B35C2BC43}"/>
              </a:ext>
            </a:extLst>
          </p:cNvPr>
          <p:cNvSpPr>
            <a:spLocks noGrp="1"/>
          </p:cNvSpPr>
          <p:nvPr>
            <p:ph type="title"/>
          </p:nvPr>
        </p:nvSpPr>
        <p:spPr>
          <a:xfrm>
            <a:off x="5100423" y="17792"/>
            <a:ext cx="7904018" cy="656468"/>
          </a:xfrm>
        </p:spPr>
        <p:txBody>
          <a:bodyPr>
            <a:normAutofit/>
          </a:bodyPr>
          <a:lstStyle/>
          <a:p>
            <a:r>
              <a:rPr lang="en-GB" sz="3600">
                <a:latin typeface="Calibri"/>
                <a:cs typeface="Calibri"/>
              </a:rPr>
              <a:t>GP Health Prevalence</a:t>
            </a:r>
          </a:p>
        </p:txBody>
      </p:sp>
      <p:graphicFrame>
        <p:nvGraphicFramePr>
          <p:cNvPr id="14" name="Table 4">
            <a:extLst>
              <a:ext uri="{FF2B5EF4-FFF2-40B4-BE49-F238E27FC236}">
                <a16:creationId xmlns:a16="http://schemas.microsoft.com/office/drawing/2014/main" id="{36D1C517-B4D7-4CA8-BCFF-279CB5FC680D}"/>
              </a:ext>
            </a:extLst>
          </p:cNvPr>
          <p:cNvGraphicFramePr>
            <a:graphicFrameLocks/>
          </p:cNvGraphicFramePr>
          <p:nvPr>
            <p:extLst>
              <p:ext uri="{D42A27DB-BD31-4B8C-83A1-F6EECF244321}">
                <p14:modId xmlns:p14="http://schemas.microsoft.com/office/powerpoint/2010/main" val="2015427733"/>
              </p:ext>
            </p:extLst>
          </p:nvPr>
        </p:nvGraphicFramePr>
        <p:xfrm>
          <a:off x="160134" y="1315092"/>
          <a:ext cx="8696684" cy="5174089"/>
        </p:xfrm>
        <a:graphic>
          <a:graphicData uri="http://schemas.openxmlformats.org/drawingml/2006/table">
            <a:tbl>
              <a:tblPr firstRow="1" bandRow="1">
                <a:tableStyleId>{5C22544A-7EE6-4342-B048-85BDC9FD1C3A}</a:tableStyleId>
              </a:tblPr>
              <a:tblGrid>
                <a:gridCol w="5548491">
                  <a:extLst>
                    <a:ext uri="{9D8B030D-6E8A-4147-A177-3AD203B41FA5}">
                      <a16:colId xmlns:a16="http://schemas.microsoft.com/office/drawing/2014/main" val="1899019200"/>
                    </a:ext>
                  </a:extLst>
                </a:gridCol>
                <a:gridCol w="1371600">
                  <a:extLst>
                    <a:ext uri="{9D8B030D-6E8A-4147-A177-3AD203B41FA5}">
                      <a16:colId xmlns:a16="http://schemas.microsoft.com/office/drawing/2014/main" val="1086493149"/>
                    </a:ext>
                  </a:extLst>
                </a:gridCol>
                <a:gridCol w="1776593">
                  <a:extLst>
                    <a:ext uri="{9D8B030D-6E8A-4147-A177-3AD203B41FA5}">
                      <a16:colId xmlns:a16="http://schemas.microsoft.com/office/drawing/2014/main" val="2658872612"/>
                    </a:ext>
                  </a:extLst>
                </a:gridCol>
              </a:tblGrid>
              <a:tr h="282409">
                <a:tc>
                  <a:txBody>
                    <a:bodyPr/>
                    <a:lstStyle/>
                    <a:p>
                      <a:pPr algn="l"/>
                      <a:r>
                        <a:rPr lang="en-GB" sz="1100" b="1">
                          <a:solidFill>
                            <a:schemeClr val="bg1"/>
                          </a:solidFill>
                          <a:latin typeface="+mn-lt"/>
                        </a:rPr>
                        <a:t>Indicator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100" b="1">
                          <a:solidFill>
                            <a:schemeClr val="bg1"/>
                          </a:solidFill>
                          <a:latin typeface="+mn-lt"/>
                        </a:rPr>
                        <a:t>Highley Place Plan Area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100" b="1" i="0" u="none" strike="noStrike">
                          <a:solidFill>
                            <a:schemeClr val="bg1"/>
                          </a:solidFill>
                          <a:effectLst/>
                          <a:latin typeface="+mn-lt"/>
                        </a:rPr>
                        <a:t>NHS Shropshire, </a:t>
                      </a:r>
                    </a:p>
                    <a:p>
                      <a:pPr algn="ctr"/>
                      <a:r>
                        <a:rPr lang="en-GB" sz="1100" b="1" i="0" u="none" strike="noStrike">
                          <a:solidFill>
                            <a:schemeClr val="bg1"/>
                          </a:solidFill>
                          <a:effectLst/>
                          <a:latin typeface="+mn-lt"/>
                        </a:rPr>
                        <a:t>Telford and Wrekin CCG</a:t>
                      </a:r>
                      <a:endParaRPr lang="en-GB" sz="1100" b="1">
                        <a:solidFill>
                          <a:schemeClr val="bg1"/>
                        </a:solidFill>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9827912"/>
                  </a:ext>
                </a:extLst>
              </a:tr>
              <a:tr h="222127">
                <a:tc>
                  <a:txBody>
                    <a:bodyPr/>
                    <a:lstStyle/>
                    <a:p>
                      <a:pPr algn="l" fontAlgn="ctr"/>
                      <a:r>
                        <a:rPr lang="en-GB" sz="1100" b="0" i="0" u="none" strike="noStrike">
                          <a:solidFill>
                            <a:srgbClr val="000000"/>
                          </a:solidFill>
                          <a:effectLst/>
                          <a:latin typeface="+mn-lt"/>
                        </a:rPr>
                        <a:t>AF Prevalence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mn-lt"/>
                        </a:rPr>
                        <a:t>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r>
                        <a:rPr lang="en-GB" sz="1100" b="0" i="0" u="none" strike="noStrike">
                          <a:solidFill>
                            <a:srgbClr val="000000"/>
                          </a:solidFill>
                          <a:effectLst/>
                          <a:latin typeface="+mn-lt"/>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480296565"/>
                  </a:ext>
                </a:extLst>
              </a:tr>
              <a:tr h="222127">
                <a:tc>
                  <a:txBody>
                    <a:bodyPr/>
                    <a:lstStyle/>
                    <a:p>
                      <a:pPr algn="l" fontAlgn="ctr"/>
                      <a:r>
                        <a:rPr lang="en-GB" sz="1100" b="0" i="0" u="none" strike="noStrike">
                          <a:solidFill>
                            <a:srgbClr val="000000"/>
                          </a:solidFill>
                          <a:effectLst/>
                          <a:latin typeface="+mn-lt"/>
                        </a:rPr>
                        <a:t>CHD Prevalence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3.9%</a:t>
                      </a:r>
                      <a:endParaRPr lang="en-GB" sz="11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3.5%</a:t>
                      </a:r>
                      <a:endParaRPr lang="en-GB" sz="11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861984922"/>
                  </a:ext>
                </a:extLst>
              </a:tr>
              <a:tr h="222127">
                <a:tc>
                  <a:txBody>
                    <a:bodyPr/>
                    <a:lstStyle/>
                    <a:p>
                      <a:pPr algn="l" fontAlgn="ctr"/>
                      <a:r>
                        <a:rPr lang="en-GB" sz="1100" b="0" i="0" u="none" strike="noStrike">
                          <a:solidFill>
                            <a:srgbClr val="000000"/>
                          </a:solidFill>
                          <a:effectLst/>
                          <a:latin typeface="+mn-lt"/>
                        </a:rPr>
                        <a:t>Heart failure Prevalence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1.2%</a:t>
                      </a:r>
                      <a:endParaRPr lang="en-GB" sz="11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0.9%</a:t>
                      </a:r>
                      <a:endParaRPr lang="en-GB" sz="11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375433686"/>
                  </a:ext>
                </a:extLst>
              </a:tr>
              <a:tr h="222127">
                <a:tc>
                  <a:txBody>
                    <a:bodyPr/>
                    <a:lstStyle/>
                    <a:p>
                      <a:pPr algn="l" fontAlgn="ctr"/>
                      <a:r>
                        <a:rPr lang="en-GB" sz="1100" b="0" i="0" u="none" strike="noStrike">
                          <a:solidFill>
                            <a:srgbClr val="000000"/>
                          </a:solidFill>
                          <a:effectLst/>
                          <a:latin typeface="+mn-lt"/>
                        </a:rPr>
                        <a:t>Heart failure due to LVSD Prevalence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0.7%</a:t>
                      </a:r>
                      <a:endParaRPr lang="en-GB" sz="11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a:t>
                      </a:r>
                      <a:endParaRPr lang="en-GB" sz="11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6389127"/>
                  </a:ext>
                </a:extLst>
              </a:tr>
              <a:tr h="222127">
                <a:tc>
                  <a:txBody>
                    <a:bodyPr/>
                    <a:lstStyle/>
                    <a:p>
                      <a:pPr algn="l" fontAlgn="ctr"/>
                      <a:r>
                        <a:rPr lang="en-GB" sz="1100" b="0" i="0" u="none" strike="noStrike">
                          <a:solidFill>
                            <a:srgbClr val="000000"/>
                          </a:solidFill>
                          <a:effectLst/>
                          <a:latin typeface="+mn-lt"/>
                        </a:rPr>
                        <a:t>Hypertension Prevalence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17.9%</a:t>
                      </a:r>
                      <a:endParaRPr lang="en-GB" sz="11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15.6%</a:t>
                      </a:r>
                      <a:endParaRPr lang="en-GB" sz="11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552738888"/>
                  </a:ext>
                </a:extLst>
              </a:tr>
              <a:tr h="174142">
                <a:tc>
                  <a:txBody>
                    <a:bodyPr/>
                    <a:lstStyle/>
                    <a:p>
                      <a:pPr algn="l" fontAlgn="ctr"/>
                      <a:r>
                        <a:rPr lang="en-GB" sz="1100" b="0" i="0" u="none" strike="noStrike">
                          <a:solidFill>
                            <a:srgbClr val="000000"/>
                          </a:solidFill>
                          <a:effectLst/>
                          <a:latin typeface="+mn-lt"/>
                        </a:rPr>
                        <a:t>Peripheral arterial disease Prevalence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0.9%</a:t>
                      </a:r>
                      <a:endParaRPr lang="en-GB" sz="11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0.8%</a:t>
                      </a:r>
                      <a:endParaRPr lang="en-GB" sz="11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052673464"/>
                  </a:ext>
                </a:extLst>
              </a:tr>
              <a:tr h="222127">
                <a:tc>
                  <a:txBody>
                    <a:bodyPr/>
                    <a:lstStyle/>
                    <a:p>
                      <a:pPr algn="l" fontAlgn="ctr"/>
                      <a:r>
                        <a:rPr lang="en-GB" sz="1100" b="0" i="0" u="none" strike="noStrike">
                          <a:solidFill>
                            <a:srgbClr val="000000"/>
                          </a:solidFill>
                          <a:effectLst/>
                          <a:latin typeface="+mn-lt"/>
                        </a:rPr>
                        <a:t>Stroke and transient ischaemic attack Prevalence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2.7%</a:t>
                      </a:r>
                      <a:endParaRPr lang="en-GB" sz="11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2.4%</a:t>
                      </a:r>
                      <a:endParaRPr lang="en-GB" sz="11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963639377"/>
                  </a:ext>
                </a:extLst>
              </a:tr>
              <a:tr h="222127">
                <a:tc>
                  <a:txBody>
                    <a:bodyPr/>
                    <a:lstStyle/>
                    <a:p>
                      <a:pPr algn="l" fontAlgn="ctr"/>
                      <a:r>
                        <a:rPr lang="en-GB" sz="1100" b="0" i="0" u="none" strike="noStrike">
                          <a:solidFill>
                            <a:srgbClr val="000000"/>
                          </a:solidFill>
                          <a:effectLst/>
                          <a:latin typeface="+mn-lt"/>
                        </a:rPr>
                        <a:t>COPD Prevalence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2.4%</a:t>
                      </a:r>
                      <a:endParaRPr lang="en-GB" sz="11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2%</a:t>
                      </a:r>
                      <a:endParaRPr lang="en-GB" sz="11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331361771"/>
                  </a:ext>
                </a:extLst>
              </a:tr>
              <a:tr h="222127">
                <a:tc>
                  <a:txBody>
                    <a:bodyPr/>
                    <a:lstStyle/>
                    <a:p>
                      <a:pPr algn="l" fontAlgn="ctr"/>
                      <a:r>
                        <a:rPr lang="en-GB" sz="1100" b="0" i="0" u="none" strike="noStrike">
                          <a:solidFill>
                            <a:srgbClr val="000000"/>
                          </a:solidFill>
                          <a:effectLst/>
                          <a:latin typeface="+mn-lt"/>
                        </a:rPr>
                        <a:t>Asthma Prevalence (6+)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100">
                          <a:latin typeface="+mn-lt"/>
                        </a:rPr>
                        <a:t>6.1%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GB" sz="1100">
                          <a:latin typeface="+mn-lt"/>
                        </a:rPr>
                        <a:t>7.1%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18052011"/>
                  </a:ext>
                </a:extLst>
              </a:tr>
              <a:tr h="222127">
                <a:tc>
                  <a:txBody>
                    <a:bodyPr/>
                    <a:lstStyle/>
                    <a:p>
                      <a:pPr algn="l" fontAlgn="ctr"/>
                      <a:r>
                        <a:rPr lang="en-GB" sz="1100" b="0" i="0" u="none" strike="noStrike">
                          <a:solidFill>
                            <a:srgbClr val="000000"/>
                          </a:solidFill>
                          <a:effectLst/>
                          <a:latin typeface="+mn-lt"/>
                        </a:rPr>
                        <a:t>Obesity Prevalence (18+)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100">
                          <a:latin typeface="+mn-lt"/>
                        </a:rPr>
                        <a:t>4.5%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GB" sz="1100">
                          <a:latin typeface="+mn-lt"/>
                        </a:rPr>
                        <a:t>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446985099"/>
                  </a:ext>
                </a:extLst>
              </a:tr>
              <a:tr h="222127">
                <a:tc>
                  <a:txBody>
                    <a:bodyPr/>
                    <a:lstStyle/>
                    <a:p>
                      <a:pPr algn="l" fontAlgn="ctr"/>
                      <a:r>
                        <a:rPr lang="en-GB" sz="1100" b="0" i="0" u="none" strike="noStrike">
                          <a:solidFill>
                            <a:srgbClr val="000000"/>
                          </a:solidFill>
                          <a:effectLst/>
                          <a:latin typeface="+mn-lt"/>
                        </a:rPr>
                        <a:t>High dependency and other long term conditions group, cancer Prevalence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5.1%</a:t>
                      </a:r>
                      <a:endParaRPr lang="en-GB" sz="1100" b="0" i="0" u="none" strike="noStrike">
                        <a:solidFill>
                          <a:srgbClr val="000000"/>
                        </a:solidFill>
                        <a:effectLst/>
                        <a:latin typeface="+mn-l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4%</a:t>
                      </a:r>
                      <a:endParaRPr lang="en-GB" sz="1100" b="0" i="0" u="none" strike="noStrike">
                        <a:solidFill>
                          <a:srgbClr val="000000"/>
                        </a:solidFill>
                        <a:effectLst/>
                        <a:latin typeface="+mn-l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653278184"/>
                  </a:ext>
                </a:extLst>
              </a:tr>
              <a:tr h="222127">
                <a:tc>
                  <a:txBody>
                    <a:bodyPr/>
                    <a:lstStyle/>
                    <a:p>
                      <a:pPr algn="l" fontAlgn="ctr"/>
                      <a:r>
                        <a:rPr lang="en-GB" sz="1100" b="0" i="0" u="none" strike="noStrike">
                          <a:solidFill>
                            <a:srgbClr val="000000"/>
                          </a:solidFill>
                          <a:effectLst/>
                          <a:latin typeface="+mn-lt"/>
                        </a:rPr>
                        <a:t>High dependency and other long term conditions group, palliative care Prevalence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0.3%</a:t>
                      </a:r>
                      <a:endParaRPr lang="en-GB" sz="1100" b="0" i="0" u="none" strike="noStrike">
                        <a:solidFill>
                          <a:srgbClr val="000000"/>
                        </a:solidFill>
                        <a:effectLst/>
                        <a:latin typeface="+mn-l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0.4%</a:t>
                      </a:r>
                      <a:endParaRPr lang="en-GB" sz="1100" b="0" i="0" u="none" strike="noStrike">
                        <a:solidFill>
                          <a:srgbClr val="000000"/>
                        </a:solidFill>
                        <a:effectLst/>
                        <a:latin typeface="+mn-l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345500248"/>
                  </a:ext>
                </a:extLst>
              </a:tr>
              <a:tr h="222127">
                <a:tc>
                  <a:txBody>
                    <a:bodyPr/>
                    <a:lstStyle/>
                    <a:p>
                      <a:pPr algn="l" fontAlgn="ctr"/>
                      <a:r>
                        <a:rPr lang="en-GB" sz="1100" b="0" i="0" u="none" strike="noStrike">
                          <a:solidFill>
                            <a:srgbClr val="000000"/>
                          </a:solidFill>
                          <a:effectLst/>
                          <a:latin typeface="+mn-lt"/>
                        </a:rPr>
                        <a:t>Mental health and neurology group, dementia Prevalence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0.9%</a:t>
                      </a:r>
                      <a:endParaRPr lang="en-GB" sz="1100" b="0" i="0" u="none" strike="noStrike">
                        <a:solidFill>
                          <a:srgbClr val="000000"/>
                        </a:solidFill>
                        <a:effectLst/>
                        <a:latin typeface="+mn-l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0.9%</a:t>
                      </a:r>
                      <a:endParaRPr lang="en-GB" sz="1100" b="0" i="0" u="none" strike="noStrike">
                        <a:solidFill>
                          <a:srgbClr val="000000"/>
                        </a:solidFill>
                        <a:effectLst/>
                        <a:latin typeface="+mn-l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57839592"/>
                  </a:ext>
                </a:extLst>
              </a:tr>
              <a:tr h="222127">
                <a:tc>
                  <a:txBody>
                    <a:bodyPr/>
                    <a:lstStyle/>
                    <a:p>
                      <a:pPr algn="l" fontAlgn="ctr"/>
                      <a:r>
                        <a:rPr lang="en-GB" sz="1100" b="0" i="0" u="none" strike="noStrike">
                          <a:solidFill>
                            <a:srgbClr val="000000"/>
                          </a:solidFill>
                          <a:effectLst/>
                          <a:latin typeface="+mn-lt"/>
                        </a:rPr>
                        <a:t>Mental health and neurology group, learning disabilities Prevalence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0.4%</a:t>
                      </a:r>
                      <a:endParaRPr lang="en-GB" sz="1100" b="0" i="0" u="none" strike="noStrike">
                        <a:solidFill>
                          <a:srgbClr val="000000"/>
                        </a:solidFill>
                        <a:effectLst/>
                        <a:latin typeface="+mn-l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0.5%</a:t>
                      </a:r>
                      <a:endParaRPr lang="en-GB" sz="1100" b="0" i="0" u="none" strike="noStrike">
                        <a:solidFill>
                          <a:srgbClr val="000000"/>
                        </a:solidFill>
                        <a:effectLst/>
                        <a:latin typeface="+mn-l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716532730"/>
                  </a:ext>
                </a:extLst>
              </a:tr>
              <a:tr h="222127">
                <a:tc>
                  <a:txBody>
                    <a:bodyPr/>
                    <a:lstStyle/>
                    <a:p>
                      <a:pPr algn="l" fontAlgn="ctr"/>
                      <a:r>
                        <a:rPr lang="en-GB" sz="1100" b="0" i="0" u="none" strike="noStrike">
                          <a:solidFill>
                            <a:srgbClr val="000000"/>
                          </a:solidFill>
                          <a:effectLst/>
                          <a:latin typeface="+mn-lt"/>
                        </a:rPr>
                        <a:t>Mental health and neurology group, mental health Prevalence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0.5%</a:t>
                      </a:r>
                      <a:endParaRPr lang="en-GB" sz="1100" b="0" i="0" u="none" strike="noStrike">
                        <a:solidFill>
                          <a:srgbClr val="000000"/>
                        </a:solidFill>
                        <a:effectLst/>
                        <a:latin typeface="+mn-l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0.8%</a:t>
                      </a:r>
                      <a:endParaRPr lang="en-GB" sz="1100" b="0" i="0" u="none" strike="noStrike">
                        <a:solidFill>
                          <a:srgbClr val="000000"/>
                        </a:solidFill>
                        <a:effectLst/>
                        <a:latin typeface="+mn-l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843856858"/>
                  </a:ext>
                </a:extLst>
              </a:tr>
              <a:tr h="222127">
                <a:tc>
                  <a:txBody>
                    <a:bodyPr/>
                    <a:lstStyle/>
                    <a:p>
                      <a:pPr algn="l" fontAlgn="ctr"/>
                      <a:r>
                        <a:rPr lang="en-GB" sz="1100" b="0" i="0" u="none" strike="noStrike">
                          <a:solidFill>
                            <a:srgbClr val="000000"/>
                          </a:solidFill>
                          <a:effectLst/>
                          <a:latin typeface="+mn-lt"/>
                        </a:rPr>
                        <a:t>Musculoskeletal group, rheumatoid arthritis Prevalence (16+)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100">
                          <a:latin typeface="+mn-lt"/>
                        </a:rPr>
                        <a:t>0.8%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100">
                          <a:latin typeface="+mn-lt"/>
                        </a:rPr>
                        <a:t>0.9%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155247964"/>
                  </a:ext>
                </a:extLst>
              </a:tr>
              <a:tr h="222127">
                <a:tc>
                  <a:txBody>
                    <a:bodyPr/>
                    <a:lstStyle/>
                    <a:p>
                      <a:pPr algn="l" fontAlgn="ctr"/>
                      <a:r>
                        <a:rPr lang="en-GB" sz="1100" b="0" i="0" u="none" strike="noStrike">
                          <a:solidFill>
                            <a:srgbClr val="000000"/>
                          </a:solidFill>
                          <a:effectLst/>
                          <a:latin typeface="+mn-lt"/>
                        </a:rPr>
                        <a:t>High dependency and other long term conditions group, diabetes mellitus Prevalence (17+)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100">
                          <a:latin typeface="+mn-lt"/>
                        </a:rPr>
                        <a:t>7.9%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100">
                          <a:latin typeface="+mn-lt"/>
                        </a:rPr>
                        <a:t>7.3%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90245112"/>
                  </a:ext>
                </a:extLst>
              </a:tr>
              <a:tr h="222127">
                <a:tc>
                  <a:txBody>
                    <a:bodyPr/>
                    <a:lstStyle/>
                    <a:p>
                      <a:pPr algn="l" fontAlgn="ctr"/>
                      <a:r>
                        <a:rPr lang="en-GB" sz="1100" b="0" i="0" u="none" strike="noStrike">
                          <a:solidFill>
                            <a:srgbClr val="000000"/>
                          </a:solidFill>
                          <a:effectLst/>
                          <a:latin typeface="+mn-lt"/>
                        </a:rPr>
                        <a:t>High dependency and other long term conditions group, chronic kidney disease Prevalence (18+)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5.4%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5.7%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033865045"/>
                  </a:ext>
                </a:extLst>
              </a:tr>
              <a:tr h="222127">
                <a:tc>
                  <a:txBody>
                    <a:bodyPr/>
                    <a:lstStyle/>
                    <a:p>
                      <a:pPr algn="l" fontAlgn="ctr"/>
                      <a:r>
                        <a:rPr lang="en-GB" sz="1100" b="0" i="0" u="none" strike="noStrike">
                          <a:solidFill>
                            <a:srgbClr val="000000"/>
                          </a:solidFill>
                          <a:effectLst/>
                          <a:latin typeface="+mn-lt"/>
                        </a:rPr>
                        <a:t>Mental health and neurology group, depression Prevalence (18+)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15.8%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14.5%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435643351"/>
                  </a:ext>
                </a:extLst>
              </a:tr>
              <a:tr h="222127">
                <a:tc>
                  <a:txBody>
                    <a:bodyPr/>
                    <a:lstStyle/>
                    <a:p>
                      <a:pPr algn="l" fontAlgn="ctr"/>
                      <a:r>
                        <a:rPr lang="en-GB" sz="1100" b="0" i="0" u="none" strike="noStrike">
                          <a:solidFill>
                            <a:srgbClr val="000000"/>
                          </a:solidFill>
                          <a:effectLst/>
                          <a:latin typeface="+mn-lt"/>
                        </a:rPr>
                        <a:t>Mental health and neurology group, epilepsy Prevalence (18+)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0.8%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0.9%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425675644"/>
                  </a:ext>
                </a:extLst>
              </a:tr>
              <a:tr h="222127">
                <a:tc>
                  <a:txBody>
                    <a:bodyPr/>
                    <a:lstStyle/>
                    <a:p>
                      <a:pPr algn="l" fontAlgn="ctr"/>
                      <a:r>
                        <a:rPr lang="en-GB" sz="1100" b="0" i="0" u="none" strike="noStrike">
                          <a:solidFill>
                            <a:srgbClr val="000000"/>
                          </a:solidFill>
                          <a:effectLst/>
                          <a:latin typeface="+mn-lt"/>
                        </a:rPr>
                        <a:t>Non-diabetic hyperglycaemia group, non-diabetic hyperglycaemia Prevalence (18+)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4.8%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latin typeface="+mn-lt"/>
                        </a:rPr>
                        <a:t>4.6%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468530256"/>
                  </a:ext>
                </a:extLst>
              </a:tr>
              <a:tr h="222127">
                <a:tc>
                  <a:txBody>
                    <a:bodyPr/>
                    <a:lstStyle/>
                    <a:p>
                      <a:pPr algn="l" fontAlgn="ctr"/>
                      <a:r>
                        <a:rPr lang="en-GB" sz="1100" b="0" i="0" u="none" strike="noStrike">
                          <a:solidFill>
                            <a:srgbClr val="000000"/>
                          </a:solidFill>
                          <a:effectLst/>
                          <a:latin typeface="+mn-lt"/>
                        </a:rPr>
                        <a:t>Musculoskeletal group, osteoporosis Prevalence (50+)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100">
                          <a:latin typeface="+mn-lt"/>
                        </a:rPr>
                        <a:t>0.7%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100">
                          <a:latin typeface="+mn-lt"/>
                        </a:rPr>
                        <a:t>0.9%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43660124"/>
                  </a:ext>
                </a:extLst>
              </a:tr>
            </a:tbl>
          </a:graphicData>
        </a:graphic>
      </p:graphicFrame>
      <p:graphicFrame>
        <p:nvGraphicFramePr>
          <p:cNvPr id="3" name="Table 2">
            <a:extLst>
              <a:ext uri="{FF2B5EF4-FFF2-40B4-BE49-F238E27FC236}">
                <a16:creationId xmlns:a16="http://schemas.microsoft.com/office/drawing/2014/main" id="{EAB02A4A-5D3D-4DD2-9866-A7D9070A5334}"/>
              </a:ext>
            </a:extLst>
          </p:cNvPr>
          <p:cNvGraphicFramePr>
            <a:graphicFrameLocks noGrp="1"/>
          </p:cNvGraphicFramePr>
          <p:nvPr>
            <p:extLst>
              <p:ext uri="{D42A27DB-BD31-4B8C-83A1-F6EECF244321}">
                <p14:modId xmlns:p14="http://schemas.microsoft.com/office/powerpoint/2010/main" val="2576379778"/>
              </p:ext>
            </p:extLst>
          </p:nvPr>
        </p:nvGraphicFramePr>
        <p:xfrm>
          <a:off x="9441068" y="1315092"/>
          <a:ext cx="2590798" cy="1440180"/>
        </p:xfrm>
        <a:graphic>
          <a:graphicData uri="http://schemas.openxmlformats.org/drawingml/2006/table">
            <a:tbl>
              <a:tblPr firstRow="1" bandRow="1">
                <a:tableStyleId>{5C22544A-7EE6-4342-B048-85BDC9FD1C3A}</a:tableStyleId>
              </a:tblPr>
              <a:tblGrid>
                <a:gridCol w="1968421">
                  <a:extLst>
                    <a:ext uri="{9D8B030D-6E8A-4147-A177-3AD203B41FA5}">
                      <a16:colId xmlns:a16="http://schemas.microsoft.com/office/drawing/2014/main" val="2272624893"/>
                    </a:ext>
                  </a:extLst>
                </a:gridCol>
                <a:gridCol w="622377">
                  <a:extLst>
                    <a:ext uri="{9D8B030D-6E8A-4147-A177-3AD203B41FA5}">
                      <a16:colId xmlns:a16="http://schemas.microsoft.com/office/drawing/2014/main" val="3003253082"/>
                    </a:ext>
                  </a:extLst>
                </a:gridCol>
              </a:tblGrid>
              <a:tr h="192242">
                <a:tc>
                  <a:txBody>
                    <a:bodyPr/>
                    <a:lstStyle/>
                    <a:p>
                      <a:pPr algn="l"/>
                      <a:r>
                        <a:rPr lang="en-GB" sz="1000">
                          <a:solidFill>
                            <a:schemeClr val="bg1"/>
                          </a:solidFill>
                        </a:rPr>
                        <a:t>Key to colour codes on table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05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287452"/>
                  </a:ext>
                </a:extLst>
              </a:tr>
              <a:tr h="0">
                <a:tc>
                  <a:txBody>
                    <a:bodyPr/>
                    <a:lstStyle/>
                    <a:p>
                      <a:pPr algn="l"/>
                      <a:r>
                        <a:rPr lang="en-GB" sz="1000">
                          <a:solidFill>
                            <a:schemeClr val="tx1"/>
                          </a:solidFill>
                        </a:rPr>
                        <a:t>Area is statistically higher for this indicator than Shropshire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05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198232714"/>
                  </a:ext>
                </a:extLst>
              </a:tr>
              <a:tr h="1422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a:solidFill>
                            <a:schemeClr val="tx1"/>
                          </a:solidFill>
                        </a:rPr>
                        <a:t>Area is statistically similar for this indicator to Shropshire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05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724657014"/>
                  </a:ext>
                </a:extLst>
              </a:tr>
              <a:tr h="242538">
                <a:tc>
                  <a:txBody>
                    <a:bodyPr/>
                    <a:lstStyle/>
                    <a:p>
                      <a:pPr algn="l"/>
                      <a:r>
                        <a:rPr lang="en-GB" sz="1000">
                          <a:solidFill>
                            <a:schemeClr val="tx1"/>
                          </a:solidFill>
                        </a:rPr>
                        <a:t>Area is statistically lower for this indicator than Shropshire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05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060112113"/>
                  </a:ext>
                </a:extLst>
              </a:tr>
            </a:tbl>
          </a:graphicData>
        </a:graphic>
      </p:graphicFrame>
    </p:spTree>
    <p:extLst>
      <p:ext uri="{BB962C8B-B14F-4D97-AF65-F5344CB8AC3E}">
        <p14:creationId xmlns:p14="http://schemas.microsoft.com/office/powerpoint/2010/main" val="3587061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7E55-24DB-42CD-A0FD-331B35C2BC43}"/>
              </a:ext>
            </a:extLst>
          </p:cNvPr>
          <p:cNvSpPr>
            <a:spLocks noGrp="1"/>
          </p:cNvSpPr>
          <p:nvPr>
            <p:ph type="title"/>
          </p:nvPr>
        </p:nvSpPr>
        <p:spPr>
          <a:xfrm>
            <a:off x="4574872" y="-43561"/>
            <a:ext cx="10446328" cy="1002291"/>
          </a:xfrm>
        </p:spPr>
        <p:txBody>
          <a:bodyPr>
            <a:normAutofit/>
          </a:bodyPr>
          <a:lstStyle/>
          <a:p>
            <a:r>
              <a:rPr lang="en-GB" sz="3600">
                <a:latin typeface="Calibri"/>
                <a:cs typeface="Calibri"/>
              </a:rPr>
              <a:t>COVID Cases Data</a:t>
            </a:r>
          </a:p>
        </p:txBody>
      </p:sp>
      <p:graphicFrame>
        <p:nvGraphicFramePr>
          <p:cNvPr id="5" name="Table 4">
            <a:extLst>
              <a:ext uri="{FF2B5EF4-FFF2-40B4-BE49-F238E27FC236}">
                <a16:creationId xmlns:a16="http://schemas.microsoft.com/office/drawing/2014/main" id="{B78D453B-898D-496A-8096-1CD2858F7565}"/>
              </a:ext>
            </a:extLst>
          </p:cNvPr>
          <p:cNvGraphicFramePr>
            <a:graphicFrameLocks/>
          </p:cNvGraphicFramePr>
          <p:nvPr>
            <p:extLst>
              <p:ext uri="{D42A27DB-BD31-4B8C-83A1-F6EECF244321}">
                <p14:modId xmlns:p14="http://schemas.microsoft.com/office/powerpoint/2010/main" val="2911637388"/>
              </p:ext>
            </p:extLst>
          </p:nvPr>
        </p:nvGraphicFramePr>
        <p:xfrm>
          <a:off x="170053" y="1220623"/>
          <a:ext cx="11851893" cy="3234066"/>
        </p:xfrm>
        <a:graphic>
          <a:graphicData uri="http://schemas.openxmlformats.org/drawingml/2006/table">
            <a:tbl>
              <a:tblPr firstRow="1" bandRow="1">
                <a:tableStyleId>{5C22544A-7EE6-4342-B048-85BDC9FD1C3A}</a:tableStyleId>
              </a:tblPr>
              <a:tblGrid>
                <a:gridCol w="4700549">
                  <a:extLst>
                    <a:ext uri="{9D8B030D-6E8A-4147-A177-3AD203B41FA5}">
                      <a16:colId xmlns:a16="http://schemas.microsoft.com/office/drawing/2014/main" val="415279419"/>
                    </a:ext>
                  </a:extLst>
                </a:gridCol>
                <a:gridCol w="1955748">
                  <a:extLst>
                    <a:ext uri="{9D8B030D-6E8A-4147-A177-3AD203B41FA5}">
                      <a16:colId xmlns:a16="http://schemas.microsoft.com/office/drawing/2014/main" val="1315095057"/>
                    </a:ext>
                  </a:extLst>
                </a:gridCol>
                <a:gridCol w="3099148">
                  <a:extLst>
                    <a:ext uri="{9D8B030D-6E8A-4147-A177-3AD203B41FA5}">
                      <a16:colId xmlns:a16="http://schemas.microsoft.com/office/drawing/2014/main" val="2878079360"/>
                    </a:ext>
                  </a:extLst>
                </a:gridCol>
                <a:gridCol w="2096448">
                  <a:extLst>
                    <a:ext uri="{9D8B030D-6E8A-4147-A177-3AD203B41FA5}">
                      <a16:colId xmlns:a16="http://schemas.microsoft.com/office/drawing/2014/main" val="380714245"/>
                    </a:ext>
                  </a:extLst>
                </a:gridCol>
              </a:tblGrid>
              <a:tr h="373162">
                <a:tc>
                  <a:txBody>
                    <a:bodyPr/>
                    <a:lstStyle/>
                    <a:p>
                      <a:r>
                        <a:rPr lang="en-GB" sz="1400">
                          <a:solidFill>
                            <a:schemeClr val="bg1"/>
                          </a:solidFill>
                        </a:rPr>
                        <a:t>Covid 19 - Indicator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a:solidFill>
                            <a:schemeClr val="bg1"/>
                          </a:solidFill>
                        </a:rPr>
                        <a:t>Highley Place Plan 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a:solidFill>
                            <a:schemeClr val="bg1"/>
                          </a:solidFill>
                        </a:rPr>
                        <a:t>Shropshire Overall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a:solidFill>
                            <a:schemeClr val="bg1"/>
                          </a:solidFill>
                        </a:rPr>
                        <a:t>Highley % v Shropshire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8455794"/>
                  </a:ext>
                </a:extLst>
              </a:tr>
              <a:tr h="357613">
                <a:tc>
                  <a:txBody>
                    <a:bodyPr/>
                    <a:lstStyle/>
                    <a:p>
                      <a:r>
                        <a:rPr lang="en-GB" sz="1200"/>
                        <a:t>Total Cases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a:t>1,398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a:t>92,523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1105885"/>
                  </a:ext>
                </a:extLst>
              </a:tr>
              <a:tr h="3576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Case rate per 1,000 population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a:t>250.4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a:t>284.3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a:t>Lower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6946916"/>
                  </a:ext>
                </a:extLst>
              </a:tr>
              <a:tr h="3576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Cases in under 20 population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a:t>404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a:t>25.314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2787699"/>
                  </a:ext>
                </a:extLst>
              </a:tr>
              <a:tr h="3576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Case rate per 1,000 population aged under 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a:t>369.6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a:t>382.0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Lower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3726397"/>
                  </a:ext>
                </a:extLst>
              </a:tr>
              <a:tr h="3576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Cases in under 60 population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a:t>1,172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a:t>77,740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4605548"/>
                  </a:ext>
                </a:extLst>
              </a:tr>
              <a:tr h="3576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Case rate per 1,000 population aged under 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a:t>327.1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a:t>350.8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Lower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4301046"/>
                  </a:ext>
                </a:extLst>
              </a:tr>
              <a:tr h="3576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Cases in Over 60 population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a:t>225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a:t>14,780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6422563"/>
                  </a:ext>
                </a:extLst>
              </a:tr>
              <a:tr h="357613">
                <a:tc>
                  <a:txBody>
                    <a:bodyPr/>
                    <a:lstStyle/>
                    <a:p>
                      <a:r>
                        <a:rPr lang="en-GB" sz="1200"/>
                        <a:t>Case rate per 1,000 population aged over 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a:t>112.5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a:t>142.4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Lower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8734017"/>
                  </a:ext>
                </a:extLst>
              </a:tr>
            </a:tbl>
          </a:graphicData>
        </a:graphic>
      </p:graphicFrame>
      <p:sp>
        <p:nvSpPr>
          <p:cNvPr id="10" name="TextBox 9">
            <a:extLst>
              <a:ext uri="{FF2B5EF4-FFF2-40B4-BE49-F238E27FC236}">
                <a16:creationId xmlns:a16="http://schemas.microsoft.com/office/drawing/2014/main" id="{26135EFE-CFEA-476A-8A68-4891F4337378}"/>
              </a:ext>
            </a:extLst>
          </p:cNvPr>
          <p:cNvSpPr txBox="1"/>
          <p:nvPr/>
        </p:nvSpPr>
        <p:spPr>
          <a:xfrm>
            <a:off x="7890614" y="4601166"/>
            <a:ext cx="4301386" cy="230832"/>
          </a:xfrm>
          <a:prstGeom prst="rect">
            <a:avLst/>
          </a:prstGeom>
          <a:solidFill>
            <a:schemeClr val="bg1"/>
          </a:solidFill>
        </p:spPr>
        <p:txBody>
          <a:bodyPr wrap="square" rtlCol="0">
            <a:spAutoFit/>
          </a:bodyPr>
          <a:lstStyle/>
          <a:p>
            <a:r>
              <a:rPr lang="en-GB" sz="900" b="1" i="1"/>
              <a:t>Source: </a:t>
            </a:r>
            <a:r>
              <a:rPr lang="en-GB" sz="900"/>
              <a:t>UKHSA Covid-19 situational awareness explorer, specimen dates up to 31/3/22</a:t>
            </a:r>
            <a:endParaRPr lang="en-GB" sz="900" b="1" i="1"/>
          </a:p>
        </p:txBody>
      </p:sp>
      <p:pic>
        <p:nvPicPr>
          <p:cNvPr id="3" name="Picture 2">
            <a:extLst>
              <a:ext uri="{FF2B5EF4-FFF2-40B4-BE49-F238E27FC236}">
                <a16:creationId xmlns:a16="http://schemas.microsoft.com/office/drawing/2014/main" id="{6F26C0EC-A7C2-49BB-A4D5-38C0C7DE8A32}"/>
              </a:ext>
            </a:extLst>
          </p:cNvPr>
          <p:cNvPicPr>
            <a:picLocks noChangeAspect="1"/>
          </p:cNvPicPr>
          <p:nvPr/>
        </p:nvPicPr>
        <p:blipFill>
          <a:blip r:embed="rId3"/>
          <a:stretch>
            <a:fillRect/>
          </a:stretch>
        </p:blipFill>
        <p:spPr>
          <a:xfrm>
            <a:off x="-28007" y="5242420"/>
            <a:ext cx="9205758" cy="1615580"/>
          </a:xfrm>
          <a:prstGeom prst="rect">
            <a:avLst/>
          </a:prstGeom>
        </p:spPr>
      </p:pic>
    </p:spTree>
    <p:extLst>
      <p:ext uri="{BB962C8B-B14F-4D97-AF65-F5344CB8AC3E}">
        <p14:creationId xmlns:p14="http://schemas.microsoft.com/office/powerpoint/2010/main" val="2016795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7E55-24DB-42CD-A0FD-331B35C2BC43}"/>
              </a:ext>
            </a:extLst>
          </p:cNvPr>
          <p:cNvSpPr>
            <a:spLocks noGrp="1"/>
          </p:cNvSpPr>
          <p:nvPr>
            <p:ph type="title"/>
          </p:nvPr>
        </p:nvSpPr>
        <p:spPr>
          <a:xfrm>
            <a:off x="3607583" y="-129872"/>
            <a:ext cx="10446328" cy="1002291"/>
          </a:xfrm>
        </p:spPr>
        <p:txBody>
          <a:bodyPr>
            <a:normAutofit/>
          </a:bodyPr>
          <a:lstStyle/>
          <a:p>
            <a:r>
              <a:rPr lang="en-GB" sz="3600">
                <a:latin typeface="Calibri"/>
                <a:cs typeface="Calibri"/>
              </a:rPr>
              <a:t>Index of Multiple Deprivation 2019</a:t>
            </a:r>
          </a:p>
        </p:txBody>
      </p:sp>
      <p:pic>
        <p:nvPicPr>
          <p:cNvPr id="6" name="Content Placeholder 14">
            <a:extLst>
              <a:ext uri="{FF2B5EF4-FFF2-40B4-BE49-F238E27FC236}">
                <a16:creationId xmlns:a16="http://schemas.microsoft.com/office/drawing/2014/main" id="{873ED362-3403-4095-8D53-99C723E28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401" y="1216420"/>
            <a:ext cx="4722043" cy="4722043"/>
          </a:xfrm>
          <a:prstGeom prst="rect">
            <a:avLst/>
          </a:prstGeom>
        </p:spPr>
      </p:pic>
      <p:sp>
        <p:nvSpPr>
          <p:cNvPr id="8" name="TextBox 7">
            <a:extLst>
              <a:ext uri="{FF2B5EF4-FFF2-40B4-BE49-F238E27FC236}">
                <a16:creationId xmlns:a16="http://schemas.microsoft.com/office/drawing/2014/main" id="{C3910A94-14A8-4D16-93B0-45ED4A8B062A}"/>
              </a:ext>
            </a:extLst>
          </p:cNvPr>
          <p:cNvSpPr txBox="1"/>
          <p:nvPr/>
        </p:nvSpPr>
        <p:spPr>
          <a:xfrm>
            <a:off x="24001" y="1415554"/>
            <a:ext cx="7658186" cy="2903295"/>
          </a:xfrm>
          <a:prstGeom prst="rect">
            <a:avLst/>
          </a:prstGeom>
          <a:noFill/>
        </p:spPr>
        <p:txBody>
          <a:bodyPr wrap="square" lIns="91440" tIns="45720" rIns="91440" bIns="45720" anchor="t">
            <a:spAutoFit/>
          </a:bodyPr>
          <a:lstStyle/>
          <a:p>
            <a:pPr marL="0" marR="45720" indent="0" algn="l">
              <a:lnSpc>
                <a:spcPts val="1380"/>
              </a:lnSpc>
              <a:spcBef>
                <a:spcPts val="565"/>
              </a:spcBef>
              <a:spcAft>
                <a:spcPts val="600"/>
              </a:spcAft>
              <a:buNone/>
            </a:pPr>
            <a:r>
              <a:rPr lang="en-GB" sz="1400">
                <a:cs typeface="Calibri Light"/>
              </a:rPr>
              <a:t>The indices of deprivation 2019 provide A set of relative measures of deprivation for small areas (lower-layer super output areas) across England, based on seven different domains of deprivation:</a:t>
            </a:r>
          </a:p>
          <a:p>
            <a:pPr marL="718185" marR="0" indent="0" algn="l">
              <a:lnSpc>
                <a:spcPts val="1380"/>
              </a:lnSpc>
              <a:spcBef>
                <a:spcPts val="685"/>
              </a:spcBef>
              <a:spcAft>
                <a:spcPts val="0"/>
              </a:spcAft>
              <a:buNone/>
              <a:tabLst>
                <a:tab pos="-817473600" algn="l"/>
              </a:tabLst>
            </a:pPr>
            <a:r>
              <a:rPr lang="en-GB" sz="1400">
                <a:cs typeface="Calibri Light"/>
                <a:sym typeface="Symbol"/>
              </a:rPr>
              <a:t>·</a:t>
            </a:r>
            <a:r>
              <a:rPr lang="en-GB" sz="1400">
                <a:cs typeface="Calibri Light"/>
              </a:rPr>
              <a:t> Income deprivation</a:t>
            </a:r>
          </a:p>
          <a:p>
            <a:pPr marL="718185" marR="0" indent="0" algn="l">
              <a:lnSpc>
                <a:spcPts val="1380"/>
              </a:lnSpc>
              <a:spcBef>
                <a:spcPts val="85"/>
              </a:spcBef>
              <a:spcAft>
                <a:spcPts val="0"/>
              </a:spcAft>
              <a:buNone/>
              <a:tabLst>
                <a:tab pos="-817473600" algn="l"/>
              </a:tabLst>
            </a:pPr>
            <a:r>
              <a:rPr lang="en-GB" sz="1400">
                <a:cs typeface="Calibri Light"/>
                <a:sym typeface="Symbol"/>
              </a:rPr>
              <a:t>·</a:t>
            </a:r>
            <a:r>
              <a:rPr lang="en-GB" sz="1400">
                <a:cs typeface="Calibri Light"/>
              </a:rPr>
              <a:t> Employment deprivation</a:t>
            </a:r>
          </a:p>
          <a:p>
            <a:pPr marL="718185" marR="0" indent="0" algn="l">
              <a:lnSpc>
                <a:spcPts val="1380"/>
              </a:lnSpc>
              <a:spcBef>
                <a:spcPts val="85"/>
              </a:spcBef>
              <a:spcAft>
                <a:spcPts val="0"/>
              </a:spcAft>
              <a:buNone/>
              <a:tabLst>
                <a:tab pos="-817473600" algn="l"/>
              </a:tabLst>
            </a:pPr>
            <a:r>
              <a:rPr lang="en-GB" sz="1400">
                <a:cs typeface="Calibri Light"/>
                <a:sym typeface="Symbol"/>
              </a:rPr>
              <a:t>·</a:t>
            </a:r>
            <a:r>
              <a:rPr lang="en-GB" sz="1400">
                <a:cs typeface="Calibri Light"/>
              </a:rPr>
              <a:t> Education, skills and training deprivation</a:t>
            </a:r>
          </a:p>
          <a:p>
            <a:pPr marL="718185" marR="0" indent="0" algn="l">
              <a:lnSpc>
                <a:spcPts val="1380"/>
              </a:lnSpc>
              <a:spcBef>
                <a:spcPts val="85"/>
              </a:spcBef>
              <a:spcAft>
                <a:spcPts val="0"/>
              </a:spcAft>
              <a:buNone/>
              <a:tabLst>
                <a:tab pos="-817473600" algn="l"/>
              </a:tabLst>
            </a:pPr>
            <a:r>
              <a:rPr lang="en-GB" sz="1400">
                <a:cs typeface="Calibri Light"/>
                <a:sym typeface="Symbol"/>
              </a:rPr>
              <a:t>·</a:t>
            </a:r>
            <a:r>
              <a:rPr lang="en-GB" sz="1400">
                <a:cs typeface="Calibri Light"/>
              </a:rPr>
              <a:t> Health deprivation and disability</a:t>
            </a:r>
          </a:p>
          <a:p>
            <a:pPr marL="718185" marR="0" indent="0" algn="l">
              <a:lnSpc>
                <a:spcPts val="1380"/>
              </a:lnSpc>
              <a:spcBef>
                <a:spcPts val="80"/>
              </a:spcBef>
              <a:spcAft>
                <a:spcPts val="0"/>
              </a:spcAft>
              <a:buNone/>
              <a:tabLst>
                <a:tab pos="-817473600" algn="l"/>
              </a:tabLst>
            </a:pPr>
            <a:r>
              <a:rPr lang="en-GB" sz="1400">
                <a:cs typeface="Calibri Light"/>
                <a:sym typeface="Symbol"/>
              </a:rPr>
              <a:t>·</a:t>
            </a:r>
            <a:r>
              <a:rPr lang="en-GB" sz="1400">
                <a:cs typeface="Calibri Light"/>
              </a:rPr>
              <a:t> Crime</a:t>
            </a:r>
          </a:p>
          <a:p>
            <a:pPr marL="718185" marR="0" indent="0" algn="l">
              <a:lnSpc>
                <a:spcPts val="1380"/>
              </a:lnSpc>
              <a:spcBef>
                <a:spcPts val="85"/>
              </a:spcBef>
              <a:spcAft>
                <a:spcPts val="0"/>
              </a:spcAft>
              <a:buNone/>
              <a:tabLst>
                <a:tab pos="-817473600" algn="l"/>
              </a:tabLst>
            </a:pPr>
            <a:r>
              <a:rPr lang="en-GB" sz="1400">
                <a:cs typeface="Calibri Light"/>
                <a:sym typeface="Symbol"/>
              </a:rPr>
              <a:t>·</a:t>
            </a:r>
            <a:r>
              <a:rPr lang="en-GB" sz="1400">
                <a:cs typeface="Calibri Light"/>
              </a:rPr>
              <a:t> Barriers to housing and services</a:t>
            </a:r>
          </a:p>
          <a:p>
            <a:pPr marL="718185" marR="0" indent="0" algn="l">
              <a:lnSpc>
                <a:spcPts val="1380"/>
              </a:lnSpc>
              <a:spcBef>
                <a:spcPts val="85"/>
              </a:spcBef>
              <a:spcAft>
                <a:spcPts val="0"/>
              </a:spcAft>
              <a:buNone/>
              <a:tabLst>
                <a:tab pos="-817473600" algn="l"/>
              </a:tabLst>
            </a:pPr>
            <a:r>
              <a:rPr lang="en-GB" sz="1400">
                <a:cs typeface="Calibri Light"/>
                <a:sym typeface="Symbol"/>
              </a:rPr>
              <a:t>·</a:t>
            </a:r>
            <a:r>
              <a:rPr lang="en-GB" sz="1400">
                <a:cs typeface="Calibri Light"/>
              </a:rPr>
              <a:t> Living environment deprivation</a:t>
            </a:r>
          </a:p>
          <a:p>
            <a:pPr marL="0" indent="0">
              <a:lnSpc>
                <a:spcPts val="1380"/>
              </a:lnSpc>
              <a:spcBef>
                <a:spcPts val="615"/>
              </a:spcBef>
              <a:spcAft>
                <a:spcPts val="600"/>
              </a:spcAft>
              <a:buNone/>
            </a:pPr>
            <a:r>
              <a:rPr lang="en-GB" sz="1400">
                <a:cs typeface="Calibri Light"/>
              </a:rPr>
              <a:t>The index of multiple deprivation overall 2019 combines information from the seven domains to produce an overall relative measure of deprivation. </a:t>
            </a:r>
          </a:p>
          <a:p>
            <a:pPr marL="0" marR="0" indent="0" algn="l">
              <a:lnSpc>
                <a:spcPts val="1380"/>
              </a:lnSpc>
              <a:spcBef>
                <a:spcPts val="615"/>
              </a:spcBef>
              <a:spcAft>
                <a:spcPts val="600"/>
              </a:spcAft>
              <a:buNone/>
            </a:pPr>
            <a:r>
              <a:rPr lang="en-GB" sz="1400">
                <a:cs typeface="Calibri Light"/>
              </a:rPr>
              <a:t>It is important to note that not all deprived people live in areas with high levels of deprivation and, conversely, not everyone living in a highly deprived area is deprived. </a:t>
            </a:r>
            <a:endParaRPr lang="en-GB" sz="1400" kern="1400">
              <a:ln>
                <a:noFill/>
              </a:ln>
              <a:solidFill>
                <a:srgbClr val="000000"/>
              </a:solidFill>
              <a:effectLst/>
              <a:cs typeface="Calibri Light"/>
            </a:endParaRPr>
          </a:p>
        </p:txBody>
      </p:sp>
      <p:sp>
        <p:nvSpPr>
          <p:cNvPr id="11" name="TextBox 10">
            <a:extLst>
              <a:ext uri="{FF2B5EF4-FFF2-40B4-BE49-F238E27FC236}">
                <a16:creationId xmlns:a16="http://schemas.microsoft.com/office/drawing/2014/main" id="{29A5EE76-A76A-4017-A1C8-7BA2D96E7579}"/>
              </a:ext>
            </a:extLst>
          </p:cNvPr>
          <p:cNvSpPr txBox="1"/>
          <p:nvPr/>
        </p:nvSpPr>
        <p:spPr>
          <a:xfrm>
            <a:off x="455605" y="6321975"/>
            <a:ext cx="6955166" cy="400110"/>
          </a:xfrm>
          <a:prstGeom prst="rect">
            <a:avLst/>
          </a:prstGeom>
          <a:solidFill>
            <a:schemeClr val="bg1"/>
          </a:solidFill>
        </p:spPr>
        <p:txBody>
          <a:bodyPr wrap="square" rtlCol="0">
            <a:spAutoFit/>
          </a:bodyPr>
          <a:lstStyle/>
          <a:p>
            <a:r>
              <a:rPr lang="en-GB" sz="1000" b="1" i="1">
                <a:latin typeface="+mn-lt"/>
                <a:cs typeface="Calibri" panose="020F0502020204030204" pitchFamily="34" charset="0"/>
              </a:rPr>
              <a:t>Data Sources: Indices of Multiple Deprivation, Ministry of Housing, Communities &amp; Local Government, © Crown copyright 2021</a:t>
            </a:r>
            <a:br>
              <a:rPr lang="en-GB" sz="1000" b="1" i="1">
                <a:latin typeface="+mn-lt"/>
                <a:cs typeface="Calibri" panose="020F0502020204030204" pitchFamily="34" charset="0"/>
              </a:rPr>
            </a:br>
            <a:r>
              <a:rPr lang="en-GB" sz="1000" b="1" i="1">
                <a:latin typeface="+mn-lt"/>
                <a:cs typeface="Calibri" panose="020F0502020204030204" pitchFamily="34" charset="0"/>
              </a:rPr>
              <a:t>Mid Year Population Estimates 2020, Office for National Statistics, © Crown copyright 2021</a:t>
            </a:r>
            <a:endParaRPr lang="en-GB" sz="1050" b="1" i="1">
              <a:latin typeface="+mn-lt"/>
              <a:cs typeface="Calibri" panose="020F0502020204030204" pitchFamily="34" charset="0"/>
            </a:endParaRPr>
          </a:p>
        </p:txBody>
      </p:sp>
      <p:graphicFrame>
        <p:nvGraphicFramePr>
          <p:cNvPr id="3" name="Table 2">
            <a:extLst>
              <a:ext uri="{FF2B5EF4-FFF2-40B4-BE49-F238E27FC236}">
                <a16:creationId xmlns:a16="http://schemas.microsoft.com/office/drawing/2014/main" id="{28B616B8-BB69-4B10-AED4-077E68C54B0E}"/>
              </a:ext>
            </a:extLst>
          </p:cNvPr>
          <p:cNvGraphicFramePr>
            <a:graphicFrameLocks noGrp="1"/>
          </p:cNvGraphicFramePr>
          <p:nvPr>
            <p:extLst>
              <p:ext uri="{D42A27DB-BD31-4B8C-83A1-F6EECF244321}">
                <p14:modId xmlns:p14="http://schemas.microsoft.com/office/powerpoint/2010/main" val="515938825"/>
              </p:ext>
            </p:extLst>
          </p:nvPr>
        </p:nvGraphicFramePr>
        <p:xfrm>
          <a:off x="544744" y="4986558"/>
          <a:ext cx="6616701" cy="1335417"/>
        </p:xfrm>
        <a:graphic>
          <a:graphicData uri="http://schemas.openxmlformats.org/drawingml/2006/table">
            <a:tbl>
              <a:tblPr firstRow="1">
                <a:tableStyleId>{5C22544A-7EE6-4342-B048-85BDC9FD1C3A}</a:tableStyleId>
              </a:tblPr>
              <a:tblGrid>
                <a:gridCol w="2594327">
                  <a:extLst>
                    <a:ext uri="{9D8B030D-6E8A-4147-A177-3AD203B41FA5}">
                      <a16:colId xmlns:a16="http://schemas.microsoft.com/office/drawing/2014/main" val="1358810898"/>
                    </a:ext>
                  </a:extLst>
                </a:gridCol>
                <a:gridCol w="958361">
                  <a:extLst>
                    <a:ext uri="{9D8B030D-6E8A-4147-A177-3AD203B41FA5}">
                      <a16:colId xmlns:a16="http://schemas.microsoft.com/office/drawing/2014/main" val="1235858965"/>
                    </a:ext>
                  </a:extLst>
                </a:gridCol>
                <a:gridCol w="668216">
                  <a:extLst>
                    <a:ext uri="{9D8B030D-6E8A-4147-A177-3AD203B41FA5}">
                      <a16:colId xmlns:a16="http://schemas.microsoft.com/office/drawing/2014/main" val="3882107758"/>
                    </a:ext>
                  </a:extLst>
                </a:gridCol>
                <a:gridCol w="641838">
                  <a:extLst>
                    <a:ext uri="{9D8B030D-6E8A-4147-A177-3AD203B41FA5}">
                      <a16:colId xmlns:a16="http://schemas.microsoft.com/office/drawing/2014/main" val="3976480699"/>
                    </a:ext>
                  </a:extLst>
                </a:gridCol>
                <a:gridCol w="703385">
                  <a:extLst>
                    <a:ext uri="{9D8B030D-6E8A-4147-A177-3AD203B41FA5}">
                      <a16:colId xmlns:a16="http://schemas.microsoft.com/office/drawing/2014/main" val="3245124693"/>
                    </a:ext>
                  </a:extLst>
                </a:gridCol>
                <a:gridCol w="1050574">
                  <a:extLst>
                    <a:ext uri="{9D8B030D-6E8A-4147-A177-3AD203B41FA5}">
                      <a16:colId xmlns:a16="http://schemas.microsoft.com/office/drawing/2014/main" val="2945992929"/>
                    </a:ext>
                  </a:extLst>
                </a:gridCol>
              </a:tblGrid>
              <a:tr h="180975">
                <a:tc gridSpan="6">
                  <a:txBody>
                    <a:bodyPr/>
                    <a:lstStyle/>
                    <a:p>
                      <a:pPr algn="ctr" fontAlgn="b"/>
                      <a:r>
                        <a:rPr lang="en-GB" sz="1100" u="none" strike="noStrike">
                          <a:effectLst/>
                        </a:rPr>
                        <a:t>Estimated Population (Mid year estimates 2020) within each National Quintile</a:t>
                      </a:r>
                      <a:endParaRPr lang="en-GB" sz="1100" b="0" i="0" u="none" strike="noStrike">
                        <a:solidFill>
                          <a:srgbClr val="000000"/>
                        </a:solidFill>
                        <a:effectLst/>
                        <a:latin typeface="Arial" panose="020B0604020202020204" pitchFamily="34" charset="0"/>
                      </a:endParaRPr>
                    </a:p>
                  </a:txBody>
                  <a:tcPr marL="9525" marR="9525" marT="9525"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878001"/>
                  </a:ext>
                </a:extLst>
              </a:tr>
              <a:tr h="430542">
                <a:tc>
                  <a:txBody>
                    <a:bodyPr/>
                    <a:lstStyle/>
                    <a:p>
                      <a:pPr algn="l" fontAlgn="b"/>
                      <a:r>
                        <a:rPr lang="en-GB" sz="1100" u="none" strike="noStrike">
                          <a:effectLst/>
                        </a:rPr>
                        <a:t>Area</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GB" sz="1100" u="none" strike="noStrike">
                          <a:effectLst/>
                        </a:rPr>
                        <a:t>Quintile 1 </a:t>
                      </a:r>
                    </a:p>
                    <a:p>
                      <a:pPr algn="l" fontAlgn="b"/>
                      <a:r>
                        <a:rPr lang="en-GB" sz="1100" u="none" strike="noStrike">
                          <a:effectLst/>
                        </a:rPr>
                        <a:t>(most deprived)</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GB" sz="1100" u="none" strike="noStrike">
                          <a:effectLst/>
                        </a:rPr>
                        <a:t>Quintile 2</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GB" sz="1100" u="none" strike="noStrike">
                          <a:effectLst/>
                        </a:rPr>
                        <a:t>Quintile 3</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GB" sz="1100" u="none" strike="noStrike">
                          <a:effectLst/>
                        </a:rPr>
                        <a:t>Quintile 4</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GB" sz="1100" u="none" strike="noStrike">
                          <a:effectLst/>
                        </a:rPr>
                        <a:t>Quintile 5 </a:t>
                      </a:r>
                    </a:p>
                    <a:p>
                      <a:pPr algn="l" fontAlgn="b"/>
                      <a:r>
                        <a:rPr lang="en-GB" sz="1100" u="none" strike="noStrike">
                          <a:effectLst/>
                        </a:rPr>
                        <a:t>(least deprived)</a:t>
                      </a:r>
                      <a:endParaRPr lang="en-GB"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412071588"/>
                  </a:ext>
                </a:extLst>
              </a:tr>
              <a:tr h="180975">
                <a:tc>
                  <a:txBody>
                    <a:bodyPr/>
                    <a:lstStyle/>
                    <a:p>
                      <a:pPr algn="l" fontAlgn="b"/>
                      <a:r>
                        <a:rPr lang="en-GB" sz="1100" u="none" strike="noStrike">
                          <a:effectLst/>
                        </a:rPr>
                        <a:t>Highley PPA Population</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GB" sz="1100" u="none" strike="noStrike">
                          <a:effectLst/>
                        </a:rPr>
                        <a:t>0</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GB" sz="1100" u="none" strike="noStrike">
                          <a:effectLst/>
                        </a:rPr>
                        <a:t>2,045</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GB" sz="1100" u="none" strike="noStrike">
                          <a:effectLst/>
                        </a:rPr>
                        <a:t>527</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GB" sz="1100" u="none" strike="noStrike">
                          <a:effectLst/>
                        </a:rPr>
                        <a:t>1,753</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GB" sz="1100" u="none" strike="noStrike">
                          <a:effectLst/>
                        </a:rPr>
                        <a:t>0</a:t>
                      </a:r>
                      <a:endParaRPr lang="en-GB"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375607178"/>
                  </a:ext>
                </a:extLst>
              </a:tr>
              <a:tr h="180975">
                <a:tc>
                  <a:txBody>
                    <a:bodyPr/>
                    <a:lstStyle/>
                    <a:p>
                      <a:pPr algn="l" fontAlgn="b"/>
                      <a:r>
                        <a:rPr lang="en-GB" sz="1100" u="none" strike="noStrike">
                          <a:effectLst/>
                        </a:rPr>
                        <a:t>Highley PPA Percentage of Total Population</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GB" sz="1100" u="none" strike="noStrike">
                          <a:effectLst/>
                        </a:rPr>
                        <a:t>0%</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GB" sz="1100" u="none" strike="noStrike">
                          <a:effectLst/>
                        </a:rPr>
                        <a:t>47%</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GB" sz="1100" u="none" strike="noStrike">
                          <a:effectLst/>
                        </a:rPr>
                        <a:t>12%</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GB" sz="1100" u="none" strike="noStrike">
                          <a:effectLst/>
                        </a:rPr>
                        <a:t>41%</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GB" sz="1100" u="none" strike="noStrike">
                          <a:effectLst/>
                        </a:rPr>
                        <a:t>0%</a:t>
                      </a:r>
                      <a:endParaRPr lang="en-GB"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582531511"/>
                  </a:ext>
                </a:extLst>
              </a:tr>
              <a:tr h="180975">
                <a:tc>
                  <a:txBody>
                    <a:bodyPr/>
                    <a:lstStyle/>
                    <a:p>
                      <a:pPr algn="l" fontAlgn="b"/>
                      <a:r>
                        <a:rPr lang="en-GB" sz="1100" u="none" strike="noStrike">
                          <a:effectLst/>
                        </a:rPr>
                        <a:t>Shropshire Population</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GB" sz="1100" u="none" strike="noStrike">
                          <a:effectLst/>
                        </a:rPr>
                        <a:t>15,082</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GB" sz="1100" u="none" strike="noStrike">
                          <a:effectLst/>
                        </a:rPr>
                        <a:t>69,014</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GB" sz="1100" u="none" strike="noStrike">
                          <a:effectLst/>
                        </a:rPr>
                        <a:t>117,193</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GB" sz="1100" u="none" strike="noStrike">
                          <a:effectLst/>
                        </a:rPr>
                        <a:t>79,758</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GB" sz="1100" u="none" strike="noStrike">
                          <a:effectLst/>
                        </a:rPr>
                        <a:t>44,368</a:t>
                      </a:r>
                      <a:endParaRPr lang="en-GB"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412676728"/>
                  </a:ext>
                </a:extLst>
              </a:tr>
              <a:tr h="180975">
                <a:tc>
                  <a:txBody>
                    <a:bodyPr/>
                    <a:lstStyle/>
                    <a:p>
                      <a:pPr algn="l" fontAlgn="b"/>
                      <a:r>
                        <a:rPr lang="en-GB" sz="1100" u="none" strike="noStrike">
                          <a:effectLst/>
                        </a:rPr>
                        <a:t>Shropshire Percentage of Total Population</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GB" sz="1100" u="none" strike="noStrike">
                          <a:effectLst/>
                        </a:rPr>
                        <a:t>5%</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GB" sz="1100" u="none" strike="noStrike">
                          <a:effectLst/>
                        </a:rPr>
                        <a:t>21%</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GB" sz="1100" u="none" strike="noStrike">
                          <a:effectLst/>
                        </a:rPr>
                        <a:t>36%</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GB" sz="1100" u="none" strike="noStrike">
                          <a:effectLst/>
                        </a:rPr>
                        <a:t>25%</a:t>
                      </a:r>
                      <a:endParaRPr lang="en-GB" sz="11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GB" sz="1100" u="none" strike="noStrike">
                          <a:effectLst/>
                        </a:rPr>
                        <a:t>14%</a:t>
                      </a:r>
                      <a:endParaRPr lang="en-GB" sz="11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070607779"/>
                  </a:ext>
                </a:extLst>
              </a:tr>
            </a:tbl>
          </a:graphicData>
        </a:graphic>
      </p:graphicFrame>
    </p:spTree>
    <p:extLst>
      <p:ext uri="{BB962C8B-B14F-4D97-AF65-F5344CB8AC3E}">
        <p14:creationId xmlns:p14="http://schemas.microsoft.com/office/powerpoint/2010/main" val="3095788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7E55-24DB-42CD-A0FD-331B35C2BC43}"/>
              </a:ext>
            </a:extLst>
          </p:cNvPr>
          <p:cNvSpPr>
            <a:spLocks noGrp="1"/>
          </p:cNvSpPr>
          <p:nvPr>
            <p:ph type="title"/>
          </p:nvPr>
        </p:nvSpPr>
        <p:spPr>
          <a:xfrm>
            <a:off x="4975564" y="-87697"/>
            <a:ext cx="10446328" cy="1002291"/>
          </a:xfrm>
        </p:spPr>
        <p:txBody>
          <a:bodyPr>
            <a:normAutofit/>
          </a:bodyPr>
          <a:lstStyle/>
          <a:p>
            <a:r>
              <a:rPr lang="en-GB" sz="3200">
                <a:latin typeface="Calibri"/>
                <a:cs typeface="Calibri"/>
              </a:rPr>
              <a:t>Economic Data</a:t>
            </a:r>
          </a:p>
        </p:txBody>
      </p:sp>
      <p:sp>
        <p:nvSpPr>
          <p:cNvPr id="12" name="TextBox 11">
            <a:extLst>
              <a:ext uri="{FF2B5EF4-FFF2-40B4-BE49-F238E27FC236}">
                <a16:creationId xmlns:a16="http://schemas.microsoft.com/office/drawing/2014/main" id="{0862BE66-6264-408F-8FCE-F4E4422F13F6}"/>
              </a:ext>
            </a:extLst>
          </p:cNvPr>
          <p:cNvSpPr txBox="1"/>
          <p:nvPr/>
        </p:nvSpPr>
        <p:spPr>
          <a:xfrm>
            <a:off x="187807" y="1264218"/>
            <a:ext cx="11292381" cy="307777"/>
          </a:xfrm>
          <a:prstGeom prst="rect">
            <a:avLst/>
          </a:prstGeom>
          <a:noFill/>
        </p:spPr>
        <p:txBody>
          <a:bodyPr wrap="square">
            <a:spAutoFit/>
          </a:bodyPr>
          <a:lstStyle/>
          <a:p>
            <a:r>
              <a:rPr lang="en-GB" sz="1400"/>
              <a:t>Attendance Allowance is paid to people who are ill or disabled after their 65</a:t>
            </a:r>
            <a:r>
              <a:rPr lang="en-GB" sz="1400" baseline="30000"/>
              <a:t>th</a:t>
            </a:r>
            <a:r>
              <a:rPr lang="en-GB" sz="1400"/>
              <a:t> birthday and who need someone to help them with their personal care.</a:t>
            </a:r>
          </a:p>
        </p:txBody>
      </p:sp>
      <p:pic>
        <p:nvPicPr>
          <p:cNvPr id="3" name="Picture 2">
            <a:extLst>
              <a:ext uri="{FF2B5EF4-FFF2-40B4-BE49-F238E27FC236}">
                <a16:creationId xmlns:a16="http://schemas.microsoft.com/office/drawing/2014/main" id="{359A555D-5935-4A98-A47C-034CAADB2303}"/>
              </a:ext>
            </a:extLst>
          </p:cNvPr>
          <p:cNvPicPr>
            <a:picLocks noChangeAspect="1"/>
          </p:cNvPicPr>
          <p:nvPr/>
        </p:nvPicPr>
        <p:blipFill>
          <a:blip r:embed="rId3"/>
          <a:stretch>
            <a:fillRect/>
          </a:stretch>
        </p:blipFill>
        <p:spPr>
          <a:xfrm>
            <a:off x="0" y="5242420"/>
            <a:ext cx="9205758" cy="1615580"/>
          </a:xfrm>
          <a:prstGeom prst="rect">
            <a:avLst/>
          </a:prstGeom>
        </p:spPr>
      </p:pic>
      <p:sp>
        <p:nvSpPr>
          <p:cNvPr id="10" name="TextBox 9">
            <a:extLst>
              <a:ext uri="{FF2B5EF4-FFF2-40B4-BE49-F238E27FC236}">
                <a16:creationId xmlns:a16="http://schemas.microsoft.com/office/drawing/2014/main" id="{4904ABBA-FC26-4A8D-A69E-74FA5AF6EEBB}"/>
              </a:ext>
            </a:extLst>
          </p:cNvPr>
          <p:cNvSpPr txBox="1"/>
          <p:nvPr/>
        </p:nvSpPr>
        <p:spPr>
          <a:xfrm>
            <a:off x="8924608" y="5580798"/>
            <a:ext cx="4572000" cy="261610"/>
          </a:xfrm>
          <a:prstGeom prst="rect">
            <a:avLst/>
          </a:prstGeom>
          <a:noFill/>
        </p:spPr>
        <p:txBody>
          <a:bodyPr wrap="square">
            <a:spAutoFit/>
          </a:bodyPr>
          <a:lstStyle/>
          <a:p>
            <a:r>
              <a:rPr lang="en-GB" sz="1100">
                <a:latin typeface="+mn-lt"/>
                <a:cs typeface="Calibri" panose="020F0502020204030204" pitchFamily="34" charset="0"/>
              </a:rPr>
              <a:t>Source: Department for Work and Pensions</a:t>
            </a:r>
          </a:p>
        </p:txBody>
      </p:sp>
      <p:graphicFrame>
        <p:nvGraphicFramePr>
          <p:cNvPr id="13" name="Table 12">
            <a:extLst>
              <a:ext uri="{FF2B5EF4-FFF2-40B4-BE49-F238E27FC236}">
                <a16:creationId xmlns:a16="http://schemas.microsoft.com/office/drawing/2014/main" id="{A89D6E24-841F-4976-9CA2-A1EF58420504}"/>
              </a:ext>
            </a:extLst>
          </p:cNvPr>
          <p:cNvGraphicFramePr>
            <a:graphicFrameLocks noGrp="1"/>
          </p:cNvGraphicFramePr>
          <p:nvPr>
            <p:extLst>
              <p:ext uri="{D42A27DB-BD31-4B8C-83A1-F6EECF244321}">
                <p14:modId xmlns:p14="http://schemas.microsoft.com/office/powerpoint/2010/main" val="3947248392"/>
              </p:ext>
            </p:extLst>
          </p:nvPr>
        </p:nvGraphicFramePr>
        <p:xfrm>
          <a:off x="187807" y="1913838"/>
          <a:ext cx="11292381" cy="3540560"/>
        </p:xfrm>
        <a:graphic>
          <a:graphicData uri="http://schemas.openxmlformats.org/drawingml/2006/table">
            <a:tbl>
              <a:tblPr firstRow="1">
                <a:tableStyleId>{5C22544A-7EE6-4342-B048-85BDC9FD1C3A}</a:tableStyleId>
              </a:tblPr>
              <a:tblGrid>
                <a:gridCol w="4244948">
                  <a:extLst>
                    <a:ext uri="{9D8B030D-6E8A-4147-A177-3AD203B41FA5}">
                      <a16:colId xmlns:a16="http://schemas.microsoft.com/office/drawing/2014/main" val="3666617151"/>
                    </a:ext>
                  </a:extLst>
                </a:gridCol>
                <a:gridCol w="1179143">
                  <a:extLst>
                    <a:ext uri="{9D8B030D-6E8A-4147-A177-3AD203B41FA5}">
                      <a16:colId xmlns:a16="http://schemas.microsoft.com/office/drawing/2014/main" val="3869647246"/>
                    </a:ext>
                  </a:extLst>
                </a:gridCol>
                <a:gridCol w="1718439">
                  <a:extLst>
                    <a:ext uri="{9D8B030D-6E8A-4147-A177-3AD203B41FA5}">
                      <a16:colId xmlns:a16="http://schemas.microsoft.com/office/drawing/2014/main" val="2426004512"/>
                    </a:ext>
                  </a:extLst>
                </a:gridCol>
                <a:gridCol w="1572190">
                  <a:extLst>
                    <a:ext uri="{9D8B030D-6E8A-4147-A177-3AD203B41FA5}">
                      <a16:colId xmlns:a16="http://schemas.microsoft.com/office/drawing/2014/main" val="1115408314"/>
                    </a:ext>
                  </a:extLst>
                </a:gridCol>
                <a:gridCol w="1480784">
                  <a:extLst>
                    <a:ext uri="{9D8B030D-6E8A-4147-A177-3AD203B41FA5}">
                      <a16:colId xmlns:a16="http://schemas.microsoft.com/office/drawing/2014/main" val="3296958180"/>
                    </a:ext>
                  </a:extLst>
                </a:gridCol>
                <a:gridCol w="1096877">
                  <a:extLst>
                    <a:ext uri="{9D8B030D-6E8A-4147-A177-3AD203B41FA5}">
                      <a16:colId xmlns:a16="http://schemas.microsoft.com/office/drawing/2014/main" val="893361624"/>
                    </a:ext>
                  </a:extLst>
                </a:gridCol>
              </a:tblGrid>
              <a:tr h="311492">
                <a:tc>
                  <a:txBody>
                    <a:bodyPr/>
                    <a:lstStyle/>
                    <a:p>
                      <a:pPr algn="l" fontAlgn="ctr"/>
                      <a:r>
                        <a:rPr lang="en-GB" sz="1000" u="none" strike="noStrike">
                          <a:effectLst/>
                          <a:latin typeface="+mn-lt"/>
                        </a:rPr>
                        <a:t>Area</a:t>
                      </a:r>
                      <a:endParaRPr lang="en-GB" sz="1000" b="0" i="0" u="none" strike="noStrike">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marL="0" marR="0" lvl="0" indent="0" algn="ctr" defTabSz="914411"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Highley</a:t>
                      </a:r>
                      <a:endParaRPr lang="en-GB" sz="1000" b="0" i="0" u="none" strike="noStrike">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marL="0" marR="0" lvl="0" indent="0" algn="ctr" defTabSz="914411"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Shropshire Council Area</a:t>
                      </a:r>
                      <a:endParaRPr lang="en-GB" sz="1000" b="0" i="0" u="none" strike="noStrike">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marL="0" marR="0" lvl="0" indent="0" algn="ctr" defTabSz="914411"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West Midlands</a:t>
                      </a:r>
                      <a:endParaRPr lang="en-GB" sz="1000" b="0" i="0" u="none" strike="noStrike">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marL="0" marR="0" lvl="0" indent="0" algn="ctr" defTabSz="914411" rtl="0" eaLnBrk="1" fontAlgn="ctr" latinLnBrk="0" hangingPunct="1">
                        <a:lnSpc>
                          <a:spcPct val="100000"/>
                        </a:lnSpc>
                        <a:spcBef>
                          <a:spcPts val="0"/>
                        </a:spcBef>
                        <a:spcAft>
                          <a:spcPts val="0"/>
                        </a:spcAft>
                        <a:buClrTx/>
                        <a:buSzTx/>
                        <a:buFontTx/>
                        <a:buNone/>
                        <a:tabLst/>
                        <a:defRPr/>
                      </a:pPr>
                      <a:r>
                        <a:rPr lang="en-GB" sz="1000" u="none" strike="noStrike">
                          <a:effectLst/>
                          <a:latin typeface="+mn-lt"/>
                        </a:rPr>
                        <a:t>England</a:t>
                      </a:r>
                      <a:endParaRPr lang="en-GB" sz="1000" b="0" i="0" u="none" strike="noStrike">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marL="0" marR="0" lvl="0" indent="0" algn="ctr" defTabSz="914411" rtl="0" eaLnBrk="1" fontAlgn="ctr" latinLnBrk="0" hangingPunct="1">
                        <a:lnSpc>
                          <a:spcPct val="100000"/>
                        </a:lnSpc>
                        <a:spcBef>
                          <a:spcPts val="0"/>
                        </a:spcBef>
                        <a:spcAft>
                          <a:spcPts val="0"/>
                        </a:spcAft>
                        <a:buClrTx/>
                        <a:buSzTx/>
                        <a:buFontTx/>
                        <a:buNone/>
                        <a:tabLst/>
                        <a:defRPr/>
                      </a:pPr>
                      <a:r>
                        <a:rPr lang="en-GB" sz="1000" b="1" i="0" u="none" strike="noStrike">
                          <a:effectLst/>
                          <a:latin typeface="+mn-lt"/>
                        </a:rPr>
                        <a:t>Great Britain</a:t>
                      </a:r>
                    </a:p>
                  </a:txBody>
                  <a:tcPr marL="9525" marR="9525" marT="952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9759883"/>
                  </a:ext>
                </a:extLst>
              </a:tr>
              <a:tr h="269089">
                <a:tc>
                  <a:txBody>
                    <a:bodyPr/>
                    <a:lstStyle/>
                    <a:p>
                      <a:pPr marL="0" marR="0" lvl="0" indent="0" algn="l" defTabSz="914411" rtl="0" eaLnBrk="1" fontAlgn="b" latinLnBrk="0" hangingPunct="1">
                        <a:lnSpc>
                          <a:spcPct val="100000"/>
                        </a:lnSpc>
                        <a:spcBef>
                          <a:spcPts val="0"/>
                        </a:spcBef>
                        <a:spcAft>
                          <a:spcPts val="0"/>
                        </a:spcAft>
                        <a:buClrTx/>
                        <a:buSzTx/>
                        <a:buFontTx/>
                        <a:buNone/>
                        <a:tabLst/>
                        <a:defRPr/>
                      </a:pPr>
                      <a:r>
                        <a:rPr lang="en-GB" sz="1000" u="none" strike="noStrike">
                          <a:effectLst/>
                          <a:latin typeface="+mn-lt"/>
                        </a:rPr>
                        <a:t>Attendance Allowance February 2020</a:t>
                      </a:r>
                      <a:endParaRPr lang="en-GB" sz="1000" b="0" i="0" u="none" strike="noStrike">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128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8,781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140,181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1,211,833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1000" b="0" i="0" u="none" strike="noStrike">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402271"/>
                  </a:ext>
                </a:extLst>
              </a:tr>
              <a:tr h="269089">
                <a:tc>
                  <a:txBody>
                    <a:bodyPr/>
                    <a:lstStyle/>
                    <a:p>
                      <a:pPr algn="l" fontAlgn="ctr"/>
                      <a:r>
                        <a:rPr lang="en-GB" sz="1000" u="none" strike="noStrike">
                          <a:effectLst/>
                          <a:latin typeface="+mn-lt"/>
                        </a:rPr>
                        <a:t>Attendance Allowance February 2021</a:t>
                      </a:r>
                      <a:endParaRPr lang="en-GB" sz="1000" b="0" i="0" u="none" strike="noStrike">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149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8,742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135,095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1,172,543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1000" b="0" i="0" u="none" strike="noStrike">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0986639"/>
                  </a:ext>
                </a:extLst>
              </a:tr>
              <a:tr h="269089">
                <a:tc>
                  <a:txBody>
                    <a:bodyPr/>
                    <a:lstStyle/>
                    <a:p>
                      <a:pPr marL="0" marR="0" lvl="0" indent="0" algn="l" defTabSz="914411" rtl="0" eaLnBrk="1" fontAlgn="b" latinLnBrk="0" hangingPunct="1">
                        <a:lnSpc>
                          <a:spcPct val="100000"/>
                        </a:lnSpc>
                        <a:spcBef>
                          <a:spcPts val="0"/>
                        </a:spcBef>
                        <a:spcAft>
                          <a:spcPts val="0"/>
                        </a:spcAft>
                        <a:buClrTx/>
                        <a:buSzTx/>
                        <a:buFontTx/>
                        <a:buNone/>
                        <a:tabLst/>
                        <a:defRPr/>
                      </a:pPr>
                      <a:r>
                        <a:rPr lang="en-GB" sz="1000" u="none" strike="noStrike">
                          <a:effectLst/>
                          <a:latin typeface="+mn-lt"/>
                        </a:rPr>
                        <a:t>% Change February 2020 to February 2021</a:t>
                      </a:r>
                      <a:endParaRPr lang="en-GB" sz="1000" b="0" i="0" u="none" strike="noStrike">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16.4%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1000" b="0" i="0" u="none" strike="noStrike">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8301774"/>
                  </a:ext>
                </a:extLst>
              </a:tr>
              <a:tr h="269089">
                <a:tc>
                  <a:txBody>
                    <a:bodyPr/>
                    <a:lstStyle/>
                    <a:p>
                      <a:pPr algn="l" fontAlgn="b"/>
                      <a:r>
                        <a:rPr lang="en-GB" sz="1000" b="0" i="0" u="none" strike="noStrike">
                          <a:effectLst/>
                          <a:latin typeface="+mn-lt"/>
                        </a:rPr>
                        <a:t>Number of persons aged 16+ in receipt of carers allowance Feb 2020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3,242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94,348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761,436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1000" b="0" i="0" u="none" strike="noStrike">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0480476"/>
                  </a:ext>
                </a:extLst>
              </a:tr>
              <a:tr h="269089">
                <a:tc>
                  <a:txBody>
                    <a:bodyPr/>
                    <a:lstStyle/>
                    <a:p>
                      <a:pPr marL="0" marR="0" lvl="0" indent="0" algn="l" defTabSz="914411" rtl="0" eaLnBrk="1" fontAlgn="b" latinLnBrk="0" hangingPunct="1">
                        <a:lnSpc>
                          <a:spcPct val="100000"/>
                        </a:lnSpc>
                        <a:spcBef>
                          <a:spcPts val="0"/>
                        </a:spcBef>
                        <a:spcAft>
                          <a:spcPts val="0"/>
                        </a:spcAft>
                        <a:buClrTx/>
                        <a:buSzTx/>
                        <a:buFontTx/>
                        <a:buNone/>
                        <a:tabLst/>
                        <a:defRPr/>
                      </a:pPr>
                      <a:r>
                        <a:rPr lang="en-GB" sz="1000" b="0" i="0" u="none" strike="noStrike">
                          <a:effectLst/>
                          <a:latin typeface="+mn-lt"/>
                        </a:rPr>
                        <a:t>Number of persons aged 16+ in receipt of carers allowance Feb 2021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3,404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98,650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794,816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1000" b="0" i="0" u="none" strike="noStrike">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8512903"/>
                  </a:ext>
                </a:extLst>
              </a:tr>
              <a:tr h="269089">
                <a:tc>
                  <a:txBody>
                    <a:bodyPr/>
                    <a:lstStyle/>
                    <a:p>
                      <a:pPr algn="l" fontAlgn="b"/>
                      <a:r>
                        <a:rPr lang="en-GB" sz="1000" b="0" i="0" u="none" strike="noStrike">
                          <a:effectLst/>
                          <a:latin typeface="+mn-lt"/>
                        </a:rPr>
                        <a:t>% change </a:t>
                      </a:r>
                      <a:r>
                        <a:rPr lang="en-GB" sz="1000" u="none" strike="noStrike">
                          <a:effectLst/>
                          <a:latin typeface="+mn-lt"/>
                        </a:rPr>
                        <a:t>February 2020 to February 2021</a:t>
                      </a:r>
                      <a:endParaRPr lang="en-GB" sz="1000" b="0" i="0" u="none" strike="noStrike">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1000" b="0" i="0" u="none" strike="noStrike">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1782376"/>
                  </a:ext>
                </a:extLst>
              </a:tr>
              <a:tr h="269089">
                <a:tc>
                  <a:txBody>
                    <a:bodyPr/>
                    <a:lstStyle/>
                    <a:p>
                      <a:pPr algn="l" fontAlgn="b"/>
                      <a:r>
                        <a:rPr lang="en-GB" sz="1000" b="0" i="0" u="none" strike="noStrike">
                          <a:effectLst/>
                          <a:latin typeface="+mn-lt"/>
                        </a:rPr>
                        <a:t>Proportion of Households which are fuel poor, 2019 (Source BEIS)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15.2%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12.3%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1000" b="0" i="0" u="none" strike="noStrike">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1000" b="0" i="0" u="none" strike="noStrike">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1000" b="0" i="0" u="none" strike="noStrike">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564902"/>
                  </a:ext>
                </a:extLst>
              </a:tr>
              <a:tr h="269089">
                <a:tc>
                  <a:txBody>
                    <a:bodyPr/>
                    <a:lstStyle/>
                    <a:p>
                      <a:pPr algn="l" fontAlgn="b"/>
                      <a:r>
                        <a:rPr lang="en-GB" sz="1000" b="0" i="0" u="none" strike="noStrike">
                          <a:effectLst/>
                          <a:latin typeface="+mn-lt"/>
                        </a:rPr>
                        <a:t>Proportion of 16-64 population claiming universal credit, September 2021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10.6%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10.5%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15.8%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14.3%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1000" b="0" i="0" u="none" strike="noStrike">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1143107"/>
                  </a:ext>
                </a:extLst>
              </a:tr>
              <a:tr h="269089">
                <a:tc>
                  <a:txBody>
                    <a:bodyPr/>
                    <a:lstStyle/>
                    <a:p>
                      <a:pPr algn="l" fontAlgn="b"/>
                      <a:r>
                        <a:rPr lang="en-GB" sz="1000" b="0" i="0" u="none" strike="noStrike">
                          <a:effectLst/>
                          <a:latin typeface="+mn-lt"/>
                        </a:rPr>
                        <a:t>Number of households on universal credit, May 2021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14.5%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1000" b="0" i="0" u="none" strike="noStrike">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18.4%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1000" b="0" i="0" u="none" strike="noStrike">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5498324"/>
                  </a:ext>
                </a:extLst>
              </a:tr>
              <a:tr h="269089">
                <a:tc>
                  <a:txBody>
                    <a:bodyPr/>
                    <a:lstStyle/>
                    <a:p>
                      <a:pPr algn="l" fontAlgn="b"/>
                      <a:r>
                        <a:rPr lang="en-GB" sz="1000" b="0" i="0" u="none" strike="noStrike">
                          <a:effectLst/>
                          <a:latin typeface="+mn-lt"/>
                        </a:rPr>
                        <a:t>Growth in households on universal credit, March 2020 – May 2021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90.5%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86.9%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76.1%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1000" b="0" i="0" u="none" strike="noStrike">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84.2%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0434590"/>
                  </a:ext>
                </a:extLst>
              </a:tr>
              <a:tr h="269089">
                <a:tc>
                  <a:txBody>
                    <a:bodyPr/>
                    <a:lstStyle/>
                    <a:p>
                      <a:pPr algn="l" fontAlgn="b"/>
                      <a:r>
                        <a:rPr lang="en-GB" sz="1000" b="0" i="0" u="none" strike="noStrike">
                          <a:effectLst/>
                          <a:latin typeface="+mn-lt"/>
                        </a:rPr>
                        <a:t>Median Household earnings 2020 (CACI </a:t>
                      </a:r>
                      <a:r>
                        <a:rPr lang="en-GB" sz="1000" b="0" i="0" u="none" strike="noStrike" err="1">
                          <a:effectLst/>
                          <a:latin typeface="+mn-lt"/>
                        </a:rPr>
                        <a:t>paycheck</a:t>
                      </a:r>
                      <a:r>
                        <a:rPr lang="en-GB" sz="1000" b="0" i="0" u="none" strike="noStrike">
                          <a:effectLst/>
                          <a:latin typeface="+mn-lt"/>
                        </a:rPr>
                        <a:t> data)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£29,679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£33,820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1000" b="0" i="0" u="none" strike="noStrike">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£33,337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1000" b="0" i="0" u="none" strike="noStrike">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8322570"/>
                  </a:ext>
                </a:extLst>
              </a:tr>
              <a:tr h="269089">
                <a:tc>
                  <a:txBody>
                    <a:bodyPr/>
                    <a:lstStyle/>
                    <a:p>
                      <a:pPr algn="l" fontAlgn="b"/>
                      <a:r>
                        <a:rPr lang="en-GB" sz="1000" b="0" i="0" u="none" strike="noStrike">
                          <a:effectLst/>
                          <a:latin typeface="+mn-lt"/>
                        </a:rPr>
                        <a:t>Claimant Count for principle reason of unemployment, September 2021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1000" b="0" i="0" u="none" strike="noStrike">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000" b="0" i="0" u="none" strike="noStrike">
                          <a:effectLst/>
                          <a:latin typeface="+mn-lt"/>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0627500"/>
                  </a:ext>
                </a:extLst>
              </a:tr>
            </a:tbl>
          </a:graphicData>
        </a:graphic>
      </p:graphicFrame>
    </p:spTree>
    <p:extLst>
      <p:ext uri="{BB962C8B-B14F-4D97-AF65-F5344CB8AC3E}">
        <p14:creationId xmlns:p14="http://schemas.microsoft.com/office/powerpoint/2010/main" val="393581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7E55-24DB-42CD-A0FD-331B35C2BC43}"/>
              </a:ext>
            </a:extLst>
          </p:cNvPr>
          <p:cNvSpPr>
            <a:spLocks noGrp="1"/>
          </p:cNvSpPr>
          <p:nvPr>
            <p:ph type="title"/>
          </p:nvPr>
        </p:nvSpPr>
        <p:spPr>
          <a:xfrm>
            <a:off x="5201595" y="-25315"/>
            <a:ext cx="10446328" cy="1002291"/>
          </a:xfrm>
        </p:spPr>
        <p:txBody>
          <a:bodyPr>
            <a:normAutofit/>
          </a:bodyPr>
          <a:lstStyle/>
          <a:p>
            <a:r>
              <a:rPr lang="en-GB" sz="3200">
                <a:latin typeface="Calibri"/>
                <a:cs typeface="Calibri"/>
              </a:rPr>
              <a:t>Crime Data</a:t>
            </a:r>
          </a:p>
        </p:txBody>
      </p:sp>
      <p:graphicFrame>
        <p:nvGraphicFramePr>
          <p:cNvPr id="8" name="Chart 7">
            <a:extLst>
              <a:ext uri="{FF2B5EF4-FFF2-40B4-BE49-F238E27FC236}">
                <a16:creationId xmlns:a16="http://schemas.microsoft.com/office/drawing/2014/main" id="{77A0F2F4-1746-4450-B7C5-49B14EBE7795}"/>
              </a:ext>
            </a:extLst>
          </p:cNvPr>
          <p:cNvGraphicFramePr>
            <a:graphicFrameLocks noGrp="1"/>
          </p:cNvGraphicFramePr>
          <p:nvPr>
            <p:extLst>
              <p:ext uri="{D42A27DB-BD31-4B8C-83A1-F6EECF244321}">
                <p14:modId xmlns:p14="http://schemas.microsoft.com/office/powerpoint/2010/main" val="2942460101"/>
              </p:ext>
            </p:extLst>
          </p:nvPr>
        </p:nvGraphicFramePr>
        <p:xfrm>
          <a:off x="402335" y="1213282"/>
          <a:ext cx="5600802" cy="39150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05BF0DBD-26CB-4507-AF7F-FEEEEC05D690}"/>
              </a:ext>
            </a:extLst>
          </p:cNvPr>
          <p:cNvGraphicFramePr>
            <a:graphicFrameLocks noGrp="1"/>
          </p:cNvGraphicFramePr>
          <p:nvPr>
            <p:extLst>
              <p:ext uri="{D42A27DB-BD31-4B8C-83A1-F6EECF244321}">
                <p14:modId xmlns:p14="http://schemas.microsoft.com/office/powerpoint/2010/main" val="2805566995"/>
              </p:ext>
            </p:extLst>
          </p:nvPr>
        </p:nvGraphicFramePr>
        <p:xfrm>
          <a:off x="6188865" y="1213282"/>
          <a:ext cx="5531600" cy="4325112"/>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a:extLst>
              <a:ext uri="{FF2B5EF4-FFF2-40B4-BE49-F238E27FC236}">
                <a16:creationId xmlns:a16="http://schemas.microsoft.com/office/drawing/2014/main" id="{9FF9AA3E-5649-441F-A165-2B283FC3196E}"/>
              </a:ext>
            </a:extLst>
          </p:cNvPr>
          <p:cNvPicPr>
            <a:picLocks noChangeAspect="1"/>
          </p:cNvPicPr>
          <p:nvPr/>
        </p:nvPicPr>
        <p:blipFill>
          <a:blip r:embed="rId5"/>
          <a:stretch>
            <a:fillRect/>
          </a:stretch>
        </p:blipFill>
        <p:spPr>
          <a:xfrm>
            <a:off x="0" y="5242420"/>
            <a:ext cx="9205758" cy="1615580"/>
          </a:xfrm>
          <a:prstGeom prst="rect">
            <a:avLst/>
          </a:prstGeom>
        </p:spPr>
      </p:pic>
    </p:spTree>
    <p:extLst>
      <p:ext uri="{BB962C8B-B14F-4D97-AF65-F5344CB8AC3E}">
        <p14:creationId xmlns:p14="http://schemas.microsoft.com/office/powerpoint/2010/main" val="2654766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7E55-24DB-42CD-A0FD-331B35C2BC43}"/>
              </a:ext>
            </a:extLst>
          </p:cNvPr>
          <p:cNvSpPr>
            <a:spLocks noGrp="1"/>
          </p:cNvSpPr>
          <p:nvPr>
            <p:ph type="title"/>
          </p:nvPr>
        </p:nvSpPr>
        <p:spPr>
          <a:xfrm>
            <a:off x="4934468" y="-168925"/>
            <a:ext cx="10446328" cy="1002291"/>
          </a:xfrm>
        </p:spPr>
        <p:txBody>
          <a:bodyPr>
            <a:normAutofit/>
          </a:bodyPr>
          <a:lstStyle/>
          <a:p>
            <a:r>
              <a:rPr lang="en-GB" sz="3200">
                <a:latin typeface="Calibri"/>
                <a:cs typeface="Calibri"/>
              </a:rPr>
              <a:t>Transport Data</a:t>
            </a:r>
          </a:p>
        </p:txBody>
      </p:sp>
      <p:pic>
        <p:nvPicPr>
          <p:cNvPr id="3" name="Picture 2">
            <a:extLst>
              <a:ext uri="{FF2B5EF4-FFF2-40B4-BE49-F238E27FC236}">
                <a16:creationId xmlns:a16="http://schemas.microsoft.com/office/drawing/2014/main" id="{1639ECFA-5692-48F6-871B-6903D94064C0}"/>
              </a:ext>
            </a:extLst>
          </p:cNvPr>
          <p:cNvPicPr>
            <a:picLocks noChangeAspect="1"/>
          </p:cNvPicPr>
          <p:nvPr/>
        </p:nvPicPr>
        <p:blipFill>
          <a:blip r:embed="rId3"/>
          <a:stretch>
            <a:fillRect/>
          </a:stretch>
        </p:blipFill>
        <p:spPr>
          <a:xfrm>
            <a:off x="0" y="5242420"/>
            <a:ext cx="9205758" cy="1615580"/>
          </a:xfrm>
          <a:prstGeom prst="rect">
            <a:avLst/>
          </a:prstGeom>
        </p:spPr>
      </p:pic>
      <p:pic>
        <p:nvPicPr>
          <p:cNvPr id="10" name="Picture 9" descr="Map&#10;&#10;Description automatically generated">
            <a:extLst>
              <a:ext uri="{FF2B5EF4-FFF2-40B4-BE49-F238E27FC236}">
                <a16:creationId xmlns:a16="http://schemas.microsoft.com/office/drawing/2014/main" id="{3A8E41B2-8842-407A-9B20-2EF06554923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482993" y="1152095"/>
            <a:ext cx="5425899" cy="4498692"/>
          </a:xfrm>
          <a:prstGeom prst="rect">
            <a:avLst/>
          </a:prstGeom>
          <a:noFill/>
        </p:spPr>
      </p:pic>
      <p:graphicFrame>
        <p:nvGraphicFramePr>
          <p:cNvPr id="4" name="Table 3">
            <a:extLst>
              <a:ext uri="{FF2B5EF4-FFF2-40B4-BE49-F238E27FC236}">
                <a16:creationId xmlns:a16="http://schemas.microsoft.com/office/drawing/2014/main" id="{15BEB2AD-0056-4FEB-87F7-338D75E99002}"/>
              </a:ext>
            </a:extLst>
          </p:cNvPr>
          <p:cNvGraphicFramePr>
            <a:graphicFrameLocks noGrp="1"/>
          </p:cNvGraphicFramePr>
          <p:nvPr>
            <p:extLst>
              <p:ext uri="{D42A27DB-BD31-4B8C-83A1-F6EECF244321}">
                <p14:modId xmlns:p14="http://schemas.microsoft.com/office/powerpoint/2010/main" val="1318622444"/>
              </p:ext>
            </p:extLst>
          </p:nvPr>
        </p:nvGraphicFramePr>
        <p:xfrm>
          <a:off x="106375" y="1152095"/>
          <a:ext cx="5770443" cy="4344575"/>
        </p:xfrm>
        <a:graphic>
          <a:graphicData uri="http://schemas.openxmlformats.org/drawingml/2006/table">
            <a:tbl>
              <a:tblPr>
                <a:tableStyleId>{5C22544A-7EE6-4342-B048-85BDC9FD1C3A}</a:tableStyleId>
              </a:tblPr>
              <a:tblGrid>
                <a:gridCol w="1689210">
                  <a:extLst>
                    <a:ext uri="{9D8B030D-6E8A-4147-A177-3AD203B41FA5}">
                      <a16:colId xmlns:a16="http://schemas.microsoft.com/office/drawing/2014/main" val="2745285853"/>
                    </a:ext>
                  </a:extLst>
                </a:gridCol>
                <a:gridCol w="1689210">
                  <a:extLst>
                    <a:ext uri="{9D8B030D-6E8A-4147-A177-3AD203B41FA5}">
                      <a16:colId xmlns:a16="http://schemas.microsoft.com/office/drawing/2014/main" val="947408902"/>
                    </a:ext>
                  </a:extLst>
                </a:gridCol>
                <a:gridCol w="863101">
                  <a:extLst>
                    <a:ext uri="{9D8B030D-6E8A-4147-A177-3AD203B41FA5}">
                      <a16:colId xmlns:a16="http://schemas.microsoft.com/office/drawing/2014/main" val="2578862208"/>
                    </a:ext>
                  </a:extLst>
                </a:gridCol>
                <a:gridCol w="863101">
                  <a:extLst>
                    <a:ext uri="{9D8B030D-6E8A-4147-A177-3AD203B41FA5}">
                      <a16:colId xmlns:a16="http://schemas.microsoft.com/office/drawing/2014/main" val="4084830494"/>
                    </a:ext>
                  </a:extLst>
                </a:gridCol>
                <a:gridCol w="665821">
                  <a:extLst>
                    <a:ext uri="{9D8B030D-6E8A-4147-A177-3AD203B41FA5}">
                      <a16:colId xmlns:a16="http://schemas.microsoft.com/office/drawing/2014/main" val="963909447"/>
                    </a:ext>
                  </a:extLst>
                </a:gridCol>
              </a:tblGrid>
              <a:tr h="420473">
                <a:tc>
                  <a:txBody>
                    <a:bodyPr/>
                    <a:lstStyle/>
                    <a:p>
                      <a:pPr algn="l" rtl="0" fontAlgn="b"/>
                      <a:r>
                        <a:rPr lang="en-GB" sz="1000" b="1" u="none" strike="noStrike">
                          <a:effectLst/>
                        </a:rPr>
                        <a:t>Average Journey Time (Minutes)</a:t>
                      </a:r>
                      <a:endParaRPr lang="en-GB" sz="1000" b="1"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1000" b="1" u="none" strike="noStrike">
                          <a:effectLst/>
                        </a:rPr>
                        <a:t>Area</a:t>
                      </a:r>
                      <a:endParaRPr lang="en-GB" sz="1000" b="1"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GB" sz="1000" b="1" u="none" strike="noStrike">
                          <a:effectLst/>
                        </a:rPr>
                        <a:t>Highley</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GB" sz="1000" b="1" u="none" strike="noStrike">
                          <a:effectLst/>
                        </a:rPr>
                        <a:t>Shropshire</a:t>
                      </a:r>
                      <a:endParaRPr lang="en-GB" sz="1000" b="1"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GB" sz="1000" b="1" u="none" strike="noStrike">
                          <a:effectLst/>
                        </a:rPr>
                        <a:t>England</a:t>
                      </a:r>
                      <a:endParaRPr lang="en-GB" sz="1000" b="1"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1914004"/>
                  </a:ext>
                </a:extLst>
              </a:tr>
              <a:tr h="186862">
                <a:tc rowSpan="3">
                  <a:txBody>
                    <a:bodyPr/>
                    <a:lstStyle/>
                    <a:p>
                      <a:pPr algn="l" fontAlgn="b"/>
                      <a:r>
                        <a:rPr lang="en-GB" sz="1000" u="none" strike="noStrike">
                          <a:effectLst/>
                        </a:rPr>
                        <a:t>Primary school</a:t>
                      </a:r>
                      <a:endParaRPr lang="en-GB" sz="1000" b="0" i="0" u="none" strike="noStrike">
                        <a:solidFill>
                          <a:srgbClr val="000000"/>
                        </a:solidFill>
                        <a:effectLst/>
                        <a:latin typeface="Arial" panose="020B0604020202020204" pitchFamily="34" charset="0"/>
                      </a:endParaRPr>
                    </a:p>
                  </a:txBody>
                  <a:tcPr marL="7176" marR="7176" marT="71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GB" sz="1000" u="none" strike="noStrike">
                          <a:effectLst/>
                        </a:rPr>
                        <a:t>Public Transport/On foot</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19.5</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13.1</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9.3</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3546042"/>
                  </a:ext>
                </a:extLst>
              </a:tr>
              <a:tr h="186862">
                <a:tc vMerge="1">
                  <a:txBody>
                    <a:bodyPr/>
                    <a:lstStyle/>
                    <a:p>
                      <a:endParaRPr lang="en-GB"/>
                    </a:p>
                  </a:txBody>
                  <a:tcPr/>
                </a:tc>
                <a:tc>
                  <a:txBody>
                    <a:bodyPr/>
                    <a:lstStyle/>
                    <a:p>
                      <a:pPr algn="l" rtl="0" fontAlgn="b"/>
                      <a:r>
                        <a:rPr lang="en-GB" sz="1000" u="none" strike="noStrike">
                          <a:effectLst/>
                        </a:rPr>
                        <a:t>Cycling</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13.6</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10.4</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8.7</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7747192"/>
                  </a:ext>
                </a:extLst>
              </a:tr>
              <a:tr h="186862">
                <a:tc vMerge="1">
                  <a:txBody>
                    <a:bodyPr/>
                    <a:lstStyle/>
                    <a:p>
                      <a:endParaRPr lang="en-GB"/>
                    </a:p>
                  </a:txBody>
                  <a:tcPr/>
                </a:tc>
                <a:tc>
                  <a:txBody>
                    <a:bodyPr/>
                    <a:lstStyle/>
                    <a:p>
                      <a:pPr algn="l" rtl="0" fontAlgn="b"/>
                      <a:r>
                        <a:rPr lang="en-GB" sz="1000" u="none" strike="noStrike">
                          <a:effectLst/>
                        </a:rPr>
                        <a:t>By Car</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8.8</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8.1</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7.7</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0301876"/>
                  </a:ext>
                </a:extLst>
              </a:tr>
              <a:tr h="186862">
                <a:tc rowSpan="3">
                  <a:txBody>
                    <a:bodyPr/>
                    <a:lstStyle/>
                    <a:p>
                      <a:pPr algn="l" rtl="0" fontAlgn="b"/>
                      <a:r>
                        <a:rPr lang="en-GB" sz="1000" u="none" strike="noStrike">
                          <a:effectLst/>
                        </a:rPr>
                        <a:t>Secondary school</a:t>
                      </a:r>
                      <a:endParaRPr lang="en-GB" sz="1000" b="0" i="0" u="none" strike="noStrike">
                        <a:solidFill>
                          <a:srgbClr val="000000"/>
                        </a:solidFill>
                        <a:effectLst/>
                        <a:latin typeface="Arial" panose="020B0604020202020204" pitchFamily="34" charset="0"/>
                      </a:endParaRPr>
                    </a:p>
                  </a:txBody>
                  <a:tcPr marL="7176" marR="7176" marT="71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GB" sz="1000" u="none" strike="noStrike">
                          <a:effectLst/>
                        </a:rPr>
                        <a:t>Public Transport/On foot</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36.5</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29.3</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18.4</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4369519"/>
                  </a:ext>
                </a:extLst>
              </a:tr>
              <a:tr h="186862">
                <a:tc vMerge="1">
                  <a:txBody>
                    <a:bodyPr/>
                    <a:lstStyle/>
                    <a:p>
                      <a:endParaRPr lang="en-GB"/>
                    </a:p>
                  </a:txBody>
                  <a:tcPr/>
                </a:tc>
                <a:tc>
                  <a:txBody>
                    <a:bodyPr/>
                    <a:lstStyle/>
                    <a:p>
                      <a:pPr algn="l" rtl="0" fontAlgn="b"/>
                      <a:r>
                        <a:rPr lang="en-GB" sz="1000" u="none" strike="noStrike">
                          <a:effectLst/>
                        </a:rPr>
                        <a:t>Cycling</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40.6</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22.3</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14.2</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8882910"/>
                  </a:ext>
                </a:extLst>
              </a:tr>
              <a:tr h="186862">
                <a:tc vMerge="1">
                  <a:txBody>
                    <a:bodyPr/>
                    <a:lstStyle/>
                    <a:p>
                      <a:endParaRPr lang="en-GB"/>
                    </a:p>
                  </a:txBody>
                  <a:tcPr/>
                </a:tc>
                <a:tc>
                  <a:txBody>
                    <a:bodyPr/>
                    <a:lstStyle/>
                    <a:p>
                      <a:pPr algn="l" rtl="0" fontAlgn="b"/>
                      <a:r>
                        <a:rPr lang="en-GB" sz="1000" u="none" strike="noStrike">
                          <a:effectLst/>
                        </a:rPr>
                        <a:t>By Car</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18</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12.7</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10.5</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4981667"/>
                  </a:ext>
                </a:extLst>
              </a:tr>
              <a:tr h="186862">
                <a:tc rowSpan="3">
                  <a:txBody>
                    <a:bodyPr/>
                    <a:lstStyle/>
                    <a:p>
                      <a:pPr algn="l" rtl="0" fontAlgn="b"/>
                      <a:r>
                        <a:rPr lang="en-GB" sz="1000" u="none" strike="noStrike">
                          <a:effectLst/>
                        </a:rPr>
                        <a:t>Further education</a:t>
                      </a:r>
                      <a:endParaRPr lang="en-GB" sz="1000" b="0" i="0" u="none" strike="noStrike">
                        <a:solidFill>
                          <a:srgbClr val="000000"/>
                        </a:solidFill>
                        <a:effectLst/>
                        <a:latin typeface="Arial" panose="020B0604020202020204" pitchFamily="34" charset="0"/>
                      </a:endParaRPr>
                    </a:p>
                  </a:txBody>
                  <a:tcPr marL="7176" marR="7176" marT="71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GB" sz="1000" u="none" strike="noStrike">
                          <a:effectLst/>
                        </a:rPr>
                        <a:t>Public Transport/On foot</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35.5</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36.7</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21.4</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016280"/>
                  </a:ext>
                </a:extLst>
              </a:tr>
              <a:tr h="186862">
                <a:tc vMerge="1">
                  <a:txBody>
                    <a:bodyPr/>
                    <a:lstStyle/>
                    <a:p>
                      <a:endParaRPr lang="en-GB"/>
                    </a:p>
                  </a:txBody>
                  <a:tcPr/>
                </a:tc>
                <a:tc>
                  <a:txBody>
                    <a:bodyPr/>
                    <a:lstStyle/>
                    <a:p>
                      <a:pPr algn="l" rtl="0" fontAlgn="b"/>
                      <a:r>
                        <a:rPr lang="en-GB" sz="1000" u="none" strike="noStrike">
                          <a:effectLst/>
                        </a:rPr>
                        <a:t>Cycling</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41.9</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33.7</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17.1</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9450162"/>
                  </a:ext>
                </a:extLst>
              </a:tr>
              <a:tr h="186862">
                <a:tc vMerge="1">
                  <a:txBody>
                    <a:bodyPr/>
                    <a:lstStyle/>
                    <a:p>
                      <a:endParaRPr lang="en-GB"/>
                    </a:p>
                  </a:txBody>
                  <a:tcPr/>
                </a:tc>
                <a:tc>
                  <a:txBody>
                    <a:bodyPr/>
                    <a:lstStyle/>
                    <a:p>
                      <a:pPr algn="l" rtl="0" fontAlgn="b"/>
                      <a:r>
                        <a:rPr lang="en-GB" sz="1000" u="none" strike="noStrike">
                          <a:effectLst/>
                        </a:rPr>
                        <a:t>By Car</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19.3</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17.1</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11.8</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8066237"/>
                  </a:ext>
                </a:extLst>
              </a:tr>
              <a:tr h="186862">
                <a:tc rowSpan="3">
                  <a:txBody>
                    <a:bodyPr/>
                    <a:lstStyle/>
                    <a:p>
                      <a:pPr algn="l" rtl="0" fontAlgn="b"/>
                      <a:r>
                        <a:rPr lang="en-GB" sz="1000" u="none" strike="noStrike">
                          <a:effectLst/>
                        </a:rPr>
                        <a:t>GP surgery</a:t>
                      </a:r>
                      <a:endParaRPr lang="en-GB" sz="1000" b="0" i="0" u="none" strike="noStrike">
                        <a:solidFill>
                          <a:srgbClr val="000000"/>
                        </a:solidFill>
                        <a:effectLst/>
                        <a:latin typeface="Arial" panose="020B0604020202020204" pitchFamily="34" charset="0"/>
                      </a:endParaRPr>
                    </a:p>
                  </a:txBody>
                  <a:tcPr marL="7176" marR="7176" marT="71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GB" sz="1000" u="none" strike="noStrike">
                          <a:effectLst/>
                        </a:rPr>
                        <a:t>Public Transport/On foot</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18</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20.5</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12.9</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541139"/>
                  </a:ext>
                </a:extLst>
              </a:tr>
              <a:tr h="186862">
                <a:tc vMerge="1">
                  <a:txBody>
                    <a:bodyPr/>
                    <a:lstStyle/>
                    <a:p>
                      <a:endParaRPr lang="en-GB"/>
                    </a:p>
                  </a:txBody>
                  <a:tcPr/>
                </a:tc>
                <a:tc>
                  <a:txBody>
                    <a:bodyPr/>
                    <a:lstStyle/>
                    <a:p>
                      <a:pPr algn="l" rtl="0" fontAlgn="b"/>
                      <a:r>
                        <a:rPr lang="en-GB" sz="1000" u="none" strike="noStrike">
                          <a:effectLst/>
                        </a:rPr>
                        <a:t>Cycling</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13.5</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15.8</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10.9</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9505494"/>
                  </a:ext>
                </a:extLst>
              </a:tr>
              <a:tr h="186862">
                <a:tc vMerge="1">
                  <a:txBody>
                    <a:bodyPr/>
                    <a:lstStyle/>
                    <a:p>
                      <a:endParaRPr lang="en-GB"/>
                    </a:p>
                  </a:txBody>
                  <a:tcPr/>
                </a:tc>
                <a:tc>
                  <a:txBody>
                    <a:bodyPr/>
                    <a:lstStyle/>
                    <a:p>
                      <a:pPr algn="l" rtl="0" fontAlgn="b"/>
                      <a:r>
                        <a:rPr lang="en-GB" sz="1000" u="none" strike="noStrike">
                          <a:effectLst/>
                        </a:rPr>
                        <a:t>By Car</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9</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10.2</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8.6</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7634878"/>
                  </a:ext>
                </a:extLst>
              </a:tr>
              <a:tr h="186862">
                <a:tc rowSpan="3">
                  <a:txBody>
                    <a:bodyPr/>
                    <a:lstStyle/>
                    <a:p>
                      <a:pPr algn="l" rtl="0" fontAlgn="b"/>
                      <a:r>
                        <a:rPr lang="en-GB" sz="1000" u="none" strike="noStrike">
                          <a:effectLst/>
                        </a:rPr>
                        <a:t>Hospital</a:t>
                      </a:r>
                      <a:endParaRPr lang="en-GB" sz="1000" b="0" i="0" u="none" strike="noStrike">
                        <a:solidFill>
                          <a:srgbClr val="000000"/>
                        </a:solidFill>
                        <a:effectLst/>
                        <a:latin typeface="Arial" panose="020B0604020202020204" pitchFamily="34" charset="0"/>
                      </a:endParaRPr>
                    </a:p>
                  </a:txBody>
                  <a:tcPr marL="7176" marR="7176" marT="71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GB" sz="1000" u="none" strike="noStrike">
                          <a:effectLst/>
                        </a:rPr>
                        <a:t>Public Transport/On foot</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57.5</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64</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39</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7106410"/>
                  </a:ext>
                </a:extLst>
              </a:tr>
              <a:tr h="186862">
                <a:tc vMerge="1">
                  <a:txBody>
                    <a:bodyPr/>
                    <a:lstStyle/>
                    <a:p>
                      <a:endParaRPr lang="en-GB"/>
                    </a:p>
                  </a:txBody>
                  <a:tcPr/>
                </a:tc>
                <a:tc>
                  <a:txBody>
                    <a:bodyPr/>
                    <a:lstStyle/>
                    <a:p>
                      <a:pPr algn="l" rtl="0" fontAlgn="b"/>
                      <a:r>
                        <a:rPr lang="en-GB" sz="1000" u="none" strike="noStrike">
                          <a:effectLst/>
                        </a:rPr>
                        <a:t>Cycling</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77.9</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71.5</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33.9</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6184131"/>
                  </a:ext>
                </a:extLst>
              </a:tr>
              <a:tr h="186862">
                <a:tc vMerge="1">
                  <a:txBody>
                    <a:bodyPr/>
                    <a:lstStyle/>
                    <a:p>
                      <a:endParaRPr lang="en-GB"/>
                    </a:p>
                  </a:txBody>
                  <a:tcPr/>
                </a:tc>
                <a:tc>
                  <a:txBody>
                    <a:bodyPr/>
                    <a:lstStyle/>
                    <a:p>
                      <a:pPr algn="l" rtl="0" fontAlgn="b"/>
                      <a:r>
                        <a:rPr lang="en-GB" sz="1000" u="none" strike="noStrike">
                          <a:effectLst/>
                        </a:rPr>
                        <a:t>By Car</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30.8</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28.6</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19.6</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6603116"/>
                  </a:ext>
                </a:extLst>
              </a:tr>
              <a:tr h="186862">
                <a:tc rowSpan="3">
                  <a:txBody>
                    <a:bodyPr/>
                    <a:lstStyle/>
                    <a:p>
                      <a:pPr algn="l" fontAlgn="b"/>
                      <a:r>
                        <a:rPr lang="en-GB" sz="1000" u="none" strike="noStrike">
                          <a:effectLst/>
                        </a:rPr>
                        <a:t>Food store</a:t>
                      </a:r>
                      <a:endParaRPr lang="en-GB" sz="1000" b="0" i="0" u="none" strike="noStrike">
                        <a:solidFill>
                          <a:srgbClr val="000000"/>
                        </a:solidFill>
                        <a:effectLst/>
                        <a:latin typeface="Arial" panose="020B0604020202020204" pitchFamily="34" charset="0"/>
                      </a:endParaRPr>
                    </a:p>
                  </a:txBody>
                  <a:tcPr marL="7176" marR="7176" marT="71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GB" sz="1000" u="none" strike="noStrike">
                          <a:effectLst/>
                        </a:rPr>
                        <a:t>Public Transport/On foot</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16.8</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15.7</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8.9</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327239"/>
                  </a:ext>
                </a:extLst>
              </a:tr>
              <a:tr h="186862">
                <a:tc vMerge="1">
                  <a:txBody>
                    <a:bodyPr/>
                    <a:lstStyle/>
                    <a:p>
                      <a:endParaRPr lang="en-GB"/>
                    </a:p>
                  </a:txBody>
                  <a:tcPr/>
                </a:tc>
                <a:tc>
                  <a:txBody>
                    <a:bodyPr/>
                    <a:lstStyle/>
                    <a:p>
                      <a:pPr algn="l" rtl="0" fontAlgn="b"/>
                      <a:r>
                        <a:rPr lang="en-GB" sz="1000" u="none" strike="noStrike">
                          <a:effectLst/>
                        </a:rPr>
                        <a:t>Cycling</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12.5</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12.2</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8.8</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2361046"/>
                  </a:ext>
                </a:extLst>
              </a:tr>
              <a:tr h="186862">
                <a:tc vMerge="1">
                  <a:txBody>
                    <a:bodyPr/>
                    <a:lstStyle/>
                    <a:p>
                      <a:endParaRPr lang="en-GB"/>
                    </a:p>
                  </a:txBody>
                  <a:tcPr/>
                </a:tc>
                <a:tc>
                  <a:txBody>
                    <a:bodyPr/>
                    <a:lstStyle/>
                    <a:p>
                      <a:pPr algn="l" rtl="0" fontAlgn="b"/>
                      <a:r>
                        <a:rPr lang="en-GB" sz="1000" u="none" strike="noStrike">
                          <a:effectLst/>
                        </a:rPr>
                        <a:t>By Car</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8.1</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8.4</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7.4</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2395310"/>
                  </a:ext>
                </a:extLst>
              </a:tr>
              <a:tr h="186862">
                <a:tc rowSpan="3">
                  <a:txBody>
                    <a:bodyPr/>
                    <a:lstStyle/>
                    <a:p>
                      <a:pPr algn="l" fontAlgn="b"/>
                      <a:r>
                        <a:rPr lang="en-GB" sz="1000" u="none" strike="noStrike">
                          <a:effectLst/>
                        </a:rPr>
                        <a:t>Town centre</a:t>
                      </a:r>
                      <a:endParaRPr lang="en-GB" sz="1000" b="0" i="0" u="none" strike="noStrike">
                        <a:solidFill>
                          <a:srgbClr val="000000"/>
                        </a:solidFill>
                        <a:effectLst/>
                        <a:latin typeface="Arial" panose="020B0604020202020204" pitchFamily="34" charset="0"/>
                      </a:endParaRPr>
                    </a:p>
                  </a:txBody>
                  <a:tcPr marL="7176" marR="7176" marT="71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GB" sz="1000" u="none" strike="noStrike">
                          <a:effectLst/>
                        </a:rPr>
                        <a:t>Public Transport/On foot</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35.9</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29.9</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20.6</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5198277"/>
                  </a:ext>
                </a:extLst>
              </a:tr>
              <a:tr h="186862">
                <a:tc vMerge="1">
                  <a:txBody>
                    <a:bodyPr/>
                    <a:lstStyle/>
                    <a:p>
                      <a:endParaRPr lang="en-GB"/>
                    </a:p>
                  </a:txBody>
                  <a:tcPr/>
                </a:tc>
                <a:tc>
                  <a:txBody>
                    <a:bodyPr/>
                    <a:lstStyle/>
                    <a:p>
                      <a:pPr algn="l" rtl="0" fontAlgn="b"/>
                      <a:r>
                        <a:rPr lang="en-GB" sz="1000" u="none" strike="noStrike">
                          <a:effectLst/>
                        </a:rPr>
                        <a:t>Cycling</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41.6</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26.8</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17.4</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1373274"/>
                  </a:ext>
                </a:extLst>
              </a:tr>
              <a:tr h="186862">
                <a:tc vMerge="1">
                  <a:txBody>
                    <a:bodyPr/>
                    <a:lstStyle/>
                    <a:p>
                      <a:endParaRPr lang="en-GB"/>
                    </a:p>
                  </a:txBody>
                  <a:tcPr/>
                </a:tc>
                <a:tc>
                  <a:txBody>
                    <a:bodyPr/>
                    <a:lstStyle/>
                    <a:p>
                      <a:pPr algn="l" rtl="0" fontAlgn="b"/>
                      <a:r>
                        <a:rPr lang="en-GB" sz="1000" u="none" strike="noStrike">
                          <a:effectLst/>
                        </a:rPr>
                        <a:t>By Car</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19.4</a:t>
                      </a:r>
                      <a:endParaRPr lang="en-GB" sz="1000" b="1" i="0" u="none" strike="noStrike">
                        <a:solidFill>
                          <a:srgbClr val="161645"/>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14.6</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000" u="none" strike="noStrike">
                          <a:effectLst/>
                        </a:rPr>
                        <a:t>12.1</a:t>
                      </a:r>
                      <a:endParaRPr lang="en-GB" sz="1000" b="0" i="0" u="none" strike="noStrike">
                        <a:solidFill>
                          <a:srgbClr val="000000"/>
                        </a:solidFill>
                        <a:effectLst/>
                        <a:latin typeface="Arial" panose="020B0604020202020204" pitchFamily="34" charset="0"/>
                      </a:endParaRPr>
                    </a:p>
                  </a:txBody>
                  <a:tcPr marL="7176" marR="7176" marT="71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0152190"/>
                  </a:ext>
                </a:extLst>
              </a:tr>
            </a:tbl>
          </a:graphicData>
        </a:graphic>
      </p:graphicFrame>
    </p:spTree>
    <p:extLst>
      <p:ext uri="{BB962C8B-B14F-4D97-AF65-F5344CB8AC3E}">
        <p14:creationId xmlns:p14="http://schemas.microsoft.com/office/powerpoint/2010/main" val="2278637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19566-E0A0-43C5-9B04-C32E96996A0C}"/>
              </a:ext>
            </a:extLst>
          </p:cNvPr>
          <p:cNvSpPr>
            <a:spLocks noGrp="1"/>
          </p:cNvSpPr>
          <p:nvPr>
            <p:ph type="title"/>
          </p:nvPr>
        </p:nvSpPr>
        <p:spPr>
          <a:xfrm>
            <a:off x="433035" y="1380244"/>
            <a:ext cx="11325930" cy="2759781"/>
          </a:xfrm>
        </p:spPr>
        <p:txBody>
          <a:bodyPr>
            <a:noAutofit/>
          </a:bodyPr>
          <a:lstStyle/>
          <a:p>
            <a:pPr algn="ctr"/>
            <a:r>
              <a:rPr lang="en-GB" sz="8600">
                <a:latin typeface="Calibri"/>
                <a:cs typeface="Calibri"/>
              </a:rPr>
              <a:t>Reviewing Community Engagement</a:t>
            </a:r>
          </a:p>
        </p:txBody>
      </p:sp>
      <p:sp>
        <p:nvSpPr>
          <p:cNvPr id="3" name="Content Placeholder 2">
            <a:extLst>
              <a:ext uri="{FF2B5EF4-FFF2-40B4-BE49-F238E27FC236}">
                <a16:creationId xmlns:a16="http://schemas.microsoft.com/office/drawing/2014/main" id="{2188BC69-F78C-4155-8BEA-FA1360CABE11}"/>
              </a:ext>
            </a:extLst>
          </p:cNvPr>
          <p:cNvSpPr>
            <a:spLocks noGrp="1"/>
          </p:cNvSpPr>
          <p:nvPr>
            <p:ph idx="1"/>
          </p:nvPr>
        </p:nvSpPr>
        <p:spPr>
          <a:xfrm>
            <a:off x="1913496" y="4198303"/>
            <a:ext cx="9067801" cy="985838"/>
          </a:xfrm>
        </p:spPr>
        <p:txBody>
          <a:bodyPr vert="horz" lIns="91440" tIns="45721" rIns="91440" bIns="45721" rtlCol="0" anchor="t">
            <a:normAutofit lnSpcReduction="10000"/>
          </a:bodyPr>
          <a:lstStyle/>
          <a:p>
            <a:pPr marL="228600" indent="-228600" algn="just" hangingPunct="0"/>
            <a:r>
              <a:rPr lang="en-GB">
                <a:cs typeface="Times New Roman"/>
              </a:rPr>
              <a:t>Hannah </a:t>
            </a:r>
            <a:r>
              <a:rPr lang="en-GB" sz="3000">
                <a:cs typeface="Times New Roman"/>
              </a:rPr>
              <a:t>Thomas</a:t>
            </a:r>
            <a:r>
              <a:rPr lang="en-GB">
                <a:cs typeface="Times New Roman"/>
              </a:rPr>
              <a:t> – Community Wellbeing Manager</a:t>
            </a:r>
            <a:endParaRPr lang="en-US"/>
          </a:p>
          <a:p>
            <a:pPr marL="228600" indent="-228600" algn="just"/>
            <a:r>
              <a:rPr lang="en-GB">
                <a:cs typeface="Times New Roman"/>
              </a:rPr>
              <a:t>Chris Hirons – Community Wellbeing Outreach Officer</a:t>
            </a:r>
          </a:p>
          <a:p>
            <a:pPr marL="228600" indent="-228600" algn="just"/>
            <a:endParaRPr lang="en-GB" sz="4400">
              <a:cs typeface="Calibri" panose="020F0502020204030204"/>
            </a:endParaRPr>
          </a:p>
        </p:txBody>
      </p:sp>
      <p:pic>
        <p:nvPicPr>
          <p:cNvPr id="4" name="Picture 3">
            <a:extLst>
              <a:ext uri="{FF2B5EF4-FFF2-40B4-BE49-F238E27FC236}">
                <a16:creationId xmlns:a16="http://schemas.microsoft.com/office/drawing/2014/main" id="{0BA57405-BF88-4E57-9ACB-A41BA2DB2F32}"/>
              </a:ext>
            </a:extLst>
          </p:cNvPr>
          <p:cNvPicPr>
            <a:picLocks noChangeAspect="1"/>
          </p:cNvPicPr>
          <p:nvPr/>
        </p:nvPicPr>
        <p:blipFill>
          <a:blip r:embed="rId4"/>
          <a:stretch>
            <a:fillRect/>
          </a:stretch>
        </p:blipFill>
        <p:spPr>
          <a:xfrm>
            <a:off x="0" y="5242420"/>
            <a:ext cx="9205758" cy="1615580"/>
          </a:xfrm>
          <a:prstGeom prst="rect">
            <a:avLst/>
          </a:prstGeom>
        </p:spPr>
      </p:pic>
    </p:spTree>
    <p:extLst>
      <p:ext uri="{BB962C8B-B14F-4D97-AF65-F5344CB8AC3E}">
        <p14:creationId xmlns:p14="http://schemas.microsoft.com/office/powerpoint/2010/main" val="1542096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51" name="Title 2">
            <a:extLst>
              <a:ext uri="{FF2B5EF4-FFF2-40B4-BE49-F238E27FC236}">
                <a16:creationId xmlns:a16="http://schemas.microsoft.com/office/drawing/2014/main" id="{A2C58676-64DB-48B4-B72F-F6DBF9A0985F}"/>
              </a:ext>
            </a:extLst>
          </p:cNvPr>
          <p:cNvSpPr>
            <a:spLocks noGrp="1"/>
          </p:cNvSpPr>
          <p:nvPr>
            <p:ph type="ctrTitle"/>
          </p:nvPr>
        </p:nvSpPr>
        <p:spPr>
          <a:xfrm>
            <a:off x="529389" y="829963"/>
            <a:ext cx="11405371" cy="3253509"/>
          </a:xfrm>
        </p:spPr>
        <p:txBody>
          <a:bodyPr>
            <a:normAutofit/>
          </a:bodyPr>
          <a:lstStyle/>
          <a:p>
            <a:r>
              <a:rPr lang="en-GB" altLang="en-US" sz="8600">
                <a:latin typeface="Calibri"/>
                <a:cs typeface="Calibri"/>
              </a:rPr>
              <a:t>Overview &amp; Context</a:t>
            </a:r>
            <a:br>
              <a:rPr lang="en-GB" altLang="en-US" sz="8600">
                <a:latin typeface="Calibri"/>
                <a:cs typeface="Calibri Light"/>
              </a:rPr>
            </a:br>
            <a:br>
              <a:rPr lang="en-GB" altLang="en-US" sz="4800">
                <a:latin typeface="Calibri"/>
              </a:rPr>
            </a:br>
            <a:r>
              <a:rPr lang="en-GB" altLang="en-US" sz="4300">
                <a:latin typeface="Calibri"/>
                <a:cs typeface="Calibri"/>
              </a:rPr>
              <a:t>Rachel Robinson – Director of Public Health </a:t>
            </a:r>
            <a:endParaRPr lang="en-US" sz="4300">
              <a:latin typeface="Calibri"/>
              <a:cs typeface="Calibri"/>
            </a:endParaRPr>
          </a:p>
        </p:txBody>
      </p:sp>
      <p:pic>
        <p:nvPicPr>
          <p:cNvPr id="2" name="Picture 1">
            <a:extLst>
              <a:ext uri="{FF2B5EF4-FFF2-40B4-BE49-F238E27FC236}">
                <a16:creationId xmlns:a16="http://schemas.microsoft.com/office/drawing/2014/main" id="{FA76356D-DCE7-4B43-828F-7FCE0BE4AAD3}"/>
              </a:ext>
            </a:extLst>
          </p:cNvPr>
          <p:cNvPicPr>
            <a:picLocks noChangeAspect="1"/>
          </p:cNvPicPr>
          <p:nvPr/>
        </p:nvPicPr>
        <p:blipFill>
          <a:blip r:embed="rId4"/>
          <a:stretch>
            <a:fillRect/>
          </a:stretch>
        </p:blipFill>
        <p:spPr>
          <a:xfrm>
            <a:off x="0" y="5242420"/>
            <a:ext cx="9205758" cy="1615580"/>
          </a:xfrm>
          <a:prstGeom prst="rect">
            <a:avLst/>
          </a:prstGeom>
        </p:spPr>
      </p:pic>
    </p:spTree>
    <p:extLst>
      <p:ext uri="{BB962C8B-B14F-4D97-AF65-F5344CB8AC3E}">
        <p14:creationId xmlns:p14="http://schemas.microsoft.com/office/powerpoint/2010/main" val="1894815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01E0EB-E8A9-4796-A4D3-0AF2BFEC1CB0}"/>
              </a:ext>
            </a:extLst>
          </p:cNvPr>
          <p:cNvSpPr>
            <a:spLocks noGrp="1"/>
          </p:cNvSpPr>
          <p:nvPr>
            <p:ph type="ctrTitle"/>
          </p:nvPr>
        </p:nvSpPr>
        <p:spPr>
          <a:xfrm>
            <a:off x="221456" y="1000999"/>
            <a:ext cx="7492567" cy="866165"/>
          </a:xfrm>
        </p:spPr>
        <p:txBody>
          <a:bodyPr vert="horz" lIns="91440" tIns="45720" rIns="91440" bIns="45720" rtlCol="0" anchor="b">
            <a:noAutofit/>
          </a:bodyPr>
          <a:lstStyle/>
          <a:p>
            <a:pPr algn="l"/>
            <a:r>
              <a:rPr lang="en-GB" sz="3600" b="1"/>
              <a:t>Q1. How are people feeling?</a:t>
            </a:r>
            <a:endParaRPr lang="en-GB" sz="3600" b="1">
              <a:cs typeface="Calibri Light"/>
            </a:endParaRPr>
          </a:p>
        </p:txBody>
      </p:sp>
      <p:sp>
        <p:nvSpPr>
          <p:cNvPr id="2" name="TextBox 1">
            <a:extLst>
              <a:ext uri="{FF2B5EF4-FFF2-40B4-BE49-F238E27FC236}">
                <a16:creationId xmlns:a16="http://schemas.microsoft.com/office/drawing/2014/main" id="{9202082A-D3FE-47A2-A2FD-26C19CB54027}"/>
              </a:ext>
            </a:extLst>
          </p:cNvPr>
          <p:cNvSpPr txBox="1"/>
          <p:nvPr/>
        </p:nvSpPr>
        <p:spPr>
          <a:xfrm>
            <a:off x="324385" y="2028000"/>
            <a:ext cx="11043820" cy="3108543"/>
          </a:xfrm>
          <a:prstGeom prst="rect">
            <a:avLst/>
          </a:prstGeom>
          <a:noFill/>
        </p:spPr>
        <p:txBody>
          <a:bodyPr wrap="square" rtlCol="0">
            <a:spAutoFit/>
          </a:bodyPr>
          <a:lstStyle/>
          <a:p>
            <a:pPr marL="457206" indent="-457206">
              <a:buFont typeface="Arial" panose="020B0604020202020204" pitchFamily="34" charset="0"/>
              <a:buChar char="•"/>
            </a:pPr>
            <a:r>
              <a:rPr lang="en-GB" sz="2800"/>
              <a:t>81% of respondents are satisfied with their lives (8 and above)</a:t>
            </a:r>
          </a:p>
          <a:p>
            <a:pPr marL="457206" indent="-457206">
              <a:buFont typeface="Arial" panose="020B0604020202020204" pitchFamily="34" charset="0"/>
              <a:buChar char="•"/>
            </a:pPr>
            <a:endParaRPr lang="en-GB" sz="2800"/>
          </a:p>
          <a:p>
            <a:pPr marL="457206" indent="-457206">
              <a:buFont typeface="Arial" panose="020B0604020202020204" pitchFamily="34" charset="0"/>
              <a:buChar char="•"/>
            </a:pPr>
            <a:r>
              <a:rPr lang="en-GB" sz="2800"/>
              <a:t>78% of respondents feel their lives are worthwhile (8 and above)</a:t>
            </a:r>
          </a:p>
          <a:p>
            <a:pPr marL="457206" indent="-457206">
              <a:buFont typeface="Arial" panose="020B0604020202020204" pitchFamily="34" charset="0"/>
              <a:buChar char="•"/>
            </a:pPr>
            <a:endParaRPr lang="en-GB" sz="2800"/>
          </a:p>
          <a:p>
            <a:pPr marL="457206" indent="-457206">
              <a:buFont typeface="Arial" panose="020B0604020202020204" pitchFamily="34" charset="0"/>
              <a:buChar char="•"/>
            </a:pPr>
            <a:r>
              <a:rPr lang="en-GB" sz="2800"/>
              <a:t>59% of respondents felt happy yesterday (8 and above)</a:t>
            </a:r>
          </a:p>
          <a:p>
            <a:pPr marL="457206" indent="-457206">
              <a:buFont typeface="Arial" panose="020B0604020202020204" pitchFamily="34" charset="0"/>
              <a:buChar char="•"/>
            </a:pPr>
            <a:endParaRPr lang="en-GB" sz="2800"/>
          </a:p>
          <a:p>
            <a:pPr marL="457206" indent="-457206">
              <a:buFont typeface="Arial" panose="020B0604020202020204" pitchFamily="34" charset="0"/>
              <a:buChar char="•"/>
            </a:pPr>
            <a:r>
              <a:rPr lang="en-GB" sz="2800"/>
              <a:t>16% of respondents felt anxious yesterday</a:t>
            </a:r>
          </a:p>
        </p:txBody>
      </p:sp>
      <p:pic>
        <p:nvPicPr>
          <p:cNvPr id="4" name="Picture 3">
            <a:extLst>
              <a:ext uri="{FF2B5EF4-FFF2-40B4-BE49-F238E27FC236}">
                <a16:creationId xmlns:a16="http://schemas.microsoft.com/office/drawing/2014/main" id="{46777C5E-5ACF-4178-A1FE-086D8F208ED5}"/>
              </a:ext>
            </a:extLst>
          </p:cNvPr>
          <p:cNvPicPr>
            <a:picLocks noChangeAspect="1"/>
          </p:cNvPicPr>
          <p:nvPr/>
        </p:nvPicPr>
        <p:blipFill>
          <a:blip r:embed="rId4"/>
          <a:stretch>
            <a:fillRect/>
          </a:stretch>
        </p:blipFill>
        <p:spPr>
          <a:xfrm>
            <a:off x="0" y="5242420"/>
            <a:ext cx="9205758" cy="1615580"/>
          </a:xfrm>
          <a:prstGeom prst="rect">
            <a:avLst/>
          </a:prstGeom>
        </p:spPr>
      </p:pic>
    </p:spTree>
    <p:extLst>
      <p:ext uri="{BB962C8B-B14F-4D97-AF65-F5344CB8AC3E}">
        <p14:creationId xmlns:p14="http://schemas.microsoft.com/office/powerpoint/2010/main" val="4275420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01E0EB-E8A9-4796-A4D3-0AF2BFEC1CB0}"/>
              </a:ext>
            </a:extLst>
          </p:cNvPr>
          <p:cNvSpPr>
            <a:spLocks noGrp="1"/>
          </p:cNvSpPr>
          <p:nvPr>
            <p:ph type="ctrTitle"/>
          </p:nvPr>
        </p:nvSpPr>
        <p:spPr>
          <a:xfrm>
            <a:off x="-804139" y="787551"/>
            <a:ext cx="7919827" cy="957246"/>
          </a:xfrm>
        </p:spPr>
        <p:txBody>
          <a:bodyPr>
            <a:noAutofit/>
          </a:bodyPr>
          <a:lstStyle/>
          <a:p>
            <a:r>
              <a:rPr lang="en-GB" sz="3600" b="1"/>
              <a:t>Q2. What’s A Nice Place to Live?</a:t>
            </a:r>
            <a:endParaRPr lang="en-GB" sz="3600" b="1">
              <a:ea typeface="Calibri Light"/>
              <a:cs typeface="Calibri Light"/>
            </a:endParaRPr>
          </a:p>
        </p:txBody>
      </p:sp>
      <p:sp>
        <p:nvSpPr>
          <p:cNvPr id="6" name="TextBox 5">
            <a:extLst>
              <a:ext uri="{FF2B5EF4-FFF2-40B4-BE49-F238E27FC236}">
                <a16:creationId xmlns:a16="http://schemas.microsoft.com/office/drawing/2014/main" id="{FAFCDF80-2E79-4D9A-B37B-2D5323140CB4}"/>
              </a:ext>
            </a:extLst>
          </p:cNvPr>
          <p:cNvSpPr txBox="1"/>
          <p:nvPr/>
        </p:nvSpPr>
        <p:spPr>
          <a:xfrm>
            <a:off x="362778" y="2004661"/>
            <a:ext cx="10919534" cy="3108543"/>
          </a:xfrm>
          <a:prstGeom prst="rect">
            <a:avLst/>
          </a:prstGeom>
          <a:noFill/>
        </p:spPr>
        <p:txBody>
          <a:bodyPr wrap="square" lIns="91440" tIns="45720" rIns="91440" bIns="45720" rtlCol="0" anchor="t">
            <a:spAutoFit/>
          </a:bodyPr>
          <a:lstStyle/>
          <a:p>
            <a:r>
              <a:rPr lang="en-GB" sz="2800"/>
              <a:t>Top 3 things that make somewhere a nice place to live – </a:t>
            </a:r>
            <a:endParaRPr lang="en-GB" sz="2800">
              <a:cs typeface="Calibri"/>
            </a:endParaRPr>
          </a:p>
          <a:p>
            <a:pPr lvl="1"/>
            <a:endParaRPr lang="en-GB" sz="2800">
              <a:cs typeface="Calibri"/>
            </a:endParaRPr>
          </a:p>
          <a:p>
            <a:pPr marL="742950" lvl="1" indent="-285750">
              <a:buFont typeface="Arial" panose="020B0604020202020204" pitchFamily="34" charset="0"/>
              <a:buChar char="•"/>
            </a:pPr>
            <a:r>
              <a:rPr lang="en-GB" sz="2800"/>
              <a:t>Shopping Facilities</a:t>
            </a:r>
            <a:endParaRPr lang="en-GB" sz="2800">
              <a:cs typeface="Calibri"/>
            </a:endParaRPr>
          </a:p>
          <a:p>
            <a:pPr lvl="1"/>
            <a:endParaRPr lang="en-GB" sz="2800">
              <a:cs typeface="Calibri"/>
            </a:endParaRPr>
          </a:p>
          <a:p>
            <a:pPr marL="742950" lvl="1" indent="-285750">
              <a:buFont typeface="Arial" panose="020B0604020202020204" pitchFamily="34" charset="0"/>
              <a:buChar char="•"/>
            </a:pPr>
            <a:r>
              <a:rPr lang="en-GB" sz="2800"/>
              <a:t>Health Services</a:t>
            </a:r>
            <a:endParaRPr lang="en-GB" sz="2800">
              <a:cs typeface="Calibri"/>
            </a:endParaRPr>
          </a:p>
          <a:p>
            <a:pPr lvl="1"/>
            <a:endParaRPr lang="en-GB" sz="2800">
              <a:cs typeface="Calibri"/>
            </a:endParaRPr>
          </a:p>
          <a:p>
            <a:pPr marL="742950" lvl="1" indent="-285750">
              <a:buFont typeface="Arial" panose="020B0604020202020204" pitchFamily="34" charset="0"/>
              <a:buChar char="•"/>
            </a:pPr>
            <a:r>
              <a:rPr lang="en-GB" sz="2800"/>
              <a:t>Access to Nature</a:t>
            </a:r>
            <a:endParaRPr lang="en-GB" sz="2000">
              <a:cs typeface="Calibri"/>
            </a:endParaRPr>
          </a:p>
        </p:txBody>
      </p:sp>
      <p:pic>
        <p:nvPicPr>
          <p:cNvPr id="2" name="Picture 1">
            <a:extLst>
              <a:ext uri="{FF2B5EF4-FFF2-40B4-BE49-F238E27FC236}">
                <a16:creationId xmlns:a16="http://schemas.microsoft.com/office/drawing/2014/main" id="{1C2FAFE0-A0BF-4EA1-B729-27B97324F5DB}"/>
              </a:ext>
            </a:extLst>
          </p:cNvPr>
          <p:cNvPicPr>
            <a:picLocks noChangeAspect="1"/>
          </p:cNvPicPr>
          <p:nvPr/>
        </p:nvPicPr>
        <p:blipFill>
          <a:blip r:embed="rId4"/>
          <a:stretch>
            <a:fillRect/>
          </a:stretch>
        </p:blipFill>
        <p:spPr>
          <a:xfrm>
            <a:off x="0" y="5242420"/>
            <a:ext cx="9205758" cy="1615580"/>
          </a:xfrm>
          <a:prstGeom prst="rect">
            <a:avLst/>
          </a:prstGeom>
        </p:spPr>
      </p:pic>
    </p:spTree>
    <p:extLst>
      <p:ext uri="{BB962C8B-B14F-4D97-AF65-F5344CB8AC3E}">
        <p14:creationId xmlns:p14="http://schemas.microsoft.com/office/powerpoint/2010/main" val="1710543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01E0EB-E8A9-4796-A4D3-0AF2BFEC1CB0}"/>
              </a:ext>
            </a:extLst>
          </p:cNvPr>
          <p:cNvSpPr>
            <a:spLocks noGrp="1"/>
          </p:cNvSpPr>
          <p:nvPr>
            <p:ph type="ctrTitle"/>
          </p:nvPr>
        </p:nvSpPr>
        <p:spPr>
          <a:xfrm>
            <a:off x="171416" y="1054826"/>
            <a:ext cx="8056955" cy="775925"/>
          </a:xfrm>
        </p:spPr>
        <p:txBody>
          <a:bodyPr>
            <a:noAutofit/>
          </a:bodyPr>
          <a:lstStyle/>
          <a:p>
            <a:pPr algn="l"/>
            <a:r>
              <a:rPr lang="en-GB" sz="3600" b="1"/>
              <a:t>Q3. Where can Highley Improve?</a:t>
            </a:r>
          </a:p>
        </p:txBody>
      </p:sp>
      <p:sp>
        <p:nvSpPr>
          <p:cNvPr id="2" name="TextBox 1">
            <a:extLst>
              <a:ext uri="{FF2B5EF4-FFF2-40B4-BE49-F238E27FC236}">
                <a16:creationId xmlns:a16="http://schemas.microsoft.com/office/drawing/2014/main" id="{8668827B-D7C2-4350-8E66-CB30E6DD417E}"/>
              </a:ext>
            </a:extLst>
          </p:cNvPr>
          <p:cNvSpPr txBox="1"/>
          <p:nvPr/>
        </p:nvSpPr>
        <p:spPr>
          <a:xfrm>
            <a:off x="169294" y="2133208"/>
            <a:ext cx="10813003" cy="3108543"/>
          </a:xfrm>
          <a:prstGeom prst="rect">
            <a:avLst/>
          </a:prstGeom>
          <a:noFill/>
        </p:spPr>
        <p:txBody>
          <a:bodyPr wrap="square" lIns="91440" tIns="45720" rIns="91440" bIns="45720" rtlCol="0" anchor="t">
            <a:spAutoFit/>
          </a:bodyPr>
          <a:lstStyle/>
          <a:p>
            <a:r>
              <a:rPr lang="en-GB" sz="2800"/>
              <a:t>Top three things that respondents want to see improved in Highley – </a:t>
            </a:r>
            <a:endParaRPr lang="en-GB" sz="2800">
              <a:cs typeface="Calibri"/>
            </a:endParaRPr>
          </a:p>
          <a:p>
            <a:endParaRPr lang="en-GB" sz="2800">
              <a:cs typeface="Calibri"/>
            </a:endParaRPr>
          </a:p>
          <a:p>
            <a:pPr marL="742950" lvl="1" indent="-285750">
              <a:buFont typeface="Arial" panose="020B0604020202020204" pitchFamily="34" charset="0"/>
              <a:buChar char="•"/>
            </a:pPr>
            <a:r>
              <a:rPr lang="en-GB" sz="2800"/>
              <a:t>Road and Pavements</a:t>
            </a:r>
            <a:endParaRPr lang="en-GB" sz="2800">
              <a:cs typeface="Calibri"/>
            </a:endParaRPr>
          </a:p>
          <a:p>
            <a:pPr lvl="1"/>
            <a:endParaRPr lang="en-GB" sz="2800">
              <a:cs typeface="Calibri"/>
            </a:endParaRPr>
          </a:p>
          <a:p>
            <a:pPr marL="742950" lvl="1" indent="-285750">
              <a:buFont typeface="Arial" panose="020B0604020202020204" pitchFamily="34" charset="0"/>
              <a:buChar char="•"/>
            </a:pPr>
            <a:r>
              <a:rPr lang="en-GB" sz="2800"/>
              <a:t>Health Services</a:t>
            </a:r>
            <a:endParaRPr lang="en-GB" sz="2800">
              <a:cs typeface="Calibri"/>
            </a:endParaRPr>
          </a:p>
          <a:p>
            <a:pPr lvl="1"/>
            <a:endParaRPr lang="en-GB" sz="2800">
              <a:cs typeface="Calibri"/>
            </a:endParaRPr>
          </a:p>
          <a:p>
            <a:pPr marL="742950" lvl="1" indent="-285750">
              <a:buFont typeface="Arial" panose="020B0604020202020204" pitchFamily="34" charset="0"/>
              <a:buChar char="•"/>
            </a:pPr>
            <a:r>
              <a:rPr lang="en-GB" sz="2800"/>
              <a:t>Activities for Teenagers</a:t>
            </a:r>
            <a:endParaRPr lang="en-GB" sz="2800">
              <a:cs typeface="Calibri"/>
            </a:endParaRPr>
          </a:p>
        </p:txBody>
      </p:sp>
      <p:pic>
        <p:nvPicPr>
          <p:cNvPr id="4" name="Picture 3">
            <a:extLst>
              <a:ext uri="{FF2B5EF4-FFF2-40B4-BE49-F238E27FC236}">
                <a16:creationId xmlns:a16="http://schemas.microsoft.com/office/drawing/2014/main" id="{916FB059-6713-4552-8B0D-EB1EA27BD03C}"/>
              </a:ext>
            </a:extLst>
          </p:cNvPr>
          <p:cNvPicPr>
            <a:picLocks noChangeAspect="1"/>
          </p:cNvPicPr>
          <p:nvPr/>
        </p:nvPicPr>
        <p:blipFill>
          <a:blip r:embed="rId4"/>
          <a:stretch>
            <a:fillRect/>
          </a:stretch>
        </p:blipFill>
        <p:spPr>
          <a:xfrm>
            <a:off x="0" y="5242420"/>
            <a:ext cx="9205758" cy="1615580"/>
          </a:xfrm>
          <a:prstGeom prst="rect">
            <a:avLst/>
          </a:prstGeom>
        </p:spPr>
      </p:pic>
    </p:spTree>
    <p:extLst>
      <p:ext uri="{BB962C8B-B14F-4D97-AF65-F5344CB8AC3E}">
        <p14:creationId xmlns:p14="http://schemas.microsoft.com/office/powerpoint/2010/main" val="3701714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01E0EB-E8A9-4796-A4D3-0AF2BFEC1CB0}"/>
              </a:ext>
            </a:extLst>
          </p:cNvPr>
          <p:cNvSpPr>
            <a:spLocks noGrp="1"/>
          </p:cNvSpPr>
          <p:nvPr>
            <p:ph type="ctrTitle"/>
          </p:nvPr>
        </p:nvSpPr>
        <p:spPr>
          <a:xfrm>
            <a:off x="154580" y="943417"/>
            <a:ext cx="11597288" cy="871782"/>
          </a:xfrm>
        </p:spPr>
        <p:txBody>
          <a:bodyPr>
            <a:noAutofit/>
          </a:bodyPr>
          <a:lstStyle/>
          <a:p>
            <a:pPr algn="l"/>
            <a:r>
              <a:rPr lang="en-GB" sz="3600" b="1"/>
              <a:t>Key Stakeholder comments on where can Highley Improve?</a:t>
            </a:r>
          </a:p>
        </p:txBody>
      </p:sp>
      <p:pic>
        <p:nvPicPr>
          <p:cNvPr id="4" name="Picture 3" descr="A picture containing clipart&#10;&#10;Description automatically generated">
            <a:extLst>
              <a:ext uri="{FF2B5EF4-FFF2-40B4-BE49-F238E27FC236}">
                <a16:creationId xmlns:a16="http://schemas.microsoft.com/office/drawing/2014/main" id="{49A770DB-9C92-CA8E-D2F9-E8DF8A2C7E94}"/>
              </a:ext>
            </a:extLst>
          </p:cNvPr>
          <p:cNvPicPr>
            <a:picLocks noChangeAspect="1"/>
          </p:cNvPicPr>
          <p:nvPr/>
        </p:nvPicPr>
        <p:blipFill>
          <a:blip r:embed="rId4"/>
          <a:stretch>
            <a:fillRect/>
          </a:stretch>
        </p:blipFill>
        <p:spPr>
          <a:xfrm>
            <a:off x="0" y="5242420"/>
            <a:ext cx="9205758" cy="1615580"/>
          </a:xfrm>
          <a:prstGeom prst="rect">
            <a:avLst/>
          </a:prstGeom>
        </p:spPr>
      </p:pic>
      <p:sp>
        <p:nvSpPr>
          <p:cNvPr id="6" name="TextBox 5">
            <a:extLst>
              <a:ext uri="{FF2B5EF4-FFF2-40B4-BE49-F238E27FC236}">
                <a16:creationId xmlns:a16="http://schemas.microsoft.com/office/drawing/2014/main" id="{FCB475DD-F268-429B-815D-357F81728020}"/>
              </a:ext>
            </a:extLst>
          </p:cNvPr>
          <p:cNvSpPr txBox="1"/>
          <p:nvPr/>
        </p:nvSpPr>
        <p:spPr>
          <a:xfrm>
            <a:off x="236935" y="2056229"/>
            <a:ext cx="11716114" cy="3693447"/>
          </a:xfrm>
          <a:prstGeom prst="rect">
            <a:avLst/>
          </a:prstGeom>
          <a:noFill/>
        </p:spPr>
        <p:txBody>
          <a:bodyPr wrap="square" lIns="91440" tIns="45720" rIns="91440" bIns="45720" rtlCol="0" anchor="t">
            <a:spAutoFit/>
          </a:bodyPr>
          <a:lstStyle/>
          <a:p>
            <a:r>
              <a:rPr lang="en-GB" sz="2400"/>
              <a:t>“Health services should come first; particularly the capacity of the system in Highley”</a:t>
            </a:r>
            <a:endParaRPr lang="en-GB" sz="2400">
              <a:cs typeface="Calibri"/>
            </a:endParaRPr>
          </a:p>
          <a:p>
            <a:endParaRPr lang="en-GB" sz="2400">
              <a:cs typeface="Calibri"/>
            </a:endParaRPr>
          </a:p>
          <a:p>
            <a:r>
              <a:rPr lang="en-GB" sz="2400"/>
              <a:t>“Shrewsbury is 20 mile away and there is no direct service to this location – Highley is served by Diamond Buses which are based in the West Midlands – it is easier for residents to travel out of the county than it is to travel within Shropshire for healthcare, education and employment.”</a:t>
            </a:r>
            <a:endParaRPr lang="en-GB" sz="2400">
              <a:cs typeface="Calibri"/>
            </a:endParaRPr>
          </a:p>
          <a:p>
            <a:endParaRPr lang="en-GB" sz="2400">
              <a:cs typeface="Calibri"/>
            </a:endParaRPr>
          </a:p>
          <a:p>
            <a:r>
              <a:rPr lang="en-GB" sz="2400"/>
              <a:t>“The main hubs or Highley residents are Bridgnorth and Kidderminster due to where C&amp;YP attend school”</a:t>
            </a:r>
            <a:endParaRPr lang="en-GB" sz="2400">
              <a:cs typeface="Calibri"/>
            </a:endParaRPr>
          </a:p>
          <a:p>
            <a:endParaRPr lang="en-GB" sz="1801"/>
          </a:p>
        </p:txBody>
      </p:sp>
    </p:spTree>
    <p:extLst>
      <p:ext uri="{BB962C8B-B14F-4D97-AF65-F5344CB8AC3E}">
        <p14:creationId xmlns:p14="http://schemas.microsoft.com/office/powerpoint/2010/main" val="2421486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EE6E8EEC-DB86-F755-BA22-25D7A1CBA7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8" y="4737748"/>
            <a:ext cx="12092137" cy="1982778"/>
          </a:xfrm>
          <a:prstGeom prst="rect">
            <a:avLst/>
          </a:prstGeom>
        </p:spPr>
      </p:pic>
      <p:sp>
        <p:nvSpPr>
          <p:cNvPr id="3" name="Title 2">
            <a:extLst>
              <a:ext uri="{FF2B5EF4-FFF2-40B4-BE49-F238E27FC236}">
                <a16:creationId xmlns:a16="http://schemas.microsoft.com/office/drawing/2014/main" id="{C501E0EB-E8A9-4796-A4D3-0AF2BFEC1CB0}"/>
              </a:ext>
            </a:extLst>
          </p:cNvPr>
          <p:cNvSpPr>
            <a:spLocks noGrp="1"/>
          </p:cNvSpPr>
          <p:nvPr>
            <p:ph type="ctrTitle"/>
          </p:nvPr>
        </p:nvSpPr>
        <p:spPr>
          <a:xfrm>
            <a:off x="161224" y="270913"/>
            <a:ext cx="11739334" cy="1186759"/>
          </a:xfrm>
        </p:spPr>
        <p:txBody>
          <a:bodyPr>
            <a:noAutofit/>
          </a:bodyPr>
          <a:lstStyle/>
          <a:p>
            <a:pPr algn="l"/>
            <a:r>
              <a:rPr lang="en-GB" sz="3600" b="1"/>
              <a:t>Q4. The Biggest Health &amp; Well-being </a:t>
            </a:r>
            <a:br>
              <a:rPr lang="en-GB" sz="3600" b="1"/>
            </a:br>
            <a:r>
              <a:rPr lang="en-GB" sz="3600" b="1"/>
              <a:t>        Issues In Highley</a:t>
            </a:r>
          </a:p>
        </p:txBody>
      </p:sp>
      <p:sp>
        <p:nvSpPr>
          <p:cNvPr id="2" name="TextBox 1">
            <a:extLst>
              <a:ext uri="{FF2B5EF4-FFF2-40B4-BE49-F238E27FC236}">
                <a16:creationId xmlns:a16="http://schemas.microsoft.com/office/drawing/2014/main" id="{8E3B7673-2DC5-495B-9428-50B4033C0CF9}"/>
              </a:ext>
            </a:extLst>
          </p:cNvPr>
          <p:cNvSpPr txBox="1"/>
          <p:nvPr/>
        </p:nvSpPr>
        <p:spPr>
          <a:xfrm>
            <a:off x="992438" y="1800196"/>
            <a:ext cx="11819656" cy="35394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800"/>
              <a:t>Overwhelmingly consistent issue raised is access to health services </a:t>
            </a:r>
          </a:p>
          <a:p>
            <a:r>
              <a:rPr lang="en-GB" sz="2800"/>
              <a:t>   (GP &amp; Specialist Care)</a:t>
            </a:r>
            <a:endParaRPr lang="en-GB" sz="2800">
              <a:cs typeface="Calibri"/>
            </a:endParaRPr>
          </a:p>
          <a:p>
            <a:endParaRPr lang="en-GB" sz="2800">
              <a:cs typeface="Calibri"/>
            </a:endParaRPr>
          </a:p>
          <a:p>
            <a:pPr marL="285750" indent="-285750">
              <a:buFont typeface="Arial" panose="020B0604020202020204" pitchFamily="34" charset="0"/>
              <a:buChar char="•"/>
            </a:pPr>
            <a:r>
              <a:rPr lang="en-GB" sz="2800"/>
              <a:t>The next highest issues, with equal ranking are:</a:t>
            </a:r>
            <a:endParaRPr lang="en-GB" sz="2800">
              <a:cs typeface="Calibri"/>
            </a:endParaRPr>
          </a:p>
          <a:p>
            <a:endParaRPr lang="en-GB" sz="2800">
              <a:cs typeface="Calibri"/>
            </a:endParaRPr>
          </a:p>
          <a:p>
            <a:pPr marL="742950" lvl="1" indent="-285750">
              <a:buFont typeface="Arial" panose="020B0604020202020204" pitchFamily="34" charset="0"/>
              <a:buChar char="•"/>
            </a:pPr>
            <a:r>
              <a:rPr lang="en-GB" sz="2800"/>
              <a:t>Mental Health</a:t>
            </a:r>
            <a:endParaRPr lang="en-GB" sz="2800">
              <a:cs typeface="Calibri"/>
            </a:endParaRPr>
          </a:p>
          <a:p>
            <a:pPr marL="742950" lvl="1" indent="-285750">
              <a:buFont typeface="Arial" panose="020B0604020202020204" pitchFamily="34" charset="0"/>
              <a:buChar char="•"/>
            </a:pPr>
            <a:r>
              <a:rPr lang="en-GB" sz="2800"/>
              <a:t>Lack of Exercise Opportunities</a:t>
            </a:r>
            <a:endParaRPr lang="en-GB" sz="2800">
              <a:cs typeface="Calibri"/>
            </a:endParaRPr>
          </a:p>
          <a:p>
            <a:pPr marL="742950" lvl="1" indent="-285750">
              <a:buFont typeface="Arial" panose="020B0604020202020204" pitchFamily="34" charset="0"/>
              <a:buChar char="•"/>
            </a:pPr>
            <a:r>
              <a:rPr lang="en-GB" sz="2800"/>
              <a:t>COVID</a:t>
            </a:r>
            <a:endParaRPr lang="en-GB" sz="2000">
              <a:cs typeface="Calibri"/>
            </a:endParaRPr>
          </a:p>
        </p:txBody>
      </p:sp>
    </p:spTree>
    <p:extLst>
      <p:ext uri="{BB962C8B-B14F-4D97-AF65-F5344CB8AC3E}">
        <p14:creationId xmlns:p14="http://schemas.microsoft.com/office/powerpoint/2010/main" val="2369434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01E0EB-E8A9-4796-A4D3-0AF2BFEC1CB0}"/>
              </a:ext>
            </a:extLst>
          </p:cNvPr>
          <p:cNvSpPr>
            <a:spLocks noGrp="1"/>
          </p:cNvSpPr>
          <p:nvPr>
            <p:ph type="ctrTitle"/>
          </p:nvPr>
        </p:nvSpPr>
        <p:spPr>
          <a:xfrm>
            <a:off x="55581" y="1024365"/>
            <a:ext cx="11871443" cy="1114920"/>
          </a:xfrm>
        </p:spPr>
        <p:txBody>
          <a:bodyPr>
            <a:noAutofit/>
          </a:bodyPr>
          <a:lstStyle/>
          <a:p>
            <a:pPr algn="l"/>
            <a:r>
              <a:rPr lang="en-GB" sz="3600" b="1">
                <a:ea typeface="+mj-lt"/>
                <a:cs typeface="+mj-lt"/>
              </a:rPr>
              <a:t>Key Stakeholder comments on </a:t>
            </a:r>
            <a:r>
              <a:rPr lang="en-GB" sz="3600" b="1"/>
              <a:t>The Biggest Health &amp; Well-being Issues In Highley</a:t>
            </a:r>
            <a:endParaRPr lang="en-US" sz="3600" b="1">
              <a:cs typeface="Calibri Light" panose="020F0302020204030204"/>
            </a:endParaRPr>
          </a:p>
        </p:txBody>
      </p:sp>
      <p:sp>
        <p:nvSpPr>
          <p:cNvPr id="2" name="TextBox 1">
            <a:extLst>
              <a:ext uri="{FF2B5EF4-FFF2-40B4-BE49-F238E27FC236}">
                <a16:creationId xmlns:a16="http://schemas.microsoft.com/office/drawing/2014/main" id="{8E3B7673-2DC5-495B-9428-50B4033C0CF9}"/>
              </a:ext>
            </a:extLst>
          </p:cNvPr>
          <p:cNvSpPr txBox="1"/>
          <p:nvPr/>
        </p:nvSpPr>
        <p:spPr>
          <a:xfrm>
            <a:off x="212131" y="2446634"/>
            <a:ext cx="11720879" cy="369370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000"/>
              <a:t>“Many patients go to </a:t>
            </a:r>
            <a:r>
              <a:rPr lang="en-GB" sz="2000" err="1"/>
              <a:t>Cleobury</a:t>
            </a:r>
            <a:r>
              <a:rPr lang="en-GB" sz="2000"/>
              <a:t>”</a:t>
            </a:r>
            <a:endParaRPr lang="en-GB" sz="2000">
              <a:cs typeface="Calibri"/>
            </a:endParaRPr>
          </a:p>
          <a:p>
            <a:pPr marL="285750" indent="-285750">
              <a:buFont typeface="Arial" panose="020B0604020202020204" pitchFamily="34" charset="0"/>
              <a:buChar char="•"/>
            </a:pPr>
            <a:endParaRPr lang="en-GB" sz="2000">
              <a:cs typeface="Calibri"/>
            </a:endParaRPr>
          </a:p>
          <a:p>
            <a:pPr marL="285750" indent="-285750">
              <a:buFont typeface="Arial" panose="020B0604020202020204" pitchFamily="34" charset="0"/>
              <a:buChar char="•"/>
            </a:pPr>
            <a:r>
              <a:rPr lang="en-GB" sz="2000"/>
              <a:t>“A fundamental part of positive health &amp; wellbeing is the need to feel safe &amp; secure in your home and local environment; driven by perceived risk of harm and the reality of crime rates in the village”</a:t>
            </a:r>
            <a:endParaRPr lang="en-GB" sz="2000">
              <a:cs typeface="Calibri"/>
            </a:endParaRPr>
          </a:p>
          <a:p>
            <a:pPr marL="285750" indent="-285750">
              <a:buFont typeface="Arial" panose="020B0604020202020204" pitchFamily="34" charset="0"/>
              <a:buChar char="•"/>
            </a:pPr>
            <a:endParaRPr lang="en-GB" sz="2000">
              <a:cs typeface="Calibri"/>
            </a:endParaRPr>
          </a:p>
          <a:p>
            <a:pPr marL="285750" indent="-285750">
              <a:buFont typeface="Arial" panose="020B0604020202020204" pitchFamily="34" charset="0"/>
              <a:buChar char="•"/>
            </a:pPr>
            <a:r>
              <a:rPr lang="en-GB" sz="2000"/>
              <a:t>“For the past 2 years the school has bought into external services that offer mental health help &amp; advice and can fast track some issues to be able to access specialist services. We also have a trained mental health lead that deals with low level mental health issues.  We feel that this is very important, especially in the teaching sector where stress is the highest factor for absence.”</a:t>
            </a:r>
            <a:endParaRPr lang="en-GB" sz="2000">
              <a:cs typeface="Calibri"/>
            </a:endParaRPr>
          </a:p>
          <a:p>
            <a:pPr marL="285750" indent="-285750">
              <a:buFont typeface="Arial" panose="020B0604020202020204" pitchFamily="34" charset="0"/>
              <a:buChar char="•"/>
            </a:pPr>
            <a:endParaRPr lang="en-GB" sz="1801">
              <a:cs typeface="Calibri" panose="020F0502020204030204"/>
            </a:endParaRPr>
          </a:p>
          <a:p>
            <a:pPr marL="285750" indent="-285750">
              <a:buFont typeface="Arial" panose="020B0604020202020204" pitchFamily="34" charset="0"/>
              <a:buChar char="•"/>
            </a:pPr>
            <a:endParaRPr lang="en-GB" sz="1801">
              <a:cs typeface="Calibri" panose="020F0502020204030204"/>
            </a:endParaRPr>
          </a:p>
          <a:p>
            <a:pPr marL="285750" indent="-285750">
              <a:buFont typeface="Arial" panose="020B0604020202020204" pitchFamily="34" charset="0"/>
              <a:buChar char="•"/>
            </a:pPr>
            <a:endParaRPr lang="en-GB" sz="1801">
              <a:cs typeface="Calibri" panose="020F0502020204030204"/>
            </a:endParaRPr>
          </a:p>
        </p:txBody>
      </p:sp>
      <p:pic>
        <p:nvPicPr>
          <p:cNvPr id="5" name="Picture 4" descr="A picture containing clipart&#10;&#10;Description automatically generated">
            <a:extLst>
              <a:ext uri="{FF2B5EF4-FFF2-40B4-BE49-F238E27FC236}">
                <a16:creationId xmlns:a16="http://schemas.microsoft.com/office/drawing/2014/main" id="{E392C575-A7A0-5F03-77C5-45DE4F60D658}"/>
              </a:ext>
            </a:extLst>
          </p:cNvPr>
          <p:cNvPicPr>
            <a:picLocks noChangeAspect="1"/>
          </p:cNvPicPr>
          <p:nvPr/>
        </p:nvPicPr>
        <p:blipFill>
          <a:blip r:embed="rId4"/>
          <a:stretch>
            <a:fillRect/>
          </a:stretch>
        </p:blipFill>
        <p:spPr>
          <a:xfrm>
            <a:off x="0" y="5242420"/>
            <a:ext cx="9205758" cy="1615580"/>
          </a:xfrm>
          <a:prstGeom prst="rect">
            <a:avLst/>
          </a:prstGeom>
        </p:spPr>
      </p:pic>
    </p:spTree>
    <p:extLst>
      <p:ext uri="{BB962C8B-B14F-4D97-AF65-F5344CB8AC3E}">
        <p14:creationId xmlns:p14="http://schemas.microsoft.com/office/powerpoint/2010/main" val="2067400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01E0EB-E8A9-4796-A4D3-0AF2BFEC1CB0}"/>
              </a:ext>
            </a:extLst>
          </p:cNvPr>
          <p:cNvSpPr>
            <a:spLocks noGrp="1"/>
          </p:cNvSpPr>
          <p:nvPr>
            <p:ph type="ctrTitle"/>
          </p:nvPr>
        </p:nvSpPr>
        <p:spPr>
          <a:xfrm>
            <a:off x="126940" y="1044966"/>
            <a:ext cx="11247799" cy="777275"/>
          </a:xfrm>
        </p:spPr>
        <p:txBody>
          <a:bodyPr>
            <a:noAutofit/>
          </a:bodyPr>
          <a:lstStyle/>
          <a:p>
            <a:pPr algn="l"/>
            <a:r>
              <a:rPr lang="en-GB" sz="3600" b="1"/>
              <a:t>Q5. Biggest Personal Health &amp; Wellbeing Challenges </a:t>
            </a:r>
            <a:endParaRPr lang="en-GB" sz="3600" b="1">
              <a:ea typeface="Calibri Light"/>
              <a:cs typeface="Calibri Light"/>
            </a:endParaRPr>
          </a:p>
        </p:txBody>
      </p:sp>
      <p:sp>
        <p:nvSpPr>
          <p:cNvPr id="2" name="TextBox 1">
            <a:extLst>
              <a:ext uri="{FF2B5EF4-FFF2-40B4-BE49-F238E27FC236}">
                <a16:creationId xmlns:a16="http://schemas.microsoft.com/office/drawing/2014/main" id="{30641D47-F221-4D71-A169-6DFB9D3034BA}"/>
              </a:ext>
            </a:extLst>
          </p:cNvPr>
          <p:cNvSpPr txBox="1"/>
          <p:nvPr/>
        </p:nvSpPr>
        <p:spPr>
          <a:xfrm>
            <a:off x="482171" y="2133023"/>
            <a:ext cx="10901780" cy="3108543"/>
          </a:xfrm>
          <a:prstGeom prst="rect">
            <a:avLst/>
          </a:prstGeom>
          <a:noFill/>
        </p:spPr>
        <p:txBody>
          <a:bodyPr wrap="square" lIns="91440" tIns="45720" rIns="91440" bIns="45720" rtlCol="0" anchor="t">
            <a:spAutoFit/>
          </a:bodyPr>
          <a:lstStyle/>
          <a:p>
            <a:r>
              <a:rPr lang="en-GB" sz="2800"/>
              <a:t>The biggest health issues that affect respondents and their families</a:t>
            </a:r>
            <a:endParaRPr lang="en-GB" sz="2800">
              <a:cs typeface="Calibri"/>
            </a:endParaRPr>
          </a:p>
          <a:p>
            <a:endParaRPr lang="en-GB" sz="2800">
              <a:cs typeface="Calibri"/>
            </a:endParaRPr>
          </a:p>
          <a:p>
            <a:pPr marL="742950" lvl="1" indent="-285750">
              <a:buFont typeface="Arial" panose="020B0604020202020204" pitchFamily="34" charset="0"/>
              <a:buChar char="•"/>
            </a:pPr>
            <a:r>
              <a:rPr lang="en-GB" sz="2800"/>
              <a:t>COVID</a:t>
            </a:r>
            <a:endParaRPr lang="en-GB" sz="2800">
              <a:cs typeface="Calibri"/>
            </a:endParaRPr>
          </a:p>
          <a:p>
            <a:pPr lvl="1"/>
            <a:endParaRPr lang="en-GB" sz="2800">
              <a:cs typeface="Calibri"/>
            </a:endParaRPr>
          </a:p>
          <a:p>
            <a:pPr marL="742950" lvl="1" indent="-285750">
              <a:buFont typeface="Arial" panose="020B0604020202020204" pitchFamily="34" charset="0"/>
              <a:buChar char="•"/>
            </a:pPr>
            <a:r>
              <a:rPr lang="en-GB" sz="2800"/>
              <a:t>Mental Health</a:t>
            </a:r>
            <a:endParaRPr lang="en-GB" sz="2800">
              <a:cs typeface="Calibri"/>
            </a:endParaRPr>
          </a:p>
          <a:p>
            <a:pPr lvl="1"/>
            <a:endParaRPr lang="en-GB" sz="2800">
              <a:cs typeface="Calibri"/>
            </a:endParaRPr>
          </a:p>
          <a:p>
            <a:pPr marL="742950" lvl="1" indent="-285750">
              <a:buFont typeface="Arial" panose="020B0604020202020204" pitchFamily="34" charset="0"/>
              <a:buChar char="•"/>
            </a:pPr>
            <a:r>
              <a:rPr lang="en-GB" sz="2800"/>
              <a:t>Access to GP</a:t>
            </a:r>
            <a:endParaRPr lang="en-GB" sz="2000">
              <a:cs typeface="Calibri"/>
            </a:endParaRPr>
          </a:p>
        </p:txBody>
      </p:sp>
      <p:pic>
        <p:nvPicPr>
          <p:cNvPr id="5" name="Picture 4" descr="A picture containing clipart&#10;&#10;Description automatically generated">
            <a:extLst>
              <a:ext uri="{FF2B5EF4-FFF2-40B4-BE49-F238E27FC236}">
                <a16:creationId xmlns:a16="http://schemas.microsoft.com/office/drawing/2014/main" id="{95A3FC88-D1FF-19AC-C5B4-15362F62B968}"/>
              </a:ext>
            </a:extLst>
          </p:cNvPr>
          <p:cNvPicPr>
            <a:picLocks noChangeAspect="1"/>
          </p:cNvPicPr>
          <p:nvPr/>
        </p:nvPicPr>
        <p:blipFill>
          <a:blip r:embed="rId4"/>
          <a:stretch>
            <a:fillRect/>
          </a:stretch>
        </p:blipFill>
        <p:spPr>
          <a:xfrm>
            <a:off x="0" y="5242420"/>
            <a:ext cx="9205758" cy="1615580"/>
          </a:xfrm>
          <a:prstGeom prst="rect">
            <a:avLst/>
          </a:prstGeom>
        </p:spPr>
      </p:pic>
    </p:spTree>
    <p:extLst>
      <p:ext uri="{BB962C8B-B14F-4D97-AF65-F5344CB8AC3E}">
        <p14:creationId xmlns:p14="http://schemas.microsoft.com/office/powerpoint/2010/main" val="970822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01E0EB-E8A9-4796-A4D3-0AF2BFEC1CB0}"/>
              </a:ext>
            </a:extLst>
          </p:cNvPr>
          <p:cNvSpPr>
            <a:spLocks noGrp="1"/>
          </p:cNvSpPr>
          <p:nvPr>
            <p:ph type="ctrTitle"/>
          </p:nvPr>
        </p:nvSpPr>
        <p:spPr>
          <a:xfrm>
            <a:off x="203356" y="1045742"/>
            <a:ext cx="11777621" cy="1214674"/>
          </a:xfrm>
        </p:spPr>
        <p:txBody>
          <a:bodyPr>
            <a:noAutofit/>
          </a:bodyPr>
          <a:lstStyle/>
          <a:p>
            <a:pPr algn="l"/>
            <a:r>
              <a:rPr lang="en-GB" sz="3600" b="1"/>
              <a:t>Key Stakeholder comments on the Biggest Personal Health &amp; Well-being Challenges</a:t>
            </a:r>
            <a:endParaRPr lang="en-US" sz="3600" b="1"/>
          </a:p>
        </p:txBody>
      </p:sp>
      <p:sp>
        <p:nvSpPr>
          <p:cNvPr id="2" name="TextBox 1">
            <a:extLst>
              <a:ext uri="{FF2B5EF4-FFF2-40B4-BE49-F238E27FC236}">
                <a16:creationId xmlns:a16="http://schemas.microsoft.com/office/drawing/2014/main" id="{30641D47-F221-4D71-A169-6DFB9D3034BA}"/>
              </a:ext>
            </a:extLst>
          </p:cNvPr>
          <p:cNvSpPr txBox="1"/>
          <p:nvPr/>
        </p:nvSpPr>
        <p:spPr>
          <a:xfrm>
            <a:off x="104985" y="2546060"/>
            <a:ext cx="11776668" cy="304724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600"/>
              <a:t>“We are aware of the increased need to support our community with MH related issues and are aware that this demand puts a strain on agencies in Shropshire.”</a:t>
            </a:r>
            <a:endParaRPr lang="en-GB" sz="2600">
              <a:cs typeface="Calibri"/>
            </a:endParaRPr>
          </a:p>
          <a:p>
            <a:endParaRPr lang="en-GB" sz="2600">
              <a:cs typeface="Calibri"/>
            </a:endParaRPr>
          </a:p>
          <a:p>
            <a:pPr marL="285750" indent="-285750">
              <a:buFont typeface="Arial" panose="020B0604020202020204" pitchFamily="34" charset="0"/>
              <a:buChar char="•"/>
            </a:pPr>
            <a:r>
              <a:rPr lang="en-GB" sz="2600"/>
              <a:t>Regarding Mental Health – “Services for young children are overwhelmed and it is difficult to get immediate advice. Waiting lists are getting longer &amp; longer &amp; therefore the children &amp; parents are not getting the help they need.”</a:t>
            </a:r>
            <a:endParaRPr lang="en-GB" sz="2600">
              <a:cs typeface="Calibri"/>
            </a:endParaRPr>
          </a:p>
          <a:p>
            <a:pPr marL="285750" indent="-285750">
              <a:buFont typeface="Arial" panose="020B0604020202020204" pitchFamily="34" charset="0"/>
              <a:buChar char="•"/>
            </a:pPr>
            <a:endParaRPr lang="en-GB" sz="1801">
              <a:cs typeface="Calibri" panose="020F0502020204030204"/>
            </a:endParaRPr>
          </a:p>
          <a:p>
            <a:pPr marL="285750" indent="-285750">
              <a:buFont typeface="Arial" panose="020B0604020202020204" pitchFamily="34" charset="0"/>
              <a:buChar char="•"/>
            </a:pPr>
            <a:endParaRPr lang="en-GB" sz="1801">
              <a:cs typeface="Calibri" panose="020F0502020204030204"/>
            </a:endParaRPr>
          </a:p>
        </p:txBody>
      </p:sp>
      <p:pic>
        <p:nvPicPr>
          <p:cNvPr id="5" name="Picture 4" descr="A picture containing clipart&#10;&#10;Description automatically generated">
            <a:extLst>
              <a:ext uri="{FF2B5EF4-FFF2-40B4-BE49-F238E27FC236}">
                <a16:creationId xmlns:a16="http://schemas.microsoft.com/office/drawing/2014/main" id="{C1164898-2023-B24F-696B-23A233F4299C}"/>
              </a:ext>
            </a:extLst>
          </p:cNvPr>
          <p:cNvPicPr>
            <a:picLocks noChangeAspect="1"/>
          </p:cNvPicPr>
          <p:nvPr/>
        </p:nvPicPr>
        <p:blipFill>
          <a:blip r:embed="rId4"/>
          <a:stretch>
            <a:fillRect/>
          </a:stretch>
        </p:blipFill>
        <p:spPr>
          <a:xfrm>
            <a:off x="0" y="5242420"/>
            <a:ext cx="9205758" cy="1615580"/>
          </a:xfrm>
          <a:prstGeom prst="rect">
            <a:avLst/>
          </a:prstGeom>
        </p:spPr>
      </p:pic>
    </p:spTree>
    <p:extLst>
      <p:ext uri="{BB962C8B-B14F-4D97-AF65-F5344CB8AC3E}">
        <p14:creationId xmlns:p14="http://schemas.microsoft.com/office/powerpoint/2010/main" val="27697974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01E0EB-E8A9-4796-A4D3-0AF2BFEC1CB0}"/>
              </a:ext>
            </a:extLst>
          </p:cNvPr>
          <p:cNvSpPr>
            <a:spLocks noGrp="1"/>
          </p:cNvSpPr>
          <p:nvPr>
            <p:ph type="ctrTitle"/>
          </p:nvPr>
        </p:nvSpPr>
        <p:spPr>
          <a:xfrm>
            <a:off x="361386" y="1068740"/>
            <a:ext cx="9919981" cy="834460"/>
          </a:xfrm>
        </p:spPr>
        <p:txBody>
          <a:bodyPr>
            <a:noAutofit/>
          </a:bodyPr>
          <a:lstStyle/>
          <a:p>
            <a:pPr algn="l"/>
            <a:r>
              <a:rPr lang="en-GB" sz="3600" b="1"/>
              <a:t>Q6. Biggest Issues facing Young People</a:t>
            </a:r>
          </a:p>
        </p:txBody>
      </p:sp>
      <p:pic>
        <p:nvPicPr>
          <p:cNvPr id="5" name="Picture 4" descr="A picture containing clipart&#10;&#10;Description automatically generated">
            <a:extLst>
              <a:ext uri="{FF2B5EF4-FFF2-40B4-BE49-F238E27FC236}">
                <a16:creationId xmlns:a16="http://schemas.microsoft.com/office/drawing/2014/main" id="{FDD7074B-8678-9C04-DCB5-323C2D0DFB18}"/>
              </a:ext>
            </a:extLst>
          </p:cNvPr>
          <p:cNvPicPr>
            <a:picLocks noChangeAspect="1"/>
          </p:cNvPicPr>
          <p:nvPr/>
        </p:nvPicPr>
        <p:blipFill>
          <a:blip r:embed="rId4"/>
          <a:stretch>
            <a:fillRect/>
          </a:stretch>
        </p:blipFill>
        <p:spPr>
          <a:xfrm>
            <a:off x="0" y="5242420"/>
            <a:ext cx="9205758" cy="1615580"/>
          </a:xfrm>
          <a:prstGeom prst="rect">
            <a:avLst/>
          </a:prstGeom>
        </p:spPr>
      </p:pic>
      <p:sp>
        <p:nvSpPr>
          <p:cNvPr id="2" name="TextBox 1">
            <a:extLst>
              <a:ext uri="{FF2B5EF4-FFF2-40B4-BE49-F238E27FC236}">
                <a16:creationId xmlns:a16="http://schemas.microsoft.com/office/drawing/2014/main" id="{CCCE5954-4BF2-4605-93CF-E46759708D70}"/>
              </a:ext>
            </a:extLst>
          </p:cNvPr>
          <p:cNvSpPr txBox="1"/>
          <p:nvPr/>
        </p:nvSpPr>
        <p:spPr>
          <a:xfrm>
            <a:off x="808716" y="2493164"/>
            <a:ext cx="10795246" cy="3108543"/>
          </a:xfrm>
          <a:prstGeom prst="rect">
            <a:avLst/>
          </a:prstGeom>
          <a:noFill/>
        </p:spPr>
        <p:txBody>
          <a:bodyPr wrap="square" lIns="91440" tIns="45720" rIns="91440" bIns="45720" rtlCol="0" anchor="t">
            <a:spAutoFit/>
          </a:bodyPr>
          <a:lstStyle/>
          <a:p>
            <a:r>
              <a:rPr lang="en-GB" sz="2800"/>
              <a:t>The top three issues raised by Respondents are:</a:t>
            </a:r>
            <a:endParaRPr lang="en-GB" sz="2800">
              <a:cs typeface="Calibri"/>
            </a:endParaRPr>
          </a:p>
          <a:p>
            <a:endParaRPr lang="en-GB" sz="2800">
              <a:cs typeface="Calibri"/>
            </a:endParaRPr>
          </a:p>
          <a:p>
            <a:pPr marL="742950" lvl="1" indent="-285750">
              <a:buFont typeface="Arial" panose="020B0604020202020204" pitchFamily="34" charset="0"/>
              <a:buChar char="•"/>
            </a:pPr>
            <a:r>
              <a:rPr lang="en-GB" sz="2800"/>
              <a:t>Lack of groups &amp; things to do</a:t>
            </a:r>
            <a:endParaRPr lang="en-GB" sz="2800">
              <a:cs typeface="Calibri"/>
            </a:endParaRPr>
          </a:p>
          <a:p>
            <a:pPr lvl="1"/>
            <a:endParaRPr lang="en-GB" sz="2800">
              <a:cs typeface="Calibri"/>
            </a:endParaRPr>
          </a:p>
          <a:p>
            <a:pPr marL="742950" lvl="1" indent="-285750">
              <a:buFont typeface="Arial" panose="020B0604020202020204" pitchFamily="34" charset="0"/>
              <a:buChar char="•"/>
            </a:pPr>
            <a:r>
              <a:rPr lang="en-GB" sz="2800"/>
              <a:t>Social Media Influence</a:t>
            </a:r>
            <a:endParaRPr lang="en-GB" sz="2800">
              <a:cs typeface="Calibri"/>
            </a:endParaRPr>
          </a:p>
          <a:p>
            <a:pPr lvl="1"/>
            <a:endParaRPr lang="en-GB" sz="2800">
              <a:cs typeface="Calibri"/>
            </a:endParaRPr>
          </a:p>
          <a:p>
            <a:pPr marL="742950" lvl="1" indent="-285750">
              <a:buFont typeface="Arial" panose="020B0604020202020204" pitchFamily="34" charset="0"/>
              <a:buChar char="•"/>
            </a:pPr>
            <a:r>
              <a:rPr lang="en-GB" sz="2800"/>
              <a:t>Mental Health</a:t>
            </a:r>
            <a:endParaRPr lang="en-GB" sz="2800">
              <a:cs typeface="Calibri"/>
            </a:endParaRPr>
          </a:p>
        </p:txBody>
      </p:sp>
    </p:spTree>
    <p:extLst>
      <p:ext uri="{BB962C8B-B14F-4D97-AF65-F5344CB8AC3E}">
        <p14:creationId xmlns:p14="http://schemas.microsoft.com/office/powerpoint/2010/main" val="286740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01E0EB-E8A9-4796-A4D3-0AF2BFEC1CB0}"/>
              </a:ext>
            </a:extLst>
          </p:cNvPr>
          <p:cNvSpPr>
            <a:spLocks noGrp="1"/>
          </p:cNvSpPr>
          <p:nvPr>
            <p:ph type="ctrTitle"/>
          </p:nvPr>
        </p:nvSpPr>
        <p:spPr>
          <a:xfrm>
            <a:off x="94776" y="669991"/>
            <a:ext cx="12129428" cy="1452783"/>
          </a:xfrm>
        </p:spPr>
        <p:txBody>
          <a:bodyPr vert="horz" lIns="91440" tIns="45720" rIns="91440" bIns="45720" rtlCol="0" anchor="b">
            <a:noAutofit/>
          </a:bodyPr>
          <a:lstStyle/>
          <a:p>
            <a:pPr algn="l"/>
            <a:r>
              <a:rPr lang="en-GB" sz="3600">
                <a:latin typeface="+mn-lt"/>
              </a:rPr>
              <a:t>Key Stakeholder comments on the Biggest Issues facing </a:t>
            </a:r>
            <a:br>
              <a:rPr lang="en-GB" sz="3600">
                <a:latin typeface="+mn-lt"/>
              </a:rPr>
            </a:br>
            <a:r>
              <a:rPr lang="en-GB" sz="3600">
                <a:latin typeface="+mn-lt"/>
              </a:rPr>
              <a:t>Young People</a:t>
            </a:r>
            <a:endParaRPr lang="en-US" sz="3600">
              <a:latin typeface="+mn-lt"/>
              <a:ea typeface="Calibri Light" panose="020F0302020204030204"/>
              <a:cs typeface="Calibri Light" panose="020F0302020204030204"/>
            </a:endParaRPr>
          </a:p>
        </p:txBody>
      </p:sp>
      <p:sp>
        <p:nvSpPr>
          <p:cNvPr id="2" name="TextBox 1">
            <a:extLst>
              <a:ext uri="{FF2B5EF4-FFF2-40B4-BE49-F238E27FC236}">
                <a16:creationId xmlns:a16="http://schemas.microsoft.com/office/drawing/2014/main" id="{CCCE5954-4BF2-4605-93CF-E46759708D70}"/>
              </a:ext>
            </a:extLst>
          </p:cNvPr>
          <p:cNvSpPr txBox="1"/>
          <p:nvPr/>
        </p:nvSpPr>
        <p:spPr>
          <a:xfrm>
            <a:off x="97440" y="2197594"/>
            <a:ext cx="11754801" cy="304698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400"/>
              <a:t>“Youth ASB issues can be perceived issues, based on the mere presence of youths rather than their behaviour” </a:t>
            </a:r>
            <a:endParaRPr lang="en-GB" sz="2400">
              <a:solidFill>
                <a:srgbClr val="FF0000"/>
              </a:solidFill>
              <a:cs typeface="Calibri"/>
            </a:endParaRPr>
          </a:p>
          <a:p>
            <a:pPr marL="285750" indent="-285750">
              <a:buFont typeface="Arial" panose="020B0604020202020204" pitchFamily="34" charset="0"/>
              <a:buChar char="•"/>
            </a:pPr>
            <a:endParaRPr lang="en-GB" sz="2400">
              <a:cs typeface="Calibri"/>
            </a:endParaRPr>
          </a:p>
          <a:p>
            <a:pPr marL="285750" indent="-285750">
              <a:buFont typeface="Arial" panose="020B0604020202020204" pitchFamily="34" charset="0"/>
              <a:buChar char="•"/>
            </a:pPr>
            <a:r>
              <a:rPr lang="en-GB" sz="2400"/>
              <a:t>“Teenage boredom can lead to disruptive behaviour… …though those responsible are a very small minority”</a:t>
            </a:r>
            <a:endParaRPr lang="en-GB" sz="2400">
              <a:cs typeface="Calibri"/>
            </a:endParaRPr>
          </a:p>
          <a:p>
            <a:pPr marL="285750" indent="-285750">
              <a:buFont typeface="Arial" panose="020B0604020202020204" pitchFamily="34" charset="0"/>
              <a:buChar char="•"/>
            </a:pPr>
            <a:endParaRPr lang="en-GB" sz="2400">
              <a:cs typeface="Calibri"/>
            </a:endParaRPr>
          </a:p>
          <a:p>
            <a:pPr marL="285750" indent="-285750">
              <a:buFont typeface="Arial" panose="020B0604020202020204" pitchFamily="34" charset="0"/>
              <a:buChar char="•"/>
            </a:pPr>
            <a:r>
              <a:rPr lang="en-GB" sz="2400"/>
              <a:t>“Highley has a higher-than-average number of SEN students and those eligible for free school meals”</a:t>
            </a:r>
            <a:endParaRPr lang="en-GB" sz="2400">
              <a:cs typeface="Calibri"/>
            </a:endParaRPr>
          </a:p>
        </p:txBody>
      </p:sp>
      <p:pic>
        <p:nvPicPr>
          <p:cNvPr id="5" name="Picture 4">
            <a:extLst>
              <a:ext uri="{FF2B5EF4-FFF2-40B4-BE49-F238E27FC236}">
                <a16:creationId xmlns:a16="http://schemas.microsoft.com/office/drawing/2014/main" id="{4A3444EF-9FC4-B135-086F-2B47773C07D4}"/>
              </a:ext>
            </a:extLst>
          </p:cNvPr>
          <p:cNvPicPr>
            <a:picLocks noChangeAspect="1"/>
          </p:cNvPicPr>
          <p:nvPr/>
        </p:nvPicPr>
        <p:blipFill>
          <a:blip r:embed="rId4"/>
          <a:stretch>
            <a:fillRect/>
          </a:stretch>
        </p:blipFill>
        <p:spPr>
          <a:xfrm>
            <a:off x="0" y="5242420"/>
            <a:ext cx="9205758" cy="1615580"/>
          </a:xfrm>
          <a:prstGeom prst="rect">
            <a:avLst/>
          </a:prstGeom>
        </p:spPr>
      </p:pic>
    </p:spTree>
    <p:extLst>
      <p:ext uri="{BB962C8B-B14F-4D97-AF65-F5344CB8AC3E}">
        <p14:creationId xmlns:p14="http://schemas.microsoft.com/office/powerpoint/2010/main" val="3235500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51" name="Title 2">
            <a:extLst>
              <a:ext uri="{FF2B5EF4-FFF2-40B4-BE49-F238E27FC236}">
                <a16:creationId xmlns:a16="http://schemas.microsoft.com/office/drawing/2014/main" id="{A2C58676-64DB-48B4-B72F-F6DBF9A0985F}"/>
              </a:ext>
            </a:extLst>
          </p:cNvPr>
          <p:cNvSpPr>
            <a:spLocks noGrp="1"/>
          </p:cNvSpPr>
          <p:nvPr>
            <p:ph type="title"/>
          </p:nvPr>
        </p:nvSpPr>
        <p:spPr>
          <a:xfrm>
            <a:off x="939802" y="898525"/>
            <a:ext cx="10515600" cy="1325563"/>
          </a:xfrm>
        </p:spPr>
        <p:txBody>
          <a:bodyPr>
            <a:normAutofit/>
          </a:bodyPr>
          <a:lstStyle/>
          <a:p>
            <a:pPr algn="l"/>
            <a:r>
              <a:rPr lang="en-GB" altLang="en-US" sz="3600">
                <a:latin typeface="Calibri"/>
                <a:ea typeface="+mj-lt"/>
                <a:cs typeface="+mj-lt"/>
              </a:rPr>
              <a:t>Overview</a:t>
            </a:r>
            <a:endParaRPr lang="en-GB" altLang="en-US" sz="3600">
              <a:latin typeface="Calibri"/>
              <a:cs typeface="Calibri Light"/>
            </a:endParaRPr>
          </a:p>
        </p:txBody>
      </p:sp>
      <p:sp>
        <p:nvSpPr>
          <p:cNvPr id="2" name="Content Placeholder 1">
            <a:extLst>
              <a:ext uri="{FF2B5EF4-FFF2-40B4-BE49-F238E27FC236}">
                <a16:creationId xmlns:a16="http://schemas.microsoft.com/office/drawing/2014/main" id="{95C27F17-C675-4014-B369-83F46AE64169}"/>
              </a:ext>
            </a:extLst>
          </p:cNvPr>
          <p:cNvSpPr>
            <a:spLocks noGrp="1"/>
          </p:cNvSpPr>
          <p:nvPr>
            <p:ph idx="1"/>
          </p:nvPr>
        </p:nvSpPr>
        <p:spPr>
          <a:xfrm>
            <a:off x="736598" y="2224088"/>
            <a:ext cx="10515600" cy="4351338"/>
          </a:xfrm>
        </p:spPr>
        <p:txBody>
          <a:bodyPr vert="horz" lIns="91440" tIns="45720" rIns="91440" bIns="45720" rtlCol="0" anchor="t">
            <a:normAutofit/>
          </a:bodyPr>
          <a:lstStyle/>
          <a:p>
            <a:pPr marL="228600" indent="-228600" algn="l"/>
            <a:r>
              <a:rPr lang="en-GB">
                <a:ea typeface="+mj-lt"/>
                <a:cs typeface="+mj-lt"/>
              </a:rPr>
              <a:t>Why are </a:t>
            </a:r>
            <a:r>
              <a:rPr lang="en-GB" b="1">
                <a:ea typeface="+mj-lt"/>
                <a:cs typeface="+mj-lt"/>
              </a:rPr>
              <a:t>we</a:t>
            </a:r>
            <a:r>
              <a:rPr lang="en-GB">
                <a:ea typeface="+mj-lt"/>
                <a:cs typeface="+mj-lt"/>
              </a:rPr>
              <a:t> all here?</a:t>
            </a:r>
            <a:endParaRPr lang="en-US">
              <a:cs typeface="Calibri Light"/>
            </a:endParaRPr>
          </a:p>
          <a:p>
            <a:pPr marL="228600" indent="-228600" algn="l"/>
            <a:r>
              <a:rPr lang="en-GB">
                <a:ea typeface="+mj-lt"/>
                <a:cs typeface="+mj-lt"/>
              </a:rPr>
              <a:t>Why and what is a needs assessment?</a:t>
            </a:r>
            <a:endParaRPr lang="en-GB">
              <a:cs typeface="Calibri Light"/>
            </a:endParaRPr>
          </a:p>
          <a:p>
            <a:pPr marL="228600" indent="-228600" algn="l"/>
            <a:r>
              <a:rPr lang="en-GB">
                <a:ea typeface="+mj-lt"/>
                <a:cs typeface="+mj-lt"/>
              </a:rPr>
              <a:t>Why are </a:t>
            </a:r>
            <a:r>
              <a:rPr lang="en-GB" b="1">
                <a:ea typeface="+mj-lt"/>
                <a:cs typeface="+mj-lt"/>
              </a:rPr>
              <a:t>you</a:t>
            </a:r>
            <a:r>
              <a:rPr lang="en-GB">
                <a:ea typeface="+mj-lt"/>
                <a:cs typeface="+mj-lt"/>
              </a:rPr>
              <a:t> here?</a:t>
            </a:r>
            <a:endParaRPr lang="en-GB">
              <a:cs typeface="Calibri Light"/>
            </a:endParaRPr>
          </a:p>
          <a:p>
            <a:pPr marL="228600" indent="-228600" algn="l"/>
            <a:r>
              <a:rPr lang="en-GB" b="1">
                <a:ea typeface="+mj-lt"/>
                <a:cs typeface="+mj-lt"/>
              </a:rPr>
              <a:t>Today</a:t>
            </a:r>
            <a:r>
              <a:rPr lang="en-GB">
                <a:ea typeface="+mj-lt"/>
                <a:cs typeface="+mj-lt"/>
              </a:rPr>
              <a:t> and moving forward</a:t>
            </a:r>
            <a:endParaRPr lang="en-GB">
              <a:cs typeface="Calibri" panose="020F0502020204030204"/>
            </a:endParaRPr>
          </a:p>
        </p:txBody>
      </p:sp>
      <p:pic>
        <p:nvPicPr>
          <p:cNvPr id="3" name="Picture 2">
            <a:extLst>
              <a:ext uri="{FF2B5EF4-FFF2-40B4-BE49-F238E27FC236}">
                <a16:creationId xmlns:a16="http://schemas.microsoft.com/office/drawing/2014/main" id="{69C58720-6B53-4948-B246-634FB310A822}"/>
              </a:ext>
            </a:extLst>
          </p:cNvPr>
          <p:cNvPicPr>
            <a:picLocks noChangeAspect="1"/>
          </p:cNvPicPr>
          <p:nvPr/>
        </p:nvPicPr>
        <p:blipFill>
          <a:blip r:embed="rId4"/>
          <a:stretch>
            <a:fillRect/>
          </a:stretch>
        </p:blipFill>
        <p:spPr>
          <a:xfrm>
            <a:off x="0" y="5242420"/>
            <a:ext cx="9205758" cy="1615580"/>
          </a:xfrm>
          <a:prstGeom prst="rect">
            <a:avLst/>
          </a:prstGeom>
        </p:spPr>
      </p:pic>
    </p:spTree>
    <p:extLst>
      <p:ext uri="{BB962C8B-B14F-4D97-AF65-F5344CB8AC3E}">
        <p14:creationId xmlns:p14="http://schemas.microsoft.com/office/powerpoint/2010/main" val="19751876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01E0EB-E8A9-4796-A4D3-0AF2BFEC1CB0}"/>
              </a:ext>
            </a:extLst>
          </p:cNvPr>
          <p:cNvSpPr>
            <a:spLocks noGrp="1"/>
          </p:cNvSpPr>
          <p:nvPr>
            <p:ph type="ctrTitle"/>
          </p:nvPr>
        </p:nvSpPr>
        <p:spPr>
          <a:xfrm>
            <a:off x="195330" y="798261"/>
            <a:ext cx="11591893" cy="1423710"/>
          </a:xfrm>
        </p:spPr>
        <p:txBody>
          <a:bodyPr>
            <a:normAutofit/>
          </a:bodyPr>
          <a:lstStyle/>
          <a:p>
            <a:pPr algn="l"/>
            <a:r>
              <a:rPr lang="en-GB" sz="3600">
                <a:latin typeface="+mn-lt"/>
              </a:rPr>
              <a:t>Q7. What Improvements are needed for Children  </a:t>
            </a:r>
            <a:br>
              <a:rPr lang="en-GB" sz="3600">
                <a:latin typeface="+mn-lt"/>
              </a:rPr>
            </a:br>
            <a:r>
              <a:rPr lang="en-GB" sz="3600">
                <a:latin typeface="+mn-lt"/>
              </a:rPr>
              <a:t>        &amp; Young People?</a:t>
            </a:r>
          </a:p>
        </p:txBody>
      </p:sp>
      <p:pic>
        <p:nvPicPr>
          <p:cNvPr id="4" name="Picture 3">
            <a:extLst>
              <a:ext uri="{FF2B5EF4-FFF2-40B4-BE49-F238E27FC236}">
                <a16:creationId xmlns:a16="http://schemas.microsoft.com/office/drawing/2014/main" id="{713864D9-933B-6594-1862-F1F14D775903}"/>
              </a:ext>
            </a:extLst>
          </p:cNvPr>
          <p:cNvPicPr>
            <a:picLocks noChangeAspect="1"/>
          </p:cNvPicPr>
          <p:nvPr/>
        </p:nvPicPr>
        <p:blipFill>
          <a:blip r:embed="rId4"/>
          <a:stretch>
            <a:fillRect/>
          </a:stretch>
        </p:blipFill>
        <p:spPr>
          <a:xfrm>
            <a:off x="0" y="5242420"/>
            <a:ext cx="9205758" cy="1615580"/>
          </a:xfrm>
          <a:prstGeom prst="rect">
            <a:avLst/>
          </a:prstGeom>
        </p:spPr>
      </p:pic>
      <p:sp>
        <p:nvSpPr>
          <p:cNvPr id="6" name="TextBox 5">
            <a:extLst>
              <a:ext uri="{FF2B5EF4-FFF2-40B4-BE49-F238E27FC236}">
                <a16:creationId xmlns:a16="http://schemas.microsoft.com/office/drawing/2014/main" id="{C7DE1499-75D7-490E-A772-857AB3BB42C6}"/>
              </a:ext>
            </a:extLst>
          </p:cNvPr>
          <p:cNvSpPr txBox="1"/>
          <p:nvPr/>
        </p:nvSpPr>
        <p:spPr>
          <a:xfrm>
            <a:off x="336077" y="2460734"/>
            <a:ext cx="11458062" cy="3108543"/>
          </a:xfrm>
          <a:prstGeom prst="rect">
            <a:avLst/>
          </a:prstGeom>
          <a:noFill/>
        </p:spPr>
        <p:txBody>
          <a:bodyPr wrap="square" lIns="91440" tIns="45720" rIns="91440" bIns="45720" rtlCol="0" anchor="t">
            <a:spAutoFit/>
          </a:bodyPr>
          <a:lstStyle/>
          <a:p>
            <a:r>
              <a:rPr lang="en-GB" sz="2800"/>
              <a:t>Overwhelming response identified perceived need for more affordable activities</a:t>
            </a:r>
            <a:endParaRPr lang="en-GB" sz="2800">
              <a:cs typeface="Calibri"/>
            </a:endParaRPr>
          </a:p>
          <a:p>
            <a:endParaRPr lang="en-GB" sz="2800">
              <a:cs typeface="Calibri"/>
            </a:endParaRPr>
          </a:p>
          <a:p>
            <a:r>
              <a:rPr lang="en-GB" sz="2800"/>
              <a:t>Respondents also suggested:</a:t>
            </a:r>
            <a:endParaRPr lang="en-GB" sz="2800">
              <a:cs typeface="Calibri"/>
            </a:endParaRPr>
          </a:p>
          <a:p>
            <a:pPr lvl="1"/>
            <a:endParaRPr lang="en-GB" sz="2800">
              <a:cs typeface="Calibri"/>
            </a:endParaRPr>
          </a:p>
          <a:p>
            <a:pPr marL="742950" lvl="1" indent="-285750">
              <a:buFont typeface="Arial" panose="020B0604020202020204" pitchFamily="34" charset="0"/>
              <a:buChar char="•"/>
            </a:pPr>
            <a:r>
              <a:rPr lang="en-GB" sz="2800"/>
              <a:t>Improving Public Transport</a:t>
            </a:r>
            <a:endParaRPr lang="en-GB" sz="2800">
              <a:cs typeface="Calibri"/>
            </a:endParaRPr>
          </a:p>
          <a:p>
            <a:pPr marL="742950" lvl="1" indent="-285750">
              <a:buFont typeface="Arial" panose="020B0604020202020204" pitchFamily="34" charset="0"/>
              <a:buChar char="•"/>
            </a:pPr>
            <a:r>
              <a:rPr lang="en-GB" sz="2800"/>
              <a:t>Opportunities for them to be listened to</a:t>
            </a:r>
            <a:endParaRPr lang="en-GB" sz="2800">
              <a:cs typeface="Calibri"/>
            </a:endParaRPr>
          </a:p>
        </p:txBody>
      </p:sp>
    </p:spTree>
    <p:extLst>
      <p:ext uri="{BB962C8B-B14F-4D97-AF65-F5344CB8AC3E}">
        <p14:creationId xmlns:p14="http://schemas.microsoft.com/office/powerpoint/2010/main" val="4113356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01E0EB-E8A9-4796-A4D3-0AF2BFEC1CB0}"/>
              </a:ext>
            </a:extLst>
          </p:cNvPr>
          <p:cNvSpPr>
            <a:spLocks noGrp="1"/>
          </p:cNvSpPr>
          <p:nvPr>
            <p:ph type="ctrTitle"/>
          </p:nvPr>
        </p:nvSpPr>
        <p:spPr>
          <a:xfrm>
            <a:off x="129592" y="912841"/>
            <a:ext cx="11596623" cy="1250528"/>
          </a:xfrm>
        </p:spPr>
        <p:txBody>
          <a:bodyPr>
            <a:noAutofit/>
          </a:bodyPr>
          <a:lstStyle/>
          <a:p>
            <a:pPr algn="l"/>
            <a:r>
              <a:rPr lang="en-GB" sz="3600">
                <a:latin typeface="+mn-lt"/>
              </a:rPr>
              <a:t>Key Stakeholder comments on What Improvements are needed for Children &amp; Young People?</a:t>
            </a:r>
            <a:endParaRPr lang="en-US" sz="3600">
              <a:latin typeface="+mn-lt"/>
            </a:endParaRPr>
          </a:p>
        </p:txBody>
      </p:sp>
      <p:pic>
        <p:nvPicPr>
          <p:cNvPr id="4" name="Picture 3">
            <a:extLst>
              <a:ext uri="{FF2B5EF4-FFF2-40B4-BE49-F238E27FC236}">
                <a16:creationId xmlns:a16="http://schemas.microsoft.com/office/drawing/2014/main" id="{206AA8C7-D642-EB05-A664-D3C4A0FEE9B1}"/>
              </a:ext>
            </a:extLst>
          </p:cNvPr>
          <p:cNvPicPr>
            <a:picLocks noChangeAspect="1"/>
          </p:cNvPicPr>
          <p:nvPr/>
        </p:nvPicPr>
        <p:blipFill>
          <a:blip r:embed="rId4"/>
          <a:stretch>
            <a:fillRect/>
          </a:stretch>
        </p:blipFill>
        <p:spPr>
          <a:xfrm>
            <a:off x="0" y="5242420"/>
            <a:ext cx="9205758" cy="1615580"/>
          </a:xfrm>
          <a:prstGeom prst="rect">
            <a:avLst/>
          </a:prstGeom>
        </p:spPr>
      </p:pic>
      <p:sp>
        <p:nvSpPr>
          <p:cNvPr id="6" name="TextBox 5">
            <a:extLst>
              <a:ext uri="{FF2B5EF4-FFF2-40B4-BE49-F238E27FC236}">
                <a16:creationId xmlns:a16="http://schemas.microsoft.com/office/drawing/2014/main" id="{C7DE1499-75D7-490E-A772-857AB3BB42C6}"/>
              </a:ext>
            </a:extLst>
          </p:cNvPr>
          <p:cNvSpPr txBox="1"/>
          <p:nvPr/>
        </p:nvSpPr>
        <p:spPr>
          <a:xfrm>
            <a:off x="338079" y="2325872"/>
            <a:ext cx="11293099" cy="347787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000"/>
              <a:t>“A great thing about Highley is its strong team of volunteers,”</a:t>
            </a:r>
            <a:endParaRPr lang="en-US" sz="2000"/>
          </a:p>
          <a:p>
            <a:pPr marL="285750" indent="-285750">
              <a:buFont typeface="Arial" panose="020B0604020202020204" pitchFamily="34" charset="0"/>
              <a:buChar char="•"/>
            </a:pPr>
            <a:endParaRPr lang="en-GB" sz="2000">
              <a:cs typeface="Calibri" panose="020F0502020204030204"/>
            </a:endParaRPr>
          </a:p>
          <a:p>
            <a:pPr marL="285750" indent="-285750">
              <a:buFont typeface="Arial" panose="020B0604020202020204" pitchFamily="34" charset="0"/>
              <a:buChar char="•"/>
            </a:pPr>
            <a:r>
              <a:rPr lang="en-GB" sz="2000"/>
              <a:t>“Highley lacks safe places for young people to relax, be themselves and just hang out”</a:t>
            </a:r>
            <a:endParaRPr lang="en-GB" sz="2000">
              <a:cs typeface="Calibri"/>
            </a:endParaRPr>
          </a:p>
          <a:p>
            <a:pPr marL="285750" indent="-285750">
              <a:buFont typeface="Arial" panose="020B0604020202020204" pitchFamily="34" charset="0"/>
              <a:buChar char="•"/>
            </a:pPr>
            <a:endParaRPr lang="en-GB" sz="2000">
              <a:cs typeface="Calibri"/>
            </a:endParaRPr>
          </a:p>
          <a:p>
            <a:pPr marL="285750" indent="-285750">
              <a:buFont typeface="Arial" panose="020B0604020202020204" pitchFamily="34" charset="0"/>
              <a:buChar char="•"/>
            </a:pPr>
            <a:r>
              <a:rPr lang="en-GB" sz="2000"/>
              <a:t>“Social Media issues and Mental Health for C&amp;YP go hand in hand – many YP’s mental health is impacted by their engagement with social media, however they are more likely to become dependent on social media if the provision of alternative activities is inadequate.”</a:t>
            </a:r>
            <a:endParaRPr lang="en-GB" sz="2000">
              <a:cs typeface="Calibri"/>
            </a:endParaRPr>
          </a:p>
          <a:p>
            <a:pPr marL="285750" indent="-285750">
              <a:buFont typeface="Arial" panose="020B0604020202020204" pitchFamily="34" charset="0"/>
              <a:buChar char="•"/>
            </a:pPr>
            <a:endParaRPr lang="en-GB" sz="2000">
              <a:cs typeface="Calibri"/>
            </a:endParaRPr>
          </a:p>
          <a:p>
            <a:pPr marL="285750" indent="-285750">
              <a:buFont typeface="Arial" panose="020B0604020202020204" pitchFamily="34" charset="0"/>
              <a:buChar char="•"/>
            </a:pPr>
            <a:r>
              <a:rPr lang="en-GB" sz="2000"/>
              <a:t>“Children need to get outside more but then there needs to be activities &amp; facilities available to them to allow this”</a:t>
            </a:r>
            <a:endParaRPr lang="en-GB" sz="2000">
              <a:cs typeface="Calibri"/>
            </a:endParaRPr>
          </a:p>
          <a:p>
            <a:pPr marL="285750" indent="-285750">
              <a:buFont typeface="Arial" panose="020B0604020202020204" pitchFamily="34" charset="0"/>
              <a:buChar char="•"/>
            </a:pPr>
            <a:endParaRPr lang="en-GB" sz="2000">
              <a:cs typeface="Calibri"/>
            </a:endParaRPr>
          </a:p>
        </p:txBody>
      </p:sp>
    </p:spTree>
    <p:extLst>
      <p:ext uri="{BB962C8B-B14F-4D97-AF65-F5344CB8AC3E}">
        <p14:creationId xmlns:p14="http://schemas.microsoft.com/office/powerpoint/2010/main" val="1979347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01E0EB-E8A9-4796-A4D3-0AF2BFEC1CB0}"/>
              </a:ext>
            </a:extLst>
          </p:cNvPr>
          <p:cNvSpPr>
            <a:spLocks noGrp="1"/>
          </p:cNvSpPr>
          <p:nvPr>
            <p:ph type="ctrTitle"/>
          </p:nvPr>
        </p:nvSpPr>
        <p:spPr>
          <a:xfrm>
            <a:off x="351954" y="1231008"/>
            <a:ext cx="4067836" cy="607706"/>
          </a:xfrm>
        </p:spPr>
        <p:txBody>
          <a:bodyPr>
            <a:noAutofit/>
          </a:bodyPr>
          <a:lstStyle/>
          <a:p>
            <a:pPr algn="l"/>
            <a:r>
              <a:rPr lang="en-GB" sz="3600">
                <a:latin typeface="Calibri"/>
                <a:cs typeface="Calibri"/>
              </a:rPr>
              <a:t>Healthy Eating</a:t>
            </a:r>
          </a:p>
        </p:txBody>
      </p:sp>
      <p:pic>
        <p:nvPicPr>
          <p:cNvPr id="5" name="Picture 4">
            <a:extLst>
              <a:ext uri="{FF2B5EF4-FFF2-40B4-BE49-F238E27FC236}">
                <a16:creationId xmlns:a16="http://schemas.microsoft.com/office/drawing/2014/main" id="{60075693-6AD1-1AC2-B7F4-2DD7721F5204}"/>
              </a:ext>
            </a:extLst>
          </p:cNvPr>
          <p:cNvPicPr>
            <a:picLocks noChangeAspect="1"/>
          </p:cNvPicPr>
          <p:nvPr/>
        </p:nvPicPr>
        <p:blipFill>
          <a:blip r:embed="rId4"/>
          <a:stretch>
            <a:fillRect/>
          </a:stretch>
        </p:blipFill>
        <p:spPr>
          <a:xfrm>
            <a:off x="0" y="5242420"/>
            <a:ext cx="9205758" cy="1615580"/>
          </a:xfrm>
          <a:prstGeom prst="rect">
            <a:avLst/>
          </a:prstGeom>
        </p:spPr>
      </p:pic>
      <p:sp>
        <p:nvSpPr>
          <p:cNvPr id="2" name="TextBox 1">
            <a:extLst>
              <a:ext uri="{FF2B5EF4-FFF2-40B4-BE49-F238E27FC236}">
                <a16:creationId xmlns:a16="http://schemas.microsoft.com/office/drawing/2014/main" id="{F44E21CA-25C0-43FD-A5EC-3674EDD30D28}"/>
              </a:ext>
            </a:extLst>
          </p:cNvPr>
          <p:cNvSpPr txBox="1"/>
          <p:nvPr/>
        </p:nvSpPr>
        <p:spPr>
          <a:xfrm>
            <a:off x="357435" y="2115405"/>
            <a:ext cx="10956826" cy="3539430"/>
          </a:xfrm>
          <a:prstGeom prst="rect">
            <a:avLst/>
          </a:prstGeom>
          <a:noFill/>
        </p:spPr>
        <p:txBody>
          <a:bodyPr wrap="square" lIns="91440" tIns="45720" rIns="91440" bIns="45720" rtlCol="0" anchor="t">
            <a:spAutoFit/>
          </a:bodyPr>
          <a:lstStyle/>
          <a:p>
            <a:r>
              <a:rPr lang="en-GB" sz="2800"/>
              <a:t>The overwhelming majority of respondents shared that they do not face challenges in eating healthily – 64%</a:t>
            </a:r>
            <a:endParaRPr lang="en-GB" sz="2800">
              <a:cs typeface="Calibri"/>
            </a:endParaRPr>
          </a:p>
          <a:p>
            <a:endParaRPr lang="en-GB" sz="2800">
              <a:cs typeface="Calibri"/>
            </a:endParaRPr>
          </a:p>
          <a:p>
            <a:r>
              <a:rPr lang="en-GB" sz="2800"/>
              <a:t>Challenges faced by some respondents include:</a:t>
            </a:r>
            <a:endParaRPr lang="en-GB" sz="2800">
              <a:cs typeface="Calibri"/>
            </a:endParaRPr>
          </a:p>
          <a:p>
            <a:pPr marL="285750" indent="-285750">
              <a:buFont typeface="Arial" panose="020B0604020202020204" pitchFamily="34" charset="0"/>
              <a:buChar char="•"/>
            </a:pPr>
            <a:endParaRPr lang="en-GB" sz="2800">
              <a:cs typeface="Calibri"/>
            </a:endParaRPr>
          </a:p>
          <a:p>
            <a:pPr marL="742950" lvl="1" indent="-285750">
              <a:buFont typeface="Arial" panose="020B0604020202020204" pitchFamily="34" charset="0"/>
              <a:buChar char="•"/>
            </a:pPr>
            <a:r>
              <a:rPr lang="en-GB" sz="2800"/>
              <a:t>Cost – 6.8%</a:t>
            </a:r>
            <a:endParaRPr lang="en-GB" sz="2800">
              <a:cs typeface="Calibri"/>
            </a:endParaRPr>
          </a:p>
          <a:p>
            <a:pPr lvl="1"/>
            <a:endParaRPr lang="en-GB" sz="2800">
              <a:cs typeface="Calibri"/>
            </a:endParaRPr>
          </a:p>
          <a:p>
            <a:pPr marL="742950" lvl="1" indent="-285750">
              <a:buFont typeface="Arial" panose="020B0604020202020204" pitchFamily="34" charset="0"/>
              <a:buChar char="•"/>
            </a:pPr>
            <a:r>
              <a:rPr lang="en-GB" sz="2800"/>
              <a:t>Preferring unhealthy food – 5.5%</a:t>
            </a:r>
            <a:endParaRPr lang="en-GB" sz="2000">
              <a:cs typeface="Calibri"/>
            </a:endParaRPr>
          </a:p>
        </p:txBody>
      </p:sp>
    </p:spTree>
    <p:extLst>
      <p:ext uri="{BB962C8B-B14F-4D97-AF65-F5344CB8AC3E}">
        <p14:creationId xmlns:p14="http://schemas.microsoft.com/office/powerpoint/2010/main" val="2417873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01E0EB-E8A9-4796-A4D3-0AF2BFEC1CB0}"/>
              </a:ext>
            </a:extLst>
          </p:cNvPr>
          <p:cNvSpPr>
            <a:spLocks noGrp="1"/>
          </p:cNvSpPr>
          <p:nvPr>
            <p:ph type="ctrTitle"/>
          </p:nvPr>
        </p:nvSpPr>
        <p:spPr>
          <a:xfrm>
            <a:off x="165711" y="1063770"/>
            <a:ext cx="6116056" cy="775641"/>
          </a:xfrm>
        </p:spPr>
        <p:txBody>
          <a:bodyPr>
            <a:noAutofit/>
          </a:bodyPr>
          <a:lstStyle/>
          <a:p>
            <a:pPr algn="l"/>
            <a:r>
              <a:rPr lang="en-GB" sz="3600">
                <a:latin typeface="Calibri"/>
                <a:cs typeface="Calibri"/>
              </a:rPr>
              <a:t>Challenges to Being active</a:t>
            </a:r>
          </a:p>
        </p:txBody>
      </p:sp>
      <p:sp>
        <p:nvSpPr>
          <p:cNvPr id="2" name="TextBox 1">
            <a:extLst>
              <a:ext uri="{FF2B5EF4-FFF2-40B4-BE49-F238E27FC236}">
                <a16:creationId xmlns:a16="http://schemas.microsoft.com/office/drawing/2014/main" id="{6B899E24-0916-4C1B-96C6-35657DF8EDEE}"/>
              </a:ext>
            </a:extLst>
          </p:cNvPr>
          <p:cNvSpPr txBox="1"/>
          <p:nvPr/>
        </p:nvSpPr>
        <p:spPr>
          <a:xfrm>
            <a:off x="396783" y="2249582"/>
            <a:ext cx="11141476" cy="224676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800"/>
              <a:t>64% of respondents do not face challenges to being active in their daily life</a:t>
            </a:r>
            <a:endParaRPr lang="en-GB" sz="2800">
              <a:cs typeface="Calibri"/>
            </a:endParaRPr>
          </a:p>
          <a:p>
            <a:endParaRPr lang="en-GB" sz="2800">
              <a:cs typeface="Calibri"/>
            </a:endParaRPr>
          </a:p>
          <a:p>
            <a:pPr marL="285750" indent="-285750">
              <a:buFont typeface="Arial" panose="020B0604020202020204" pitchFamily="34" charset="0"/>
              <a:buChar char="•"/>
            </a:pPr>
            <a:r>
              <a:rPr lang="en-GB" sz="2800"/>
              <a:t>An underlying health condition is a barrier to an active daily live for 11% of respondents </a:t>
            </a:r>
            <a:endParaRPr lang="en-GB" sz="2800">
              <a:cs typeface="Calibri"/>
            </a:endParaRPr>
          </a:p>
        </p:txBody>
      </p:sp>
      <p:pic>
        <p:nvPicPr>
          <p:cNvPr id="5" name="Picture 4">
            <a:extLst>
              <a:ext uri="{FF2B5EF4-FFF2-40B4-BE49-F238E27FC236}">
                <a16:creationId xmlns:a16="http://schemas.microsoft.com/office/drawing/2014/main" id="{6A5FE0D0-A9BA-A601-E8C1-87774E107785}"/>
              </a:ext>
            </a:extLst>
          </p:cNvPr>
          <p:cNvPicPr>
            <a:picLocks noChangeAspect="1"/>
          </p:cNvPicPr>
          <p:nvPr/>
        </p:nvPicPr>
        <p:blipFill>
          <a:blip r:embed="rId4"/>
          <a:stretch>
            <a:fillRect/>
          </a:stretch>
        </p:blipFill>
        <p:spPr>
          <a:xfrm>
            <a:off x="0" y="5242420"/>
            <a:ext cx="9205758" cy="1615580"/>
          </a:xfrm>
          <a:prstGeom prst="rect">
            <a:avLst/>
          </a:prstGeom>
        </p:spPr>
      </p:pic>
    </p:spTree>
    <p:extLst>
      <p:ext uri="{BB962C8B-B14F-4D97-AF65-F5344CB8AC3E}">
        <p14:creationId xmlns:p14="http://schemas.microsoft.com/office/powerpoint/2010/main" val="3022528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01E0EB-E8A9-4796-A4D3-0AF2BFEC1CB0}"/>
              </a:ext>
            </a:extLst>
          </p:cNvPr>
          <p:cNvSpPr>
            <a:spLocks noGrp="1"/>
          </p:cNvSpPr>
          <p:nvPr>
            <p:ph type="ctrTitle"/>
          </p:nvPr>
        </p:nvSpPr>
        <p:spPr>
          <a:xfrm>
            <a:off x="94392" y="1212509"/>
            <a:ext cx="7611834" cy="775641"/>
          </a:xfrm>
        </p:spPr>
        <p:txBody>
          <a:bodyPr>
            <a:noAutofit/>
          </a:bodyPr>
          <a:lstStyle/>
          <a:p>
            <a:pPr algn="l"/>
            <a:r>
              <a:rPr lang="en-GB" sz="3600">
                <a:latin typeface="Calibri"/>
                <a:cs typeface="Calibri"/>
              </a:rPr>
              <a:t>Other Stakeholder Comments</a:t>
            </a:r>
          </a:p>
        </p:txBody>
      </p:sp>
      <p:sp>
        <p:nvSpPr>
          <p:cNvPr id="2" name="TextBox 1">
            <a:extLst>
              <a:ext uri="{FF2B5EF4-FFF2-40B4-BE49-F238E27FC236}">
                <a16:creationId xmlns:a16="http://schemas.microsoft.com/office/drawing/2014/main" id="{6B899E24-0916-4C1B-96C6-35657DF8EDEE}"/>
              </a:ext>
            </a:extLst>
          </p:cNvPr>
          <p:cNvSpPr txBox="1"/>
          <p:nvPr/>
        </p:nvSpPr>
        <p:spPr>
          <a:xfrm>
            <a:off x="60786" y="2209537"/>
            <a:ext cx="11508364" cy="3385672"/>
          </a:xfrm>
          <a:prstGeom prst="rect">
            <a:avLst/>
          </a:prstGeom>
          <a:noFill/>
        </p:spPr>
        <p:txBody>
          <a:bodyPr wrap="square" lIns="91440" tIns="45721" rIns="91440" bIns="45721" rtlCol="0" anchor="t">
            <a:spAutoFit/>
          </a:bodyPr>
          <a:lstStyle/>
          <a:p>
            <a:pPr marL="285750" indent="-285750">
              <a:buFont typeface="Arial" panose="020B0604020202020204" pitchFamily="34" charset="0"/>
              <a:buChar char="•"/>
            </a:pPr>
            <a:r>
              <a:rPr lang="en-GB" sz="2800"/>
              <a:t>“the concerns raised in the survey by the community mirror the feedback I received on the door while campaigning”</a:t>
            </a:r>
            <a:endParaRPr lang="en-GB" sz="2800">
              <a:cs typeface="Calibri"/>
            </a:endParaRPr>
          </a:p>
          <a:p>
            <a:pPr marL="285750" indent="-285750">
              <a:buFont typeface="Arial" panose="020B0604020202020204" pitchFamily="34" charset="0"/>
              <a:buChar char="•"/>
            </a:pPr>
            <a:endParaRPr lang="en-GB" sz="2800">
              <a:cs typeface="Calibri"/>
            </a:endParaRPr>
          </a:p>
          <a:p>
            <a:pPr marL="285750" indent="-285750">
              <a:buFont typeface="Arial" panose="020B0604020202020204" pitchFamily="34" charset="0"/>
              <a:buChar char="•"/>
            </a:pPr>
            <a:r>
              <a:rPr lang="en-GB" sz="2800"/>
              <a:t>“The primary school is community led &amp; tries to engage with parents &amp; the wider community as much as possible. Each year the school relies on seeking grants and external funding to purchase the enhanced equipment for teaching &amp; learning.” </a:t>
            </a:r>
            <a:endParaRPr lang="en-GB" sz="2800">
              <a:ea typeface="Calibri"/>
              <a:cs typeface="Calibri"/>
            </a:endParaRPr>
          </a:p>
          <a:p>
            <a:pPr marL="285750" indent="-285750">
              <a:buFont typeface="Arial" panose="020B0604020202020204" pitchFamily="34" charset="0"/>
              <a:buChar char="•"/>
            </a:pPr>
            <a:endParaRPr lang="en-GB" sz="1801">
              <a:cs typeface="Calibri" panose="020F0502020204030204"/>
            </a:endParaRPr>
          </a:p>
        </p:txBody>
      </p:sp>
      <p:pic>
        <p:nvPicPr>
          <p:cNvPr id="5" name="Picture 4">
            <a:extLst>
              <a:ext uri="{FF2B5EF4-FFF2-40B4-BE49-F238E27FC236}">
                <a16:creationId xmlns:a16="http://schemas.microsoft.com/office/drawing/2014/main" id="{90506ADF-1744-A24F-7528-160A50243F9C}"/>
              </a:ext>
            </a:extLst>
          </p:cNvPr>
          <p:cNvPicPr>
            <a:picLocks noChangeAspect="1"/>
          </p:cNvPicPr>
          <p:nvPr/>
        </p:nvPicPr>
        <p:blipFill>
          <a:blip r:embed="rId4"/>
          <a:stretch>
            <a:fillRect/>
          </a:stretch>
        </p:blipFill>
        <p:spPr>
          <a:xfrm>
            <a:off x="0" y="5242420"/>
            <a:ext cx="9205758" cy="1615580"/>
          </a:xfrm>
          <a:prstGeom prst="rect">
            <a:avLst/>
          </a:prstGeom>
        </p:spPr>
      </p:pic>
    </p:spTree>
    <p:extLst>
      <p:ext uri="{BB962C8B-B14F-4D97-AF65-F5344CB8AC3E}">
        <p14:creationId xmlns:p14="http://schemas.microsoft.com/office/powerpoint/2010/main" val="1926745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01E0EB-E8A9-4796-A4D3-0AF2BFEC1CB0}"/>
              </a:ext>
            </a:extLst>
          </p:cNvPr>
          <p:cNvSpPr>
            <a:spLocks noGrp="1"/>
          </p:cNvSpPr>
          <p:nvPr>
            <p:ph type="ctrTitle"/>
          </p:nvPr>
        </p:nvSpPr>
        <p:spPr>
          <a:xfrm>
            <a:off x="2169489" y="1594029"/>
            <a:ext cx="8218965" cy="2904622"/>
          </a:xfrm>
        </p:spPr>
        <p:txBody>
          <a:bodyPr>
            <a:normAutofit/>
          </a:bodyPr>
          <a:lstStyle/>
          <a:p>
            <a:r>
              <a:rPr lang="en-GB" sz="8600">
                <a:latin typeface="Calibri"/>
                <a:cs typeface="Calibri"/>
              </a:rPr>
              <a:t>Emerging Trends &amp; Priorities</a:t>
            </a:r>
            <a:br>
              <a:rPr lang="en-GB" sz="3200">
                <a:latin typeface="Calibri"/>
              </a:rPr>
            </a:br>
            <a:endParaRPr lang="en-GB" sz="3200">
              <a:latin typeface="Calibri"/>
              <a:cs typeface="Calibri Light"/>
            </a:endParaRPr>
          </a:p>
        </p:txBody>
      </p:sp>
      <p:pic>
        <p:nvPicPr>
          <p:cNvPr id="4" name="Picture 3">
            <a:extLst>
              <a:ext uri="{FF2B5EF4-FFF2-40B4-BE49-F238E27FC236}">
                <a16:creationId xmlns:a16="http://schemas.microsoft.com/office/drawing/2014/main" id="{6FFD7AD5-7EBD-9EC2-5324-D66DFCDF2EAD}"/>
              </a:ext>
            </a:extLst>
          </p:cNvPr>
          <p:cNvPicPr>
            <a:picLocks noChangeAspect="1"/>
          </p:cNvPicPr>
          <p:nvPr/>
        </p:nvPicPr>
        <p:blipFill>
          <a:blip r:embed="rId4"/>
          <a:stretch>
            <a:fillRect/>
          </a:stretch>
        </p:blipFill>
        <p:spPr>
          <a:xfrm>
            <a:off x="0" y="5242420"/>
            <a:ext cx="9205758" cy="1615580"/>
          </a:xfrm>
          <a:prstGeom prst="rect">
            <a:avLst/>
          </a:prstGeom>
        </p:spPr>
      </p:pic>
    </p:spTree>
    <p:extLst>
      <p:ext uri="{BB962C8B-B14F-4D97-AF65-F5344CB8AC3E}">
        <p14:creationId xmlns:p14="http://schemas.microsoft.com/office/powerpoint/2010/main" val="26813208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899E24-0916-4C1B-96C6-35657DF8EDEE}"/>
              </a:ext>
            </a:extLst>
          </p:cNvPr>
          <p:cNvSpPr txBox="1"/>
          <p:nvPr/>
        </p:nvSpPr>
        <p:spPr>
          <a:xfrm>
            <a:off x="660983" y="1411925"/>
            <a:ext cx="11526725" cy="3690243"/>
          </a:xfrm>
          <a:prstGeom prst="rect">
            <a:avLst/>
          </a:prstGeom>
          <a:noFill/>
        </p:spPr>
        <p:txBody>
          <a:bodyPr wrap="square" lIns="91440" tIns="45721" rIns="91440" bIns="45721" rtlCol="0" anchor="t">
            <a:spAutoFit/>
          </a:bodyPr>
          <a:lstStyle/>
          <a:p>
            <a:pPr marL="285750" indent="-285750">
              <a:lnSpc>
                <a:spcPct val="150000"/>
              </a:lnSpc>
              <a:buFont typeface="Arial" panose="020B0604020202020204" pitchFamily="34" charset="0"/>
              <a:buChar char="•"/>
            </a:pPr>
            <a:r>
              <a:rPr lang="en-GB" sz="4000">
                <a:cs typeface="Calibri" panose="020F0502020204030204"/>
              </a:rPr>
              <a:t>Transport </a:t>
            </a:r>
            <a:endParaRPr lang="en-US">
              <a:cs typeface="Calibri" panose="020F0502020204030204"/>
            </a:endParaRPr>
          </a:p>
          <a:p>
            <a:pPr marL="285750" indent="-285750">
              <a:lnSpc>
                <a:spcPct val="150000"/>
              </a:lnSpc>
              <a:buFont typeface="Arial" panose="020B0604020202020204" pitchFamily="34" charset="0"/>
              <a:buChar char="•"/>
            </a:pPr>
            <a:r>
              <a:rPr lang="en-GB" sz="4000">
                <a:cs typeface="Calibri" panose="020F0502020204030204"/>
              </a:rPr>
              <a:t>Primary Care </a:t>
            </a:r>
          </a:p>
          <a:p>
            <a:pPr marL="285750" indent="-285750">
              <a:lnSpc>
                <a:spcPct val="150000"/>
              </a:lnSpc>
              <a:buFont typeface="Arial" panose="020B0604020202020204" pitchFamily="34" charset="0"/>
              <a:buChar char="•"/>
            </a:pPr>
            <a:r>
              <a:rPr lang="en-GB" sz="4000">
                <a:cs typeface="Calibri" panose="020F0502020204030204"/>
              </a:rPr>
              <a:t>Children and Young People </a:t>
            </a:r>
            <a:endParaRPr lang="en-GB">
              <a:cs typeface="Calibri" panose="020F0502020204030204"/>
            </a:endParaRPr>
          </a:p>
          <a:p>
            <a:pPr marL="285750" indent="-285750">
              <a:lnSpc>
                <a:spcPct val="150000"/>
              </a:lnSpc>
              <a:buFont typeface="Arial" panose="020B0604020202020204" pitchFamily="34" charset="0"/>
              <a:buChar char="•"/>
            </a:pPr>
            <a:r>
              <a:rPr lang="en-GB" sz="4000">
                <a:cs typeface="Calibri" panose="020F0502020204030204"/>
              </a:rPr>
              <a:t>Mental Health</a:t>
            </a:r>
            <a:endParaRPr lang="en-GB">
              <a:cs typeface="Calibri" panose="020F0502020204030204"/>
            </a:endParaRPr>
          </a:p>
        </p:txBody>
      </p:sp>
      <p:pic>
        <p:nvPicPr>
          <p:cNvPr id="4" name="Picture 3">
            <a:extLst>
              <a:ext uri="{FF2B5EF4-FFF2-40B4-BE49-F238E27FC236}">
                <a16:creationId xmlns:a16="http://schemas.microsoft.com/office/drawing/2014/main" id="{088503D9-DD33-B7A5-F0F9-48BA62E1CA1B}"/>
              </a:ext>
            </a:extLst>
          </p:cNvPr>
          <p:cNvPicPr>
            <a:picLocks noChangeAspect="1"/>
          </p:cNvPicPr>
          <p:nvPr/>
        </p:nvPicPr>
        <p:blipFill>
          <a:blip r:embed="rId4"/>
          <a:stretch>
            <a:fillRect/>
          </a:stretch>
        </p:blipFill>
        <p:spPr>
          <a:xfrm>
            <a:off x="0" y="5242420"/>
            <a:ext cx="9205758" cy="1615580"/>
          </a:xfrm>
          <a:prstGeom prst="rect">
            <a:avLst/>
          </a:prstGeom>
        </p:spPr>
      </p:pic>
    </p:spTree>
    <p:extLst>
      <p:ext uri="{BB962C8B-B14F-4D97-AF65-F5344CB8AC3E}">
        <p14:creationId xmlns:p14="http://schemas.microsoft.com/office/powerpoint/2010/main" val="1719782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01E0EB-E8A9-4796-A4D3-0AF2BFEC1CB0}"/>
              </a:ext>
            </a:extLst>
          </p:cNvPr>
          <p:cNvSpPr>
            <a:spLocks noGrp="1"/>
          </p:cNvSpPr>
          <p:nvPr>
            <p:ph type="ctrTitle"/>
          </p:nvPr>
        </p:nvSpPr>
        <p:spPr>
          <a:xfrm>
            <a:off x="2110031" y="1403610"/>
            <a:ext cx="8218965" cy="2413158"/>
          </a:xfrm>
        </p:spPr>
        <p:txBody>
          <a:bodyPr>
            <a:noAutofit/>
          </a:bodyPr>
          <a:lstStyle/>
          <a:p>
            <a:pPr algn="l"/>
            <a:r>
              <a:rPr lang="en-GB" sz="8600">
                <a:latin typeface="Calibri"/>
                <a:cs typeface="Calibri"/>
              </a:rPr>
              <a:t>Group Discussion </a:t>
            </a:r>
            <a:br>
              <a:rPr lang="en-GB" sz="8600">
                <a:latin typeface="Calibri"/>
              </a:rPr>
            </a:br>
            <a:endParaRPr lang="en-GB" sz="8600">
              <a:latin typeface="Calibri"/>
              <a:cs typeface="Calibri Light"/>
            </a:endParaRPr>
          </a:p>
        </p:txBody>
      </p:sp>
      <p:sp>
        <p:nvSpPr>
          <p:cNvPr id="2" name="TextBox 1">
            <a:extLst>
              <a:ext uri="{FF2B5EF4-FFF2-40B4-BE49-F238E27FC236}">
                <a16:creationId xmlns:a16="http://schemas.microsoft.com/office/drawing/2014/main" id="{6B899E24-0916-4C1B-96C6-35657DF8EDEE}"/>
              </a:ext>
            </a:extLst>
          </p:cNvPr>
          <p:cNvSpPr txBox="1"/>
          <p:nvPr/>
        </p:nvSpPr>
        <p:spPr>
          <a:xfrm>
            <a:off x="2369279" y="3293467"/>
            <a:ext cx="8940350" cy="1384997"/>
          </a:xfrm>
          <a:prstGeom prst="rect">
            <a:avLst/>
          </a:prstGeom>
          <a:noFill/>
        </p:spPr>
        <p:txBody>
          <a:bodyPr wrap="square" lIns="91440" tIns="45721" rIns="91440" bIns="45721" rtlCol="0" anchor="t">
            <a:spAutoFit/>
          </a:bodyPr>
          <a:lstStyle/>
          <a:p>
            <a:pPr marL="285750" indent="-285750">
              <a:buFont typeface="Arial" panose="020B0604020202020204" pitchFamily="34" charset="0"/>
              <a:buChar char="•"/>
            </a:pPr>
            <a:r>
              <a:rPr lang="en-GB" sz="2800">
                <a:cs typeface="Calibri"/>
              </a:rPr>
              <a:t>What is already happening around each priority?</a:t>
            </a:r>
            <a:endParaRPr lang="en-US" sz="1801">
              <a:cs typeface="Calibri" panose="020F0502020204030204"/>
            </a:endParaRPr>
          </a:p>
          <a:p>
            <a:endParaRPr lang="en-GB" sz="2800">
              <a:cs typeface="Calibri"/>
            </a:endParaRPr>
          </a:p>
          <a:p>
            <a:pPr marL="285750" indent="-285750">
              <a:buFont typeface="Arial" panose="020B0604020202020204" pitchFamily="34" charset="0"/>
              <a:buChar char="•"/>
            </a:pPr>
            <a:r>
              <a:rPr lang="en-GB" sz="2800">
                <a:cs typeface="Calibri"/>
              </a:rPr>
              <a:t>Recommendations?</a:t>
            </a:r>
          </a:p>
        </p:txBody>
      </p:sp>
      <p:pic>
        <p:nvPicPr>
          <p:cNvPr id="5" name="Picture 4">
            <a:extLst>
              <a:ext uri="{FF2B5EF4-FFF2-40B4-BE49-F238E27FC236}">
                <a16:creationId xmlns:a16="http://schemas.microsoft.com/office/drawing/2014/main" id="{F386F9C9-A6D0-C2DC-D7D8-0C7FE95E1FF1}"/>
              </a:ext>
            </a:extLst>
          </p:cNvPr>
          <p:cNvPicPr>
            <a:picLocks noChangeAspect="1"/>
          </p:cNvPicPr>
          <p:nvPr/>
        </p:nvPicPr>
        <p:blipFill>
          <a:blip r:embed="rId5"/>
          <a:stretch>
            <a:fillRect/>
          </a:stretch>
        </p:blipFill>
        <p:spPr>
          <a:xfrm>
            <a:off x="0" y="5242420"/>
            <a:ext cx="9205758" cy="1615580"/>
          </a:xfrm>
          <a:prstGeom prst="rect">
            <a:avLst/>
          </a:prstGeom>
        </p:spPr>
      </p:pic>
    </p:spTree>
    <p:extLst>
      <p:ext uri="{BB962C8B-B14F-4D97-AF65-F5344CB8AC3E}">
        <p14:creationId xmlns:p14="http://schemas.microsoft.com/office/powerpoint/2010/main" val="2476061428"/>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01E0EB-E8A9-4796-A4D3-0AF2BFEC1CB0}"/>
              </a:ext>
            </a:extLst>
          </p:cNvPr>
          <p:cNvSpPr>
            <a:spLocks noGrp="1"/>
          </p:cNvSpPr>
          <p:nvPr>
            <p:ph type="ctrTitle"/>
          </p:nvPr>
        </p:nvSpPr>
        <p:spPr>
          <a:xfrm>
            <a:off x="320934" y="2141213"/>
            <a:ext cx="11637667" cy="4033344"/>
          </a:xfrm>
        </p:spPr>
        <p:txBody>
          <a:bodyPr>
            <a:noAutofit/>
          </a:bodyPr>
          <a:lstStyle/>
          <a:p>
            <a:r>
              <a:rPr lang="en-GB" sz="8600">
                <a:latin typeface="Calibri"/>
                <a:cs typeface="Calibri"/>
              </a:rPr>
              <a:t>Closing Remarks </a:t>
            </a:r>
            <a:br>
              <a:rPr lang="en-GB" sz="8600">
                <a:latin typeface="Calibri"/>
              </a:rPr>
            </a:br>
            <a:r>
              <a:rPr lang="en-GB" sz="8600">
                <a:latin typeface="Calibri"/>
                <a:cs typeface="Calibri"/>
              </a:rPr>
              <a:t>&amp; Next Steps </a:t>
            </a:r>
            <a:br>
              <a:rPr lang="en-GB" sz="8600">
                <a:latin typeface="Calibri"/>
                <a:cs typeface="Calibri Light"/>
              </a:rPr>
            </a:br>
            <a:br>
              <a:rPr lang="en-GB" sz="8600">
                <a:latin typeface="Calibri"/>
              </a:rPr>
            </a:br>
            <a:endParaRPr lang="en-GB" sz="8600">
              <a:latin typeface="Calibri"/>
              <a:cs typeface="Calibri Light"/>
            </a:endParaRPr>
          </a:p>
        </p:txBody>
      </p:sp>
      <p:pic>
        <p:nvPicPr>
          <p:cNvPr id="4" name="Picture 3">
            <a:extLst>
              <a:ext uri="{FF2B5EF4-FFF2-40B4-BE49-F238E27FC236}">
                <a16:creationId xmlns:a16="http://schemas.microsoft.com/office/drawing/2014/main" id="{DE24A8CE-163C-436B-25DB-5129E5280477}"/>
              </a:ext>
            </a:extLst>
          </p:cNvPr>
          <p:cNvPicPr>
            <a:picLocks noChangeAspect="1"/>
          </p:cNvPicPr>
          <p:nvPr/>
        </p:nvPicPr>
        <p:blipFill>
          <a:blip r:embed="rId4"/>
          <a:stretch>
            <a:fillRect/>
          </a:stretch>
        </p:blipFill>
        <p:spPr>
          <a:xfrm>
            <a:off x="0" y="5242420"/>
            <a:ext cx="9205758" cy="1615580"/>
          </a:xfrm>
          <a:prstGeom prst="rect">
            <a:avLst/>
          </a:prstGeom>
        </p:spPr>
      </p:pic>
    </p:spTree>
    <p:extLst>
      <p:ext uri="{BB962C8B-B14F-4D97-AF65-F5344CB8AC3E}">
        <p14:creationId xmlns:p14="http://schemas.microsoft.com/office/powerpoint/2010/main" val="16745388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B72AB210-1B68-4D4D-8001-6BAE99E99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1" y="4913071"/>
            <a:ext cx="9157190" cy="1943502"/>
          </a:xfrm>
          <a:prstGeom prst="rect">
            <a:avLst/>
          </a:prstGeom>
        </p:spPr>
      </p:pic>
      <p:sp>
        <p:nvSpPr>
          <p:cNvPr id="3" name="Title 2">
            <a:extLst>
              <a:ext uri="{FF2B5EF4-FFF2-40B4-BE49-F238E27FC236}">
                <a16:creationId xmlns:a16="http://schemas.microsoft.com/office/drawing/2014/main" id="{C501E0EB-E8A9-4796-A4D3-0AF2BFEC1CB0}"/>
              </a:ext>
            </a:extLst>
          </p:cNvPr>
          <p:cNvSpPr>
            <a:spLocks noGrp="1"/>
          </p:cNvSpPr>
          <p:nvPr>
            <p:ph type="ctrTitle"/>
          </p:nvPr>
        </p:nvSpPr>
        <p:spPr>
          <a:xfrm>
            <a:off x="2465749" y="1588078"/>
            <a:ext cx="8218965" cy="2760513"/>
          </a:xfrm>
        </p:spPr>
        <p:txBody>
          <a:bodyPr>
            <a:noAutofit/>
          </a:bodyPr>
          <a:lstStyle/>
          <a:p>
            <a:r>
              <a:rPr lang="en-GB" sz="8600">
                <a:latin typeface="Calibri"/>
                <a:cs typeface="Calibri"/>
              </a:rPr>
              <a:t>Thank you </a:t>
            </a:r>
            <a:br>
              <a:rPr lang="en-GB" sz="8600">
                <a:latin typeface="Calibri"/>
              </a:rPr>
            </a:br>
            <a:endParaRPr lang="en-GB" sz="8600">
              <a:latin typeface="Calibri"/>
              <a:cs typeface="Calibri Light"/>
            </a:endParaRPr>
          </a:p>
        </p:txBody>
      </p:sp>
    </p:spTree>
    <p:extLst>
      <p:ext uri="{BB962C8B-B14F-4D97-AF65-F5344CB8AC3E}">
        <p14:creationId xmlns:p14="http://schemas.microsoft.com/office/powerpoint/2010/main" val="673319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7"/>
        <p:cNvGrpSpPr/>
        <p:nvPr/>
      </p:nvGrpSpPr>
      <p:grpSpPr>
        <a:xfrm>
          <a:off x="0" y="0"/>
          <a:ext cx="0" cy="0"/>
          <a:chOff x="0" y="0"/>
          <a:chExt cx="0" cy="0"/>
        </a:xfrm>
      </p:grpSpPr>
      <p:pic>
        <p:nvPicPr>
          <p:cNvPr id="7" name="Picture 4" descr="Diagram&#10;&#10;Description automatically generated">
            <a:extLst>
              <a:ext uri="{FF2B5EF4-FFF2-40B4-BE49-F238E27FC236}">
                <a16:creationId xmlns:a16="http://schemas.microsoft.com/office/drawing/2014/main" id="{8ECF3715-1D97-4465-8442-227022DCC671}"/>
              </a:ext>
            </a:extLst>
          </p:cNvPr>
          <p:cNvPicPr>
            <a:picLocks noGrp="1" noChangeAspect="1"/>
          </p:cNvPicPr>
          <p:nvPr>
            <p:ph idx="1"/>
          </p:nvPr>
        </p:nvPicPr>
        <p:blipFill rotWithShape="1">
          <a:blip r:embed="rId4">
            <a:alphaModFix amt="21000"/>
          </a:blip>
          <a:srcRect l="5117" t="4029" b="46062"/>
          <a:stretch/>
        </p:blipFill>
        <p:spPr>
          <a:xfrm>
            <a:off x="0" y="1295165"/>
            <a:ext cx="4167233" cy="3117839"/>
          </a:xfrm>
          <a:prstGeom prst="rect">
            <a:avLst/>
          </a:prstGeom>
          <a:effectLst>
            <a:outerShdw blurRad="50800" dist="50800" dir="5400000" algn="ctr" rotWithShape="0">
              <a:srgbClr val="000000">
                <a:alpha val="7000"/>
              </a:srgbClr>
            </a:outerShdw>
          </a:effectLst>
        </p:spPr>
      </p:pic>
      <p:sp>
        <p:nvSpPr>
          <p:cNvPr id="169" name="Google Shape;169;p26"/>
          <p:cNvSpPr txBox="1">
            <a:spLocks noGrp="1"/>
          </p:cNvSpPr>
          <p:nvPr>
            <p:ph type="sldNum" idx="12"/>
          </p:nvPr>
        </p:nvSpPr>
        <p:spPr>
          <a:xfrm>
            <a:off x="8077200" y="6356350"/>
            <a:ext cx="2133600" cy="365100"/>
          </a:xfrm>
          <a:prstGeom prst="rect">
            <a:avLst/>
          </a:prstGeom>
        </p:spPr>
        <p:txBody>
          <a:bodyPr spcFirstLastPara="1" vert="horz" wrap="square" lIns="91425" tIns="45700" rIns="91425" bIns="45700" rtlCol="0" anchor="ctr" anchorCtr="0">
            <a:noAutofit/>
          </a:bodyPr>
          <a:lstStyle/>
          <a:p>
            <a:pPr>
              <a:buClr>
                <a:srgbClr val="000000"/>
              </a:buClr>
            </a:pPr>
            <a:fld id="{00000000-1234-1234-1234-123412341234}" type="slidenum">
              <a:rPr lang="en-GB"/>
              <a:pPr>
                <a:buClr>
                  <a:srgbClr val="000000"/>
                </a:buClr>
              </a:pPr>
              <a:t>5</a:t>
            </a:fld>
            <a:endParaRPr/>
          </a:p>
        </p:txBody>
      </p:sp>
      <p:pic>
        <p:nvPicPr>
          <p:cNvPr id="5" name="Picture 4">
            <a:extLst>
              <a:ext uri="{FF2B5EF4-FFF2-40B4-BE49-F238E27FC236}">
                <a16:creationId xmlns:a16="http://schemas.microsoft.com/office/drawing/2014/main" id="{DC8A1EEF-3622-4CCD-8A5F-12E8EAE04C8D}"/>
              </a:ext>
            </a:extLst>
          </p:cNvPr>
          <p:cNvPicPr>
            <a:picLocks noChangeAspect="1"/>
          </p:cNvPicPr>
          <p:nvPr/>
        </p:nvPicPr>
        <p:blipFill>
          <a:blip r:embed="rId5"/>
          <a:stretch>
            <a:fillRect/>
          </a:stretch>
        </p:blipFill>
        <p:spPr>
          <a:xfrm>
            <a:off x="7366000" y="-1161"/>
            <a:ext cx="4826657" cy="6169131"/>
          </a:xfrm>
          <a:prstGeom prst="rect">
            <a:avLst/>
          </a:prstGeom>
        </p:spPr>
      </p:pic>
      <p:sp>
        <p:nvSpPr>
          <p:cNvPr id="2" name="TextBox 1">
            <a:extLst>
              <a:ext uri="{FF2B5EF4-FFF2-40B4-BE49-F238E27FC236}">
                <a16:creationId xmlns:a16="http://schemas.microsoft.com/office/drawing/2014/main" id="{FF6F2691-A583-BD75-789E-EB81F5F176E0}"/>
              </a:ext>
            </a:extLst>
          </p:cNvPr>
          <p:cNvSpPr txBox="1"/>
          <p:nvPr/>
        </p:nvSpPr>
        <p:spPr>
          <a:xfrm>
            <a:off x="123871" y="3185188"/>
            <a:ext cx="680229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Vision: </a:t>
            </a:r>
            <a:r>
              <a:rPr lang="en-GB" sz="2800">
                <a:ea typeface="+mn-lt"/>
                <a:cs typeface="+mn-lt"/>
              </a:rPr>
              <a:t>For Shropshire people to be the healthiest and most fulfilled in England</a:t>
            </a:r>
            <a:endParaRPr lang="en-US" sz="2800">
              <a:ea typeface="+mn-lt"/>
              <a:cs typeface="+mn-lt"/>
            </a:endParaRPr>
          </a:p>
          <a:p>
            <a:endParaRPr lang="en-GB" sz="2800">
              <a:ea typeface="+mn-lt"/>
              <a:cs typeface="+mn-lt"/>
            </a:endParaRPr>
          </a:p>
          <a:p>
            <a:pPr marL="342900" indent="-342900">
              <a:buFont typeface="Arial,Sans-Serif"/>
              <a:buChar char="•"/>
            </a:pPr>
            <a:r>
              <a:rPr lang="en-GB" sz="2800">
                <a:solidFill>
                  <a:schemeClr val="dk1"/>
                </a:solidFill>
                <a:cs typeface="Calibri"/>
              </a:rPr>
              <a:t>Reducing inequalities</a:t>
            </a:r>
            <a:endParaRPr lang="en-GB" sz="2800">
              <a:solidFill>
                <a:schemeClr val="dk1"/>
              </a:solidFill>
              <a:ea typeface="+mn-lt"/>
              <a:cs typeface="+mn-lt"/>
            </a:endParaRPr>
          </a:p>
          <a:p>
            <a:pPr marL="342900" indent="-342900">
              <a:buFont typeface="Arial,Sans-Serif"/>
              <a:buChar char="•"/>
            </a:pPr>
            <a:r>
              <a:rPr lang="en-GB" sz="2800">
                <a:solidFill>
                  <a:schemeClr val="dk1"/>
                </a:solidFill>
                <a:cs typeface="Calibri"/>
              </a:rPr>
              <a:t>Improving Population Health</a:t>
            </a:r>
            <a:endParaRPr lang="en-GB" sz="2800">
              <a:solidFill>
                <a:schemeClr val="dk1"/>
              </a:solidFill>
              <a:ea typeface="+mn-lt"/>
              <a:cs typeface="+mn-lt"/>
            </a:endParaRPr>
          </a:p>
          <a:p>
            <a:pPr marL="342900" indent="-342900">
              <a:buFont typeface="Arial,Sans-Serif"/>
              <a:buChar char="•"/>
            </a:pPr>
            <a:r>
              <a:rPr lang="en-GB" sz="2800">
                <a:solidFill>
                  <a:schemeClr val="dk1"/>
                </a:solidFill>
                <a:cs typeface="Calibri"/>
              </a:rPr>
              <a:t>Working with and building strong and </a:t>
            </a:r>
            <a:br>
              <a:rPr lang="en-GB" sz="2800">
                <a:cs typeface="Calibri"/>
              </a:rPr>
            </a:br>
            <a:r>
              <a:rPr lang="en-GB" sz="2800">
                <a:solidFill>
                  <a:schemeClr val="dk1"/>
                </a:solidFill>
                <a:cs typeface="Calibri"/>
              </a:rPr>
              <a:t>vibrant communities</a:t>
            </a:r>
            <a:endParaRPr lang="en-GB" sz="2800">
              <a:solidFill>
                <a:schemeClr val="dk1"/>
              </a:solidFill>
              <a:ea typeface="+mn-lt"/>
              <a:cs typeface="+mn-lt"/>
            </a:endParaRPr>
          </a:p>
          <a:p>
            <a:pPr marL="342900" indent="-342900">
              <a:buFont typeface="Arial,Sans-Serif"/>
              <a:buChar char="•"/>
            </a:pPr>
            <a:r>
              <a:rPr lang="en-GB" sz="2800">
                <a:solidFill>
                  <a:schemeClr val="dk1"/>
                </a:solidFill>
                <a:cs typeface="Calibri"/>
              </a:rPr>
              <a:t>Joined up working </a:t>
            </a:r>
            <a:endParaRPr lang="en-GB" sz="28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57"/>
        <p:cNvGrpSpPr/>
        <p:nvPr/>
      </p:nvGrpSpPr>
      <p:grpSpPr>
        <a:xfrm>
          <a:off x="0" y="0"/>
          <a:ext cx="0" cy="0"/>
          <a:chOff x="0" y="0"/>
          <a:chExt cx="0" cy="0"/>
        </a:xfrm>
      </p:grpSpPr>
      <p:sp>
        <p:nvSpPr>
          <p:cNvPr id="162" name="Google Shape;162;p25"/>
          <p:cNvSpPr txBox="1"/>
          <p:nvPr/>
        </p:nvSpPr>
        <p:spPr>
          <a:xfrm>
            <a:off x="3601206" y="129332"/>
            <a:ext cx="10296820" cy="1200300"/>
          </a:xfrm>
          <a:prstGeom prst="rect">
            <a:avLst/>
          </a:prstGeom>
          <a:noFill/>
          <a:ln>
            <a:noFill/>
          </a:ln>
        </p:spPr>
        <p:txBody>
          <a:bodyPr spcFirstLastPara="1" wrap="square" lIns="91425" tIns="45700" rIns="91425" bIns="45700" anchor="t" anchorCtr="0">
            <a:noAutofit/>
          </a:bodyPr>
          <a:lstStyle/>
          <a:p>
            <a:r>
              <a:rPr lang="en-GB" sz="3600">
                <a:latin typeface="Calibri"/>
                <a:ea typeface="Calibri"/>
                <a:cs typeface="Calibri"/>
                <a:sym typeface="Calibri"/>
              </a:rPr>
              <a:t>Today people in Highley are living longer, </a:t>
            </a:r>
          </a:p>
          <a:p>
            <a:r>
              <a:rPr lang="en-GB" sz="3600">
                <a:latin typeface="Calibri"/>
                <a:ea typeface="Calibri"/>
                <a:cs typeface="Calibri"/>
                <a:sym typeface="Calibri"/>
              </a:rPr>
              <a:t>but not necessarily healthier lives…</a:t>
            </a:r>
            <a:endParaRPr lang="en-GB" sz="3600"/>
          </a:p>
        </p:txBody>
      </p:sp>
      <p:graphicFrame>
        <p:nvGraphicFramePr>
          <p:cNvPr id="8" name="Content Placeholder 7">
            <a:extLst>
              <a:ext uri="{FF2B5EF4-FFF2-40B4-BE49-F238E27FC236}">
                <a16:creationId xmlns:a16="http://schemas.microsoft.com/office/drawing/2014/main" id="{F640CC5A-6495-494F-84B9-9E998F311AB0}"/>
              </a:ext>
            </a:extLst>
          </p:cNvPr>
          <p:cNvGraphicFramePr>
            <a:graphicFrameLocks noGrp="1"/>
          </p:cNvGraphicFramePr>
          <p:nvPr>
            <p:ph idx="1"/>
            <p:extLst>
              <p:ext uri="{D42A27DB-BD31-4B8C-83A1-F6EECF244321}">
                <p14:modId xmlns:p14="http://schemas.microsoft.com/office/powerpoint/2010/main" val="1336905582"/>
              </p:ext>
            </p:extLst>
          </p:nvPr>
        </p:nvGraphicFramePr>
        <p:xfrm>
          <a:off x="1391406" y="1707456"/>
          <a:ext cx="8327241" cy="2573910"/>
        </p:xfrm>
        <a:graphic>
          <a:graphicData uri="http://schemas.openxmlformats.org/drawingml/2006/table">
            <a:tbl>
              <a:tblPr firstRow="1" firstCol="1" bandRow="1">
                <a:tableStyleId>{5C22544A-7EE6-4342-B048-85BDC9FD1C3A}</a:tableStyleId>
              </a:tblPr>
              <a:tblGrid>
                <a:gridCol w="2967135">
                  <a:extLst>
                    <a:ext uri="{9D8B030D-6E8A-4147-A177-3AD203B41FA5}">
                      <a16:colId xmlns:a16="http://schemas.microsoft.com/office/drawing/2014/main" val="2237374028"/>
                    </a:ext>
                  </a:extLst>
                </a:gridCol>
                <a:gridCol w="1222310">
                  <a:extLst>
                    <a:ext uri="{9D8B030D-6E8A-4147-A177-3AD203B41FA5}">
                      <a16:colId xmlns:a16="http://schemas.microsoft.com/office/drawing/2014/main" val="3549534021"/>
                    </a:ext>
                  </a:extLst>
                </a:gridCol>
                <a:gridCol w="1075800">
                  <a:extLst>
                    <a:ext uri="{9D8B030D-6E8A-4147-A177-3AD203B41FA5}">
                      <a16:colId xmlns:a16="http://schemas.microsoft.com/office/drawing/2014/main" val="2463720068"/>
                    </a:ext>
                  </a:extLst>
                </a:gridCol>
                <a:gridCol w="1491991">
                  <a:extLst>
                    <a:ext uri="{9D8B030D-6E8A-4147-A177-3AD203B41FA5}">
                      <a16:colId xmlns:a16="http://schemas.microsoft.com/office/drawing/2014/main" val="807314266"/>
                    </a:ext>
                  </a:extLst>
                </a:gridCol>
                <a:gridCol w="1570005">
                  <a:extLst>
                    <a:ext uri="{9D8B030D-6E8A-4147-A177-3AD203B41FA5}">
                      <a16:colId xmlns:a16="http://schemas.microsoft.com/office/drawing/2014/main" val="1152413952"/>
                    </a:ext>
                  </a:extLst>
                </a:gridCol>
              </a:tblGrid>
              <a:tr h="420871">
                <a:tc>
                  <a:txBody>
                    <a:bodyPr/>
                    <a:lstStyle/>
                    <a:p>
                      <a:pPr algn="l">
                        <a:lnSpc>
                          <a:spcPct val="107000"/>
                        </a:lnSpc>
                        <a:spcAft>
                          <a:spcPts val="800"/>
                        </a:spcAft>
                      </a:pPr>
                      <a:r>
                        <a:rPr lang="en-GB" sz="1400" b="0">
                          <a:effectLst/>
                          <a:latin typeface="Arial" panose="020B0604020202020204" pitchFamily="34" charset="0"/>
                          <a:cs typeface="Arial" panose="020B0604020202020204" pitchFamily="34" charset="0"/>
                        </a:rPr>
                        <a:t>Measure</a:t>
                      </a:r>
                    </a:p>
                  </a:txBody>
                  <a:tcPr marL="68580" marR="68580" marT="0" marB="0" anchor="ctr"/>
                </a:tc>
                <a:tc>
                  <a:txBody>
                    <a:bodyPr/>
                    <a:lstStyle/>
                    <a:p>
                      <a:pPr algn="ctr">
                        <a:lnSpc>
                          <a:spcPct val="107000"/>
                        </a:lnSpc>
                        <a:spcAft>
                          <a:spcPts val="800"/>
                        </a:spcAft>
                      </a:pPr>
                      <a:r>
                        <a:rPr lang="en-GB" sz="1200" b="0">
                          <a:effectLst/>
                          <a:latin typeface="Arial" panose="020B0604020202020204" pitchFamily="34" charset="0"/>
                          <a:cs typeface="Arial" panose="020B0604020202020204" pitchFamily="34" charset="0"/>
                        </a:rPr>
                        <a:t>England</a:t>
                      </a:r>
                      <a:endParaRPr lang="en-GB" sz="11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GB" sz="1200" b="0">
                          <a:effectLst/>
                          <a:latin typeface="Arial" panose="020B0604020202020204" pitchFamily="34" charset="0"/>
                          <a:cs typeface="Arial" panose="020B0604020202020204" pitchFamily="34" charset="0"/>
                        </a:rPr>
                        <a:t>Shropshire</a:t>
                      </a:r>
                      <a:endParaRPr lang="en-GB" sz="11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GB" sz="1200" b="0">
                          <a:effectLst/>
                          <a:latin typeface="Arial" panose="020B0604020202020204" pitchFamily="34" charset="0"/>
                          <a:cs typeface="Arial" panose="020B0604020202020204" pitchFamily="34" charset="0"/>
                        </a:rPr>
                        <a:t>Range (Ward)</a:t>
                      </a:r>
                      <a:endParaRPr lang="en-GB" sz="11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GB" sz="1200" b="0">
                          <a:effectLst/>
                          <a:latin typeface="Arial" panose="020B0604020202020204" pitchFamily="34" charset="0"/>
                          <a:cs typeface="Arial" panose="020B0604020202020204" pitchFamily="34" charset="0"/>
                        </a:rPr>
                        <a:t>Range (Ward)</a:t>
                      </a:r>
                      <a:endParaRPr lang="en-GB" sz="11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67122271"/>
                  </a:ext>
                </a:extLst>
              </a:tr>
              <a:tr h="214295">
                <a:tc>
                  <a:txBody>
                    <a:bodyPr/>
                    <a:lstStyle/>
                    <a:p>
                      <a:pPr>
                        <a:lnSpc>
                          <a:spcPct val="107000"/>
                        </a:lnSpc>
                        <a:spcAft>
                          <a:spcPts val="800"/>
                        </a:spcAft>
                      </a:pPr>
                      <a:r>
                        <a:rPr lang="en-GB" sz="1400" b="0">
                          <a:effectLst/>
                          <a:latin typeface="Arial" panose="020B0604020202020204" pitchFamily="34" charset="0"/>
                          <a:cs typeface="Arial" panose="020B0604020202020204" pitchFamily="34" charset="0"/>
                        </a:rPr>
                        <a:t>IMD Score</a:t>
                      </a: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21.7</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17.2</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3.7 (Copthorne)</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37.6 (</a:t>
                      </a:r>
                      <a:r>
                        <a:rPr lang="en-GB" sz="1200" err="1">
                          <a:effectLst/>
                          <a:latin typeface="Arial" panose="020B0604020202020204" pitchFamily="34" charset="0"/>
                          <a:cs typeface="Arial" panose="020B0604020202020204" pitchFamily="34" charset="0"/>
                        </a:rPr>
                        <a:t>Harlescott</a:t>
                      </a:r>
                      <a:r>
                        <a:rPr lang="en-GB" sz="1200">
                          <a:effectLst/>
                          <a:latin typeface="Arial" panose="020B0604020202020204" pitchFamily="34" charset="0"/>
                          <a:cs typeface="Arial" panose="020B0604020202020204" pitchFamily="34" charset="0"/>
                        </a:rPr>
                        <a:t>)</a:t>
                      </a:r>
                      <a:endParaRPr lang="en-GB" sz="110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204446882"/>
                  </a:ext>
                </a:extLst>
              </a:tr>
              <a:tr h="244319">
                <a:tc>
                  <a:txBody>
                    <a:bodyPr/>
                    <a:lstStyle/>
                    <a:p>
                      <a:pPr>
                        <a:lnSpc>
                          <a:spcPct val="107000"/>
                        </a:lnSpc>
                        <a:spcAft>
                          <a:spcPts val="800"/>
                        </a:spcAft>
                      </a:pPr>
                      <a:r>
                        <a:rPr lang="en-GB" sz="1400" b="0">
                          <a:effectLst/>
                          <a:latin typeface="Arial" panose="020B0604020202020204" pitchFamily="34" charset="0"/>
                          <a:cs typeface="Arial" panose="020B0604020202020204" pitchFamily="34" charset="0"/>
                        </a:rPr>
                        <a:t>Life expectancy at birth, (Male)</a:t>
                      </a:r>
                      <a:endParaRPr lang="en-GB" sz="1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79.7</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80.5</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75.3 (</a:t>
                      </a:r>
                      <a:r>
                        <a:rPr lang="en-GB" sz="1200" err="1">
                          <a:effectLst/>
                          <a:latin typeface="Arial" panose="020B0604020202020204" pitchFamily="34" charset="0"/>
                          <a:cs typeface="Arial" panose="020B0604020202020204" pitchFamily="34" charset="0"/>
                        </a:rPr>
                        <a:t>Sundorne</a:t>
                      </a:r>
                      <a:r>
                        <a:rPr lang="en-GB" sz="1200">
                          <a:effectLst/>
                          <a:latin typeface="Arial" panose="020B0604020202020204" pitchFamily="34" charset="0"/>
                          <a:cs typeface="Arial" panose="020B0604020202020204" pitchFamily="34" charset="0"/>
                        </a:rPr>
                        <a:t>)</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85.8 (Copthorne)</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47496679"/>
                  </a:ext>
                </a:extLst>
              </a:tr>
              <a:tr h="418482">
                <a:tc>
                  <a:txBody>
                    <a:bodyPr/>
                    <a:lstStyle/>
                    <a:p>
                      <a:pPr>
                        <a:lnSpc>
                          <a:spcPct val="107000"/>
                        </a:lnSpc>
                        <a:spcAft>
                          <a:spcPts val="800"/>
                        </a:spcAft>
                      </a:pPr>
                      <a:r>
                        <a:rPr lang="en-GB" sz="1400" b="0">
                          <a:effectLst/>
                          <a:latin typeface="Arial" panose="020B0604020202020204" pitchFamily="34" charset="0"/>
                          <a:cs typeface="Arial" panose="020B0604020202020204" pitchFamily="34" charset="0"/>
                        </a:rPr>
                        <a:t>Life expectancy at birth, (Female)</a:t>
                      </a:r>
                      <a:endParaRPr lang="en-GB" sz="1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83.2</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83.6</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79.5 (Tern)</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89.6 (Clun)</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00736813"/>
                  </a:ext>
                </a:extLst>
              </a:tr>
              <a:tr h="418482">
                <a:tc>
                  <a:txBody>
                    <a:bodyPr/>
                    <a:lstStyle/>
                    <a:p>
                      <a:pPr>
                        <a:lnSpc>
                          <a:spcPct val="107000"/>
                        </a:lnSpc>
                        <a:spcAft>
                          <a:spcPts val="800"/>
                        </a:spcAft>
                      </a:pPr>
                      <a:r>
                        <a:rPr lang="en-GB" sz="1400" b="0">
                          <a:effectLst/>
                          <a:latin typeface="Arial" panose="020B0604020202020204" pitchFamily="34" charset="0"/>
                          <a:cs typeface="Arial" panose="020B0604020202020204" pitchFamily="34" charset="0"/>
                        </a:rPr>
                        <a:t>Deaths all causes, all ages, SMR</a:t>
                      </a:r>
                      <a:endParaRPr lang="en-GB" sz="1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100</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96.7</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65.4 (Copthorne)</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145 (</a:t>
                      </a:r>
                      <a:r>
                        <a:rPr lang="en-GB" sz="1200" err="1">
                          <a:effectLst/>
                          <a:latin typeface="Arial" panose="020B0604020202020204" pitchFamily="34" charset="0"/>
                          <a:cs typeface="Arial" panose="020B0604020202020204" pitchFamily="34" charset="0"/>
                        </a:rPr>
                        <a:t>Worfield</a:t>
                      </a:r>
                      <a:r>
                        <a:rPr lang="en-GB" sz="1200">
                          <a:effectLst/>
                          <a:latin typeface="Arial" panose="020B0604020202020204" pitchFamily="34" charset="0"/>
                          <a:cs typeface="Arial" panose="020B0604020202020204" pitchFamily="34" charset="0"/>
                        </a:rPr>
                        <a:t>)</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34610464"/>
                  </a:ext>
                </a:extLst>
              </a:tr>
              <a:tr h="418482">
                <a:tc>
                  <a:txBody>
                    <a:bodyPr/>
                    <a:lstStyle/>
                    <a:p>
                      <a:pPr>
                        <a:lnSpc>
                          <a:spcPct val="107000"/>
                        </a:lnSpc>
                        <a:spcAft>
                          <a:spcPts val="800"/>
                        </a:spcAft>
                      </a:pPr>
                      <a:r>
                        <a:rPr lang="en-GB" sz="1400" b="0">
                          <a:effectLst/>
                          <a:latin typeface="Arial" panose="020B0604020202020204" pitchFamily="34" charset="0"/>
                          <a:cs typeface="Arial" panose="020B0604020202020204" pitchFamily="34" charset="0"/>
                        </a:rPr>
                        <a:t>Deaths all causes, under 75, SMR</a:t>
                      </a:r>
                      <a:endParaRPr lang="en-GB" sz="1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100</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89.7</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55.2 (Clun)</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149 (</a:t>
                      </a:r>
                      <a:r>
                        <a:rPr lang="en-GB" sz="1200" err="1">
                          <a:effectLst/>
                          <a:latin typeface="Arial" panose="020B0604020202020204" pitchFamily="34" charset="0"/>
                          <a:cs typeface="Arial" panose="020B0604020202020204" pitchFamily="34" charset="0"/>
                        </a:rPr>
                        <a:t>Sundorne</a:t>
                      </a:r>
                      <a:r>
                        <a:rPr lang="en-GB" sz="1200">
                          <a:effectLst/>
                          <a:latin typeface="Arial" panose="020B0604020202020204" pitchFamily="34" charset="0"/>
                          <a:cs typeface="Arial" panose="020B0604020202020204" pitchFamily="34" charset="0"/>
                        </a:rPr>
                        <a:t>)</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33735041"/>
                  </a:ext>
                </a:extLst>
              </a:tr>
              <a:tr h="438979">
                <a:tc>
                  <a:txBody>
                    <a:bodyPr/>
                    <a:lstStyle/>
                    <a:p>
                      <a:pPr>
                        <a:lnSpc>
                          <a:spcPct val="107000"/>
                        </a:lnSpc>
                        <a:spcAft>
                          <a:spcPts val="800"/>
                        </a:spcAft>
                      </a:pPr>
                      <a:r>
                        <a:rPr lang="en-GB" sz="1400" b="0">
                          <a:effectLst/>
                          <a:latin typeface="Arial" panose="020B0604020202020204" pitchFamily="34" charset="0"/>
                          <a:cs typeface="Arial" panose="020B0604020202020204" pitchFamily="34" charset="0"/>
                        </a:rPr>
                        <a:t>Preventable deaths, under 75, SMR</a:t>
                      </a:r>
                      <a:endParaRPr lang="en-GB" sz="1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100</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85.7</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48.2 (</a:t>
                      </a:r>
                      <a:r>
                        <a:rPr lang="en-GB" sz="1200" err="1">
                          <a:effectLst/>
                          <a:latin typeface="Arial" panose="020B0604020202020204" pitchFamily="34" charset="0"/>
                          <a:cs typeface="Arial" panose="020B0604020202020204" pitchFamily="34" charset="0"/>
                        </a:rPr>
                        <a:t>Corvedale</a:t>
                      </a:r>
                      <a:r>
                        <a:rPr lang="en-GB" sz="1200">
                          <a:effectLst/>
                          <a:latin typeface="Arial" panose="020B0604020202020204" pitchFamily="34" charset="0"/>
                          <a:cs typeface="Arial" panose="020B0604020202020204" pitchFamily="34" charset="0"/>
                        </a:rPr>
                        <a:t>)</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200">
                          <a:effectLst/>
                          <a:latin typeface="Arial" panose="020B0604020202020204" pitchFamily="34" charset="0"/>
                          <a:cs typeface="Arial" panose="020B0604020202020204" pitchFamily="34" charset="0"/>
                        </a:rPr>
                        <a:t>160.6 (</a:t>
                      </a:r>
                      <a:r>
                        <a:rPr lang="en-GB" sz="1200" err="1">
                          <a:effectLst/>
                          <a:latin typeface="Arial" panose="020B0604020202020204" pitchFamily="34" charset="0"/>
                          <a:cs typeface="Arial" panose="020B0604020202020204" pitchFamily="34" charset="0"/>
                        </a:rPr>
                        <a:t>Sundorne</a:t>
                      </a:r>
                      <a:r>
                        <a:rPr lang="en-GB" sz="1200">
                          <a:effectLst/>
                          <a:latin typeface="Arial" panose="020B0604020202020204" pitchFamily="34" charset="0"/>
                          <a:cs typeface="Arial" panose="020B0604020202020204" pitchFamily="34" charset="0"/>
                        </a:rPr>
                        <a:t>)</a:t>
                      </a:r>
                      <a:endParaRPr lang="en-GB"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80785499"/>
                  </a:ext>
                </a:extLst>
              </a:tr>
            </a:tbl>
          </a:graphicData>
        </a:graphic>
      </p:graphicFrame>
      <p:pic>
        <p:nvPicPr>
          <p:cNvPr id="3" name="Picture 2">
            <a:extLst>
              <a:ext uri="{FF2B5EF4-FFF2-40B4-BE49-F238E27FC236}">
                <a16:creationId xmlns:a16="http://schemas.microsoft.com/office/drawing/2014/main" id="{0C5A5997-177B-43BD-9E4D-1598B95AF3EB}"/>
              </a:ext>
            </a:extLst>
          </p:cNvPr>
          <p:cNvPicPr>
            <a:picLocks noChangeAspect="1"/>
          </p:cNvPicPr>
          <p:nvPr/>
        </p:nvPicPr>
        <p:blipFill>
          <a:blip r:embed="rId4"/>
          <a:stretch>
            <a:fillRect/>
          </a:stretch>
        </p:blipFill>
        <p:spPr>
          <a:xfrm>
            <a:off x="0" y="5242420"/>
            <a:ext cx="9205758" cy="1615580"/>
          </a:xfrm>
          <a:prstGeom prst="rect">
            <a:avLst/>
          </a:prstGeom>
        </p:spPr>
      </p:pic>
      <p:graphicFrame>
        <p:nvGraphicFramePr>
          <p:cNvPr id="9" name="Table 8">
            <a:extLst>
              <a:ext uri="{FF2B5EF4-FFF2-40B4-BE49-F238E27FC236}">
                <a16:creationId xmlns:a16="http://schemas.microsoft.com/office/drawing/2014/main" id="{DBE16929-041C-4262-BF42-D5D875E12261}"/>
              </a:ext>
            </a:extLst>
          </p:cNvPr>
          <p:cNvGraphicFramePr>
            <a:graphicFrameLocks noGrp="1"/>
          </p:cNvGraphicFramePr>
          <p:nvPr>
            <p:extLst>
              <p:ext uri="{D42A27DB-BD31-4B8C-83A1-F6EECF244321}">
                <p14:modId xmlns:p14="http://schemas.microsoft.com/office/powerpoint/2010/main" val="1025496669"/>
              </p:ext>
            </p:extLst>
          </p:nvPr>
        </p:nvGraphicFramePr>
        <p:xfrm>
          <a:off x="2563066" y="4481172"/>
          <a:ext cx="5691674" cy="1338744"/>
        </p:xfrm>
        <a:graphic>
          <a:graphicData uri="http://schemas.openxmlformats.org/drawingml/2006/table">
            <a:tbl>
              <a:tblPr firstRow="1" firstCol="1" bandRow="1">
                <a:tableStyleId>{5C22544A-7EE6-4342-B048-85BDC9FD1C3A}</a:tableStyleId>
              </a:tblPr>
              <a:tblGrid>
                <a:gridCol w="3350537">
                  <a:extLst>
                    <a:ext uri="{9D8B030D-6E8A-4147-A177-3AD203B41FA5}">
                      <a16:colId xmlns:a16="http://schemas.microsoft.com/office/drawing/2014/main" val="3062242064"/>
                    </a:ext>
                  </a:extLst>
                </a:gridCol>
                <a:gridCol w="1290014">
                  <a:extLst>
                    <a:ext uri="{9D8B030D-6E8A-4147-A177-3AD203B41FA5}">
                      <a16:colId xmlns:a16="http://schemas.microsoft.com/office/drawing/2014/main" val="816310402"/>
                    </a:ext>
                  </a:extLst>
                </a:gridCol>
                <a:gridCol w="1051123">
                  <a:extLst>
                    <a:ext uri="{9D8B030D-6E8A-4147-A177-3AD203B41FA5}">
                      <a16:colId xmlns:a16="http://schemas.microsoft.com/office/drawing/2014/main" val="3064950072"/>
                    </a:ext>
                  </a:extLst>
                </a:gridCol>
              </a:tblGrid>
              <a:tr h="491908">
                <a:tc>
                  <a:txBody>
                    <a:bodyPr/>
                    <a:lstStyle/>
                    <a:p>
                      <a:pPr algn="l">
                        <a:lnSpc>
                          <a:spcPct val="107000"/>
                        </a:lnSpc>
                        <a:spcAft>
                          <a:spcPts val="800"/>
                        </a:spcAft>
                      </a:pPr>
                      <a:r>
                        <a:rPr lang="en-GB" sz="1400" b="0">
                          <a:effectLst/>
                          <a:latin typeface="Arial" panose="020B0604020202020204" pitchFamily="34" charset="0"/>
                          <a:cs typeface="Arial" panose="020B0604020202020204" pitchFamily="34" charset="0"/>
                        </a:rPr>
                        <a:t>Indicator </a:t>
                      </a:r>
                      <a:endParaRPr lang="en-GB" sz="1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GB" sz="1400" b="0">
                          <a:effectLst/>
                          <a:latin typeface="Arial" panose="020B0604020202020204" pitchFamily="34" charset="0"/>
                          <a:cs typeface="Arial" panose="020B0604020202020204" pitchFamily="34" charset="0"/>
                        </a:rPr>
                        <a:t>Shropshire</a:t>
                      </a:r>
                      <a:endParaRPr lang="en-GB" sz="1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GB" sz="1400" b="0">
                          <a:effectLst/>
                          <a:latin typeface="Arial" panose="020B0604020202020204" pitchFamily="34" charset="0"/>
                          <a:cs typeface="Arial" panose="020B0604020202020204" pitchFamily="34" charset="0"/>
                        </a:rPr>
                        <a:t>England</a:t>
                      </a:r>
                      <a:endParaRPr lang="en-GB" sz="800" b="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31002"/>
                  </a:ext>
                </a:extLst>
              </a:tr>
              <a:tr h="0">
                <a:tc>
                  <a:txBody>
                    <a:bodyPr/>
                    <a:lstStyle/>
                    <a:p>
                      <a:pPr>
                        <a:lnSpc>
                          <a:spcPct val="107000"/>
                        </a:lnSpc>
                        <a:spcAft>
                          <a:spcPts val="800"/>
                        </a:spcAft>
                      </a:pPr>
                      <a:r>
                        <a:rPr lang="en-GB" sz="1400" b="0">
                          <a:effectLst/>
                          <a:latin typeface="Arial" panose="020B0604020202020204" pitchFamily="34" charset="0"/>
                          <a:cs typeface="Arial" panose="020B0604020202020204" pitchFamily="34" charset="0"/>
                        </a:rPr>
                        <a:t>Healthy Life Expectancy (HLE) Males</a:t>
                      </a:r>
                    </a:p>
                  </a:txBody>
                  <a:tcPr marL="68580" marR="68580" marT="0" marB="0"/>
                </a:tc>
                <a:tc>
                  <a:txBody>
                    <a:bodyPr/>
                    <a:lstStyle/>
                    <a:p>
                      <a:pPr algn="ctr">
                        <a:lnSpc>
                          <a:spcPct val="100000"/>
                        </a:lnSpc>
                        <a:spcAft>
                          <a:spcPts val="800"/>
                        </a:spcAft>
                      </a:pPr>
                      <a:r>
                        <a:rPr lang="en-GB" sz="1200" b="0">
                          <a:effectLst/>
                          <a:latin typeface="Arial" panose="020B0604020202020204" pitchFamily="34" charset="0"/>
                          <a:cs typeface="Arial" panose="020B0604020202020204" pitchFamily="34" charset="0"/>
                        </a:rPr>
                        <a:t>62.8</a:t>
                      </a:r>
                      <a:endParaRPr lang="en-GB" sz="11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Aft>
                          <a:spcPts val="800"/>
                        </a:spcAft>
                      </a:pPr>
                      <a:r>
                        <a:rPr lang="en-GB" sz="1200" b="0">
                          <a:effectLst/>
                          <a:latin typeface="Arial" panose="020B0604020202020204" pitchFamily="34" charset="0"/>
                          <a:cs typeface="Arial" panose="020B0604020202020204" pitchFamily="34" charset="0"/>
                        </a:rPr>
                        <a:t>63.1</a:t>
                      </a:r>
                      <a:endParaRPr lang="en-GB" sz="11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71461960"/>
                  </a:ext>
                </a:extLst>
              </a:tr>
              <a:tr h="0">
                <a:tc>
                  <a:txBody>
                    <a:bodyPr/>
                    <a:lstStyle/>
                    <a:p>
                      <a:pPr>
                        <a:lnSpc>
                          <a:spcPct val="107000"/>
                        </a:lnSpc>
                        <a:spcAft>
                          <a:spcPts val="800"/>
                        </a:spcAft>
                      </a:pPr>
                      <a:r>
                        <a:rPr lang="en-GB" sz="1400" b="0">
                          <a:effectLst/>
                          <a:latin typeface="Arial" panose="020B0604020202020204" pitchFamily="34" charset="0"/>
                          <a:cs typeface="Arial" panose="020B0604020202020204" pitchFamily="34" charset="0"/>
                        </a:rPr>
                        <a:t>Inequality in HLE Males</a:t>
                      </a:r>
                      <a:endParaRPr lang="en-GB" sz="1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Aft>
                          <a:spcPts val="800"/>
                        </a:spcAft>
                      </a:pPr>
                      <a:r>
                        <a:rPr lang="en-GB" sz="1200" b="0">
                          <a:effectLst/>
                          <a:latin typeface="Arial" panose="020B0604020202020204" pitchFamily="34" charset="0"/>
                          <a:cs typeface="Arial" panose="020B0604020202020204" pitchFamily="34" charset="0"/>
                        </a:rPr>
                        <a:t>5.5</a:t>
                      </a:r>
                      <a:endParaRPr lang="en-GB" sz="11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Aft>
                          <a:spcPts val="800"/>
                        </a:spcAft>
                      </a:pPr>
                      <a:r>
                        <a:rPr lang="en-GB" sz="1200" b="0">
                          <a:effectLst/>
                          <a:latin typeface="Arial" panose="020B0604020202020204" pitchFamily="34" charset="0"/>
                          <a:cs typeface="Arial" panose="020B0604020202020204" pitchFamily="34" charset="0"/>
                        </a:rPr>
                        <a:t>9.7</a:t>
                      </a:r>
                      <a:endParaRPr lang="en-GB" sz="11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7086878"/>
                  </a:ext>
                </a:extLst>
              </a:tr>
              <a:tr h="0">
                <a:tc>
                  <a:txBody>
                    <a:bodyPr/>
                    <a:lstStyle/>
                    <a:p>
                      <a:pPr>
                        <a:lnSpc>
                          <a:spcPct val="107000"/>
                        </a:lnSpc>
                        <a:spcAft>
                          <a:spcPts val="800"/>
                        </a:spcAft>
                      </a:pPr>
                      <a:r>
                        <a:rPr lang="en-GB" sz="1400" b="0">
                          <a:effectLst/>
                          <a:latin typeface="Arial" panose="020B0604020202020204" pitchFamily="34" charset="0"/>
                          <a:cs typeface="Arial" panose="020B0604020202020204" pitchFamily="34" charset="0"/>
                        </a:rPr>
                        <a:t>HLE Females</a:t>
                      </a:r>
                    </a:p>
                  </a:txBody>
                  <a:tcPr marL="68580" marR="68580" marT="0" marB="0"/>
                </a:tc>
                <a:tc>
                  <a:txBody>
                    <a:bodyPr/>
                    <a:lstStyle/>
                    <a:p>
                      <a:pPr algn="ctr">
                        <a:lnSpc>
                          <a:spcPct val="100000"/>
                        </a:lnSpc>
                        <a:spcAft>
                          <a:spcPts val="800"/>
                        </a:spcAft>
                      </a:pPr>
                      <a:r>
                        <a:rPr lang="en-GB" sz="1200" b="0">
                          <a:effectLst/>
                          <a:latin typeface="Arial" panose="020B0604020202020204" pitchFamily="34" charset="0"/>
                          <a:cs typeface="Arial" panose="020B0604020202020204" pitchFamily="34" charset="0"/>
                        </a:rPr>
                        <a:t>67.1</a:t>
                      </a:r>
                      <a:endParaRPr lang="en-GB" sz="11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Aft>
                          <a:spcPts val="800"/>
                        </a:spcAft>
                      </a:pPr>
                      <a:r>
                        <a:rPr lang="en-GB" sz="1200" b="0">
                          <a:effectLst/>
                          <a:latin typeface="Arial" panose="020B0604020202020204" pitchFamily="34" charset="0"/>
                          <a:cs typeface="Arial" panose="020B0604020202020204" pitchFamily="34" charset="0"/>
                        </a:rPr>
                        <a:t>63.9</a:t>
                      </a:r>
                      <a:endParaRPr lang="en-GB" sz="11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07511430"/>
                  </a:ext>
                </a:extLst>
              </a:tr>
              <a:tr h="0">
                <a:tc>
                  <a:txBody>
                    <a:bodyPr/>
                    <a:lstStyle/>
                    <a:p>
                      <a:pPr>
                        <a:lnSpc>
                          <a:spcPct val="107000"/>
                        </a:lnSpc>
                        <a:spcAft>
                          <a:spcPts val="800"/>
                        </a:spcAft>
                      </a:pPr>
                      <a:r>
                        <a:rPr lang="en-GB" sz="1400" b="0">
                          <a:effectLst/>
                          <a:latin typeface="Arial" panose="020B0604020202020204" pitchFamily="34" charset="0"/>
                          <a:cs typeface="Arial" panose="020B0604020202020204" pitchFamily="34" charset="0"/>
                        </a:rPr>
                        <a:t>Inequality in HLE Females</a:t>
                      </a:r>
                      <a:endParaRPr lang="en-GB" sz="1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Aft>
                          <a:spcPts val="800"/>
                        </a:spcAft>
                      </a:pPr>
                      <a:r>
                        <a:rPr lang="en-GB" sz="1200" b="0">
                          <a:effectLst/>
                          <a:latin typeface="Arial" panose="020B0604020202020204" pitchFamily="34" charset="0"/>
                          <a:cs typeface="Arial" panose="020B0604020202020204" pitchFamily="34" charset="0"/>
                        </a:rPr>
                        <a:t>3.5</a:t>
                      </a:r>
                      <a:endParaRPr lang="en-GB" sz="11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Aft>
                          <a:spcPts val="800"/>
                        </a:spcAft>
                      </a:pPr>
                      <a:r>
                        <a:rPr lang="en-GB" sz="1200" b="0">
                          <a:effectLst/>
                          <a:latin typeface="Arial" panose="020B0604020202020204" pitchFamily="34" charset="0"/>
                          <a:cs typeface="Arial" panose="020B0604020202020204" pitchFamily="34" charset="0"/>
                        </a:rPr>
                        <a:t>7.9</a:t>
                      </a:r>
                      <a:endParaRPr lang="en-GB" sz="11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37597452"/>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BC585AA8-DA92-4251-9B75-E4D575537209}"/>
              </a:ext>
            </a:extLst>
          </p:cNvPr>
          <p:cNvSpPr txBox="1">
            <a:spLocks noChangeArrowheads="1"/>
          </p:cNvSpPr>
          <p:nvPr/>
        </p:nvSpPr>
        <p:spPr bwMode="auto">
          <a:xfrm>
            <a:off x="0" y="1117600"/>
            <a:ext cx="5854700" cy="275188"/>
          </a:xfrm>
          <a:prstGeom prst="rect">
            <a:avLst/>
          </a:prstGeom>
          <a:solidFill>
            <a:srgbClr val="FFFFFF"/>
          </a:solidFill>
          <a:ln w="9525">
            <a:solidFill>
              <a:srgbClr val="000000"/>
            </a:solidFill>
            <a:miter lim="800000"/>
            <a:headEnd/>
            <a:tailEnd/>
          </a:ln>
        </p:spPr>
        <p:txBody>
          <a:bodyPr rot="0" vert="horz" wrap="square" lIns="68580" tIns="34290" rIns="68580" bIns="34290" rtlCol="0" anchor="t" anchorCtr="0">
            <a:noAutofit/>
          </a:bodyPr>
          <a:lstStyle>
            <a:lvl1pPr algn="l" defTabSz="914400" rtl="0" eaLnBrk="1" latinLnBrk="0" hangingPunct="1">
              <a:lnSpc>
                <a:spcPct val="90000"/>
              </a:lnSpc>
              <a:spcBef>
                <a:spcPct val="0"/>
              </a:spcBef>
              <a:buNone/>
              <a:defRPr sz="3800" b="1" kern="1200">
                <a:solidFill>
                  <a:srgbClr val="0087CA"/>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7000"/>
              </a:lnSpc>
              <a:spcBef>
                <a:spcPct val="0"/>
              </a:spcBef>
              <a:spcAft>
                <a:spcPts val="600"/>
              </a:spcAft>
              <a:buClrTx/>
              <a:buSzTx/>
              <a:buFontTx/>
              <a:buNone/>
              <a:tabLst/>
              <a:defRPr/>
            </a:pPr>
            <a:r>
              <a:rPr kumimoji="0" lang="en-GB" sz="1200" b="1" i="0" u="none" strike="noStrike" kern="1200" cap="none" spc="0" normalizeH="0" baseline="0" noProof="0">
                <a:ln>
                  <a:noFill/>
                </a:ln>
                <a:solidFill>
                  <a:srgbClr val="CC99FF"/>
                </a:solidFill>
                <a:effectLst/>
                <a:uLnTx/>
                <a:uFillTx/>
                <a:latin typeface="Arial" panose="020B0604020202020204" pitchFamily="34" charset="0"/>
                <a:ea typeface="Calibri" panose="020F0502020204030204" pitchFamily="34" charset="0"/>
                <a:cs typeface="Times New Roman" panose="02020603050405020304" pitchFamily="18" charset="0"/>
              </a:rPr>
              <a:t>Understanding and Addressing Inequalities – taking a preventative approach</a:t>
            </a:r>
            <a:endParaRPr kumimoji="0" lang="en-GB" sz="1200" b="1" i="0" u="none" strike="noStrike" kern="1200" cap="none" spc="0" normalizeH="0" baseline="0" noProof="0">
              <a:ln>
                <a:noFill/>
              </a:ln>
              <a:solidFill>
                <a:srgbClr val="0087C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4AE1ACF-0672-4A25-A843-D75F453846D7}"/>
              </a:ext>
            </a:extLst>
          </p:cNvPr>
          <p:cNvPicPr/>
          <p:nvPr/>
        </p:nvPicPr>
        <p:blipFill rotWithShape="1">
          <a:blip r:embed="rId3" cstate="print">
            <a:extLst>
              <a:ext uri="{28A0092B-C50C-407E-A947-70E740481C1C}">
                <a14:useLocalDpi xmlns:a14="http://schemas.microsoft.com/office/drawing/2010/main" val="0"/>
              </a:ext>
            </a:extLst>
          </a:blip>
          <a:srcRect l="962" r="2" b="1"/>
          <a:stretch/>
        </p:blipFill>
        <p:spPr>
          <a:xfrm>
            <a:off x="1028" y="1485227"/>
            <a:ext cx="5853672" cy="4368984"/>
          </a:xfrm>
          <a:prstGeom prst="rect">
            <a:avLst/>
          </a:prstGeom>
        </p:spPr>
      </p:pic>
      <p:sp>
        <p:nvSpPr>
          <p:cNvPr id="6" name="Text Box 2">
            <a:extLst>
              <a:ext uri="{FF2B5EF4-FFF2-40B4-BE49-F238E27FC236}">
                <a16:creationId xmlns:a16="http://schemas.microsoft.com/office/drawing/2014/main" id="{7BF8E42C-6AD3-45EA-8F44-5A515393BEFE}"/>
              </a:ext>
            </a:extLst>
          </p:cNvPr>
          <p:cNvSpPr txBox="1">
            <a:spLocks noChangeArrowheads="1"/>
          </p:cNvSpPr>
          <p:nvPr/>
        </p:nvSpPr>
        <p:spPr bwMode="auto">
          <a:xfrm>
            <a:off x="0" y="6172445"/>
            <a:ext cx="5853672" cy="526702"/>
          </a:xfrm>
          <a:prstGeom prst="rect">
            <a:avLst/>
          </a:prstGeom>
          <a:solidFill>
            <a:schemeClr val="accent4">
              <a:lumMod val="75000"/>
            </a:schemeClr>
          </a:solidFill>
          <a:ln w="9525">
            <a:solidFill>
              <a:srgbClr val="000000"/>
            </a:solidFill>
            <a:miter lim="800000"/>
            <a:headEnd/>
            <a:tailEnd/>
          </a:ln>
        </p:spPr>
        <p:txBody>
          <a:bodyPr rot="0" vert="horz" wrap="square" lIns="68580" tIns="34290" rIns="68580" bIns="34290" anchor="t" anchorCtr="0">
            <a:noAutofit/>
          </a:bodyPr>
          <a:lstStyle/>
          <a:p>
            <a:pPr marL="0" marR="0" lvl="0" indent="0" algn="ctr" defTabSz="685800" rtl="0" eaLnBrk="1" fontAlgn="auto" latinLnBrk="0" hangingPunct="1">
              <a:lnSpc>
                <a:spcPct val="107000"/>
              </a:lnSpc>
              <a:spcBef>
                <a:spcPts val="0"/>
              </a:spcBef>
              <a:spcAft>
                <a:spcPts val="600"/>
              </a:spcAft>
              <a:buClrTx/>
              <a:buSzTx/>
              <a:buFontTx/>
              <a:buNone/>
              <a:tabLst/>
              <a:defRPr/>
            </a:pPr>
            <a:r>
              <a:rPr kumimoji="0" lang="en-GB" sz="1200" b="1" i="0" u="none" strike="noStrike" kern="1200" cap="none" spc="0" normalizeH="0" baseline="0" noProof="0">
                <a:ln>
                  <a:noFill/>
                </a:ln>
                <a:effectLst/>
                <a:uLnTx/>
                <a:uFillTx/>
                <a:latin typeface="Arial" panose="020B0604020202020204" pitchFamily="34" charset="0"/>
                <a:ea typeface="Calibri" panose="020F0502020204030204" pitchFamily="34" charset="0"/>
                <a:cs typeface="Times New Roman" panose="02020603050405020304" pitchFamily="18" charset="0"/>
              </a:rPr>
              <a:t>Understanding our Population Health/Population Health Management (Insight/JSNA)</a:t>
            </a:r>
            <a:endParaRPr kumimoji="0" lang="en-GB" sz="12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2">
            <a:extLst>
              <a:ext uri="{FF2B5EF4-FFF2-40B4-BE49-F238E27FC236}">
                <a16:creationId xmlns:a16="http://schemas.microsoft.com/office/drawing/2014/main" id="{96C722FF-1780-4506-B665-218F5F0DDD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9043" y="158853"/>
            <a:ext cx="1436249" cy="1220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
            <a:extLst>
              <a:ext uri="{FF2B5EF4-FFF2-40B4-BE49-F238E27FC236}">
                <a16:creationId xmlns:a16="http://schemas.microsoft.com/office/drawing/2014/main" id="{06CA1432-B91A-49B1-A25A-D6CC40EF6FFB}"/>
              </a:ext>
            </a:extLst>
          </p:cNvPr>
          <p:cNvSpPr txBox="1">
            <a:spLocks noChangeArrowheads="1"/>
          </p:cNvSpPr>
          <p:nvPr/>
        </p:nvSpPr>
        <p:spPr bwMode="auto">
          <a:xfrm>
            <a:off x="2695344" y="3669719"/>
            <a:ext cx="1486147" cy="318234"/>
          </a:xfrm>
          <a:prstGeom prst="rect">
            <a:avLst/>
          </a:prstGeom>
          <a:solidFill>
            <a:srgbClr val="FFFFFF"/>
          </a:solidFill>
          <a:ln w="9525">
            <a:solidFill>
              <a:srgbClr val="000000"/>
            </a:solidFill>
            <a:miter lim="800000"/>
            <a:headEnd/>
            <a:tailEnd/>
          </a:ln>
        </p:spPr>
        <p:txBody>
          <a:bodyPr rot="0" vert="horz" wrap="square" lIns="68580" tIns="34290" rIns="68580" bIns="34290" anchor="t" anchorCtr="0">
            <a:noAutofit/>
          </a:bodyPr>
          <a:lstStyle/>
          <a:p>
            <a:pPr marL="0" marR="0" lvl="0" indent="0" algn="ctr" defTabSz="685800" rtl="0" eaLnBrk="1" fontAlgn="auto" latinLnBrk="0" hangingPunct="1">
              <a:lnSpc>
                <a:spcPct val="107000"/>
              </a:lnSpc>
              <a:spcBef>
                <a:spcPts val="0"/>
              </a:spcBef>
              <a:spcAft>
                <a:spcPts val="600"/>
              </a:spcAft>
              <a:buClrTx/>
              <a:buSzTx/>
              <a:buFontTx/>
              <a:buNone/>
              <a:tabLst/>
              <a:defRPr/>
            </a:pPr>
            <a:r>
              <a:rPr kumimoji="0" lang="en-GB" sz="1200" b="1" i="0" u="none" strike="noStrike" kern="1200" cap="none" spc="0" normalizeH="0" baseline="0" noProof="0">
                <a:ln>
                  <a:noFill/>
                </a:ln>
                <a:solidFill>
                  <a:srgbClr val="CC99FF"/>
                </a:solidFill>
                <a:effectLst/>
                <a:uLnTx/>
                <a:uFillTx/>
                <a:latin typeface="Arial" panose="020B0604020202020204" pitchFamily="34" charset="0"/>
                <a:ea typeface="Calibri" panose="020F0502020204030204" pitchFamily="34" charset="0"/>
                <a:cs typeface="Times New Roman" panose="02020603050405020304" pitchFamily="18" charset="0"/>
              </a:rPr>
              <a:t>Health Protection</a:t>
            </a:r>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Shape 376">
            <a:extLst>
              <a:ext uri="{FF2B5EF4-FFF2-40B4-BE49-F238E27FC236}">
                <a16:creationId xmlns:a16="http://schemas.microsoft.com/office/drawing/2014/main" id="{5AE57F0E-4503-4BE5-A392-A1CEC28C44D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l="3802" r="4099"/>
          <a:stretch>
            <a:fillRect/>
          </a:stretch>
        </p:blipFill>
        <p:spPr bwMode="auto">
          <a:xfrm>
            <a:off x="7064762" y="1112468"/>
            <a:ext cx="3905343" cy="31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1F9DE441-92B2-4E5B-9457-7381DF82AC10}"/>
              </a:ext>
            </a:extLst>
          </p:cNvPr>
          <p:cNvSpPr>
            <a:spLocks noGrp="1"/>
          </p:cNvSpPr>
          <p:nvPr>
            <p:ph type="title"/>
          </p:nvPr>
        </p:nvSpPr>
        <p:spPr>
          <a:xfrm>
            <a:off x="3818136" y="158853"/>
            <a:ext cx="5046464" cy="634049"/>
          </a:xfrm>
        </p:spPr>
        <p:txBody>
          <a:bodyPr>
            <a:noAutofit/>
          </a:bodyPr>
          <a:lstStyle/>
          <a:p>
            <a:r>
              <a:rPr lang="en-GB" sz="3600">
                <a:latin typeface="Calibri"/>
                <a:cs typeface="Calibri"/>
              </a:rPr>
              <a:t>What makes us healthy?</a:t>
            </a:r>
          </a:p>
        </p:txBody>
      </p:sp>
      <p:pic>
        <p:nvPicPr>
          <p:cNvPr id="10" name="Picture 2" descr="https://lh4.googleusercontent.com/1NH9aon6hQ2Zc5-bxN2rni27H5pA74tYrCVAaeGvjZF2TsxUrxPxSUb5aSlAtkxOh1oEPNRgmnwzbsBFW2Gy09jkJwAXfAAsYhZBm-C2dJy952YrxRfmYq90TE9y6MOJt-ma5NRQ118">
            <a:extLst>
              <a:ext uri="{FF2B5EF4-FFF2-40B4-BE49-F238E27FC236}">
                <a16:creationId xmlns:a16="http://schemas.microsoft.com/office/drawing/2014/main" id="{32C24371-D05F-4BF6-948F-F9E2437B67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5087" y="4239493"/>
            <a:ext cx="4266913" cy="261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272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pic>
        <p:nvPicPr>
          <p:cNvPr id="2" name="Picture 1">
            <a:extLst>
              <a:ext uri="{FF2B5EF4-FFF2-40B4-BE49-F238E27FC236}">
                <a16:creationId xmlns:a16="http://schemas.microsoft.com/office/drawing/2014/main" id="{99595191-F318-4A23-9539-F42E4A171CC1}"/>
              </a:ext>
            </a:extLst>
          </p:cNvPr>
          <p:cNvPicPr>
            <a:picLocks noChangeAspect="1"/>
          </p:cNvPicPr>
          <p:nvPr/>
        </p:nvPicPr>
        <p:blipFill>
          <a:blip r:embed="rId4"/>
          <a:stretch>
            <a:fillRect/>
          </a:stretch>
        </p:blipFill>
        <p:spPr>
          <a:xfrm>
            <a:off x="0" y="5242420"/>
            <a:ext cx="9205758" cy="1615580"/>
          </a:xfrm>
          <a:prstGeom prst="rect">
            <a:avLst/>
          </a:prstGeom>
        </p:spPr>
      </p:pic>
      <p:sp>
        <p:nvSpPr>
          <p:cNvPr id="202" name="Google Shape;202;p31"/>
          <p:cNvSpPr txBox="1">
            <a:spLocks noGrp="1"/>
          </p:cNvSpPr>
          <p:nvPr>
            <p:ph type="body" idx="1"/>
          </p:nvPr>
        </p:nvSpPr>
        <p:spPr>
          <a:xfrm>
            <a:off x="366793" y="1320363"/>
            <a:ext cx="11174964" cy="4526100"/>
          </a:xfrm>
          <a:prstGeom prst="rect">
            <a:avLst/>
          </a:prstGeom>
          <a:noFill/>
          <a:ln>
            <a:noFill/>
          </a:ln>
        </p:spPr>
        <p:txBody>
          <a:bodyPr spcFirstLastPara="1" vert="horz" wrap="square" lIns="91425" tIns="45700" rIns="91425" bIns="45700" rtlCol="0" anchor="t" anchorCtr="0">
            <a:noAutofit/>
          </a:bodyPr>
          <a:lstStyle/>
          <a:p>
            <a:pPr hangingPunct="0"/>
            <a:r>
              <a:rPr lang="en-GB" sz="1800">
                <a:ea typeface="Times New Roman" panose="02020603050405020304" pitchFamily="18" charset="0"/>
                <a:cs typeface="Times New Roman" panose="02020603050405020304" pitchFamily="18" charset="0"/>
              </a:rPr>
              <a:t>Local Authorities and CCGs (now ICS) have a legal Statutory Duty to undertake a Joint Strategic Needs Assessment (JSNA), through the health and wellbeing board. </a:t>
            </a:r>
          </a:p>
          <a:p>
            <a:pPr hangingPunct="0"/>
            <a:r>
              <a:rPr lang="en-GB" sz="1800">
                <a:ea typeface="Times New Roman" panose="02020603050405020304" pitchFamily="18" charset="0"/>
                <a:cs typeface="Times New Roman" panose="02020603050405020304" pitchFamily="18" charset="0"/>
              </a:rPr>
              <a:t>The JSNA seeks to identify </a:t>
            </a:r>
            <a:r>
              <a:rPr lang="en-GB" sz="1800" b="1">
                <a:ea typeface="Times New Roman" panose="02020603050405020304" pitchFamily="18" charset="0"/>
                <a:cs typeface="Times New Roman" panose="02020603050405020304" pitchFamily="18" charset="0"/>
              </a:rPr>
              <a:t>current</a:t>
            </a:r>
            <a:r>
              <a:rPr lang="en-GB" sz="1800">
                <a:ea typeface="Times New Roman" panose="02020603050405020304" pitchFamily="18" charset="0"/>
                <a:cs typeface="Times New Roman" panose="02020603050405020304" pitchFamily="18" charset="0"/>
              </a:rPr>
              <a:t> and </a:t>
            </a:r>
            <a:r>
              <a:rPr lang="en-GB" sz="1800" b="1">
                <a:ea typeface="Times New Roman" panose="02020603050405020304" pitchFamily="18" charset="0"/>
                <a:cs typeface="Times New Roman" panose="02020603050405020304" pitchFamily="18" charset="0"/>
              </a:rPr>
              <a:t>future health and wellbeing </a:t>
            </a:r>
            <a:r>
              <a:rPr lang="en-GB" sz="1800">
                <a:ea typeface="Times New Roman" panose="02020603050405020304" pitchFamily="18" charset="0"/>
                <a:cs typeface="Times New Roman" panose="02020603050405020304" pitchFamily="18" charset="0"/>
              </a:rPr>
              <a:t>needs in the local population and identify strategic </a:t>
            </a:r>
            <a:r>
              <a:rPr lang="en-GB" sz="1800" b="1">
                <a:ea typeface="Times New Roman" panose="02020603050405020304" pitchFamily="18" charset="0"/>
                <a:cs typeface="Times New Roman" panose="02020603050405020304" pitchFamily="18" charset="0"/>
              </a:rPr>
              <a:t>priorities </a:t>
            </a:r>
            <a:r>
              <a:rPr lang="en-GB" sz="1800">
                <a:ea typeface="Times New Roman" panose="02020603050405020304" pitchFamily="18" charset="0"/>
                <a:cs typeface="Times New Roman" panose="02020603050405020304" pitchFamily="18" charset="0"/>
              </a:rPr>
              <a:t>to inform commissioning of services based on those needs.  </a:t>
            </a:r>
          </a:p>
          <a:p>
            <a:pPr hangingPunct="0"/>
            <a:r>
              <a:rPr lang="en-GB" sz="1800">
                <a:ea typeface="Times New Roman" panose="02020603050405020304" pitchFamily="18" charset="0"/>
                <a:cs typeface="Times New Roman" panose="02020603050405020304" pitchFamily="18" charset="0"/>
              </a:rPr>
              <a:t>These priorities in turn inform the </a:t>
            </a:r>
            <a:r>
              <a:rPr lang="en-GB" sz="1800" b="1">
                <a:ea typeface="Times New Roman" panose="02020603050405020304" pitchFamily="18" charset="0"/>
                <a:cs typeface="Times New Roman" panose="02020603050405020304" pitchFamily="18" charset="0"/>
              </a:rPr>
              <a:t>Health and Wellbeing Strategy </a:t>
            </a:r>
            <a:r>
              <a:rPr lang="en-GB" sz="1800">
                <a:ea typeface="Times New Roman" panose="02020603050405020304" pitchFamily="18" charset="0"/>
                <a:cs typeface="Times New Roman" panose="02020603050405020304" pitchFamily="18" charset="0"/>
              </a:rPr>
              <a:t>and </a:t>
            </a:r>
            <a:r>
              <a:rPr lang="en-GB" sz="1800" b="1">
                <a:ea typeface="Times New Roman" panose="02020603050405020304" pitchFamily="18" charset="0"/>
                <a:cs typeface="Times New Roman" panose="02020603050405020304" pitchFamily="18" charset="0"/>
              </a:rPr>
              <a:t>Integrated Care Strategy</a:t>
            </a:r>
            <a:r>
              <a:rPr lang="en-GB" sz="1800">
                <a:ea typeface="Times New Roman" panose="02020603050405020304" pitchFamily="18" charset="0"/>
                <a:cs typeface="Times New Roman" panose="02020603050405020304" pitchFamily="18" charset="0"/>
              </a:rPr>
              <a:t>, key documents as a basis for commissioning health and social care services in the local area. </a:t>
            </a:r>
          </a:p>
          <a:p>
            <a:pPr hangingPunct="0"/>
            <a:r>
              <a:rPr lang="en-GB" sz="1800">
                <a:ea typeface="Times New Roman" panose="02020603050405020304" pitchFamily="18" charset="0"/>
                <a:cs typeface="Times New Roman" panose="02020603050405020304" pitchFamily="18" charset="0"/>
              </a:rPr>
              <a:t>The JSNA aims to achieve the following through an evidence base and consultation:</a:t>
            </a:r>
          </a:p>
          <a:p>
            <a:pPr marL="800110" lvl="1" indent="-342904" hangingPunct="0">
              <a:buFont typeface="Symbol" panose="05050102010706020507" pitchFamily="18" charset="2"/>
              <a:buChar char=""/>
            </a:pPr>
            <a:r>
              <a:rPr lang="en-GB" sz="1800">
                <a:solidFill>
                  <a:schemeClr val="dk1"/>
                </a:solidFill>
                <a:latin typeface="Calibri"/>
                <a:ea typeface="Calibri"/>
                <a:cs typeface="Calibri"/>
                <a:sym typeface="Calibri"/>
              </a:rPr>
              <a:t>Identify the health and wellbeing needs of the population of</a:t>
            </a:r>
            <a:r>
              <a:rPr lang="en-GB" sz="1800"/>
              <a:t> Highley</a:t>
            </a:r>
            <a:r>
              <a:rPr lang="en-GB" sz="1800">
                <a:solidFill>
                  <a:schemeClr val="dk1"/>
                </a:solidFill>
                <a:latin typeface="Calibri"/>
                <a:ea typeface="Calibri"/>
                <a:cs typeface="Calibri"/>
                <a:sym typeface="Calibri"/>
              </a:rPr>
              <a:t>;</a:t>
            </a:r>
            <a:endParaRPr lang="en-GB" sz="1800"/>
          </a:p>
          <a:p>
            <a:pPr marL="800110" lvl="1" indent="-342904" hangingPunct="0">
              <a:buFont typeface="Symbol" panose="05050102010706020507" pitchFamily="18" charset="2"/>
              <a:buChar char=""/>
            </a:pPr>
            <a:r>
              <a:rPr lang="en-GB" sz="1800">
                <a:solidFill>
                  <a:schemeClr val="dk1"/>
                </a:solidFill>
                <a:latin typeface="Calibri"/>
                <a:ea typeface="Calibri"/>
                <a:cs typeface="Calibri"/>
                <a:sym typeface="Calibri"/>
              </a:rPr>
              <a:t>Map the services/assets in </a:t>
            </a:r>
            <a:r>
              <a:rPr lang="en-GB" sz="1800"/>
              <a:t>the area</a:t>
            </a:r>
            <a:r>
              <a:rPr lang="en-GB" sz="1800">
                <a:solidFill>
                  <a:schemeClr val="dk1"/>
                </a:solidFill>
                <a:latin typeface="Calibri"/>
                <a:ea typeface="Calibri"/>
                <a:cs typeface="Calibri"/>
                <a:sym typeface="Calibri"/>
              </a:rPr>
              <a:t>; </a:t>
            </a:r>
          </a:p>
          <a:p>
            <a:pPr marL="800110" lvl="1" indent="-342904" hangingPunct="0">
              <a:buFont typeface="Symbol" panose="05050102010706020507" pitchFamily="18" charset="2"/>
              <a:buChar char=""/>
            </a:pPr>
            <a:r>
              <a:rPr lang="en-GB" sz="1800">
                <a:ea typeface="Times New Roman" panose="02020603050405020304" pitchFamily="18" charset="0"/>
                <a:cs typeface="Times New Roman" panose="02020603050405020304" pitchFamily="18" charset="0"/>
              </a:rPr>
              <a:t>Define achievable improvements in health and wellbeing outcomes for the local community.</a:t>
            </a:r>
          </a:p>
          <a:p>
            <a:pPr marL="800110" lvl="1" indent="-342904" hangingPunct="0">
              <a:buFont typeface="Symbol" panose="05050102010706020507" pitchFamily="18" charset="2"/>
              <a:buChar char=""/>
            </a:pPr>
            <a:r>
              <a:rPr lang="en-GB" sz="1800">
                <a:ea typeface="Times New Roman" panose="02020603050405020304" pitchFamily="18" charset="0"/>
                <a:cs typeface="Times New Roman" panose="02020603050405020304" pitchFamily="18" charset="0"/>
              </a:rPr>
              <a:t>Target services and resources where there is most need </a:t>
            </a:r>
          </a:p>
          <a:p>
            <a:pPr marL="800110" lvl="1" indent="-342904" hangingPunct="0">
              <a:buFont typeface="Symbol" panose="05050102010706020507" pitchFamily="18" charset="2"/>
              <a:buChar char=""/>
            </a:pPr>
            <a:r>
              <a:rPr lang="en-GB" sz="1800">
                <a:ea typeface="Times New Roman" panose="02020603050405020304" pitchFamily="18" charset="0"/>
                <a:cs typeface="Times New Roman" panose="02020603050405020304" pitchFamily="18" charset="0"/>
              </a:rPr>
              <a:t>Support commissioners, stakeholders and communities to deliver better health and wellbeing outcomes for the local community by making </a:t>
            </a:r>
            <a:r>
              <a:rPr lang="en-GB" sz="1800">
                <a:cs typeface="Times New Roman" panose="02020603050405020304" pitchFamily="18" charset="0"/>
                <a:sym typeface="Calibri"/>
              </a:rPr>
              <a:t> recommendations for how services can be improved / redesigned to make sure they are being delivered to the people who need them most</a:t>
            </a:r>
            <a:r>
              <a:rPr lang="en-GB" sz="1401">
                <a:cs typeface="Times New Roman" panose="02020603050405020304" pitchFamily="18" charset="0"/>
                <a:sym typeface="Calibri"/>
              </a:rPr>
              <a:t>. </a:t>
            </a:r>
            <a:endParaRPr sz="1401">
              <a:cs typeface="Times New Roman" panose="02020603050405020304" pitchFamily="18" charset="0"/>
            </a:endParaRPr>
          </a:p>
          <a:p>
            <a:pPr marL="342900" indent="-139700">
              <a:spcBef>
                <a:spcPts val="640"/>
              </a:spcBef>
              <a:buClr>
                <a:schemeClr val="dk1"/>
              </a:buClr>
              <a:buSzPts val="3200"/>
              <a:buNone/>
            </a:pPr>
            <a:endParaRPr sz="3200">
              <a:solidFill>
                <a:schemeClr val="dk1"/>
              </a:solidFill>
              <a:latin typeface="Calibri"/>
              <a:ea typeface="Calibri"/>
              <a:cs typeface="Calibri"/>
              <a:sym typeface="Calibri"/>
            </a:endParaRPr>
          </a:p>
        </p:txBody>
      </p:sp>
      <p:sp>
        <p:nvSpPr>
          <p:cNvPr id="203" name="Google Shape;203;p31"/>
          <p:cNvSpPr/>
          <p:nvPr/>
        </p:nvSpPr>
        <p:spPr>
          <a:xfrm>
            <a:off x="3436251" y="24869"/>
            <a:ext cx="9144000" cy="1192500"/>
          </a:xfrm>
          <a:prstGeom prst="rect">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a:spcBef>
                <a:spcPts val="800"/>
              </a:spcBef>
              <a:buClr>
                <a:schemeClr val="dk1"/>
              </a:buClr>
              <a:buSzPts val="1100"/>
            </a:pPr>
            <a:r>
              <a:rPr lang="en-GB" sz="3600">
                <a:latin typeface="Calibri"/>
                <a:ea typeface="Calibri"/>
                <a:cs typeface="Calibri"/>
                <a:sym typeface="Calibri"/>
              </a:rPr>
              <a:t>Highley: Joint Strategic Needs Assessment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8"/>
        <p:cNvGrpSpPr/>
        <p:nvPr/>
      </p:nvGrpSpPr>
      <p:grpSpPr>
        <a:xfrm>
          <a:off x="0" y="0"/>
          <a:ext cx="0" cy="0"/>
          <a:chOff x="0" y="0"/>
          <a:chExt cx="0" cy="0"/>
        </a:xfrm>
      </p:grpSpPr>
      <p:sp>
        <p:nvSpPr>
          <p:cNvPr id="210" name="Google Shape;210;p32"/>
          <p:cNvSpPr txBox="1">
            <a:spLocks noGrp="1"/>
          </p:cNvSpPr>
          <p:nvPr>
            <p:ph type="title"/>
          </p:nvPr>
        </p:nvSpPr>
        <p:spPr>
          <a:xfrm>
            <a:off x="3581114" y="92352"/>
            <a:ext cx="11704781" cy="967654"/>
          </a:xfrm>
          <a:prstGeom prst="rect">
            <a:avLst/>
          </a:prstGeom>
          <a:noFill/>
          <a:ln>
            <a:noFill/>
          </a:ln>
        </p:spPr>
        <p:txBody>
          <a:bodyPr spcFirstLastPara="1" vert="horz" wrap="square" lIns="91425" tIns="45700" rIns="91425" bIns="45700" rtlCol="0" anchor="ctr" anchorCtr="0">
            <a:noAutofit/>
          </a:bodyPr>
          <a:lstStyle/>
          <a:p>
            <a:pPr>
              <a:spcBef>
                <a:spcPts val="0"/>
              </a:spcBef>
            </a:pPr>
            <a:r>
              <a:rPr lang="en-US" sz="3600">
                <a:latin typeface="Calibri"/>
                <a:ea typeface="Calibri"/>
                <a:cs typeface="Calibri"/>
                <a:sym typeface="Calibri"/>
              </a:rPr>
              <a:t>Strategic priorities in 2019 and 2020 are </a:t>
            </a:r>
            <a:br>
              <a:rPr lang="en-US" sz="3600">
                <a:latin typeface="Calibri"/>
                <a:ea typeface="Calibri"/>
                <a:cs typeface="Calibri"/>
                <a:sym typeface="Calibri"/>
              </a:rPr>
            </a:br>
            <a:r>
              <a:rPr lang="en-US" sz="3600">
                <a:latin typeface="Calibri"/>
                <a:ea typeface="Calibri"/>
                <a:cs typeface="Calibri"/>
                <a:sym typeface="Calibri"/>
              </a:rPr>
              <a:t>highlighted below:</a:t>
            </a:r>
            <a:endParaRPr lang="en-US"/>
          </a:p>
        </p:txBody>
      </p:sp>
      <p:sp>
        <p:nvSpPr>
          <p:cNvPr id="2" name="Content Placeholder 1">
            <a:extLst>
              <a:ext uri="{FF2B5EF4-FFF2-40B4-BE49-F238E27FC236}">
                <a16:creationId xmlns:a16="http://schemas.microsoft.com/office/drawing/2014/main" id="{F438E9D3-21F0-44C5-B5D0-53ADAE6785A5}"/>
              </a:ext>
            </a:extLst>
          </p:cNvPr>
          <p:cNvSpPr>
            <a:spLocks noGrp="1"/>
          </p:cNvSpPr>
          <p:nvPr>
            <p:ph idx="1"/>
          </p:nvPr>
        </p:nvSpPr>
        <p:spPr>
          <a:xfrm>
            <a:off x="0" y="1144796"/>
            <a:ext cx="4463973" cy="5725246"/>
          </a:xfrm>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Autofit/>
          </a:bodyPr>
          <a:lstStyle/>
          <a:p>
            <a:pPr marL="0" indent="0">
              <a:lnSpc>
                <a:spcPct val="120000"/>
              </a:lnSpc>
              <a:spcBef>
                <a:spcPts val="0"/>
              </a:spcBef>
              <a:buNone/>
            </a:pPr>
            <a:r>
              <a:rPr lang="en-US" sz="1600" b="1">
                <a:effectLst/>
                <a:latin typeface="Calibri"/>
                <a:ea typeface="Times New Roman" panose="02020603050405020304" pitchFamily="18" charset="0"/>
                <a:cs typeface="Times New Roman"/>
              </a:rPr>
              <a:t>Starting well</a:t>
            </a:r>
            <a:r>
              <a:rPr lang="en-US" sz="1600">
                <a:latin typeface="Calibri"/>
                <a:ea typeface="Times New Roman" panose="02020603050405020304" pitchFamily="18" charset="0"/>
                <a:cs typeface="Times New Roman"/>
              </a:rPr>
              <a:t> </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p>
            <a:pPr marL="228600" indent="457200">
              <a:lnSpc>
                <a:spcPct val="120000"/>
              </a:lnSpc>
              <a:spcBef>
                <a:spcPts val="0"/>
              </a:spcBef>
            </a:pPr>
            <a:r>
              <a:rPr lang="en-US" sz="1600">
                <a:effectLst/>
                <a:latin typeface="Calibri"/>
                <a:ea typeface="Times New Roman" panose="02020603050405020304" pitchFamily="18" charset="0"/>
                <a:cs typeface="Times New Roman"/>
              </a:rPr>
              <a:t>Smoking in pregnancy and local </a:t>
            </a:r>
            <a:endParaRPr lang="en-GB" sz="1600">
              <a:latin typeface="Arial" panose="020B0604020202020204" pitchFamily="34" charset="0"/>
              <a:ea typeface="Times New Roman" panose="02020603050405020304" pitchFamily="18" charset="0"/>
              <a:cs typeface="Times New Roman" panose="02020603050405020304" pitchFamily="18" charset="0"/>
            </a:endParaRPr>
          </a:p>
          <a:p>
            <a:pPr marL="228600" indent="0">
              <a:lnSpc>
                <a:spcPct val="120000"/>
              </a:lnSpc>
              <a:spcBef>
                <a:spcPts val="0"/>
              </a:spcBef>
              <a:buNone/>
            </a:pPr>
            <a:r>
              <a:rPr lang="en-US" sz="1600">
                <a:latin typeface="Calibri"/>
                <a:ea typeface="Times New Roman" panose="02020603050405020304" pitchFamily="18" charset="0"/>
                <a:cs typeface="Times New Roman"/>
              </a:rPr>
              <a:t>          </a:t>
            </a:r>
            <a:r>
              <a:rPr lang="en-US" sz="1600">
                <a:effectLst/>
                <a:latin typeface="Calibri"/>
                <a:ea typeface="Times New Roman" panose="02020603050405020304" pitchFamily="18" charset="0"/>
                <a:cs typeface="Times New Roman"/>
              </a:rPr>
              <a:t>maternity services</a:t>
            </a:r>
            <a:r>
              <a:rPr lang="en-US" sz="1600">
                <a:latin typeface="Calibri"/>
                <a:ea typeface="Times New Roman" panose="02020603050405020304" pitchFamily="18" charset="0"/>
                <a:cs typeface="Times New Roman"/>
              </a:rPr>
              <a:t> </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p>
            <a:pPr marL="228600" indent="457200">
              <a:lnSpc>
                <a:spcPct val="120000"/>
              </a:lnSpc>
              <a:spcBef>
                <a:spcPts val="0"/>
              </a:spcBef>
            </a:pPr>
            <a:r>
              <a:rPr lang="en-US" sz="1600">
                <a:effectLst/>
                <a:latin typeface="Calibri"/>
                <a:ea typeface="Times New Roman" panose="02020603050405020304" pitchFamily="18" charset="0"/>
                <a:cs typeface="Times New Roman"/>
              </a:rPr>
              <a:t>Child and adolescent mental health</a:t>
            </a:r>
            <a:r>
              <a:rPr lang="en-US" sz="1600">
                <a:latin typeface="Calibri"/>
                <a:ea typeface="Times New Roman" panose="02020603050405020304" pitchFamily="18" charset="0"/>
                <a:cs typeface="Times New Roman"/>
              </a:rPr>
              <a:t> </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p>
            <a:pPr marL="228600" indent="457200">
              <a:lnSpc>
                <a:spcPct val="120000"/>
              </a:lnSpc>
              <a:spcBef>
                <a:spcPts val="0"/>
              </a:spcBef>
            </a:pPr>
            <a:r>
              <a:rPr lang="en-US" sz="1600">
                <a:effectLst/>
                <a:latin typeface="Calibri"/>
                <a:ea typeface="Times New Roman" panose="02020603050405020304" pitchFamily="18" charset="0"/>
                <a:cs typeface="Times New Roman"/>
              </a:rPr>
              <a:t>Educational outcomes for </a:t>
            </a:r>
            <a:r>
              <a:rPr lang="en-US" sz="1600">
                <a:latin typeface="Calibri"/>
                <a:ea typeface="Times New Roman" panose="02020603050405020304" pitchFamily="18" charset="0"/>
                <a:cs typeface="Times New Roman"/>
              </a:rPr>
              <a:t>vulnerable </a:t>
            </a:r>
            <a:endParaRPr lang="en-GB" sz="1600">
              <a:latin typeface="Calibri"/>
              <a:ea typeface="Times New Roman" panose="02020603050405020304" pitchFamily="18" charset="0"/>
              <a:cs typeface="Times New Roman"/>
            </a:endParaRPr>
          </a:p>
          <a:p>
            <a:pPr marL="228600" indent="0">
              <a:lnSpc>
                <a:spcPct val="120000"/>
              </a:lnSpc>
              <a:spcBef>
                <a:spcPts val="0"/>
              </a:spcBef>
              <a:buNone/>
            </a:pPr>
            <a:r>
              <a:rPr lang="en-US" sz="1600">
                <a:latin typeface="Calibri"/>
                <a:ea typeface="Times New Roman" panose="02020603050405020304" pitchFamily="18" charset="0"/>
                <a:cs typeface="Times New Roman"/>
              </a:rPr>
              <a:t>          children</a:t>
            </a:r>
            <a:r>
              <a:rPr lang="en-US" sz="1600">
                <a:effectLst/>
                <a:latin typeface="Calibri"/>
                <a:ea typeface="Times New Roman" panose="02020603050405020304" pitchFamily="18" charset="0"/>
                <a:cs typeface="Times New Roman"/>
              </a:rPr>
              <a:t> and young people</a:t>
            </a:r>
            <a:endParaRPr lang="en-GB" sz="1600">
              <a:effectLst/>
              <a:latin typeface="Calibri"/>
              <a:ea typeface="Times New Roman" panose="02020603050405020304" pitchFamily="18" charset="0"/>
              <a:cs typeface="Times New Roman"/>
            </a:endParaRPr>
          </a:p>
          <a:p>
            <a:pPr marL="228600" indent="457200">
              <a:lnSpc>
                <a:spcPct val="120000"/>
              </a:lnSpc>
              <a:spcBef>
                <a:spcPts val="0"/>
              </a:spcBef>
            </a:pPr>
            <a:r>
              <a:rPr lang="en-US" sz="1600">
                <a:effectLst/>
                <a:latin typeface="Calibri"/>
                <a:ea typeface="Times New Roman" panose="02020603050405020304" pitchFamily="18" charset="0"/>
                <a:cs typeface="Times New Roman"/>
              </a:rPr>
              <a:t>School Readiness</a:t>
            </a:r>
            <a:r>
              <a:rPr lang="en-US" sz="1600">
                <a:latin typeface="Calibri"/>
                <a:ea typeface="Times New Roman" panose="02020603050405020304" pitchFamily="18" charset="0"/>
                <a:cs typeface="Times New Roman"/>
              </a:rPr>
              <a:t> </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p>
            <a:pPr marL="228600" indent="457200">
              <a:lnSpc>
                <a:spcPct val="120000"/>
              </a:lnSpc>
              <a:spcBef>
                <a:spcPts val="0"/>
              </a:spcBef>
            </a:pPr>
            <a:r>
              <a:rPr lang="en-US" sz="1600">
                <a:effectLst/>
                <a:latin typeface="Calibri"/>
                <a:ea typeface="Times New Roman" panose="02020603050405020304" pitchFamily="18" charset="0"/>
                <a:cs typeface="Times New Roman"/>
              </a:rPr>
              <a:t>LD and Autism</a:t>
            </a:r>
            <a:r>
              <a:rPr lang="en-US" sz="1600">
                <a:latin typeface="Calibri"/>
                <a:ea typeface="Times New Roman" panose="02020603050405020304" pitchFamily="18" charset="0"/>
                <a:cs typeface="Times New Roman"/>
              </a:rPr>
              <a:t> </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p>
            <a:pPr marL="228600" indent="457200">
              <a:lnSpc>
                <a:spcPct val="120000"/>
              </a:lnSpc>
              <a:spcBef>
                <a:spcPts val="0"/>
              </a:spcBef>
            </a:pPr>
            <a:r>
              <a:rPr lang="en-US" sz="1600">
                <a:effectLst/>
                <a:latin typeface="Calibri"/>
                <a:ea typeface="Times New Roman" panose="02020603050405020304" pitchFamily="18" charset="0"/>
                <a:cs typeface="Times New Roman"/>
              </a:rPr>
              <a:t>Oral Health</a:t>
            </a:r>
            <a:endParaRPr lang="en-GB" sz="1600">
              <a:effectLst/>
              <a:latin typeface="Calibri"/>
              <a:ea typeface="Times New Roman" panose="02020603050405020304" pitchFamily="18" charset="0"/>
              <a:cs typeface="Times New Roman"/>
            </a:endParaRPr>
          </a:p>
          <a:p>
            <a:pPr marL="0" indent="0">
              <a:lnSpc>
                <a:spcPct val="120000"/>
              </a:lnSpc>
              <a:spcBef>
                <a:spcPts val="0"/>
              </a:spcBef>
              <a:buNone/>
            </a:pPr>
            <a:r>
              <a:rPr lang="en-US" sz="1600" b="1">
                <a:effectLst/>
                <a:latin typeface="Calibri"/>
                <a:ea typeface="Times New Roman" panose="02020603050405020304" pitchFamily="18" charset="0"/>
                <a:cs typeface="Times New Roman"/>
              </a:rPr>
              <a:t>Living well</a:t>
            </a:r>
            <a:r>
              <a:rPr lang="en-US" sz="1600" b="1">
                <a:latin typeface="Calibri"/>
                <a:ea typeface="Times New Roman" panose="02020603050405020304" pitchFamily="18" charset="0"/>
                <a:cs typeface="Times New Roman"/>
              </a:rPr>
              <a:t> </a:t>
            </a:r>
            <a:endParaRPr lang="en-GB" sz="1600" b="1">
              <a:effectLst/>
              <a:latin typeface="Arial" panose="020B0604020202020204" pitchFamily="34" charset="0"/>
              <a:ea typeface="Times New Roman" panose="02020603050405020304" pitchFamily="18" charset="0"/>
              <a:cs typeface="Times New Roman" panose="02020603050405020304" pitchFamily="18" charset="0"/>
            </a:endParaRPr>
          </a:p>
          <a:p>
            <a:pPr marL="228600" indent="457200">
              <a:lnSpc>
                <a:spcPct val="120000"/>
              </a:lnSpc>
              <a:spcBef>
                <a:spcPts val="0"/>
              </a:spcBef>
            </a:pPr>
            <a:r>
              <a:rPr lang="en-US" sz="1600">
                <a:effectLst/>
                <a:latin typeface="Calibri"/>
                <a:ea typeface="Times New Roman" panose="02020603050405020304" pitchFamily="18" charset="0"/>
                <a:cs typeface="Times New Roman"/>
              </a:rPr>
              <a:t>Alcohol</a:t>
            </a:r>
            <a:r>
              <a:rPr lang="en-US" sz="1600">
                <a:latin typeface="Calibri"/>
                <a:ea typeface="Times New Roman" panose="02020603050405020304" pitchFamily="18" charset="0"/>
                <a:cs typeface="Times New Roman"/>
              </a:rPr>
              <a:t> </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p>
            <a:pPr marL="228600" indent="457200">
              <a:lnSpc>
                <a:spcPct val="120000"/>
              </a:lnSpc>
              <a:spcBef>
                <a:spcPts val="0"/>
              </a:spcBef>
            </a:pPr>
            <a:r>
              <a:rPr lang="en-US" sz="1600">
                <a:effectLst/>
                <a:latin typeface="Calibri"/>
                <a:ea typeface="Times New Roman" panose="02020603050405020304" pitchFamily="18" charset="0"/>
                <a:cs typeface="Times New Roman"/>
              </a:rPr>
              <a:t>Healthy Weight including </a:t>
            </a:r>
            <a:r>
              <a:rPr lang="en-US" sz="1600">
                <a:latin typeface="Calibri"/>
                <a:ea typeface="Times New Roman" panose="02020603050405020304" pitchFamily="18" charset="0"/>
                <a:cs typeface="Times New Roman"/>
              </a:rPr>
              <a:t>healthy eating</a:t>
            </a:r>
            <a:r>
              <a:rPr lang="en-US" sz="1600">
                <a:effectLst/>
                <a:latin typeface="Calibri"/>
                <a:ea typeface="Times New Roman" panose="02020603050405020304" pitchFamily="18" charset="0"/>
                <a:cs typeface="Times New Roman"/>
              </a:rPr>
              <a:t>,</a:t>
            </a:r>
            <a:r>
              <a:rPr lang="en-US" sz="1600">
                <a:latin typeface="Calibri"/>
                <a:ea typeface="Times New Roman" panose="02020603050405020304" pitchFamily="18" charset="0"/>
                <a:cs typeface="Times New Roman"/>
              </a:rPr>
              <a:t> </a:t>
            </a:r>
            <a:endParaRPr lang="en-GB" sz="1600">
              <a:latin typeface="Arial" panose="020B0604020202020204" pitchFamily="34" charset="0"/>
              <a:ea typeface="Times New Roman" panose="02020603050405020304" pitchFamily="18" charset="0"/>
              <a:cs typeface="Times New Roman" panose="02020603050405020304" pitchFamily="18" charset="0"/>
            </a:endParaRPr>
          </a:p>
          <a:p>
            <a:pPr marL="228600" indent="0">
              <a:lnSpc>
                <a:spcPct val="120000"/>
              </a:lnSpc>
              <a:spcBef>
                <a:spcPts val="0"/>
              </a:spcBef>
              <a:buNone/>
            </a:pPr>
            <a:r>
              <a:rPr lang="en-US" sz="1600">
                <a:latin typeface="Calibri"/>
                <a:ea typeface="Times New Roman" panose="02020603050405020304" pitchFamily="18" charset="0"/>
                <a:cs typeface="Times New Roman"/>
              </a:rPr>
              <a:t>          </a:t>
            </a:r>
            <a:r>
              <a:rPr lang="en-US" sz="1600">
                <a:effectLst/>
                <a:latin typeface="Calibri"/>
                <a:ea typeface="Times New Roman" panose="02020603050405020304" pitchFamily="18" charset="0"/>
                <a:cs typeface="Times New Roman"/>
              </a:rPr>
              <a:t>nutrition and Physical activity</a:t>
            </a:r>
            <a:r>
              <a:rPr lang="en-US" sz="1600">
                <a:latin typeface="Calibri"/>
                <a:ea typeface="Times New Roman" panose="02020603050405020304" pitchFamily="18" charset="0"/>
                <a:cs typeface="Times New Roman"/>
              </a:rPr>
              <a:t> </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p>
            <a:pPr marL="228600" indent="457200">
              <a:lnSpc>
                <a:spcPct val="120000"/>
              </a:lnSpc>
              <a:spcBef>
                <a:spcPts val="0"/>
              </a:spcBef>
            </a:pPr>
            <a:r>
              <a:rPr lang="en-US" sz="1600">
                <a:effectLst/>
                <a:latin typeface="Calibri"/>
                <a:ea typeface="Times New Roman" panose="02020603050405020304" pitchFamily="18" charset="0"/>
                <a:cs typeface="Times New Roman"/>
              </a:rPr>
              <a:t>Diabetes</a:t>
            </a:r>
            <a:r>
              <a:rPr lang="en-US" sz="1600">
                <a:latin typeface="Calibri"/>
                <a:ea typeface="Times New Roman" panose="02020603050405020304" pitchFamily="18" charset="0"/>
                <a:cs typeface="Times New Roman"/>
              </a:rPr>
              <a:t> </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p>
            <a:pPr marL="228600" indent="457200">
              <a:lnSpc>
                <a:spcPct val="120000"/>
              </a:lnSpc>
              <a:spcBef>
                <a:spcPts val="0"/>
              </a:spcBef>
            </a:pPr>
            <a:r>
              <a:rPr lang="en-US" sz="1600">
                <a:effectLst/>
                <a:latin typeface="Calibri"/>
                <a:ea typeface="Times New Roman" panose="02020603050405020304" pitchFamily="18" charset="0"/>
                <a:cs typeface="Times New Roman"/>
              </a:rPr>
              <a:t>Smoking Cessation</a:t>
            </a:r>
            <a:endParaRPr lang="en-GB" sz="1600">
              <a:effectLst/>
              <a:latin typeface="Calibri"/>
              <a:ea typeface="Times New Roman" panose="02020603050405020304" pitchFamily="18" charset="0"/>
              <a:cs typeface="Times New Roman"/>
            </a:endParaRPr>
          </a:p>
          <a:p>
            <a:pPr marL="228600" indent="457200">
              <a:lnSpc>
                <a:spcPct val="120000"/>
              </a:lnSpc>
              <a:spcBef>
                <a:spcPts val="0"/>
              </a:spcBef>
            </a:pPr>
            <a:r>
              <a:rPr lang="en-US" sz="1600">
                <a:effectLst/>
                <a:latin typeface="Calibri"/>
                <a:ea typeface="Times New Roman" panose="02020603050405020304" pitchFamily="18" charset="0"/>
                <a:cs typeface="Times New Roman"/>
              </a:rPr>
              <a:t>Cardio-vascular Disease</a:t>
            </a:r>
            <a:r>
              <a:rPr lang="en-US" sz="1600">
                <a:latin typeface="Calibri"/>
                <a:ea typeface="Times New Roman" panose="02020603050405020304" pitchFamily="18" charset="0"/>
                <a:cs typeface="Times New Roman"/>
              </a:rPr>
              <a:t> </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p>
            <a:pPr marL="228600" indent="457200">
              <a:lnSpc>
                <a:spcPct val="120000"/>
              </a:lnSpc>
              <a:spcBef>
                <a:spcPts val="0"/>
              </a:spcBef>
            </a:pPr>
            <a:r>
              <a:rPr lang="en-US" sz="1600">
                <a:effectLst/>
                <a:latin typeface="Calibri"/>
                <a:ea typeface="Times New Roman" panose="02020603050405020304" pitchFamily="18" charset="0"/>
                <a:cs typeface="Times New Roman"/>
              </a:rPr>
              <a:t>Cancer</a:t>
            </a:r>
            <a:r>
              <a:rPr lang="en-US" sz="1600">
                <a:latin typeface="Calibri"/>
                <a:ea typeface="Times New Roman" panose="02020603050405020304" pitchFamily="18" charset="0"/>
                <a:cs typeface="Times New Roman"/>
              </a:rPr>
              <a:t> </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p>
            <a:pPr marL="228600" indent="457200">
              <a:lnSpc>
                <a:spcPct val="120000"/>
              </a:lnSpc>
              <a:spcBef>
                <a:spcPts val="0"/>
              </a:spcBef>
            </a:pPr>
            <a:r>
              <a:rPr lang="en-US" sz="1600">
                <a:effectLst/>
                <a:latin typeface="Calibri"/>
                <a:ea typeface="Times New Roman" panose="02020603050405020304" pitchFamily="18" charset="0"/>
                <a:cs typeface="Times New Roman"/>
              </a:rPr>
              <a:t>Road Traffic Collisions</a:t>
            </a:r>
            <a:r>
              <a:rPr lang="en-US" sz="1600">
                <a:latin typeface="Calibri"/>
                <a:ea typeface="Times New Roman" panose="02020603050405020304" pitchFamily="18" charset="0"/>
                <a:cs typeface="Times New Roman"/>
              </a:rPr>
              <a:t> </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p>
            <a:pPr marL="228600" indent="457200">
              <a:lnSpc>
                <a:spcPct val="120000"/>
              </a:lnSpc>
              <a:spcBef>
                <a:spcPts val="0"/>
              </a:spcBef>
            </a:pPr>
            <a:r>
              <a:rPr lang="en-US" sz="1600">
                <a:effectLst/>
                <a:latin typeface="Calibri"/>
                <a:ea typeface="Times New Roman" panose="02020603050405020304" pitchFamily="18" charset="0"/>
                <a:cs typeface="Times New Roman"/>
              </a:rPr>
              <a:t>Mental Health and Suicide</a:t>
            </a:r>
            <a:r>
              <a:rPr lang="en-US" sz="1600">
                <a:latin typeface="Calibri"/>
                <a:ea typeface="Times New Roman" panose="02020603050405020304" pitchFamily="18" charset="0"/>
                <a:cs typeface="Times New Roman"/>
              </a:rPr>
              <a:t> </a:t>
            </a:r>
            <a:endParaRPr lang="en-GB" sz="1600">
              <a:effectLst/>
              <a:latin typeface="Calibri"/>
              <a:ea typeface="Times New Roman" panose="02020603050405020304" pitchFamily="18" charset="0"/>
              <a:cs typeface="Times New Roman"/>
            </a:endParaRPr>
          </a:p>
          <a:p>
            <a:pPr marL="228600" indent="-228600">
              <a:lnSpc>
                <a:spcPct val="120000"/>
              </a:lnSpc>
              <a:spcBef>
                <a:spcPts val="0"/>
              </a:spcBef>
            </a:pPr>
            <a:endParaRPr lang="en-US" sz="1600">
              <a:effectLst/>
              <a:latin typeface="Calibri"/>
              <a:ea typeface="Times New Roman" panose="02020603050405020304" pitchFamily="18" charset="0"/>
              <a:cs typeface="Times New Roman" panose="02020603050405020304" pitchFamily="18" charset="0"/>
            </a:endParaRPr>
          </a:p>
          <a:p>
            <a:pPr marL="228600" indent="-228600"/>
            <a:endParaRPr lang="en-GB" sz="1600">
              <a:cs typeface="Calibri" panose="020F0502020204030204"/>
            </a:endParaRPr>
          </a:p>
        </p:txBody>
      </p:sp>
      <p:sp>
        <p:nvSpPr>
          <p:cNvPr id="213" name="Google Shape;213;p32"/>
          <p:cNvSpPr/>
          <p:nvPr/>
        </p:nvSpPr>
        <p:spPr>
          <a:xfrm>
            <a:off x="9172516" y="1456050"/>
            <a:ext cx="2692429" cy="4222155"/>
          </a:xfrm>
          <a:prstGeom prst="roundRect">
            <a:avLst>
              <a:gd name="adj" fmla="val 16667"/>
            </a:avLst>
          </a:prstGeom>
          <a:solidFill>
            <a:schemeClr val="bg1">
              <a:alpha val="49411"/>
            </a:schemeClr>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algn="ctr">
              <a:buClr>
                <a:schemeClr val="lt1"/>
              </a:buClr>
              <a:buSzPts val="2800"/>
            </a:pPr>
            <a:r>
              <a:rPr lang="en-GB" sz="2000">
                <a:latin typeface="Calibri"/>
                <a:ea typeface="Calibri"/>
                <a:cs typeface="Calibri"/>
                <a:sym typeface="Calibri"/>
              </a:rPr>
              <a:t>Needs assessments were/are produced for those priorities for which a demonstrable and imminent commissioning decision needed to be made. </a:t>
            </a:r>
            <a:endParaRPr sz="2000"/>
          </a:p>
        </p:txBody>
      </p:sp>
      <p:sp>
        <p:nvSpPr>
          <p:cNvPr id="3" name="TextBox 2">
            <a:extLst>
              <a:ext uri="{FF2B5EF4-FFF2-40B4-BE49-F238E27FC236}">
                <a16:creationId xmlns:a16="http://schemas.microsoft.com/office/drawing/2014/main" id="{8326A5F0-9642-997A-370C-525EB74C4E2C}"/>
              </a:ext>
            </a:extLst>
          </p:cNvPr>
          <p:cNvSpPr txBox="1"/>
          <p:nvPr/>
        </p:nvSpPr>
        <p:spPr>
          <a:xfrm>
            <a:off x="4208220" y="1167111"/>
            <a:ext cx="4267960" cy="4800032"/>
          </a:xfrm>
          <a:prstGeom prst="rect">
            <a:avLst/>
          </a:prstGeom>
          <a:ln>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US" sz="1600" b="1">
                <a:cs typeface="Calibri"/>
              </a:rPr>
              <a:t>Ageing well </a:t>
            </a:r>
            <a:endParaRPr lang="en-GB" sz="1600" b="1">
              <a:ea typeface="+mn-lt"/>
              <a:cs typeface="+mn-lt"/>
            </a:endParaRPr>
          </a:p>
          <a:p>
            <a:pPr marL="285750" indent="457200">
              <a:lnSpc>
                <a:spcPct val="120000"/>
              </a:lnSpc>
              <a:buFont typeface="Arial"/>
              <a:buChar char="•"/>
            </a:pPr>
            <a:r>
              <a:rPr lang="en-US" sz="1600">
                <a:cs typeface="Calibri"/>
              </a:rPr>
              <a:t>Dementia </a:t>
            </a:r>
            <a:endParaRPr lang="en-GB" sz="1600">
              <a:ea typeface="+mn-lt"/>
              <a:cs typeface="+mn-lt"/>
            </a:endParaRPr>
          </a:p>
          <a:p>
            <a:pPr marL="285750" indent="457200">
              <a:lnSpc>
                <a:spcPct val="120000"/>
              </a:lnSpc>
              <a:buFont typeface="Arial"/>
              <a:buChar char="•"/>
            </a:pPr>
            <a:r>
              <a:rPr lang="en-US" sz="1600">
                <a:cs typeface="Calibri"/>
              </a:rPr>
              <a:t>Falls and MSK - Link to Physical  Activity</a:t>
            </a:r>
            <a:endParaRPr lang="en-GB" sz="1600">
              <a:ea typeface="+mn-lt"/>
              <a:cs typeface="+mn-lt"/>
            </a:endParaRPr>
          </a:p>
          <a:p>
            <a:pPr marL="285750" indent="457200">
              <a:lnSpc>
                <a:spcPct val="120000"/>
              </a:lnSpc>
              <a:buFont typeface="Arial"/>
              <a:buChar char="•"/>
            </a:pPr>
            <a:r>
              <a:rPr lang="en-US" sz="1600">
                <a:cs typeface="Calibri"/>
              </a:rPr>
              <a:t>End of Life </a:t>
            </a:r>
            <a:endParaRPr lang="en-GB" sz="1600">
              <a:ea typeface="+mn-lt"/>
              <a:cs typeface="+mn-lt"/>
            </a:endParaRPr>
          </a:p>
          <a:p>
            <a:pPr marL="285750" indent="457200">
              <a:lnSpc>
                <a:spcPct val="120000"/>
              </a:lnSpc>
              <a:buFont typeface="Arial"/>
              <a:buChar char="•"/>
            </a:pPr>
            <a:r>
              <a:rPr lang="en-US" sz="1600">
                <a:cs typeface="Calibri"/>
              </a:rPr>
              <a:t>Isolation</a:t>
            </a:r>
            <a:endParaRPr lang="en-GB" sz="1600">
              <a:ea typeface="+mn-lt"/>
              <a:cs typeface="+mn-lt"/>
            </a:endParaRPr>
          </a:p>
          <a:p>
            <a:pPr marL="285750" indent="457200">
              <a:lnSpc>
                <a:spcPct val="120000"/>
              </a:lnSpc>
              <a:buFont typeface="Arial"/>
              <a:buChar char="•"/>
            </a:pPr>
            <a:r>
              <a:rPr lang="en-US" sz="1600" err="1">
                <a:cs typeface="Calibri"/>
              </a:rPr>
              <a:t>Carers</a:t>
            </a:r>
            <a:endParaRPr lang="en-GB" sz="1600">
              <a:ea typeface="+mn-lt"/>
              <a:cs typeface="+mn-lt"/>
            </a:endParaRPr>
          </a:p>
          <a:p>
            <a:pPr marL="285750" indent="457200">
              <a:lnSpc>
                <a:spcPct val="120000"/>
              </a:lnSpc>
              <a:buFont typeface="Arial"/>
              <a:buChar char="•"/>
            </a:pPr>
            <a:r>
              <a:rPr lang="en-US" sz="1600">
                <a:cs typeface="Calibri"/>
              </a:rPr>
              <a:t>Frailty </a:t>
            </a:r>
            <a:endParaRPr lang="en-GB" sz="1600">
              <a:ea typeface="+mn-lt"/>
              <a:cs typeface="+mn-lt"/>
            </a:endParaRPr>
          </a:p>
          <a:p>
            <a:pPr>
              <a:lnSpc>
                <a:spcPct val="120000"/>
              </a:lnSpc>
            </a:pPr>
            <a:r>
              <a:rPr lang="en-US" sz="1600" b="1">
                <a:cs typeface="Calibri"/>
              </a:rPr>
              <a:t>Vulnerable communities</a:t>
            </a:r>
            <a:endParaRPr lang="en-GB" sz="1600" b="1">
              <a:ea typeface="+mn-lt"/>
              <a:cs typeface="+mn-lt"/>
            </a:endParaRPr>
          </a:p>
          <a:p>
            <a:pPr marL="285750" indent="457200">
              <a:lnSpc>
                <a:spcPct val="120000"/>
              </a:lnSpc>
              <a:buFont typeface="Arial"/>
              <a:buChar char="•"/>
            </a:pPr>
            <a:r>
              <a:rPr lang="en-US" sz="1600">
                <a:cs typeface="Calibri"/>
              </a:rPr>
              <a:t>Youth Unemployment </a:t>
            </a:r>
            <a:endParaRPr lang="en-GB" sz="1600">
              <a:ea typeface="+mn-lt"/>
              <a:cs typeface="+mn-lt"/>
            </a:endParaRPr>
          </a:p>
          <a:p>
            <a:pPr marL="285750" indent="457200">
              <a:lnSpc>
                <a:spcPct val="120000"/>
              </a:lnSpc>
              <a:buFont typeface="Arial"/>
              <a:buChar char="•"/>
            </a:pPr>
            <a:r>
              <a:rPr lang="en-US" sz="1600">
                <a:cs typeface="Calibri"/>
              </a:rPr>
              <a:t>Low Workplace Earnings </a:t>
            </a:r>
            <a:endParaRPr lang="en-GB" sz="1600">
              <a:ea typeface="+mn-lt"/>
              <a:cs typeface="+mn-lt"/>
            </a:endParaRPr>
          </a:p>
          <a:p>
            <a:pPr marL="285750" indent="457200">
              <a:lnSpc>
                <a:spcPct val="120000"/>
              </a:lnSpc>
              <a:buFont typeface="Arial"/>
              <a:buChar char="•"/>
            </a:pPr>
            <a:r>
              <a:rPr lang="en-US" sz="1600">
                <a:cs typeface="Calibri"/>
              </a:rPr>
              <a:t>Food Poverty</a:t>
            </a:r>
            <a:endParaRPr lang="en-GB" sz="1600">
              <a:ea typeface="+mn-lt"/>
              <a:cs typeface="+mn-lt"/>
            </a:endParaRPr>
          </a:p>
          <a:p>
            <a:pPr marL="285750" indent="457200">
              <a:lnSpc>
                <a:spcPct val="120000"/>
              </a:lnSpc>
              <a:buFont typeface="Arial"/>
              <a:buChar char="•"/>
            </a:pPr>
            <a:r>
              <a:rPr lang="en-US" sz="1600">
                <a:cs typeface="Calibri"/>
              </a:rPr>
              <a:t>Homelessness </a:t>
            </a:r>
            <a:endParaRPr lang="en-GB" sz="1600">
              <a:ea typeface="+mn-lt"/>
              <a:cs typeface="+mn-lt"/>
            </a:endParaRPr>
          </a:p>
          <a:p>
            <a:pPr marL="285750" indent="457200">
              <a:lnSpc>
                <a:spcPct val="120000"/>
              </a:lnSpc>
              <a:buFont typeface="Arial"/>
              <a:buChar char="•"/>
            </a:pPr>
            <a:r>
              <a:rPr lang="en-US" sz="1600">
                <a:cs typeface="Calibri"/>
              </a:rPr>
              <a:t>County Lines</a:t>
            </a:r>
            <a:endParaRPr lang="en-GB" sz="1600">
              <a:ea typeface="+mn-lt"/>
              <a:cs typeface="+mn-lt"/>
            </a:endParaRPr>
          </a:p>
          <a:p>
            <a:pPr marL="285750" indent="457200">
              <a:lnSpc>
                <a:spcPct val="120000"/>
              </a:lnSpc>
              <a:buFont typeface="Arial"/>
              <a:buChar char="•"/>
            </a:pPr>
            <a:r>
              <a:rPr lang="en-US" sz="1600">
                <a:cs typeface="Calibri"/>
              </a:rPr>
              <a:t>Domestic Abuse</a:t>
            </a:r>
            <a:endParaRPr lang="en-GB" sz="1600">
              <a:ea typeface="+mn-lt"/>
              <a:cs typeface="+mn-lt"/>
            </a:endParaRPr>
          </a:p>
          <a:p>
            <a:pPr marL="285750" indent="457200">
              <a:lnSpc>
                <a:spcPct val="120000"/>
              </a:lnSpc>
              <a:buFont typeface="Arial"/>
              <a:buChar char="•"/>
            </a:pPr>
            <a:r>
              <a:rPr lang="en-US" sz="1600">
                <a:cs typeface="Calibri"/>
              </a:rPr>
              <a:t>Adverse Childhood Experiences </a:t>
            </a:r>
            <a:endParaRPr lang="en-GB" sz="1600">
              <a:ea typeface="+mn-lt"/>
              <a:cs typeface="+mn-lt"/>
            </a:endParaRPr>
          </a:p>
          <a:p>
            <a:pPr>
              <a:lnSpc>
                <a:spcPct val="120000"/>
              </a:lnSpc>
            </a:pPr>
            <a:r>
              <a:rPr lang="en-US" sz="1600" b="1">
                <a:cs typeface="Calibri"/>
              </a:rPr>
              <a:t>Wider Determinants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571947FA09604384E124AE626DC1AC" ma:contentTypeVersion="18" ma:contentTypeDescription="Create a new document." ma:contentTypeScope="" ma:versionID="9835c98b5cbd819f40e1afe51d72bd28">
  <xsd:schema xmlns:xsd="http://www.w3.org/2001/XMLSchema" xmlns:xs="http://www.w3.org/2001/XMLSchema" xmlns:p="http://schemas.microsoft.com/office/2006/metadata/properties" xmlns:ns2="ac6f7727-9981-47f0-993e-6511a1c3812d" xmlns:ns3="6d1fb052-2e39-4dc2-ae27-4dc85d86b8c7" targetNamespace="http://schemas.microsoft.com/office/2006/metadata/properties" ma:root="true" ma:fieldsID="d21000e32432ef9353921e782328b1ab" ns2:_="" ns3:_="">
    <xsd:import namespace="ac6f7727-9981-47f0-993e-6511a1c3812d"/>
    <xsd:import namespace="6d1fb052-2e39-4dc2-ae27-4dc85d86b8c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6f7727-9981-47f0-993e-6511a1c381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547526-a6f0-4707-a276-51d9665081d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1fb052-2e39-4dc2-ae27-4dc85d86b8c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d665dd9-df5b-4711-bdf4-e426221bd71b}" ma:internalName="TaxCatchAll" ma:showField="CatchAllData" ma:web="6d1fb052-2e39-4dc2-ae27-4dc85d86b8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d1fb052-2e39-4dc2-ae27-4dc85d86b8c7" xsi:nil="true"/>
    <lcf76f155ced4ddcb4097134ff3c332f xmlns="ac6f7727-9981-47f0-993e-6511a1c3812d">
      <Terms xmlns="http://schemas.microsoft.com/office/infopath/2007/PartnerControls"/>
    </lcf76f155ced4ddcb4097134ff3c332f>
    <SharedWithUsers xmlns="6d1fb052-2e39-4dc2-ae27-4dc85d86b8c7">
      <UserInfo>
        <DisplayName>Mark Trenfield</DisplayName>
        <AccountId>1273</AccountId>
        <AccountType/>
      </UserInfo>
      <UserInfo>
        <DisplayName>Alex Mclellan</DisplayName>
        <AccountId>4746</AccountId>
        <AccountType/>
      </UserInfo>
      <UserInfo>
        <DisplayName>Penny Bason</DisplayName>
        <AccountId>444</AccountId>
        <AccountType/>
      </UserInfo>
      <UserInfo>
        <DisplayName>Hannah Thomas</DisplayName>
        <AccountId>40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CE53CD-43BD-4C15-94A5-0EE5E25CCAC4}">
  <ds:schemaRefs>
    <ds:schemaRef ds:uri="6d1fb052-2e39-4dc2-ae27-4dc85d86b8c7"/>
    <ds:schemaRef ds:uri="ac6f7727-9981-47f0-993e-6511a1c381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3539D4D-550D-495B-AAAE-59A0C43AA873}">
  <ds:schemaRefs>
    <ds:schemaRef ds:uri="http://purl.org/dc/terms/"/>
    <ds:schemaRef ds:uri="http://purl.org/dc/elements/1.1/"/>
    <ds:schemaRef ds:uri="http://schemas.openxmlformats.org/package/2006/metadata/core-properties"/>
    <ds:schemaRef ds:uri="http://schemas.microsoft.com/office/2006/documentManagement/types"/>
    <ds:schemaRef ds:uri="6d1fb052-2e39-4dc2-ae27-4dc85d86b8c7"/>
    <ds:schemaRef ds:uri="http://schemas.microsoft.com/office/infopath/2007/PartnerControls"/>
    <ds:schemaRef ds:uri="ac6f7727-9981-47f0-993e-6511a1c3812d"/>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7E6147E4-B00F-4513-9132-B679394A4C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4524</Words>
  <Application>Microsoft Office PowerPoint</Application>
  <PresentationFormat>Widescreen</PresentationFormat>
  <Paragraphs>1113</Paragraphs>
  <Slides>49</Slides>
  <Notes>39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49</vt:i4>
      </vt:variant>
    </vt:vector>
  </HeadingPairs>
  <TitlesOfParts>
    <vt:vector size="56" baseType="lpstr">
      <vt:lpstr>Arial</vt:lpstr>
      <vt:lpstr>Arial,Sans-Serif</vt:lpstr>
      <vt:lpstr>Calibri</vt:lpstr>
      <vt:lpstr>Calibri Light</vt:lpstr>
      <vt:lpstr>Symbol</vt:lpstr>
      <vt:lpstr>Office Theme</vt:lpstr>
      <vt:lpstr>1_Office Theme</vt:lpstr>
      <vt:lpstr>PowerPoint Presentation</vt:lpstr>
      <vt:lpstr>Welcome  Mark Williams – Shropshire Councillor for Highley </vt:lpstr>
      <vt:lpstr>Overview &amp; Context  Rachel Robinson – Director of Public Health </vt:lpstr>
      <vt:lpstr>Overview</vt:lpstr>
      <vt:lpstr>PowerPoint Presentation</vt:lpstr>
      <vt:lpstr>PowerPoint Presentation</vt:lpstr>
      <vt:lpstr>What makes us healthy?</vt:lpstr>
      <vt:lpstr>PowerPoint Presentation</vt:lpstr>
      <vt:lpstr>Strategic priorities in 2019 and 2020 are  highlighted below:</vt:lpstr>
      <vt:lpstr>Shropshire's JSNA – Place based</vt:lpstr>
      <vt:lpstr>“The JSNA should be the source of the spring from which everything flows”</vt:lpstr>
      <vt:lpstr>Phase 1: Place Based</vt:lpstr>
      <vt:lpstr>Phase 2 - JSNA Place-based profiler tool </vt:lpstr>
      <vt:lpstr>The evidence  Facts &amp; figures</vt:lpstr>
      <vt:lpstr>Phase 3 - Place-based Needs Assessments </vt:lpstr>
      <vt:lpstr>Phase 3 –  2 Roll Out</vt:lpstr>
      <vt:lpstr>Why are you here?</vt:lpstr>
      <vt:lpstr>Highley 2020 Population</vt:lpstr>
      <vt:lpstr>Highley Population Change</vt:lpstr>
      <vt:lpstr>Highley Income Levels</vt:lpstr>
      <vt:lpstr>Child Health  Data</vt:lpstr>
      <vt:lpstr>Children’s Data by Family Hub Area</vt:lpstr>
      <vt:lpstr>GP Health Prevalence</vt:lpstr>
      <vt:lpstr>COVID Cases Data</vt:lpstr>
      <vt:lpstr>Index of Multiple Deprivation 2019</vt:lpstr>
      <vt:lpstr>Economic Data</vt:lpstr>
      <vt:lpstr>Crime Data</vt:lpstr>
      <vt:lpstr>Transport Data</vt:lpstr>
      <vt:lpstr>Reviewing Community Engagement</vt:lpstr>
      <vt:lpstr>Q1. How are people feeling?</vt:lpstr>
      <vt:lpstr>Q2. What’s A Nice Place to Live?</vt:lpstr>
      <vt:lpstr>Q3. Where can Highley Improve?</vt:lpstr>
      <vt:lpstr>Key Stakeholder comments on where can Highley Improve?</vt:lpstr>
      <vt:lpstr>Q4. The Biggest Health &amp; Well-being          Issues In Highley</vt:lpstr>
      <vt:lpstr>Key Stakeholder comments on The Biggest Health &amp; Well-being Issues In Highley</vt:lpstr>
      <vt:lpstr>Q5. Biggest Personal Health &amp; Wellbeing Challenges </vt:lpstr>
      <vt:lpstr>Key Stakeholder comments on the Biggest Personal Health &amp; Well-being Challenges</vt:lpstr>
      <vt:lpstr>Q6. Biggest Issues facing Young People</vt:lpstr>
      <vt:lpstr>Key Stakeholder comments on the Biggest Issues facing  Young People</vt:lpstr>
      <vt:lpstr>Q7. What Improvements are needed for Children           &amp; Young People?</vt:lpstr>
      <vt:lpstr>Key Stakeholder comments on What Improvements are needed for Children &amp; Young People?</vt:lpstr>
      <vt:lpstr>Healthy Eating</vt:lpstr>
      <vt:lpstr>Challenges to Being active</vt:lpstr>
      <vt:lpstr>Other Stakeholder Comments</vt:lpstr>
      <vt:lpstr>Emerging Trends &amp; Priorities </vt:lpstr>
      <vt:lpstr>PowerPoint Presentation</vt:lpstr>
      <vt:lpstr>Group Discussion  </vt:lpstr>
      <vt:lpstr>Closing Remarks  &amp; Next Steps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JSNA – Highley Stakeholder Consultation</dc:title>
  <dc:creator>Katie Morris</dc:creator>
  <cp:lastModifiedBy>Amanda Cheeseman</cp:lastModifiedBy>
  <cp:revision>1</cp:revision>
  <dcterms:created xsi:type="dcterms:W3CDTF">2022-07-25T09:32:02Z</dcterms:created>
  <dcterms:modified xsi:type="dcterms:W3CDTF">2023-09-26T13:54:12Z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0x0101007A571947FA09604384E124AE626DC1AC</vt:lpwstr>
  </property>
  <property fmtid="{D5CDD505-2E9C-101B-9397-08002B2CF9AE}" pid="3" name="MediaServiceImageTags">
    <vt:lpwstr/>
  </property>
</Properties>
</file>