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2.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2.xml" ContentType="application/vnd.openxmlformats-officedocument.drawingml.chartshapes+xml"/>
  <Override PartName="/ppt/notesSlides/notesSlide3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3.xml" ContentType="application/vnd.openxmlformats-officedocument.drawingml.chartshapes+xml"/>
  <Override PartName="/ppt/notesSlides/notesSlide34.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4.xml" ContentType="application/vnd.openxmlformats-officedocument.drawingml.chartshapes+xml"/>
  <Override PartName="/ppt/notesSlides/notesSlide3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5.xml" ContentType="application/vnd.openxmlformats-officedocument.drawingml.chartshapes+xml"/>
  <Override PartName="/ppt/notesSlides/notesSlide37.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6.xml" ContentType="application/vnd.openxmlformats-officedocument.drawingml.chartshapes+xml"/>
  <Override PartName="/ppt/notesSlides/notesSlide39.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7.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4"/>
  </p:notesMasterIdLst>
  <p:sldIdLst>
    <p:sldId id="277" r:id="rId5"/>
    <p:sldId id="327" r:id="rId6"/>
    <p:sldId id="267" r:id="rId7"/>
    <p:sldId id="262" r:id="rId8"/>
    <p:sldId id="261" r:id="rId9"/>
    <p:sldId id="2145707197" r:id="rId10"/>
    <p:sldId id="321" r:id="rId11"/>
    <p:sldId id="274" r:id="rId12"/>
    <p:sldId id="2145707199" r:id="rId13"/>
    <p:sldId id="298" r:id="rId14"/>
    <p:sldId id="391" r:id="rId15"/>
    <p:sldId id="436" r:id="rId16"/>
    <p:sldId id="287" r:id="rId17"/>
    <p:sldId id="419" r:id="rId18"/>
    <p:sldId id="420" r:id="rId19"/>
    <p:sldId id="2145707201" r:id="rId20"/>
    <p:sldId id="2145707223" r:id="rId21"/>
    <p:sldId id="2145707224" r:id="rId22"/>
    <p:sldId id="2145707228" r:id="rId23"/>
    <p:sldId id="2145707225" r:id="rId24"/>
    <p:sldId id="2145707226" r:id="rId25"/>
    <p:sldId id="2145707233" r:id="rId26"/>
    <p:sldId id="2145707236" r:id="rId27"/>
    <p:sldId id="2145707222" r:id="rId28"/>
    <p:sldId id="2145707202" r:id="rId29"/>
    <p:sldId id="2145707203" r:id="rId30"/>
    <p:sldId id="2145707204" r:id="rId31"/>
    <p:sldId id="2145707205" r:id="rId32"/>
    <p:sldId id="2145707206" r:id="rId33"/>
    <p:sldId id="2145707207" r:id="rId34"/>
    <p:sldId id="2145707208" r:id="rId35"/>
    <p:sldId id="2145707209" r:id="rId36"/>
    <p:sldId id="2145707210" r:id="rId37"/>
    <p:sldId id="2145707211" r:id="rId38"/>
    <p:sldId id="2145707212" r:id="rId39"/>
    <p:sldId id="2145707213" r:id="rId40"/>
    <p:sldId id="2145707214" r:id="rId41"/>
    <p:sldId id="2145707215" r:id="rId42"/>
    <p:sldId id="2145707216" r:id="rId43"/>
    <p:sldId id="2145707217" r:id="rId44"/>
    <p:sldId id="2145707218" r:id="rId45"/>
    <p:sldId id="2145707219" r:id="rId46"/>
    <p:sldId id="2145707220" r:id="rId47"/>
    <p:sldId id="2145707221" r:id="rId48"/>
    <p:sldId id="2145707230" r:id="rId49"/>
    <p:sldId id="2145707231" r:id="rId50"/>
    <p:sldId id="2145707235" r:id="rId51"/>
    <p:sldId id="2145707234" r:id="rId52"/>
    <p:sldId id="2145707232"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41F4A-3E51-80B6-5D00-BA48A1A22FFA}" name="Hannah Thomas" initials="HT" userId="S::hannah.thomas@shropshire.gov.uk::5c9b5c0b-cc95-4f8a-aad3-7eca96980d82" providerId="AD"/>
  <p188:author id="{06D0BCB4-7E0E-B4F3-CB22-F210A627E15F}" name="Rachel Robinson" initials="SCTMP1348" userId="Rachel Robinson" providerId="None"/>
  <p188:author id="{C1AEB8E6-DFB3-E16D-D1C4-D8443FE17C7E}" name="Chris Hirons" initials="CH" userId="S::chris.hirons@shropshire.gov.uk::6f56ab38-6c4f-42bb-9086-cb31dfab87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ie Morris" initials="SCTMP2188" lastIdx="1" clrIdx="0">
    <p:extLst>
      <p:ext uri="{19B8F6BF-5375-455C-9EA6-DF929625EA0E}">
        <p15:presenceInfo xmlns:p15="http://schemas.microsoft.com/office/powerpoint/2012/main" userId="Katie Morris" providerId="None"/>
      </p:ext>
    </p:extLst>
  </p:cmAuthor>
  <p:cmAuthor id="2" name="Hannah Thomas" initials="CC117039" lastIdx="3" clrIdx="1">
    <p:extLst>
      <p:ext uri="{19B8F6BF-5375-455C-9EA6-DF929625EA0E}">
        <p15:presenceInfo xmlns:p15="http://schemas.microsoft.com/office/powerpoint/2012/main" userId="Hannah Thomas" providerId="None"/>
      </p:ext>
    </p:extLst>
  </p:cmAuthor>
  <p:cmAuthor id="3" name="Mark Trenfield" initials="MT" lastIdx="1" clrIdx="2">
    <p:extLst>
      <p:ext uri="{19B8F6BF-5375-455C-9EA6-DF929625EA0E}">
        <p15:presenceInfo xmlns:p15="http://schemas.microsoft.com/office/powerpoint/2012/main" userId="S::mark.trenfield@shropshire.gov.uk::f65a3333-0d1e-4a56-b930-4d0b9d55aa3a" providerId="AD"/>
      </p:ext>
    </p:extLst>
  </p:cmAuthor>
  <p:cmAuthor id="4" name="Penny Bason" initials="PB" lastIdx="1" clrIdx="3">
    <p:extLst>
      <p:ext uri="{19B8F6BF-5375-455C-9EA6-DF929625EA0E}">
        <p15:presenceInfo xmlns:p15="http://schemas.microsoft.com/office/powerpoint/2012/main" userId="S::penny.bason@shropshire.gov.uk::a628c6c9-9c00-4657-8267-7605222c3e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61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shropshirecouncil.sharepoint.com/sites/phi/Shared%20Documents/General/PLACE%20PLAN%20INDICES/Indices%20Data/Collated%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shropshirecouncil.sharepoint.com/sites/phi/Shared%20Documents/General/PLACE%20PLAN%20INDICES/Indices%20Data/Collated%20Data.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2.xml"/></Relationships>
</file>

<file path=ppt/charts/_rels/chart26.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3.xml"/></Relationships>
</file>

<file path=ppt/charts/_rels/chart27.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4.xml"/></Relationships>
</file>

<file path=ppt/charts/_rels/chart29.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5.xml"/></Relationships>
</file>

<file path=ppt/charts/_rels/chart3.xml.rels><?xml version="1.0" encoding="UTF-8" standalone="yes"?>
<Relationships xmlns="http://schemas.openxmlformats.org/package/2006/relationships"><Relationship Id="rId3" Type="http://schemas.openxmlformats.org/officeDocument/2006/relationships/oleObject" Target="https://shropshirecouncil.sharepoint.com/sites/phi/Shared%20Documents/General/PLACE%20PLAN%20INDICES/Indices%20Data/Collated%20Data.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6.xml"/></Relationships>
</file>

<file path=ppt/charts/_rels/chart32.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7.xml"/></Relationships>
</file>

<file path=ppt/charts/_rels/chart4.xml.rels><?xml version="1.0" encoding="UTF-8" standalone="yes"?>
<Relationships xmlns="http://schemas.openxmlformats.org/package/2006/relationships"><Relationship Id="rId3" Type="http://schemas.openxmlformats.org/officeDocument/2006/relationships/oleObject" Target="https://shropshirecouncil.sharepoint.com/sites/phi/Shared%20Documents/General/PLACE%20PLAN%20INDICES/Indices%20Data/Collated%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Bishops%20Castle%20Survey%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21903082116057"/>
          <c:y val="7.9369727985500113E-2"/>
          <c:w val="0.60212558168204156"/>
          <c:h val="0.88689920795361499"/>
        </c:manualLayout>
      </c:layout>
      <c:radarChart>
        <c:radarStyle val="marker"/>
        <c:varyColors val="0"/>
        <c:ser>
          <c:idx val="1"/>
          <c:order val="0"/>
          <c:tx>
            <c:strRef>
              <c:f>PPViz1!$K$1</c:f>
              <c:strCache>
                <c:ptCount val="1"/>
                <c:pt idx="0">
                  <c:v>Shropshire</c:v>
                </c:pt>
              </c:strCache>
            </c:strRef>
          </c:tx>
          <c:spPr>
            <a:ln w="57150" cap="rnd">
              <a:solidFill>
                <a:schemeClr val="accent5">
                  <a:lumMod val="60000"/>
                  <a:lumOff val="40000"/>
                </a:schemeClr>
              </a:solidFill>
              <a:round/>
            </a:ln>
            <a:effectLst/>
          </c:spPr>
          <c:marker>
            <c:symbol val="none"/>
          </c:marker>
          <c:cat>
            <c:strRef>
              <c:f>PPViz1!$J$2:$J$4</c:f>
              <c:strCache>
                <c:ptCount val="3"/>
                <c:pt idx="0">
                  <c:v>Healthy People</c:v>
                </c:pt>
                <c:pt idx="1">
                  <c:v>Healthy Economy</c:v>
                </c:pt>
                <c:pt idx="2">
                  <c:v>Healthy Environment</c:v>
                </c:pt>
              </c:strCache>
            </c:strRef>
          </c:cat>
          <c:val>
            <c:numRef>
              <c:f>PPViz1!$K$2:$K$4</c:f>
              <c:numCache>
                <c:formatCode>General</c:formatCode>
                <c:ptCount val="3"/>
                <c:pt idx="0">
                  <c:v>0</c:v>
                </c:pt>
                <c:pt idx="1">
                  <c:v>0</c:v>
                </c:pt>
                <c:pt idx="2">
                  <c:v>0</c:v>
                </c:pt>
              </c:numCache>
            </c:numRef>
          </c:val>
          <c:extLst>
            <c:ext xmlns:c16="http://schemas.microsoft.com/office/drawing/2014/chart" uri="{C3380CC4-5D6E-409C-BE32-E72D297353CC}">
              <c16:uniqueId val="{00000000-36F8-44AB-AB9C-7F7F0E6D3523}"/>
            </c:ext>
          </c:extLst>
        </c:ser>
        <c:ser>
          <c:idx val="0"/>
          <c:order val="1"/>
          <c:tx>
            <c:strRef>
              <c:f>PPViz1!$O$1</c:f>
              <c:strCache>
                <c:ptCount val="1"/>
                <c:pt idx="0">
                  <c:v>Bishop's Castle</c:v>
                </c:pt>
              </c:strCache>
            </c:strRef>
          </c:tx>
          <c:spPr>
            <a:ln w="28575" cap="rnd">
              <a:solidFill>
                <a:schemeClr val="accent1"/>
              </a:solidFill>
              <a:round/>
            </a:ln>
            <a:effectLst/>
          </c:spPr>
          <c:marker>
            <c:symbol val="circle"/>
            <c:size val="8"/>
            <c:spPr>
              <a:solidFill>
                <a:srgbClr val="FF0000"/>
              </a:solidFill>
              <a:ln w="9525">
                <a:solidFill>
                  <a:schemeClr val="accent1"/>
                </a:solidFill>
              </a:ln>
              <a:effectLst/>
            </c:spPr>
          </c:marker>
          <c:cat>
            <c:strRef>
              <c:f>PPViz1!$J$2:$J$4</c:f>
              <c:strCache>
                <c:ptCount val="3"/>
                <c:pt idx="0">
                  <c:v>Healthy People</c:v>
                </c:pt>
                <c:pt idx="1">
                  <c:v>Healthy Economy</c:v>
                </c:pt>
                <c:pt idx="2">
                  <c:v>Healthy Environment</c:v>
                </c:pt>
              </c:strCache>
            </c:strRef>
          </c:cat>
          <c:val>
            <c:numRef>
              <c:f>PPViz1!$O$2:$O$4</c:f>
              <c:numCache>
                <c:formatCode>General</c:formatCode>
                <c:ptCount val="3"/>
                <c:pt idx="0">
                  <c:v>-0.30808526077495574</c:v>
                </c:pt>
                <c:pt idx="1">
                  <c:v>-0.37462504727704649</c:v>
                </c:pt>
                <c:pt idx="2">
                  <c:v>-0.73118588424554487</c:v>
                </c:pt>
              </c:numCache>
            </c:numRef>
          </c:val>
          <c:extLst>
            <c:ext xmlns:c16="http://schemas.microsoft.com/office/drawing/2014/chart" uri="{C3380CC4-5D6E-409C-BE32-E72D297353CC}">
              <c16:uniqueId val="{00000004-36F8-44AB-AB9C-7F7F0E6D3523}"/>
            </c:ext>
          </c:extLst>
        </c:ser>
        <c:dLbls>
          <c:showLegendKey val="0"/>
          <c:showVal val="0"/>
          <c:showCatName val="0"/>
          <c:showSerName val="0"/>
          <c:showPercent val="0"/>
          <c:showBubbleSize val="0"/>
        </c:dLbls>
        <c:axId val="265074991"/>
        <c:axId val="265072495"/>
      </c:radarChart>
      <c:catAx>
        <c:axId val="2650749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5072495"/>
        <c:crosses val="autoZero"/>
        <c:auto val="1"/>
        <c:lblAlgn val="ctr"/>
        <c:lblOffset val="100"/>
        <c:noMultiLvlLbl val="0"/>
      </c:catAx>
      <c:valAx>
        <c:axId val="265072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one"/>
        <c:spPr>
          <a:noFill/>
          <a:ln>
            <a:solidFill>
              <a:sysClr val="window" lastClr="FFFFFF">
                <a:lumMod val="65000"/>
              </a:sys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5074991"/>
        <c:crosses val="autoZero"/>
        <c:crossBetween val="between"/>
      </c:valAx>
      <c:spPr>
        <a:noFill/>
        <a:ln>
          <a:noFill/>
        </a:ln>
        <a:effectLst/>
      </c:spPr>
    </c:plotArea>
    <c:legend>
      <c:legendPos val="l"/>
      <c:layout>
        <c:manualLayout>
          <c:xMode val="edge"/>
          <c:yMode val="edge"/>
          <c:x val="0.1247870457290481"/>
          <c:y val="0.3271124082824613"/>
          <c:w val="0.169010335179063"/>
          <c:h val="0.174342328294855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Do you have any long-standing illness and/or disability? (long-standing means anything that has troubled you over a period of time or that is likely to affect you over a period of time) (online only)</a:t>
            </a:r>
            <a:endParaRPr lang="en-GB" sz="1200">
              <a:effectLst/>
            </a:endParaRPr>
          </a:p>
        </c:rich>
      </c:tx>
      <c:layout>
        <c:manualLayout>
          <c:xMode val="edge"/>
          <c:yMode val="edge"/>
          <c:x val="0.17794417639128884"/>
          <c:y val="2.117886804786980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'BC results'!$B$1646</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results'!$A$1647:$A$1649</c:f>
              <c:strCache>
                <c:ptCount val="3"/>
                <c:pt idx="0">
                  <c:v>No</c:v>
                </c:pt>
                <c:pt idx="1">
                  <c:v>Yes</c:v>
                </c:pt>
                <c:pt idx="2">
                  <c:v>(blank)</c:v>
                </c:pt>
              </c:strCache>
            </c:strRef>
          </c:cat>
          <c:val>
            <c:numRef>
              <c:f>'BC results'!$B$1647:$B$1649</c:f>
              <c:numCache>
                <c:formatCode>General</c:formatCode>
                <c:ptCount val="3"/>
                <c:pt idx="0">
                  <c:v>22</c:v>
                </c:pt>
                <c:pt idx="1">
                  <c:v>10</c:v>
                </c:pt>
                <c:pt idx="2">
                  <c:v>153</c:v>
                </c:pt>
              </c:numCache>
            </c:numRef>
          </c:val>
          <c:extLst>
            <c:ext xmlns:c16="http://schemas.microsoft.com/office/drawing/2014/chart" uri="{C3380CC4-5D6E-409C-BE32-E72D297353CC}">
              <c16:uniqueId val="{00000000-3773-4FD9-AFA9-09727F5D2D0C}"/>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Response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If yes, does this illness or disability limit your activities in any way? (online only)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'BC results'!$B$1652</c:f>
              <c:strCache>
                <c:ptCount val="1"/>
                <c:pt idx="0">
                  <c:v>Total</c:v>
                </c:pt>
              </c:strCache>
            </c:strRef>
          </c:tx>
          <c:dPt>
            <c:idx val="0"/>
            <c:bubble3D val="0"/>
            <c:spPr>
              <a:solidFill>
                <a:schemeClr val="accent1">
                  <a:lumMod val="40000"/>
                  <a:lumOff val="60000"/>
                </a:schemeClr>
              </a:solidFill>
              <a:ln>
                <a:noFill/>
              </a:ln>
              <a:effectLst/>
            </c:spPr>
            <c:extLst>
              <c:ext xmlns:c16="http://schemas.microsoft.com/office/drawing/2014/chart" uri="{C3380CC4-5D6E-409C-BE32-E72D297353CC}">
                <c16:uniqueId val="{00000001-DABE-4649-B7CF-913E025CFC0F}"/>
              </c:ext>
            </c:extLst>
          </c:dPt>
          <c:dPt>
            <c:idx val="1"/>
            <c:bubble3D val="0"/>
            <c:spPr>
              <a:solidFill>
                <a:schemeClr val="accent2"/>
              </a:solidFill>
              <a:ln>
                <a:noFill/>
              </a:ln>
              <a:effectLst/>
            </c:spPr>
            <c:extLst>
              <c:ext xmlns:c16="http://schemas.microsoft.com/office/drawing/2014/chart" uri="{C3380CC4-5D6E-409C-BE32-E72D297353CC}">
                <c16:uniqueId val="{00000003-DABE-4649-B7CF-913E025CFC0F}"/>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'BC results'!$A$1653:$A$1654</c:f>
              <c:strCache>
                <c:ptCount val="2"/>
                <c:pt idx="0">
                  <c:v>No</c:v>
                </c:pt>
                <c:pt idx="1">
                  <c:v>Yes</c:v>
                </c:pt>
              </c:strCache>
            </c:strRef>
          </c:cat>
          <c:val>
            <c:numRef>
              <c:f>'BC results'!$B$1653:$B$1654</c:f>
              <c:numCache>
                <c:formatCode>General</c:formatCode>
                <c:ptCount val="2"/>
                <c:pt idx="0">
                  <c:v>2</c:v>
                </c:pt>
                <c:pt idx="1">
                  <c:v>8</c:v>
                </c:pt>
              </c:numCache>
            </c:numRef>
          </c:val>
          <c:extLst>
            <c:ext xmlns:c16="http://schemas.microsoft.com/office/drawing/2014/chart" uri="{C3380CC4-5D6E-409C-BE32-E72D297353CC}">
              <c16:uniqueId val="{00000004-DABE-4649-B7CF-913E025CFC0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Overall, how satisfied are you with your life nowadays on a scale</a:t>
            </a:r>
            <a:r>
              <a:rPr lang="en-GB" b="1" baseline="0"/>
              <a:t> of 0-10</a:t>
            </a:r>
            <a:r>
              <a:rPr lang="en-GB" b="1"/>
              <a: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'BC results'!$A$22</c:f>
              <c:strCache>
                <c:ptCount val="1"/>
                <c:pt idx="0">
                  <c:v>Bishops Castle Place Plan Area</c:v>
                </c:pt>
              </c:strCache>
            </c:strRef>
          </c:tx>
          <c:spPr>
            <a:solidFill>
              <a:schemeClr val="accent3"/>
            </a:solidFill>
            <a:ln>
              <a:noFill/>
            </a:ln>
            <a:effectLst/>
          </c:spPr>
          <c:invertIfNegative val="0"/>
          <c:cat>
            <c:strRef>
              <c:f>'BC results'!$B$21:$M$21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'BC results'!$B$22:$M$22</c:f>
              <c:numCache>
                <c:formatCode>0.00%</c:formatCode>
                <c:ptCount val="12"/>
                <c:pt idx="0">
                  <c:v>1.6216216216216217E-2</c:v>
                </c:pt>
                <c:pt idx="1">
                  <c:v>5.4054054054054057E-3</c:v>
                </c:pt>
                <c:pt idx="2">
                  <c:v>1.6216216216216217E-2</c:v>
                </c:pt>
                <c:pt idx="3">
                  <c:v>4.3243243243243246E-2</c:v>
                </c:pt>
                <c:pt idx="4">
                  <c:v>2.1621621621621623E-2</c:v>
                </c:pt>
                <c:pt idx="5">
                  <c:v>8.6486486486486491E-2</c:v>
                </c:pt>
                <c:pt idx="6">
                  <c:v>4.3243243243243246E-2</c:v>
                </c:pt>
                <c:pt idx="7">
                  <c:v>0.1891891891891892</c:v>
                </c:pt>
                <c:pt idx="8">
                  <c:v>0.25405405405405407</c:v>
                </c:pt>
                <c:pt idx="9">
                  <c:v>0.21081081081081082</c:v>
                </c:pt>
                <c:pt idx="10">
                  <c:v>9.1891891891891897E-2</c:v>
                </c:pt>
                <c:pt idx="11">
                  <c:v>2.1621621621621623E-2</c:v>
                </c:pt>
              </c:numCache>
            </c:numRef>
          </c:val>
          <c:extLst xmlns:c15="http://schemas.microsoft.com/office/drawing/2012/chart">
            <c:ext xmlns:c16="http://schemas.microsoft.com/office/drawing/2014/chart" uri="{C3380CC4-5D6E-409C-BE32-E72D297353CC}">
              <c16:uniqueId val="{00000000-9077-42B7-B794-269658A15450}"/>
            </c:ext>
          </c:extLst>
        </c:ser>
        <c:ser>
          <c:idx val="0"/>
          <c:order val="1"/>
          <c:tx>
            <c:strRef>
              <c:f>'BC results'!$A$23</c:f>
              <c:strCache>
                <c:ptCount val="1"/>
                <c:pt idx="0">
                  <c:v>England, Year Ending March 22</c:v>
                </c:pt>
              </c:strCache>
            </c:strRef>
          </c:tx>
          <c:spPr>
            <a:solidFill>
              <a:schemeClr val="accent1"/>
            </a:solidFill>
            <a:ln>
              <a:noFill/>
            </a:ln>
            <a:effectLst/>
          </c:spPr>
          <c:invertIfNegative val="0"/>
          <c:cat>
            <c:strRef>
              <c:f>'BC results'!$B$21:$M$21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'BC results'!$B$23:$M$23</c:f>
              <c:numCache>
                <c:formatCode>0.00%</c:formatCode>
                <c:ptCount val="12"/>
                <c:pt idx="0">
                  <c:v>4.7999999999999996E-3</c:v>
                </c:pt>
                <c:pt idx="1">
                  <c:v>3.0999999999999999E-3</c:v>
                </c:pt>
                <c:pt idx="2">
                  <c:v>7.4999999999999997E-3</c:v>
                </c:pt>
                <c:pt idx="3">
                  <c:v>1.2500000000000001E-2</c:v>
                </c:pt>
                <c:pt idx="4">
                  <c:v>2.1899999999999999E-2</c:v>
                </c:pt>
                <c:pt idx="5">
                  <c:v>6.8099999999999994E-2</c:v>
                </c:pt>
                <c:pt idx="6">
                  <c:v>8.2299999999999998E-2</c:v>
                </c:pt>
                <c:pt idx="7">
                  <c:v>0.2112</c:v>
                </c:pt>
                <c:pt idx="8">
                  <c:v>0.32840000000000003</c:v>
                </c:pt>
                <c:pt idx="9">
                  <c:v>0.1381</c:v>
                </c:pt>
                <c:pt idx="10">
                  <c:v>0.122</c:v>
                </c:pt>
              </c:numCache>
            </c:numRef>
          </c:val>
          <c:extLst>
            <c:ext xmlns:c16="http://schemas.microsoft.com/office/drawing/2014/chart" uri="{C3380CC4-5D6E-409C-BE32-E72D297353CC}">
              <c16:uniqueId val="{00000001-9077-42B7-B794-269658A15450}"/>
            </c:ext>
          </c:extLst>
        </c:ser>
        <c:ser>
          <c:idx val="1"/>
          <c:order val="2"/>
          <c:tx>
            <c:strRef>
              <c:f>'BC results'!$A$24</c:f>
              <c:strCache>
                <c:ptCount val="1"/>
                <c:pt idx="0">
                  <c:v>West Midlands, Year Ending March 22</c:v>
                </c:pt>
              </c:strCache>
            </c:strRef>
          </c:tx>
          <c:spPr>
            <a:solidFill>
              <a:schemeClr val="accent2"/>
            </a:solidFill>
            <a:ln>
              <a:noFill/>
            </a:ln>
            <a:effectLst/>
          </c:spPr>
          <c:invertIfNegative val="0"/>
          <c:cat>
            <c:strRef>
              <c:f>'BC results'!$B$21:$M$21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'BC results'!$B$24:$M$24</c:f>
              <c:numCache>
                <c:formatCode>0.00%</c:formatCode>
                <c:ptCount val="12"/>
                <c:pt idx="0">
                  <c:v>5.4000000000000003E-3</c:v>
                </c:pt>
                <c:pt idx="1">
                  <c:v>3.3999999999999998E-3</c:v>
                </c:pt>
                <c:pt idx="2">
                  <c:v>8.8999999999999999E-3</c:v>
                </c:pt>
                <c:pt idx="3">
                  <c:v>1.14E-2</c:v>
                </c:pt>
                <c:pt idx="4">
                  <c:v>2.29E-2</c:v>
                </c:pt>
                <c:pt idx="5">
                  <c:v>7.4200000000000002E-2</c:v>
                </c:pt>
                <c:pt idx="6">
                  <c:v>8.5800000000000001E-2</c:v>
                </c:pt>
                <c:pt idx="7">
                  <c:v>0.20300000000000001</c:v>
                </c:pt>
                <c:pt idx="8">
                  <c:v>0.33179999999999998</c:v>
                </c:pt>
                <c:pt idx="9">
                  <c:v>0.12609999999999999</c:v>
                </c:pt>
                <c:pt idx="10">
                  <c:v>0.127</c:v>
                </c:pt>
              </c:numCache>
            </c:numRef>
          </c:val>
          <c:extLst>
            <c:ext xmlns:c16="http://schemas.microsoft.com/office/drawing/2014/chart" uri="{C3380CC4-5D6E-409C-BE32-E72D297353CC}">
              <c16:uniqueId val="{00000002-9077-42B7-B794-269658A15450}"/>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Satisfaction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On a scale of 0-10, to what extent do you feel that the things you do in your life are worthwhile?</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'BC results'!$A$27</c:f>
              <c:strCache>
                <c:ptCount val="1"/>
                <c:pt idx="0">
                  <c:v>Bishops Castle Place Plan Area</c:v>
                </c:pt>
              </c:strCache>
            </c:strRef>
          </c:tx>
          <c:spPr>
            <a:solidFill>
              <a:schemeClr val="accent3"/>
            </a:solidFill>
            <a:ln>
              <a:noFill/>
            </a:ln>
            <a:effectLst/>
          </c:spPr>
          <c:invertIfNegative val="0"/>
          <c:cat>
            <c:strRef>
              <c:f>'BC results'!$B$26:$M$26</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'BC results'!$B$27:$M$27</c:f>
              <c:numCache>
                <c:formatCode>0.00%</c:formatCode>
                <c:ptCount val="12"/>
                <c:pt idx="0">
                  <c:v>0</c:v>
                </c:pt>
                <c:pt idx="1">
                  <c:v>5.4054054054054057E-3</c:v>
                </c:pt>
                <c:pt idx="2">
                  <c:v>1.6216216216216217E-2</c:v>
                </c:pt>
                <c:pt idx="3">
                  <c:v>2.1621621621621623E-2</c:v>
                </c:pt>
                <c:pt idx="4">
                  <c:v>5.4054054054054057E-3</c:v>
                </c:pt>
                <c:pt idx="5">
                  <c:v>8.1081081081081086E-2</c:v>
                </c:pt>
                <c:pt idx="6">
                  <c:v>4.8648648648648651E-2</c:v>
                </c:pt>
                <c:pt idx="7">
                  <c:v>0.16756756756756758</c:v>
                </c:pt>
                <c:pt idx="8">
                  <c:v>0.21621621621621623</c:v>
                </c:pt>
                <c:pt idx="9">
                  <c:v>0.24324324324324326</c:v>
                </c:pt>
                <c:pt idx="10">
                  <c:v>0.17297297297297298</c:v>
                </c:pt>
                <c:pt idx="11">
                  <c:v>2.1621621621621623E-2</c:v>
                </c:pt>
              </c:numCache>
            </c:numRef>
          </c:val>
          <c:extLst>
            <c:ext xmlns:c16="http://schemas.microsoft.com/office/drawing/2014/chart" uri="{C3380CC4-5D6E-409C-BE32-E72D297353CC}">
              <c16:uniqueId val="{00000000-CB4F-442A-A8B8-AD0457813E3B}"/>
            </c:ext>
          </c:extLst>
        </c:ser>
        <c:ser>
          <c:idx val="0"/>
          <c:order val="1"/>
          <c:tx>
            <c:strRef>
              <c:f>'BC results'!$A$28</c:f>
              <c:strCache>
                <c:ptCount val="1"/>
                <c:pt idx="0">
                  <c:v>England, Year Ending March 22</c:v>
                </c:pt>
              </c:strCache>
            </c:strRef>
          </c:tx>
          <c:spPr>
            <a:solidFill>
              <a:schemeClr val="accent1"/>
            </a:solidFill>
            <a:ln>
              <a:noFill/>
            </a:ln>
            <a:effectLst/>
          </c:spPr>
          <c:invertIfNegative val="0"/>
          <c:cat>
            <c:strRef>
              <c:f>'BC results'!$B$26:$M$26</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'BC results'!$B$28:$M$28</c:f>
              <c:numCache>
                <c:formatCode>0.00%</c:formatCode>
                <c:ptCount val="12"/>
                <c:pt idx="0">
                  <c:v>3.8E-3</c:v>
                </c:pt>
                <c:pt idx="1">
                  <c:v>2E-3</c:v>
                </c:pt>
                <c:pt idx="2">
                  <c:v>6.6E-3</c:v>
                </c:pt>
                <c:pt idx="3">
                  <c:v>9.5999999999999992E-3</c:v>
                </c:pt>
                <c:pt idx="4">
                  <c:v>1.77E-2</c:v>
                </c:pt>
                <c:pt idx="5">
                  <c:v>5.7500000000000002E-2</c:v>
                </c:pt>
                <c:pt idx="6">
                  <c:v>7.3599999999999999E-2</c:v>
                </c:pt>
                <c:pt idx="7">
                  <c:v>0.18770000000000001</c:v>
                </c:pt>
                <c:pt idx="8">
                  <c:v>0.3155</c:v>
                </c:pt>
                <c:pt idx="9">
                  <c:v>0.16439999999999999</c:v>
                </c:pt>
                <c:pt idx="10">
                  <c:v>0.1618</c:v>
                </c:pt>
              </c:numCache>
            </c:numRef>
          </c:val>
          <c:extLst>
            <c:ext xmlns:c16="http://schemas.microsoft.com/office/drawing/2014/chart" uri="{C3380CC4-5D6E-409C-BE32-E72D297353CC}">
              <c16:uniqueId val="{00000001-CB4F-442A-A8B8-AD0457813E3B}"/>
            </c:ext>
          </c:extLst>
        </c:ser>
        <c:ser>
          <c:idx val="1"/>
          <c:order val="2"/>
          <c:tx>
            <c:strRef>
              <c:f>'BC results'!$A$29</c:f>
              <c:strCache>
                <c:ptCount val="1"/>
                <c:pt idx="0">
                  <c:v>West Midlands, Year Ending March 22</c:v>
                </c:pt>
              </c:strCache>
            </c:strRef>
          </c:tx>
          <c:spPr>
            <a:solidFill>
              <a:schemeClr val="accent2"/>
            </a:solidFill>
            <a:ln>
              <a:noFill/>
            </a:ln>
            <a:effectLst/>
          </c:spPr>
          <c:invertIfNegative val="0"/>
          <c:cat>
            <c:strRef>
              <c:f>'BC results'!$B$26:$M$26</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'BC results'!$B$29:$M$29</c:f>
              <c:numCache>
                <c:formatCode>0.00%</c:formatCode>
                <c:ptCount val="12"/>
                <c:pt idx="0">
                  <c:v>3.5999999999999999E-3</c:v>
                </c:pt>
                <c:pt idx="1">
                  <c:v>2E-3</c:v>
                </c:pt>
                <c:pt idx="2">
                  <c:v>7.0000000000000001E-3</c:v>
                </c:pt>
                <c:pt idx="3">
                  <c:v>8.8000000000000005E-3</c:v>
                </c:pt>
                <c:pt idx="4">
                  <c:v>2.0799999999999999E-2</c:v>
                </c:pt>
                <c:pt idx="5">
                  <c:v>6.0299999999999999E-2</c:v>
                </c:pt>
                <c:pt idx="6">
                  <c:v>7.0000000000000007E-2</c:v>
                </c:pt>
                <c:pt idx="7">
                  <c:v>0.192</c:v>
                </c:pt>
                <c:pt idx="8">
                  <c:v>0.31859999999999999</c:v>
                </c:pt>
                <c:pt idx="9">
                  <c:v>0.1636</c:v>
                </c:pt>
                <c:pt idx="10">
                  <c:v>0.1532</c:v>
                </c:pt>
              </c:numCache>
            </c:numRef>
          </c:val>
          <c:extLst>
            <c:ext xmlns:c16="http://schemas.microsoft.com/office/drawing/2014/chart" uri="{C3380CC4-5D6E-409C-BE32-E72D297353CC}">
              <c16:uniqueId val="{00000002-CB4F-442A-A8B8-AD0457813E3B}"/>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Satisfaction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On a scale of 0-10, how happy did you feel yesterday? </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72256834088422E-2"/>
          <c:y val="0.13999175495282984"/>
          <c:w val="0.88023567967193539"/>
          <c:h val="0.60315386704997942"/>
        </c:manualLayout>
      </c:layout>
      <c:barChart>
        <c:barDir val="col"/>
        <c:grouping val="clustered"/>
        <c:varyColors val="0"/>
        <c:ser>
          <c:idx val="2"/>
          <c:order val="0"/>
          <c:tx>
            <c:strRef>
              <c:f>'BC results'!$A$32</c:f>
              <c:strCache>
                <c:ptCount val="1"/>
                <c:pt idx="0">
                  <c:v>Bishops Castle Place Plan Area</c:v>
                </c:pt>
              </c:strCache>
            </c:strRef>
          </c:tx>
          <c:spPr>
            <a:solidFill>
              <a:schemeClr val="accent3"/>
            </a:solidFill>
            <a:ln>
              <a:noFill/>
            </a:ln>
            <a:effectLst/>
          </c:spPr>
          <c:invertIfNegative val="0"/>
          <c:cat>
            <c:strRef>
              <c:f>'BC results'!$B$31:$M$31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'BC results'!$B$32:$M$32</c:f>
              <c:numCache>
                <c:formatCode>0.00%</c:formatCode>
                <c:ptCount val="12"/>
                <c:pt idx="0">
                  <c:v>5.4054054054054057E-3</c:v>
                </c:pt>
                <c:pt idx="1">
                  <c:v>5.4054054054054057E-3</c:v>
                </c:pt>
                <c:pt idx="2">
                  <c:v>2.7027027027027029E-2</c:v>
                </c:pt>
                <c:pt idx="3">
                  <c:v>2.1621621621621623E-2</c:v>
                </c:pt>
                <c:pt idx="4">
                  <c:v>3.783783783783784E-2</c:v>
                </c:pt>
                <c:pt idx="5">
                  <c:v>0.10270270270270271</c:v>
                </c:pt>
                <c:pt idx="6">
                  <c:v>9.1891891891891897E-2</c:v>
                </c:pt>
                <c:pt idx="7">
                  <c:v>0.15135135135135136</c:v>
                </c:pt>
                <c:pt idx="8">
                  <c:v>0.2</c:v>
                </c:pt>
                <c:pt idx="9">
                  <c:v>0.21621621621621623</c:v>
                </c:pt>
                <c:pt idx="10">
                  <c:v>0.11891891891891893</c:v>
                </c:pt>
                <c:pt idx="11">
                  <c:v>2.1621621621621623E-2</c:v>
                </c:pt>
              </c:numCache>
            </c:numRef>
          </c:val>
          <c:extLst>
            <c:ext xmlns:c16="http://schemas.microsoft.com/office/drawing/2014/chart" uri="{C3380CC4-5D6E-409C-BE32-E72D297353CC}">
              <c16:uniqueId val="{00000000-06BB-477F-972D-97FA70D04E77}"/>
            </c:ext>
          </c:extLst>
        </c:ser>
        <c:ser>
          <c:idx val="0"/>
          <c:order val="1"/>
          <c:tx>
            <c:strRef>
              <c:f>'BC results'!$A$33</c:f>
              <c:strCache>
                <c:ptCount val="1"/>
                <c:pt idx="0">
                  <c:v>England, Year Ending March 22</c:v>
                </c:pt>
              </c:strCache>
            </c:strRef>
          </c:tx>
          <c:spPr>
            <a:solidFill>
              <a:schemeClr val="accent1"/>
            </a:solidFill>
            <a:ln>
              <a:noFill/>
            </a:ln>
            <a:effectLst/>
          </c:spPr>
          <c:invertIfNegative val="0"/>
          <c:cat>
            <c:strRef>
              <c:f>'BC results'!$B$31:$M$31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'BC results'!$B$33:$M$33</c:f>
              <c:numCache>
                <c:formatCode>0.00%</c:formatCode>
                <c:ptCount val="12"/>
                <c:pt idx="0">
                  <c:v>7.6E-3</c:v>
                </c:pt>
                <c:pt idx="1">
                  <c:v>6.1999999999999998E-3</c:v>
                </c:pt>
                <c:pt idx="2">
                  <c:v>1.4999999999999999E-2</c:v>
                </c:pt>
                <c:pt idx="3">
                  <c:v>2.2200000000000001E-2</c:v>
                </c:pt>
                <c:pt idx="4">
                  <c:v>3.3099999999999997E-2</c:v>
                </c:pt>
                <c:pt idx="5">
                  <c:v>7.9100000000000004E-2</c:v>
                </c:pt>
                <c:pt idx="6">
                  <c:v>8.8800000000000004E-2</c:v>
                </c:pt>
                <c:pt idx="7">
                  <c:v>0.1774</c:v>
                </c:pt>
                <c:pt idx="8">
                  <c:v>0.2472</c:v>
                </c:pt>
                <c:pt idx="9">
                  <c:v>0.16400000000000001</c:v>
                </c:pt>
                <c:pt idx="10">
                  <c:v>0.1595</c:v>
                </c:pt>
              </c:numCache>
            </c:numRef>
          </c:val>
          <c:extLst>
            <c:ext xmlns:c16="http://schemas.microsoft.com/office/drawing/2014/chart" uri="{C3380CC4-5D6E-409C-BE32-E72D297353CC}">
              <c16:uniqueId val="{00000001-06BB-477F-972D-97FA70D04E77}"/>
            </c:ext>
          </c:extLst>
        </c:ser>
        <c:ser>
          <c:idx val="1"/>
          <c:order val="2"/>
          <c:tx>
            <c:strRef>
              <c:f>'BC results'!$A$34</c:f>
              <c:strCache>
                <c:ptCount val="1"/>
                <c:pt idx="0">
                  <c:v>West Midlands, Year Ending March 22</c:v>
                </c:pt>
              </c:strCache>
            </c:strRef>
          </c:tx>
          <c:spPr>
            <a:solidFill>
              <a:schemeClr val="accent2"/>
            </a:solidFill>
            <a:ln>
              <a:noFill/>
            </a:ln>
            <a:effectLst/>
          </c:spPr>
          <c:invertIfNegative val="0"/>
          <c:cat>
            <c:strRef>
              <c:f>'BC results'!$B$31:$M$31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'BC results'!$B$34:$M$34</c:f>
              <c:numCache>
                <c:formatCode>0.00%</c:formatCode>
                <c:ptCount val="12"/>
                <c:pt idx="0">
                  <c:v>9.1000000000000004E-3</c:v>
                </c:pt>
                <c:pt idx="1">
                  <c:v>7.4000000000000003E-3</c:v>
                </c:pt>
                <c:pt idx="2">
                  <c:v>1.3100000000000001E-2</c:v>
                </c:pt>
                <c:pt idx="3">
                  <c:v>2.41E-2</c:v>
                </c:pt>
                <c:pt idx="4">
                  <c:v>3.04E-2</c:v>
                </c:pt>
                <c:pt idx="5">
                  <c:v>8.0199999999999994E-2</c:v>
                </c:pt>
                <c:pt idx="6">
                  <c:v>8.9099999999999999E-2</c:v>
                </c:pt>
                <c:pt idx="7">
                  <c:v>0.17910000000000001</c:v>
                </c:pt>
                <c:pt idx="8">
                  <c:v>0.25330000000000003</c:v>
                </c:pt>
                <c:pt idx="9">
                  <c:v>0.16289999999999999</c:v>
                </c:pt>
                <c:pt idx="10">
                  <c:v>0.15140000000000001</c:v>
                </c:pt>
              </c:numCache>
            </c:numRef>
          </c:val>
          <c:extLst>
            <c:ext xmlns:c16="http://schemas.microsoft.com/office/drawing/2014/chart" uri="{C3380CC4-5D6E-409C-BE32-E72D297353CC}">
              <c16:uniqueId val="{00000002-06BB-477F-972D-97FA70D04E77}"/>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Satisfaction rating</a:t>
                </a:r>
              </a:p>
            </c:rich>
          </c:tx>
          <c:layout>
            <c:manualLayout>
              <c:xMode val="edge"/>
              <c:yMode val="edge"/>
              <c:x val="0.46297050795873768"/>
              <c:y val="0.8219540761793215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layout>
        <c:manualLayout>
          <c:xMode val="edge"/>
          <c:yMode val="edge"/>
          <c:x val="4.9999992468950614E-2"/>
          <c:y val="0.90952494058515265"/>
          <c:w val="0.89999986444111102"/>
          <c:h val="7.31386191730108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On a scale of 0-10, how anxious did you feel yesterday? </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27609529578034"/>
          <c:y val="0.133415939817528"/>
          <c:w val="0.86621963119994616"/>
          <c:h val="0.42641560116530319"/>
        </c:manualLayout>
      </c:layout>
      <c:barChart>
        <c:barDir val="col"/>
        <c:grouping val="clustered"/>
        <c:varyColors val="0"/>
        <c:ser>
          <c:idx val="2"/>
          <c:order val="0"/>
          <c:tx>
            <c:strRef>
              <c:f>'BC results'!$A$37</c:f>
              <c:strCache>
                <c:ptCount val="1"/>
                <c:pt idx="0">
                  <c:v>Bishops Castle Place Plan Area</c:v>
                </c:pt>
              </c:strCache>
            </c:strRef>
          </c:tx>
          <c:spPr>
            <a:solidFill>
              <a:schemeClr val="accent3"/>
            </a:solidFill>
            <a:ln>
              <a:noFill/>
            </a:ln>
            <a:effectLst/>
          </c:spPr>
          <c:invertIfNegative val="0"/>
          <c:cat>
            <c:strRef>
              <c:f>'BC results'!$B$36:$M$36</c:f>
              <c:strCache>
                <c:ptCount val="12"/>
                <c:pt idx="0">
                  <c:v>0 - not at all anxious</c:v>
                </c:pt>
                <c:pt idx="1">
                  <c:v>1</c:v>
                </c:pt>
                <c:pt idx="2">
                  <c:v>2</c:v>
                </c:pt>
                <c:pt idx="3">
                  <c:v>3</c:v>
                </c:pt>
                <c:pt idx="4">
                  <c:v>4</c:v>
                </c:pt>
                <c:pt idx="5">
                  <c:v>5</c:v>
                </c:pt>
                <c:pt idx="6">
                  <c:v>6</c:v>
                </c:pt>
                <c:pt idx="7">
                  <c:v>7</c:v>
                </c:pt>
                <c:pt idx="8">
                  <c:v>8</c:v>
                </c:pt>
                <c:pt idx="9">
                  <c:v>9</c:v>
                </c:pt>
                <c:pt idx="10">
                  <c:v>10 - completely anxious</c:v>
                </c:pt>
                <c:pt idx="11">
                  <c:v>(blank)</c:v>
                </c:pt>
              </c:strCache>
            </c:strRef>
          </c:cat>
          <c:val>
            <c:numRef>
              <c:f>'BC results'!$B$37:$M$37</c:f>
              <c:numCache>
                <c:formatCode>0.00%</c:formatCode>
                <c:ptCount val="12"/>
                <c:pt idx="0">
                  <c:v>0.19459459459459461</c:v>
                </c:pt>
                <c:pt idx="1">
                  <c:v>8.1081081081081086E-2</c:v>
                </c:pt>
                <c:pt idx="2">
                  <c:v>0.11891891891891893</c:v>
                </c:pt>
                <c:pt idx="3">
                  <c:v>7.567567567567568E-2</c:v>
                </c:pt>
                <c:pt idx="4">
                  <c:v>4.8648648648648651E-2</c:v>
                </c:pt>
                <c:pt idx="5">
                  <c:v>8.1081081081081086E-2</c:v>
                </c:pt>
                <c:pt idx="6">
                  <c:v>9.7297297297297303E-2</c:v>
                </c:pt>
                <c:pt idx="7">
                  <c:v>0.10270270270270271</c:v>
                </c:pt>
                <c:pt idx="8">
                  <c:v>8.1081081081081086E-2</c:v>
                </c:pt>
                <c:pt idx="9">
                  <c:v>4.8648648648648651E-2</c:v>
                </c:pt>
                <c:pt idx="10">
                  <c:v>3.783783783783784E-2</c:v>
                </c:pt>
                <c:pt idx="11">
                  <c:v>3.2432432432432434E-2</c:v>
                </c:pt>
              </c:numCache>
            </c:numRef>
          </c:val>
          <c:extLst>
            <c:ext xmlns:c16="http://schemas.microsoft.com/office/drawing/2014/chart" uri="{C3380CC4-5D6E-409C-BE32-E72D297353CC}">
              <c16:uniqueId val="{00000000-BFBA-4187-9A93-F268C215D096}"/>
            </c:ext>
          </c:extLst>
        </c:ser>
        <c:ser>
          <c:idx val="0"/>
          <c:order val="1"/>
          <c:tx>
            <c:strRef>
              <c:f>'BC results'!$A$38</c:f>
              <c:strCache>
                <c:ptCount val="1"/>
                <c:pt idx="0">
                  <c:v>England, Year Ending March 22</c:v>
                </c:pt>
              </c:strCache>
            </c:strRef>
          </c:tx>
          <c:spPr>
            <a:solidFill>
              <a:schemeClr val="accent1"/>
            </a:solidFill>
            <a:ln>
              <a:noFill/>
            </a:ln>
            <a:effectLst/>
          </c:spPr>
          <c:invertIfNegative val="0"/>
          <c:cat>
            <c:strRef>
              <c:f>'BC results'!$B$36:$M$36</c:f>
              <c:strCache>
                <c:ptCount val="12"/>
                <c:pt idx="0">
                  <c:v>0 - not at all anxious</c:v>
                </c:pt>
                <c:pt idx="1">
                  <c:v>1</c:v>
                </c:pt>
                <c:pt idx="2">
                  <c:v>2</c:v>
                </c:pt>
                <c:pt idx="3">
                  <c:v>3</c:v>
                </c:pt>
                <c:pt idx="4">
                  <c:v>4</c:v>
                </c:pt>
                <c:pt idx="5">
                  <c:v>5</c:v>
                </c:pt>
                <c:pt idx="6">
                  <c:v>6</c:v>
                </c:pt>
                <c:pt idx="7">
                  <c:v>7</c:v>
                </c:pt>
                <c:pt idx="8">
                  <c:v>8</c:v>
                </c:pt>
                <c:pt idx="9">
                  <c:v>9</c:v>
                </c:pt>
                <c:pt idx="10">
                  <c:v>10 - completely anxious</c:v>
                </c:pt>
                <c:pt idx="11">
                  <c:v>(blank)</c:v>
                </c:pt>
              </c:strCache>
            </c:strRef>
          </c:cat>
          <c:val>
            <c:numRef>
              <c:f>'BC results'!$B$38:$M$38</c:f>
              <c:numCache>
                <c:formatCode>0.00%</c:formatCode>
                <c:ptCount val="12"/>
                <c:pt idx="0">
                  <c:v>0.26490000000000002</c:v>
                </c:pt>
                <c:pt idx="1">
                  <c:v>9.2399999999999996E-2</c:v>
                </c:pt>
                <c:pt idx="2">
                  <c:v>0.1419</c:v>
                </c:pt>
                <c:pt idx="3">
                  <c:v>9.9000000000000005E-2</c:v>
                </c:pt>
                <c:pt idx="4">
                  <c:v>7.0099999999999996E-2</c:v>
                </c:pt>
                <c:pt idx="5">
                  <c:v>0.10630000000000001</c:v>
                </c:pt>
                <c:pt idx="6">
                  <c:v>6.9900000000000004E-2</c:v>
                </c:pt>
                <c:pt idx="7">
                  <c:v>6.5699999999999995E-2</c:v>
                </c:pt>
                <c:pt idx="8">
                  <c:v>5.5100000000000003E-2</c:v>
                </c:pt>
                <c:pt idx="9">
                  <c:v>1.9599999999999999E-2</c:v>
                </c:pt>
                <c:pt idx="10">
                  <c:v>1.5100000000000001E-2</c:v>
                </c:pt>
              </c:numCache>
            </c:numRef>
          </c:val>
          <c:extLst>
            <c:ext xmlns:c16="http://schemas.microsoft.com/office/drawing/2014/chart" uri="{C3380CC4-5D6E-409C-BE32-E72D297353CC}">
              <c16:uniqueId val="{00000001-BFBA-4187-9A93-F268C215D096}"/>
            </c:ext>
          </c:extLst>
        </c:ser>
        <c:ser>
          <c:idx val="1"/>
          <c:order val="2"/>
          <c:tx>
            <c:strRef>
              <c:f>'BC results'!$A$39</c:f>
              <c:strCache>
                <c:ptCount val="1"/>
                <c:pt idx="0">
                  <c:v>West Midlands, Year Ending March 22</c:v>
                </c:pt>
              </c:strCache>
            </c:strRef>
          </c:tx>
          <c:spPr>
            <a:solidFill>
              <a:schemeClr val="accent2"/>
            </a:solidFill>
            <a:ln>
              <a:noFill/>
            </a:ln>
            <a:effectLst/>
          </c:spPr>
          <c:invertIfNegative val="0"/>
          <c:cat>
            <c:strRef>
              <c:f>'BC results'!$B$36:$M$36</c:f>
              <c:strCache>
                <c:ptCount val="12"/>
                <c:pt idx="0">
                  <c:v>0 - not at all anxious</c:v>
                </c:pt>
                <c:pt idx="1">
                  <c:v>1</c:v>
                </c:pt>
                <c:pt idx="2">
                  <c:v>2</c:v>
                </c:pt>
                <c:pt idx="3">
                  <c:v>3</c:v>
                </c:pt>
                <c:pt idx="4">
                  <c:v>4</c:v>
                </c:pt>
                <c:pt idx="5">
                  <c:v>5</c:v>
                </c:pt>
                <c:pt idx="6">
                  <c:v>6</c:v>
                </c:pt>
                <c:pt idx="7">
                  <c:v>7</c:v>
                </c:pt>
                <c:pt idx="8">
                  <c:v>8</c:v>
                </c:pt>
                <c:pt idx="9">
                  <c:v>9</c:v>
                </c:pt>
                <c:pt idx="10">
                  <c:v>10 - completely anxious</c:v>
                </c:pt>
                <c:pt idx="11">
                  <c:v>(blank)</c:v>
                </c:pt>
              </c:strCache>
            </c:strRef>
          </c:cat>
          <c:val>
            <c:numRef>
              <c:f>'BC results'!$B$39:$M$39</c:f>
              <c:numCache>
                <c:formatCode>0.00%</c:formatCode>
                <c:ptCount val="12"/>
                <c:pt idx="0">
                  <c:v>0.27100000000000002</c:v>
                </c:pt>
                <c:pt idx="1">
                  <c:v>9.0200000000000002E-2</c:v>
                </c:pt>
                <c:pt idx="2">
                  <c:v>0.1424</c:v>
                </c:pt>
                <c:pt idx="3">
                  <c:v>9.8199999999999996E-2</c:v>
                </c:pt>
                <c:pt idx="4">
                  <c:v>6.6900000000000001E-2</c:v>
                </c:pt>
                <c:pt idx="5">
                  <c:v>0.1183</c:v>
                </c:pt>
                <c:pt idx="6">
                  <c:v>6.3899999999999998E-2</c:v>
                </c:pt>
                <c:pt idx="7">
                  <c:v>6.3399999999999998E-2</c:v>
                </c:pt>
                <c:pt idx="8">
                  <c:v>5.5100000000000003E-2</c:v>
                </c:pt>
                <c:pt idx="9">
                  <c:v>1.78E-2</c:v>
                </c:pt>
                <c:pt idx="10">
                  <c:v>1.29E-2</c:v>
                </c:pt>
              </c:numCache>
            </c:numRef>
          </c:val>
          <c:extLst>
            <c:ext xmlns:c16="http://schemas.microsoft.com/office/drawing/2014/chart" uri="{C3380CC4-5D6E-409C-BE32-E72D297353CC}">
              <c16:uniqueId val="{00000002-BFBA-4187-9A93-F268C215D096}"/>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Anxiousness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Thinking generally, which of the things below would you say are the most important in</a:t>
            </a:r>
            <a:r>
              <a:rPr lang="en-GB" b="1" baseline="0"/>
              <a:t> making somewhere a good place to live?</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'BC results'!$B$42</c:f>
              <c:strCache>
                <c:ptCount val="1"/>
                <c:pt idx="0">
                  <c:v>Response</c:v>
                </c:pt>
              </c:strCache>
            </c:strRef>
          </c:tx>
          <c:spPr>
            <a:solidFill>
              <a:schemeClr val="accent1"/>
            </a:solidFill>
            <a:ln>
              <a:noFill/>
            </a:ln>
            <a:effectLst/>
          </c:spPr>
          <c:invertIfNegative val="0"/>
          <c:cat>
            <c:strRef>
              <c:f>'BC results'!$A$43:$A$62</c:f>
              <c:strCache>
                <c:ptCount val="20"/>
                <c:pt idx="0">
                  <c:v>Access to nature</c:v>
                </c:pt>
                <c:pt idx="1">
                  <c:v>Activities for teenagers</c:v>
                </c:pt>
                <c:pt idx="2">
                  <c:v>Affordable decent housing</c:v>
                </c:pt>
                <c:pt idx="3">
                  <c:v>Clean streets</c:v>
                </c:pt>
                <c:pt idx="4">
                  <c:v>Community activities</c:v>
                </c:pt>
                <c:pt idx="5">
                  <c:v>Cultural facilities (e.g. libraries, museums)</c:v>
                </c:pt>
                <c:pt idx="6">
                  <c:v>Education provision</c:v>
                </c:pt>
                <c:pt idx="7">
                  <c:v>Facilities for young children</c:v>
                </c:pt>
                <c:pt idx="8">
                  <c:v>Health services</c:v>
                </c:pt>
                <c:pt idx="9">
                  <c:v>Job prospects</c:v>
                </c:pt>
                <c:pt idx="10">
                  <c:v>The level of crime</c:v>
                </c:pt>
                <c:pt idx="11">
                  <c:v>The level of pollution</c:v>
                </c:pt>
                <c:pt idx="12">
                  <c:v>The level of traffic congestion</c:v>
                </c:pt>
                <c:pt idx="13">
                  <c:v>Parks and open spaces</c:v>
                </c:pt>
                <c:pt idx="14">
                  <c:v>Public transport</c:v>
                </c:pt>
                <c:pt idx="15">
                  <c:v>Race relations</c:v>
                </c:pt>
                <c:pt idx="16">
                  <c:v>Road and pavement repairs</c:v>
                </c:pt>
                <c:pt idx="17">
                  <c:v>Shopping facilities</c:v>
                </c:pt>
                <c:pt idx="18">
                  <c:v>Sports and leisure facilities</c:v>
                </c:pt>
                <c:pt idx="19">
                  <c:v>Wage levels and local cost of living</c:v>
                </c:pt>
              </c:strCache>
            </c:strRef>
          </c:cat>
          <c:val>
            <c:numRef>
              <c:f>'BC results'!$B$43:$B$62</c:f>
              <c:numCache>
                <c:formatCode>General</c:formatCode>
                <c:ptCount val="20"/>
                <c:pt idx="0">
                  <c:v>136</c:v>
                </c:pt>
                <c:pt idx="1">
                  <c:v>91</c:v>
                </c:pt>
                <c:pt idx="2">
                  <c:v>124</c:v>
                </c:pt>
                <c:pt idx="3">
                  <c:v>84</c:v>
                </c:pt>
                <c:pt idx="4">
                  <c:v>116</c:v>
                </c:pt>
                <c:pt idx="5">
                  <c:v>96</c:v>
                </c:pt>
                <c:pt idx="6">
                  <c:v>94</c:v>
                </c:pt>
                <c:pt idx="7">
                  <c:v>94</c:v>
                </c:pt>
                <c:pt idx="8">
                  <c:v>148</c:v>
                </c:pt>
                <c:pt idx="9">
                  <c:v>90</c:v>
                </c:pt>
                <c:pt idx="10">
                  <c:v>110</c:v>
                </c:pt>
                <c:pt idx="11">
                  <c:v>89</c:v>
                </c:pt>
                <c:pt idx="12">
                  <c:v>75</c:v>
                </c:pt>
                <c:pt idx="13">
                  <c:v>86</c:v>
                </c:pt>
                <c:pt idx="14">
                  <c:v>110</c:v>
                </c:pt>
                <c:pt idx="15">
                  <c:v>55</c:v>
                </c:pt>
                <c:pt idx="16">
                  <c:v>103</c:v>
                </c:pt>
                <c:pt idx="17">
                  <c:v>83</c:v>
                </c:pt>
                <c:pt idx="18">
                  <c:v>87</c:v>
                </c:pt>
                <c:pt idx="19">
                  <c:v>88</c:v>
                </c:pt>
              </c:numCache>
            </c:numRef>
          </c:val>
          <c:extLst>
            <c:ext xmlns:c16="http://schemas.microsoft.com/office/drawing/2014/chart" uri="{C3380CC4-5D6E-409C-BE32-E72D297353CC}">
              <c16:uniqueId val="{00000000-3FEB-4852-8213-C480F47DF5B8}"/>
            </c:ext>
          </c:extLst>
        </c:ser>
        <c:dLbls>
          <c:showLegendKey val="0"/>
          <c:showVal val="0"/>
          <c:showCatName val="0"/>
          <c:showSerName val="0"/>
          <c:showPercent val="0"/>
          <c:showBubbleSize val="0"/>
        </c:dLbls>
        <c:gapWidth val="60"/>
        <c:axId val="711859640"/>
        <c:axId val="711857016"/>
      </c:barChart>
      <c:catAx>
        <c:axId val="711859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7016"/>
        <c:crosses val="autoZero"/>
        <c:auto val="1"/>
        <c:lblAlgn val="ctr"/>
        <c:lblOffset val="100"/>
        <c:noMultiLvlLbl val="0"/>
      </c:catAx>
      <c:valAx>
        <c:axId val="711857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9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latin typeface="Arial" panose="020B0604020202020204" pitchFamily="34" charset="0"/>
                <a:cs typeface="Arial" panose="020B0604020202020204" pitchFamily="34" charset="0"/>
              </a:rPr>
              <a:t>Thinking about this local area, which things do you think most need improving</a:t>
            </a:r>
            <a:r>
              <a:rPr lang="en-GB" b="1" baseline="0">
                <a:latin typeface="Arial" panose="020B0604020202020204" pitchFamily="34" charset="0"/>
                <a:cs typeface="Arial" panose="020B0604020202020204" pitchFamily="34" charset="0"/>
              </a:rPr>
              <a:t>? </a:t>
            </a:r>
            <a:endParaRPr lang="en-GB"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'BC results'!$B$143</c:f>
              <c:strCache>
                <c:ptCount val="1"/>
                <c:pt idx="0">
                  <c:v>Response</c:v>
                </c:pt>
              </c:strCache>
            </c:strRef>
          </c:tx>
          <c:spPr>
            <a:solidFill>
              <a:schemeClr val="accent1"/>
            </a:solidFill>
            <a:ln>
              <a:noFill/>
            </a:ln>
            <a:effectLst/>
          </c:spPr>
          <c:invertIfNegative val="0"/>
          <c:cat>
            <c:strRef>
              <c:f>'BC results'!$A$144:$A$163</c:f>
              <c:strCache>
                <c:ptCount val="20"/>
                <c:pt idx="0">
                  <c:v>Access to nature</c:v>
                </c:pt>
                <c:pt idx="1">
                  <c:v>Activities for teenagers</c:v>
                </c:pt>
                <c:pt idx="2">
                  <c:v>Affordable decent housing</c:v>
                </c:pt>
                <c:pt idx="3">
                  <c:v>Clean streets</c:v>
                </c:pt>
                <c:pt idx="4">
                  <c:v>Community activities</c:v>
                </c:pt>
                <c:pt idx="5">
                  <c:v>Cultural facilities (e.g. libraries, museums)</c:v>
                </c:pt>
                <c:pt idx="6">
                  <c:v>Education provision</c:v>
                </c:pt>
                <c:pt idx="7">
                  <c:v>Facilities for young children</c:v>
                </c:pt>
                <c:pt idx="8">
                  <c:v>Health services</c:v>
                </c:pt>
                <c:pt idx="9">
                  <c:v>Job prospects</c:v>
                </c:pt>
                <c:pt idx="10">
                  <c:v>level of crime</c:v>
                </c:pt>
                <c:pt idx="11">
                  <c:v>The level of pollution</c:v>
                </c:pt>
                <c:pt idx="12">
                  <c:v>level of traffic congestion</c:v>
                </c:pt>
                <c:pt idx="13">
                  <c:v>Parks and open spaces</c:v>
                </c:pt>
                <c:pt idx="14">
                  <c:v>Public transport</c:v>
                </c:pt>
                <c:pt idx="15">
                  <c:v>Race relations</c:v>
                </c:pt>
                <c:pt idx="16">
                  <c:v>Road and pavement repairs</c:v>
                </c:pt>
                <c:pt idx="17">
                  <c:v>Shopping facilities</c:v>
                </c:pt>
                <c:pt idx="18">
                  <c:v>Sports and leisure facilities</c:v>
                </c:pt>
                <c:pt idx="19">
                  <c:v>Wage levels and local cost of living</c:v>
                </c:pt>
              </c:strCache>
            </c:strRef>
          </c:cat>
          <c:val>
            <c:numRef>
              <c:f>'BC results'!$B$144:$B$163</c:f>
              <c:numCache>
                <c:formatCode>General</c:formatCode>
                <c:ptCount val="20"/>
                <c:pt idx="0">
                  <c:v>74</c:v>
                </c:pt>
                <c:pt idx="1">
                  <c:v>83</c:v>
                </c:pt>
                <c:pt idx="2">
                  <c:v>122</c:v>
                </c:pt>
                <c:pt idx="3">
                  <c:v>60</c:v>
                </c:pt>
                <c:pt idx="4">
                  <c:v>80</c:v>
                </c:pt>
                <c:pt idx="5">
                  <c:v>67</c:v>
                </c:pt>
                <c:pt idx="6">
                  <c:v>66</c:v>
                </c:pt>
                <c:pt idx="7">
                  <c:v>85</c:v>
                </c:pt>
                <c:pt idx="8">
                  <c:v>116</c:v>
                </c:pt>
                <c:pt idx="9">
                  <c:v>82</c:v>
                </c:pt>
                <c:pt idx="10">
                  <c:v>62</c:v>
                </c:pt>
                <c:pt idx="11">
                  <c:v>57</c:v>
                </c:pt>
                <c:pt idx="12">
                  <c:v>50</c:v>
                </c:pt>
                <c:pt idx="13">
                  <c:v>57</c:v>
                </c:pt>
                <c:pt idx="14">
                  <c:v>110</c:v>
                </c:pt>
                <c:pt idx="15">
                  <c:v>39</c:v>
                </c:pt>
                <c:pt idx="16">
                  <c:v>101</c:v>
                </c:pt>
                <c:pt idx="17">
                  <c:v>66</c:v>
                </c:pt>
                <c:pt idx="18">
                  <c:v>60</c:v>
                </c:pt>
                <c:pt idx="19">
                  <c:v>82</c:v>
                </c:pt>
              </c:numCache>
            </c:numRef>
          </c:val>
          <c:extLst>
            <c:ext xmlns:c16="http://schemas.microsoft.com/office/drawing/2014/chart" uri="{C3380CC4-5D6E-409C-BE32-E72D297353CC}">
              <c16:uniqueId val="{00000000-6517-4598-9680-BBF5BE24A332}"/>
            </c:ext>
          </c:extLst>
        </c:ser>
        <c:dLbls>
          <c:showLegendKey val="0"/>
          <c:showVal val="0"/>
          <c:showCatName val="0"/>
          <c:showSerName val="0"/>
          <c:showPercent val="0"/>
          <c:showBubbleSize val="0"/>
        </c:dLbls>
        <c:gapWidth val="60"/>
        <c:axId val="711859640"/>
        <c:axId val="711857016"/>
      </c:barChart>
      <c:catAx>
        <c:axId val="711859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7016"/>
        <c:crosses val="autoZero"/>
        <c:auto val="1"/>
        <c:lblAlgn val="ctr"/>
        <c:lblOffset val="100"/>
        <c:noMultiLvlLbl val="0"/>
      </c:catAx>
      <c:valAx>
        <c:axId val="711857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9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latin typeface="Arial" panose="020B0604020202020204" pitchFamily="34" charset="0"/>
                <a:cs typeface="Arial" panose="020B0604020202020204" pitchFamily="34" charset="0"/>
              </a:rPr>
              <a:t>What are the most important</a:t>
            </a:r>
            <a:r>
              <a:rPr lang="en-GB" b="1" baseline="0">
                <a:latin typeface="Arial" panose="020B0604020202020204" pitchFamily="34" charset="0"/>
                <a:cs typeface="Arial" panose="020B0604020202020204" pitchFamily="34" charset="0"/>
              </a:rPr>
              <a:t> factors in making somewhere a good place to live v What needs improving the most in Bishop's Castle</a:t>
            </a:r>
            <a:endParaRPr lang="en-GB"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7920882705651803E-2"/>
          <c:y val="0.10703832182015903"/>
          <c:w val="0.90771541586303128"/>
          <c:h val="0.81894101595884783"/>
        </c:manualLayout>
      </c:layout>
      <c:scatterChart>
        <c:scatterStyle val="lineMarker"/>
        <c:varyColors val="0"/>
        <c:ser>
          <c:idx val="0"/>
          <c:order val="0"/>
          <c:tx>
            <c:strRef>
              <c:f>'BC results'!$G$43</c:f>
              <c:strCache>
                <c:ptCount val="1"/>
                <c:pt idx="0">
                  <c:v>Access to nature</c:v>
                </c:pt>
              </c:strCache>
            </c:strRef>
          </c:tx>
          <c:spPr>
            <a:ln w="25400" cap="rnd">
              <a:no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results'!$H$43</c:f>
              <c:numCache>
                <c:formatCode>General</c:formatCode>
                <c:ptCount val="1"/>
                <c:pt idx="0">
                  <c:v>136</c:v>
                </c:pt>
              </c:numCache>
            </c:numRef>
          </c:xVal>
          <c:yVal>
            <c:numRef>
              <c:f>'BC results'!$I$43</c:f>
              <c:numCache>
                <c:formatCode>General</c:formatCode>
                <c:ptCount val="1"/>
                <c:pt idx="0">
                  <c:v>74</c:v>
                </c:pt>
              </c:numCache>
            </c:numRef>
          </c:yVal>
          <c:smooth val="0"/>
          <c:extLst>
            <c:ext xmlns:c16="http://schemas.microsoft.com/office/drawing/2014/chart" uri="{C3380CC4-5D6E-409C-BE32-E72D297353CC}">
              <c16:uniqueId val="{00000000-D7A8-46D4-9FEC-E59414B902A9}"/>
            </c:ext>
          </c:extLst>
        </c:ser>
        <c:ser>
          <c:idx val="1"/>
          <c:order val="1"/>
          <c:tx>
            <c:strRef>
              <c:f>'BC results'!$G$44</c:f>
              <c:strCache>
                <c:ptCount val="1"/>
                <c:pt idx="0">
                  <c:v>Activities for teenagers</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0"/>
              <c:layout>
                <c:manualLayout>
                  <c:x val="-0.14025172355057441"/>
                  <c:y val="-7.002562939188151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results'!$H$44</c:f>
              <c:numCache>
                <c:formatCode>General</c:formatCode>
                <c:ptCount val="1"/>
                <c:pt idx="0">
                  <c:v>91</c:v>
                </c:pt>
              </c:numCache>
            </c:numRef>
          </c:xVal>
          <c:yVal>
            <c:numRef>
              <c:f>'BC results'!$I$44</c:f>
              <c:numCache>
                <c:formatCode>General</c:formatCode>
                <c:ptCount val="1"/>
                <c:pt idx="0">
                  <c:v>83</c:v>
                </c:pt>
              </c:numCache>
            </c:numRef>
          </c:yVal>
          <c:smooth val="0"/>
          <c:extLst>
            <c:ext xmlns:c16="http://schemas.microsoft.com/office/drawing/2014/chart" uri="{C3380CC4-5D6E-409C-BE32-E72D297353CC}">
              <c16:uniqueId val="{00000002-D7A8-46D4-9FEC-E59414B902A9}"/>
            </c:ext>
          </c:extLst>
        </c:ser>
        <c:ser>
          <c:idx val="2"/>
          <c:order val="2"/>
          <c:tx>
            <c:strRef>
              <c:f>'BC results'!$G$45</c:f>
              <c:strCache>
                <c:ptCount val="1"/>
                <c:pt idx="0">
                  <c:v>Affordable decent housing</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1.0949299138181599E-2"/>
                  <c:y val="-1.566524142136443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results'!$H$45</c:f>
              <c:numCache>
                <c:formatCode>General</c:formatCode>
                <c:ptCount val="1"/>
                <c:pt idx="0">
                  <c:v>124</c:v>
                </c:pt>
              </c:numCache>
            </c:numRef>
          </c:xVal>
          <c:yVal>
            <c:numRef>
              <c:f>'BC results'!$I$45</c:f>
              <c:numCache>
                <c:formatCode>General</c:formatCode>
                <c:ptCount val="1"/>
                <c:pt idx="0">
                  <c:v>122</c:v>
                </c:pt>
              </c:numCache>
            </c:numRef>
          </c:yVal>
          <c:smooth val="0"/>
          <c:extLst>
            <c:ext xmlns:c16="http://schemas.microsoft.com/office/drawing/2014/chart" uri="{C3380CC4-5D6E-409C-BE32-E72D297353CC}">
              <c16:uniqueId val="{00000004-D7A8-46D4-9FEC-E59414B902A9}"/>
            </c:ext>
          </c:extLst>
        </c:ser>
        <c:ser>
          <c:idx val="3"/>
          <c:order val="3"/>
          <c:tx>
            <c:strRef>
              <c:f>'BC results'!$G$46</c:f>
              <c:strCache>
                <c:ptCount val="1"/>
                <c:pt idx="0">
                  <c:v>Clean streets</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0.23899370798657296"/>
                  <c:y val="2.71801939852584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results'!$H$46</c:f>
              <c:numCache>
                <c:formatCode>General</c:formatCode>
                <c:ptCount val="1"/>
                <c:pt idx="0">
                  <c:v>84</c:v>
                </c:pt>
              </c:numCache>
            </c:numRef>
          </c:xVal>
          <c:yVal>
            <c:numRef>
              <c:f>'BC results'!$I$46</c:f>
              <c:numCache>
                <c:formatCode>General</c:formatCode>
                <c:ptCount val="1"/>
                <c:pt idx="0">
                  <c:v>60</c:v>
                </c:pt>
              </c:numCache>
            </c:numRef>
          </c:yVal>
          <c:smooth val="0"/>
          <c:extLst>
            <c:ext xmlns:c16="http://schemas.microsoft.com/office/drawing/2014/chart" uri="{C3380CC4-5D6E-409C-BE32-E72D297353CC}">
              <c16:uniqueId val="{00000006-D7A8-46D4-9FEC-E59414B902A9}"/>
            </c:ext>
          </c:extLst>
        </c:ser>
        <c:ser>
          <c:idx val="4"/>
          <c:order val="4"/>
          <c:tx>
            <c:strRef>
              <c:f>'BC results'!$G$47</c:f>
              <c:strCache>
                <c:ptCount val="1"/>
                <c:pt idx="0">
                  <c:v>Community activities</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8.2213835547380078E-3"/>
                  <c:y val="-2.71801939852584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results'!$H$47</c:f>
              <c:numCache>
                <c:formatCode>General</c:formatCode>
                <c:ptCount val="1"/>
                <c:pt idx="0">
                  <c:v>116</c:v>
                </c:pt>
              </c:numCache>
            </c:numRef>
          </c:xVal>
          <c:yVal>
            <c:numRef>
              <c:f>'BC results'!$I$47</c:f>
              <c:numCache>
                <c:formatCode>General</c:formatCode>
                <c:ptCount val="1"/>
                <c:pt idx="0">
                  <c:v>80</c:v>
                </c:pt>
              </c:numCache>
            </c:numRef>
          </c:yVal>
          <c:smooth val="0"/>
          <c:extLst>
            <c:ext xmlns:c16="http://schemas.microsoft.com/office/drawing/2014/chart" uri="{C3380CC4-5D6E-409C-BE32-E72D297353CC}">
              <c16:uniqueId val="{00000008-D7A8-46D4-9FEC-E59414B902A9}"/>
            </c:ext>
          </c:extLst>
        </c:ser>
        <c:ser>
          <c:idx val="5"/>
          <c:order val="5"/>
          <c:tx>
            <c:strRef>
              <c:f>'BC results'!$G$48</c:f>
              <c:strCache>
                <c:ptCount val="1"/>
                <c:pt idx="0">
                  <c:v>Cultural facilities</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0"/>
              <c:layout>
                <c:manualLayout>
                  <c:x val="-1.3827761939254628E-3"/>
                  <c:y val="-2.402837803221322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results'!$H$48</c:f>
              <c:numCache>
                <c:formatCode>General</c:formatCode>
                <c:ptCount val="1"/>
                <c:pt idx="0">
                  <c:v>96</c:v>
                </c:pt>
              </c:numCache>
            </c:numRef>
          </c:xVal>
          <c:yVal>
            <c:numRef>
              <c:f>'BC results'!$I$48</c:f>
              <c:numCache>
                <c:formatCode>General</c:formatCode>
                <c:ptCount val="1"/>
                <c:pt idx="0">
                  <c:v>67</c:v>
                </c:pt>
              </c:numCache>
            </c:numRef>
          </c:yVal>
          <c:smooth val="0"/>
          <c:extLst>
            <c:ext xmlns:c16="http://schemas.microsoft.com/office/drawing/2014/chart" uri="{C3380CC4-5D6E-409C-BE32-E72D297353CC}">
              <c16:uniqueId val="{0000000A-D7A8-46D4-9FEC-E59414B902A9}"/>
            </c:ext>
          </c:extLst>
        </c:ser>
        <c:ser>
          <c:idx val="6"/>
          <c:order val="6"/>
          <c:tx>
            <c:strRef>
              <c:f>'BC results'!$G$49</c:f>
              <c:strCache>
                <c:ptCount val="1"/>
                <c:pt idx="0">
                  <c:v>Education provision</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manualLayout>
                  <c:x val="-9.3798228876504824E-2"/>
                  <c:y val="-6.169377222898662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results'!$H$49</c:f>
              <c:numCache>
                <c:formatCode>General</c:formatCode>
                <c:ptCount val="1"/>
                <c:pt idx="0">
                  <c:v>94</c:v>
                </c:pt>
              </c:numCache>
            </c:numRef>
          </c:xVal>
          <c:yVal>
            <c:numRef>
              <c:f>'BC results'!$I$49</c:f>
              <c:numCache>
                <c:formatCode>General</c:formatCode>
                <c:ptCount val="1"/>
                <c:pt idx="0">
                  <c:v>66</c:v>
                </c:pt>
              </c:numCache>
            </c:numRef>
          </c:yVal>
          <c:smooth val="0"/>
          <c:extLst>
            <c:ext xmlns:c16="http://schemas.microsoft.com/office/drawing/2014/chart" uri="{C3380CC4-5D6E-409C-BE32-E72D297353CC}">
              <c16:uniqueId val="{0000000C-D7A8-46D4-9FEC-E59414B902A9}"/>
            </c:ext>
          </c:extLst>
        </c:ser>
        <c:ser>
          <c:idx val="7"/>
          <c:order val="7"/>
          <c:tx>
            <c:strRef>
              <c:f>'BC results'!$G$50</c:f>
              <c:strCache>
                <c:ptCount val="1"/>
                <c:pt idx="0">
                  <c:v>Facilities for young children</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1.332902051399411E-2"/>
                  <c:y val="-5.957170862832055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results'!$H$50</c:f>
              <c:numCache>
                <c:formatCode>General</c:formatCode>
                <c:ptCount val="1"/>
                <c:pt idx="0">
                  <c:v>94</c:v>
                </c:pt>
              </c:numCache>
            </c:numRef>
          </c:xVal>
          <c:yVal>
            <c:numRef>
              <c:f>'BC results'!$I$50</c:f>
              <c:numCache>
                <c:formatCode>General</c:formatCode>
                <c:ptCount val="1"/>
                <c:pt idx="0">
                  <c:v>85</c:v>
                </c:pt>
              </c:numCache>
            </c:numRef>
          </c:yVal>
          <c:smooth val="0"/>
          <c:extLst>
            <c:ext xmlns:c16="http://schemas.microsoft.com/office/drawing/2014/chart" uri="{C3380CC4-5D6E-409C-BE32-E72D297353CC}">
              <c16:uniqueId val="{0000000E-D7A8-46D4-9FEC-E59414B902A9}"/>
            </c:ext>
          </c:extLst>
        </c:ser>
        <c:ser>
          <c:idx val="8"/>
          <c:order val="8"/>
          <c:tx>
            <c:strRef>
              <c:f>'BC results'!$G$51</c:f>
              <c:strCache>
                <c:ptCount val="1"/>
                <c:pt idx="0">
                  <c:v>Health services</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results'!$H$51</c:f>
              <c:numCache>
                <c:formatCode>General</c:formatCode>
                <c:ptCount val="1"/>
                <c:pt idx="0">
                  <c:v>148</c:v>
                </c:pt>
              </c:numCache>
            </c:numRef>
          </c:xVal>
          <c:yVal>
            <c:numRef>
              <c:f>'BC results'!$I$51</c:f>
              <c:numCache>
                <c:formatCode>General</c:formatCode>
                <c:ptCount val="1"/>
                <c:pt idx="0">
                  <c:v>116</c:v>
                </c:pt>
              </c:numCache>
            </c:numRef>
          </c:yVal>
          <c:smooth val="0"/>
          <c:extLst>
            <c:ext xmlns:c16="http://schemas.microsoft.com/office/drawing/2014/chart" uri="{C3380CC4-5D6E-409C-BE32-E72D297353CC}">
              <c16:uniqueId val="{0000000F-D7A8-46D4-9FEC-E59414B902A9}"/>
            </c:ext>
          </c:extLst>
        </c:ser>
        <c:ser>
          <c:idx val="9"/>
          <c:order val="9"/>
          <c:tx>
            <c:strRef>
              <c:f>'BC results'!$G$52</c:f>
              <c:strCache>
                <c:ptCount val="1"/>
                <c:pt idx="0">
                  <c:v>Job prospects</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9.4959055458153849E-2"/>
                  <c:y val="-3.866386710119863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results'!$H$52</c:f>
              <c:numCache>
                <c:formatCode>General</c:formatCode>
                <c:ptCount val="1"/>
                <c:pt idx="0">
                  <c:v>90</c:v>
                </c:pt>
              </c:numCache>
            </c:numRef>
          </c:xVal>
          <c:yVal>
            <c:numRef>
              <c:f>'BC results'!$I$52</c:f>
              <c:numCache>
                <c:formatCode>General</c:formatCode>
                <c:ptCount val="1"/>
                <c:pt idx="0">
                  <c:v>82</c:v>
                </c:pt>
              </c:numCache>
            </c:numRef>
          </c:yVal>
          <c:smooth val="0"/>
          <c:extLst>
            <c:ext xmlns:c16="http://schemas.microsoft.com/office/drawing/2014/chart" uri="{C3380CC4-5D6E-409C-BE32-E72D297353CC}">
              <c16:uniqueId val="{00000011-D7A8-46D4-9FEC-E59414B902A9}"/>
            </c:ext>
          </c:extLst>
        </c:ser>
        <c:ser>
          <c:idx val="10"/>
          <c:order val="10"/>
          <c:tx>
            <c:strRef>
              <c:f>'BC results'!$G$53</c:f>
              <c:strCache>
                <c:ptCount val="1"/>
                <c:pt idx="0">
                  <c:v>Level of crime</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0"/>
              <c:layout>
                <c:manualLayout>
                  <c:x val="8.7324913585897085E-2"/>
                  <c:y val="3.033200993830368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results'!$H$53</c:f>
              <c:numCache>
                <c:formatCode>General</c:formatCode>
                <c:ptCount val="1"/>
                <c:pt idx="0">
                  <c:v>110</c:v>
                </c:pt>
              </c:numCache>
            </c:numRef>
          </c:xVal>
          <c:yVal>
            <c:numRef>
              <c:f>'BC results'!$I$53</c:f>
              <c:numCache>
                <c:formatCode>General</c:formatCode>
                <c:ptCount val="1"/>
                <c:pt idx="0">
                  <c:v>62</c:v>
                </c:pt>
              </c:numCache>
            </c:numRef>
          </c:yVal>
          <c:smooth val="0"/>
          <c:extLst>
            <c:ext xmlns:c16="http://schemas.microsoft.com/office/drawing/2014/chart" uri="{C3380CC4-5D6E-409C-BE32-E72D297353CC}">
              <c16:uniqueId val="{00000013-D7A8-46D4-9FEC-E59414B902A9}"/>
            </c:ext>
          </c:extLst>
        </c:ser>
        <c:ser>
          <c:idx val="11"/>
          <c:order val="11"/>
          <c:tx>
            <c:strRef>
              <c:f>'BC results'!$G$54</c:f>
              <c:strCache>
                <c:ptCount val="1"/>
                <c:pt idx="0">
                  <c:v>Level of pollution</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0"/>
              <c:layout>
                <c:manualLayout>
                  <c:x val="2.4582209964333215E-2"/>
                  <c:y val="3.136176229068287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results'!$H$54</c:f>
              <c:numCache>
                <c:formatCode>General</c:formatCode>
                <c:ptCount val="1"/>
                <c:pt idx="0">
                  <c:v>89</c:v>
                </c:pt>
              </c:numCache>
            </c:numRef>
          </c:xVal>
          <c:yVal>
            <c:numRef>
              <c:f>'BC results'!$I$54</c:f>
              <c:numCache>
                <c:formatCode>General</c:formatCode>
                <c:ptCount val="1"/>
                <c:pt idx="0">
                  <c:v>57</c:v>
                </c:pt>
              </c:numCache>
            </c:numRef>
          </c:yVal>
          <c:smooth val="0"/>
          <c:extLst>
            <c:ext xmlns:c16="http://schemas.microsoft.com/office/drawing/2014/chart" uri="{C3380CC4-5D6E-409C-BE32-E72D297353CC}">
              <c16:uniqueId val="{00000015-D7A8-46D4-9FEC-E59414B902A9}"/>
            </c:ext>
          </c:extLst>
        </c:ser>
        <c:ser>
          <c:idx val="12"/>
          <c:order val="12"/>
          <c:tx>
            <c:strRef>
              <c:f>'BC results'!$G$55</c:f>
              <c:strCache>
                <c:ptCount val="1"/>
                <c:pt idx="0">
                  <c:v>Traffic congestion</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dLbl>
              <c:idx val="0"/>
              <c:layout>
                <c:manualLayout>
                  <c:x val="-0.12154537149031422"/>
                  <c:y val="4.181568305424306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results'!$H$55</c:f>
              <c:numCache>
                <c:formatCode>General</c:formatCode>
                <c:ptCount val="1"/>
                <c:pt idx="0">
                  <c:v>75</c:v>
                </c:pt>
              </c:numCache>
            </c:numRef>
          </c:xVal>
          <c:yVal>
            <c:numRef>
              <c:f>'BC results'!$I$55</c:f>
              <c:numCache>
                <c:formatCode>General</c:formatCode>
                <c:ptCount val="1"/>
                <c:pt idx="0">
                  <c:v>50</c:v>
                </c:pt>
              </c:numCache>
            </c:numRef>
          </c:yVal>
          <c:smooth val="0"/>
          <c:extLst>
            <c:ext xmlns:c16="http://schemas.microsoft.com/office/drawing/2014/chart" uri="{C3380CC4-5D6E-409C-BE32-E72D297353CC}">
              <c16:uniqueId val="{00000017-D7A8-46D4-9FEC-E59414B902A9}"/>
            </c:ext>
          </c:extLst>
        </c:ser>
        <c:ser>
          <c:idx val="13"/>
          <c:order val="13"/>
          <c:tx>
            <c:strRef>
              <c:f>'BC results'!$G$56</c:f>
              <c:strCache>
                <c:ptCount val="1"/>
                <c:pt idx="0">
                  <c:v>Parks and open spaces</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4.4818121755707457E-2"/>
                  <c:y val="5.54214197708501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results'!$H$56</c:f>
              <c:numCache>
                <c:formatCode>General</c:formatCode>
                <c:ptCount val="1"/>
                <c:pt idx="0">
                  <c:v>86</c:v>
                </c:pt>
              </c:numCache>
            </c:numRef>
          </c:xVal>
          <c:yVal>
            <c:numRef>
              <c:f>'BC results'!$I$56</c:f>
              <c:numCache>
                <c:formatCode>General</c:formatCode>
                <c:ptCount val="1"/>
                <c:pt idx="0">
                  <c:v>57</c:v>
                </c:pt>
              </c:numCache>
            </c:numRef>
          </c:yVal>
          <c:smooth val="0"/>
          <c:extLst>
            <c:ext xmlns:c16="http://schemas.microsoft.com/office/drawing/2014/chart" uri="{C3380CC4-5D6E-409C-BE32-E72D297353CC}">
              <c16:uniqueId val="{00000019-D7A8-46D4-9FEC-E59414B902A9}"/>
            </c:ext>
          </c:extLst>
        </c:ser>
        <c:ser>
          <c:idx val="14"/>
          <c:order val="14"/>
          <c:tx>
            <c:strRef>
              <c:f>'BC results'!$G$57</c:f>
              <c:strCache>
                <c:ptCount val="1"/>
                <c:pt idx="0">
                  <c:v>Public transport</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dLbl>
              <c:idx val="0"/>
              <c:layout>
                <c:manualLayout>
                  <c:x val="-5.1503170954538179E-2"/>
                  <c:y val="-6.584406108645712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results'!$H$57</c:f>
              <c:numCache>
                <c:formatCode>General</c:formatCode>
                <c:ptCount val="1"/>
                <c:pt idx="0">
                  <c:v>110</c:v>
                </c:pt>
              </c:numCache>
            </c:numRef>
          </c:xVal>
          <c:yVal>
            <c:numRef>
              <c:f>'BC results'!$I$57</c:f>
              <c:numCache>
                <c:formatCode>General</c:formatCode>
                <c:ptCount val="1"/>
                <c:pt idx="0">
                  <c:v>110</c:v>
                </c:pt>
              </c:numCache>
            </c:numRef>
          </c:yVal>
          <c:smooth val="0"/>
          <c:extLst>
            <c:ext xmlns:c16="http://schemas.microsoft.com/office/drawing/2014/chart" uri="{C3380CC4-5D6E-409C-BE32-E72D297353CC}">
              <c16:uniqueId val="{0000001B-D7A8-46D4-9FEC-E59414B902A9}"/>
            </c:ext>
          </c:extLst>
        </c:ser>
        <c:ser>
          <c:idx val="15"/>
          <c:order val="15"/>
          <c:tx>
            <c:strRef>
              <c:f>'BC results'!$G$58</c:f>
              <c:strCache>
                <c:ptCount val="1"/>
                <c:pt idx="0">
                  <c:v>Race relations</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results'!$H$58</c:f>
              <c:numCache>
                <c:formatCode>General</c:formatCode>
                <c:ptCount val="1"/>
                <c:pt idx="0">
                  <c:v>55</c:v>
                </c:pt>
              </c:numCache>
            </c:numRef>
          </c:xVal>
          <c:yVal>
            <c:numRef>
              <c:f>'BC results'!$I$58</c:f>
              <c:numCache>
                <c:formatCode>General</c:formatCode>
                <c:ptCount val="1"/>
                <c:pt idx="0">
                  <c:v>39</c:v>
                </c:pt>
              </c:numCache>
            </c:numRef>
          </c:yVal>
          <c:smooth val="0"/>
          <c:extLst>
            <c:ext xmlns:c16="http://schemas.microsoft.com/office/drawing/2014/chart" uri="{C3380CC4-5D6E-409C-BE32-E72D297353CC}">
              <c16:uniqueId val="{0000001C-D7A8-46D4-9FEC-E59414B902A9}"/>
            </c:ext>
          </c:extLst>
        </c:ser>
        <c:ser>
          <c:idx val="16"/>
          <c:order val="16"/>
          <c:tx>
            <c:strRef>
              <c:f>'BC results'!$G$59</c:f>
              <c:strCache>
                <c:ptCount val="1"/>
                <c:pt idx="0">
                  <c:v>Road and pavement repairs</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dLbl>
              <c:idx val="0"/>
              <c:layout>
                <c:manualLayout>
                  <c:x val="-0.20753536139074663"/>
                  <c:y val="-6.79348452391692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results'!$H$59</c:f>
              <c:numCache>
                <c:formatCode>General</c:formatCode>
                <c:ptCount val="1"/>
                <c:pt idx="0">
                  <c:v>103</c:v>
                </c:pt>
              </c:numCache>
            </c:numRef>
          </c:xVal>
          <c:yVal>
            <c:numRef>
              <c:f>'BC results'!$I$59</c:f>
              <c:numCache>
                <c:formatCode>General</c:formatCode>
                <c:ptCount val="1"/>
                <c:pt idx="0">
                  <c:v>101</c:v>
                </c:pt>
              </c:numCache>
            </c:numRef>
          </c:yVal>
          <c:smooth val="0"/>
          <c:extLst>
            <c:ext xmlns:c16="http://schemas.microsoft.com/office/drawing/2014/chart" uri="{C3380CC4-5D6E-409C-BE32-E72D297353CC}">
              <c16:uniqueId val="{0000001E-D7A8-46D4-9FEC-E59414B902A9}"/>
            </c:ext>
          </c:extLst>
        </c:ser>
        <c:ser>
          <c:idx val="17"/>
          <c:order val="17"/>
          <c:tx>
            <c:strRef>
              <c:f>'BC results'!$G$60</c:f>
              <c:strCache>
                <c:ptCount val="1"/>
                <c:pt idx="0">
                  <c:v>Shopping facilities</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dLbl>
              <c:idx val="0"/>
              <c:layout>
                <c:manualLayout>
                  <c:x val="-0.13880077097380827"/>
                  <c:y val="-3.120536505091306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results'!$H$60</c:f>
              <c:numCache>
                <c:formatCode>General</c:formatCode>
                <c:ptCount val="1"/>
                <c:pt idx="0">
                  <c:v>83</c:v>
                </c:pt>
              </c:numCache>
            </c:numRef>
          </c:xVal>
          <c:yVal>
            <c:numRef>
              <c:f>'BC results'!$I$60</c:f>
              <c:numCache>
                <c:formatCode>General</c:formatCode>
                <c:ptCount val="1"/>
                <c:pt idx="0">
                  <c:v>66</c:v>
                </c:pt>
              </c:numCache>
            </c:numRef>
          </c:yVal>
          <c:smooth val="0"/>
          <c:extLst>
            <c:ext xmlns:c16="http://schemas.microsoft.com/office/drawing/2014/chart" uri="{C3380CC4-5D6E-409C-BE32-E72D297353CC}">
              <c16:uniqueId val="{00000020-D7A8-46D4-9FEC-E59414B902A9}"/>
            </c:ext>
          </c:extLst>
        </c:ser>
        <c:ser>
          <c:idx val="18"/>
          <c:order val="18"/>
          <c:tx>
            <c:strRef>
              <c:f>'BC results'!$G$61</c:f>
              <c:strCache>
                <c:ptCount val="1"/>
                <c:pt idx="0">
                  <c:v>Sports and leisure facilities</c:v>
                </c:pt>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dLbl>
              <c:idx val="0"/>
              <c:layout>
                <c:manualLayout>
                  <c:x val="-0.20947795816679943"/>
                  <c:y val="-3.15181595304534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1-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results'!$H$61</c:f>
              <c:numCache>
                <c:formatCode>General</c:formatCode>
                <c:ptCount val="1"/>
                <c:pt idx="0">
                  <c:v>87</c:v>
                </c:pt>
              </c:numCache>
            </c:numRef>
          </c:xVal>
          <c:yVal>
            <c:numRef>
              <c:f>'BC results'!$I$61</c:f>
              <c:numCache>
                <c:formatCode>General</c:formatCode>
                <c:ptCount val="1"/>
                <c:pt idx="0">
                  <c:v>60</c:v>
                </c:pt>
              </c:numCache>
            </c:numRef>
          </c:yVal>
          <c:smooth val="0"/>
          <c:extLst>
            <c:ext xmlns:c16="http://schemas.microsoft.com/office/drawing/2014/chart" uri="{C3380CC4-5D6E-409C-BE32-E72D297353CC}">
              <c16:uniqueId val="{00000022-D7A8-46D4-9FEC-E59414B902A9}"/>
            </c:ext>
          </c:extLst>
        </c:ser>
        <c:ser>
          <c:idx val="19"/>
          <c:order val="19"/>
          <c:tx>
            <c:strRef>
              <c:f>'BC results'!$G$62</c:f>
              <c:strCache>
                <c:ptCount val="1"/>
                <c:pt idx="0">
                  <c:v>Wage levels and local cost of living</c:v>
                </c:pt>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dLbl>
              <c:idx val="0"/>
              <c:layout>
                <c:manualLayout>
                  <c:x val="-0.21405298057682817"/>
                  <c:y val="1.06103180033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D7A8-46D4-9FEC-E59414B90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results'!$H$62</c:f>
              <c:numCache>
                <c:formatCode>General</c:formatCode>
                <c:ptCount val="1"/>
                <c:pt idx="0">
                  <c:v>88</c:v>
                </c:pt>
              </c:numCache>
            </c:numRef>
          </c:xVal>
          <c:yVal>
            <c:numRef>
              <c:f>'BC results'!$I$62</c:f>
              <c:numCache>
                <c:formatCode>General</c:formatCode>
                <c:ptCount val="1"/>
                <c:pt idx="0">
                  <c:v>82</c:v>
                </c:pt>
              </c:numCache>
            </c:numRef>
          </c:yVal>
          <c:smooth val="0"/>
          <c:extLst>
            <c:ext xmlns:c16="http://schemas.microsoft.com/office/drawing/2014/chart" uri="{C3380CC4-5D6E-409C-BE32-E72D297353CC}">
              <c16:uniqueId val="{00000024-D7A8-46D4-9FEC-E59414B902A9}"/>
            </c:ext>
          </c:extLst>
        </c:ser>
        <c:dLbls>
          <c:dLblPos val="t"/>
          <c:showLegendKey val="0"/>
          <c:showVal val="1"/>
          <c:showCatName val="0"/>
          <c:showSerName val="0"/>
          <c:showPercent val="0"/>
          <c:showBubbleSize val="0"/>
        </c:dLbls>
        <c:axId val="1153318064"/>
        <c:axId val="1153318392"/>
      </c:scatterChart>
      <c:valAx>
        <c:axId val="115331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000" b="1" i="0" u="none" strike="noStrike" baseline="0">
                    <a:effectLst/>
                    <a:latin typeface="Arial" panose="020B0604020202020204" pitchFamily="34" charset="0"/>
                    <a:cs typeface="Arial" panose="020B0604020202020204" pitchFamily="34" charset="0"/>
                  </a:rPr>
                  <a:t>Which of the things are most important in making somewhere a good place to live?</a:t>
                </a:r>
                <a:endParaRPr lang="en-GB"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latin typeface="Arial" panose="020B0604020202020204" pitchFamily="34" charset="0"/>
                    <a:cs typeface="Arial" panose="020B0604020202020204" pitchFamily="34" charset="0"/>
                  </a:rPr>
                  <a:t>Which do you think most need improving in Bishop's</a:t>
                </a:r>
                <a:r>
                  <a:rPr lang="en-GB" b="1" baseline="0">
                    <a:latin typeface="Arial" panose="020B0604020202020204" pitchFamily="34" charset="0"/>
                    <a:cs typeface="Arial" panose="020B0604020202020204" pitchFamily="34" charset="0"/>
                  </a:rPr>
                  <a:t> Castle</a:t>
                </a:r>
                <a:r>
                  <a:rPr lang="en-GB" b="1">
                    <a:latin typeface="Arial" panose="020B0604020202020204" pitchFamily="34" charset="0"/>
                    <a:cs typeface="Arial" panose="020B0604020202020204" pitchFamily="34" charset="0"/>
                  </a:rPr>
                  <a:t>?</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latin typeface="Arial" panose="020B0604020202020204" pitchFamily="34" charset="0"/>
                <a:cs typeface="Arial" panose="020B0604020202020204" pitchFamily="34" charset="0"/>
              </a:rPr>
              <a:t>Do you agree or disagree that you can influence decisions affecting your local area? (Online only) </a:t>
            </a:r>
            <a:endParaRPr lang="en-GB" sz="120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'BC results'!$B$215</c:f>
              <c:strCache>
                <c:ptCount val="1"/>
                <c:pt idx="0">
                  <c:v>Response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results'!$A$216:$A$223</c:f>
              <c:strCache>
                <c:ptCount val="8"/>
                <c:pt idx="0">
                  <c:v>Strongly agree</c:v>
                </c:pt>
                <c:pt idx="1">
                  <c:v>Agree</c:v>
                </c:pt>
                <c:pt idx="2">
                  <c:v>Somewhat agree</c:v>
                </c:pt>
                <c:pt idx="3">
                  <c:v>Neither agree nor disagree</c:v>
                </c:pt>
                <c:pt idx="4">
                  <c:v>Somewhat disagree</c:v>
                </c:pt>
                <c:pt idx="5">
                  <c:v>Disagree</c:v>
                </c:pt>
                <c:pt idx="6">
                  <c:v>Strongly disagree</c:v>
                </c:pt>
                <c:pt idx="7">
                  <c:v>Don't know</c:v>
                </c:pt>
              </c:strCache>
            </c:strRef>
          </c:cat>
          <c:val>
            <c:numRef>
              <c:f>'BC results'!$B$216:$B$223</c:f>
              <c:numCache>
                <c:formatCode>General</c:formatCode>
                <c:ptCount val="8"/>
                <c:pt idx="1">
                  <c:v>2</c:v>
                </c:pt>
                <c:pt idx="2">
                  <c:v>4</c:v>
                </c:pt>
                <c:pt idx="3">
                  <c:v>9</c:v>
                </c:pt>
                <c:pt idx="4">
                  <c:v>6</c:v>
                </c:pt>
                <c:pt idx="5">
                  <c:v>6</c:v>
                </c:pt>
                <c:pt idx="6">
                  <c:v>6</c:v>
                </c:pt>
                <c:pt idx="7">
                  <c:v>1</c:v>
                </c:pt>
              </c:numCache>
            </c:numRef>
          </c:val>
          <c:extLst>
            <c:ext xmlns:c16="http://schemas.microsoft.com/office/drawing/2014/chart" uri="{C3380CC4-5D6E-409C-BE32-E72D297353CC}">
              <c16:uniqueId val="{00000000-DC3E-47AC-97A3-426E5F264CDF}"/>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Agreement</a:t>
                </a:r>
                <a:r>
                  <a:rPr lang="en-GB" baseline="0"/>
                  <a:t> scale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695720976995046"/>
          <c:y val="0.15552966395184203"/>
          <c:w val="0.44360456446252139"/>
          <c:h val="0.80021646385110956"/>
        </c:manualLayout>
      </c:layout>
      <c:radarChart>
        <c:radarStyle val="marker"/>
        <c:varyColors val="0"/>
        <c:ser>
          <c:idx val="1"/>
          <c:order val="0"/>
          <c:tx>
            <c:strRef>
              <c:f>PPViz1!$Q$1</c:f>
              <c:strCache>
                <c:ptCount val="1"/>
                <c:pt idx="0">
                  <c:v>Shropshire average</c:v>
                </c:pt>
              </c:strCache>
            </c:strRef>
          </c:tx>
          <c:spPr>
            <a:ln w="57150" cap="rnd">
              <a:solidFill>
                <a:srgbClr val="5B9BD5">
                  <a:lumMod val="60000"/>
                  <a:lumOff val="40000"/>
                </a:srgbClr>
              </a:solidFill>
              <a:round/>
            </a:ln>
            <a:effectLst/>
          </c:spPr>
          <c:marker>
            <c:symbol val="none"/>
          </c:marker>
          <c:cat>
            <c:strRef>
              <c:f>PPViz1!$P$2:$P$10</c:f>
              <c:strCache>
                <c:ptCount val="9"/>
                <c:pt idx="0">
                  <c:v>Education and Learning Access</c:v>
                </c:pt>
                <c:pt idx="1">
                  <c:v>Health</c:v>
                </c:pt>
                <c:pt idx="2">
                  <c:v>Relationships and Trust</c:v>
                </c:pt>
                <c:pt idx="3">
                  <c:v>Equality</c:v>
                </c:pt>
                <c:pt idx="4">
                  <c:v>Economy, Work and Employment</c:v>
                </c:pt>
                <c:pt idx="5">
                  <c:v>Cost of Living Vulnerability</c:v>
                </c:pt>
                <c:pt idx="6">
                  <c:v>Transport, Mobility and Connectivity</c:v>
                </c:pt>
                <c:pt idx="7">
                  <c:v>Housing and Occupancy</c:v>
                </c:pt>
                <c:pt idx="8">
                  <c:v>Environment</c:v>
                </c:pt>
              </c:strCache>
            </c:strRef>
          </c:cat>
          <c:val>
            <c:numRef>
              <c:f>PPViz1!$Q$2:$Q$10</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0-E561-44EE-A3A2-66570DB50F05}"/>
            </c:ext>
          </c:extLst>
        </c:ser>
        <c:ser>
          <c:idx val="0"/>
          <c:order val="1"/>
          <c:tx>
            <c:strRef>
              <c:f>PPViz1!$U$1</c:f>
              <c:strCache>
                <c:ptCount val="1"/>
                <c:pt idx="0">
                  <c:v>Bishop's Castle</c:v>
                </c:pt>
              </c:strCache>
            </c:strRef>
          </c:tx>
          <c:spPr>
            <a:ln w="57150" cap="rnd">
              <a:solidFill>
                <a:srgbClr val="0070C0"/>
              </a:solidFill>
              <a:round/>
            </a:ln>
            <a:effectLst/>
          </c:spPr>
          <c:marker>
            <c:symbol val="circle"/>
            <c:size val="14"/>
            <c:spPr>
              <a:solidFill>
                <a:srgbClr val="00B050"/>
              </a:solidFill>
              <a:ln w="9525">
                <a:solidFill>
                  <a:schemeClr val="accent1"/>
                </a:solidFill>
              </a:ln>
              <a:effectLst/>
            </c:spPr>
          </c:marker>
          <c:dPt>
            <c:idx val="0"/>
            <c:marker>
              <c:symbol val="circle"/>
              <c:size val="14"/>
              <c:spPr>
                <a:solidFill>
                  <a:srgbClr val="FF0000"/>
                </a:solidFill>
                <a:ln w="9525">
                  <a:solidFill>
                    <a:schemeClr val="accent1"/>
                  </a:solidFill>
                </a:ln>
                <a:effectLst/>
              </c:spPr>
            </c:marker>
            <c:bubble3D val="0"/>
            <c:extLst>
              <c:ext xmlns:c16="http://schemas.microsoft.com/office/drawing/2014/chart" uri="{C3380CC4-5D6E-409C-BE32-E72D297353CC}">
                <c16:uniqueId val="{00000001-E561-44EE-A3A2-66570DB50F05}"/>
              </c:ext>
            </c:extLst>
          </c:dPt>
          <c:dPt>
            <c:idx val="1"/>
            <c:marker>
              <c:symbol val="circle"/>
              <c:size val="14"/>
              <c:spPr>
                <a:solidFill>
                  <a:srgbClr val="FFFF00"/>
                </a:solidFill>
                <a:ln w="9525">
                  <a:solidFill>
                    <a:schemeClr val="accent1"/>
                  </a:solidFill>
                </a:ln>
                <a:effectLst/>
              </c:spPr>
            </c:marker>
            <c:bubble3D val="0"/>
            <c:extLst>
              <c:ext xmlns:c16="http://schemas.microsoft.com/office/drawing/2014/chart" uri="{C3380CC4-5D6E-409C-BE32-E72D297353CC}">
                <c16:uniqueId val="{00000002-E561-44EE-A3A2-66570DB50F05}"/>
              </c:ext>
            </c:extLst>
          </c:dPt>
          <c:dPt>
            <c:idx val="2"/>
            <c:marker>
              <c:symbol val="circle"/>
              <c:size val="14"/>
              <c:spPr>
                <a:solidFill>
                  <a:srgbClr val="00B050"/>
                </a:solidFill>
                <a:ln w="9525">
                  <a:solidFill>
                    <a:schemeClr val="accent1"/>
                  </a:solidFill>
                </a:ln>
                <a:effectLst/>
              </c:spPr>
            </c:marker>
            <c:bubble3D val="0"/>
            <c:extLst>
              <c:ext xmlns:c16="http://schemas.microsoft.com/office/drawing/2014/chart" uri="{C3380CC4-5D6E-409C-BE32-E72D297353CC}">
                <c16:uniqueId val="{00000003-E561-44EE-A3A2-66570DB50F05}"/>
              </c:ext>
            </c:extLst>
          </c:dPt>
          <c:dPt>
            <c:idx val="3"/>
            <c:marker>
              <c:symbol val="circle"/>
              <c:size val="14"/>
              <c:spPr>
                <a:solidFill>
                  <a:srgbClr val="00B050"/>
                </a:solidFill>
                <a:ln w="9525">
                  <a:solidFill>
                    <a:schemeClr val="accent1"/>
                  </a:solidFill>
                </a:ln>
                <a:effectLst/>
              </c:spPr>
            </c:marker>
            <c:bubble3D val="0"/>
            <c:extLst>
              <c:ext xmlns:c16="http://schemas.microsoft.com/office/drawing/2014/chart" uri="{C3380CC4-5D6E-409C-BE32-E72D297353CC}">
                <c16:uniqueId val="{00000004-E561-44EE-A3A2-66570DB50F05}"/>
              </c:ext>
            </c:extLst>
          </c:dPt>
          <c:dPt>
            <c:idx val="4"/>
            <c:marker>
              <c:symbol val="circle"/>
              <c:size val="14"/>
              <c:spPr>
                <a:solidFill>
                  <a:srgbClr val="FF0000"/>
                </a:solidFill>
                <a:ln w="9525">
                  <a:solidFill>
                    <a:schemeClr val="accent1"/>
                  </a:solidFill>
                </a:ln>
                <a:effectLst/>
              </c:spPr>
            </c:marker>
            <c:bubble3D val="0"/>
            <c:extLst>
              <c:ext xmlns:c16="http://schemas.microsoft.com/office/drawing/2014/chart" uri="{C3380CC4-5D6E-409C-BE32-E72D297353CC}">
                <c16:uniqueId val="{00000005-E561-44EE-A3A2-66570DB50F05}"/>
              </c:ext>
            </c:extLst>
          </c:dPt>
          <c:dPt>
            <c:idx val="5"/>
            <c:marker>
              <c:symbol val="circle"/>
              <c:size val="14"/>
              <c:spPr>
                <a:solidFill>
                  <a:srgbClr val="FF0000"/>
                </a:solidFill>
                <a:ln w="9525">
                  <a:solidFill>
                    <a:schemeClr val="accent1"/>
                  </a:solidFill>
                </a:ln>
                <a:effectLst/>
              </c:spPr>
            </c:marker>
            <c:bubble3D val="0"/>
            <c:extLst>
              <c:ext xmlns:c16="http://schemas.microsoft.com/office/drawing/2014/chart" uri="{C3380CC4-5D6E-409C-BE32-E72D297353CC}">
                <c16:uniqueId val="{00000006-E561-44EE-A3A2-66570DB50F05}"/>
              </c:ext>
            </c:extLst>
          </c:dPt>
          <c:dPt>
            <c:idx val="6"/>
            <c:marker>
              <c:symbol val="circle"/>
              <c:size val="14"/>
              <c:spPr>
                <a:solidFill>
                  <a:srgbClr val="FF0000"/>
                </a:solidFill>
                <a:ln w="9525">
                  <a:solidFill>
                    <a:schemeClr val="accent1"/>
                  </a:solidFill>
                </a:ln>
                <a:effectLst/>
              </c:spPr>
            </c:marker>
            <c:bubble3D val="0"/>
            <c:extLst>
              <c:ext xmlns:c16="http://schemas.microsoft.com/office/drawing/2014/chart" uri="{C3380CC4-5D6E-409C-BE32-E72D297353CC}">
                <c16:uniqueId val="{00000007-E561-44EE-A3A2-66570DB50F05}"/>
              </c:ext>
            </c:extLst>
          </c:dPt>
          <c:dPt>
            <c:idx val="7"/>
            <c:marker>
              <c:symbol val="circle"/>
              <c:size val="14"/>
              <c:spPr>
                <a:solidFill>
                  <a:srgbClr val="FF0000"/>
                </a:solidFill>
                <a:ln w="9525">
                  <a:solidFill>
                    <a:schemeClr val="accent1"/>
                  </a:solidFill>
                </a:ln>
                <a:effectLst/>
              </c:spPr>
            </c:marker>
            <c:bubble3D val="0"/>
            <c:extLst>
              <c:ext xmlns:c16="http://schemas.microsoft.com/office/drawing/2014/chart" uri="{C3380CC4-5D6E-409C-BE32-E72D297353CC}">
                <c16:uniqueId val="{00000008-E561-44EE-A3A2-66570DB50F05}"/>
              </c:ext>
            </c:extLst>
          </c:dPt>
          <c:dPt>
            <c:idx val="8"/>
            <c:marker>
              <c:symbol val="circle"/>
              <c:size val="14"/>
              <c:spPr>
                <a:solidFill>
                  <a:srgbClr val="00B050"/>
                </a:solidFill>
                <a:ln w="9525">
                  <a:solidFill>
                    <a:schemeClr val="accent1"/>
                  </a:solidFill>
                </a:ln>
                <a:effectLst/>
              </c:spPr>
            </c:marker>
            <c:bubble3D val="0"/>
            <c:extLst>
              <c:ext xmlns:c16="http://schemas.microsoft.com/office/drawing/2014/chart" uri="{C3380CC4-5D6E-409C-BE32-E72D297353CC}">
                <c16:uniqueId val="{00000009-E561-44EE-A3A2-66570DB50F05}"/>
              </c:ext>
            </c:extLst>
          </c:dPt>
          <c:cat>
            <c:strRef>
              <c:f>PPViz1!$P$2:$P$10</c:f>
              <c:strCache>
                <c:ptCount val="9"/>
                <c:pt idx="0">
                  <c:v>Education and Learning Access</c:v>
                </c:pt>
                <c:pt idx="1">
                  <c:v>Health</c:v>
                </c:pt>
                <c:pt idx="2">
                  <c:v>Relationships and Trust</c:v>
                </c:pt>
                <c:pt idx="3">
                  <c:v>Equality</c:v>
                </c:pt>
                <c:pt idx="4">
                  <c:v>Economy, Work and Employment</c:v>
                </c:pt>
                <c:pt idx="5">
                  <c:v>Cost of Living Vulnerability</c:v>
                </c:pt>
                <c:pt idx="6">
                  <c:v>Transport, Mobility and Connectivity</c:v>
                </c:pt>
                <c:pt idx="7">
                  <c:v>Housing and Occupancy</c:v>
                </c:pt>
                <c:pt idx="8">
                  <c:v>Environment</c:v>
                </c:pt>
              </c:strCache>
            </c:strRef>
          </c:cat>
          <c:val>
            <c:numRef>
              <c:f>PPViz1!$U$2:$U$10</c:f>
              <c:numCache>
                <c:formatCode>General</c:formatCode>
                <c:ptCount val="9"/>
                <c:pt idx="0">
                  <c:v>-1.4812817827591371</c:v>
                </c:pt>
                <c:pt idx="1">
                  <c:v>9.125921501831212E-2</c:v>
                </c:pt>
                <c:pt idx="2">
                  <c:v>0.46576678541595795</c:v>
                </c:pt>
                <c:pt idx="3">
                  <c:v>0.63199652029882836</c:v>
                </c:pt>
                <c:pt idx="4">
                  <c:v>-1.0198243308525954</c:v>
                </c:pt>
                <c:pt idx="5">
                  <c:v>-0.73604733127737243</c:v>
                </c:pt>
                <c:pt idx="6">
                  <c:v>-2.483300652013535</c:v>
                </c:pt>
                <c:pt idx="7">
                  <c:v>-1.0951818381139296</c:v>
                </c:pt>
                <c:pt idx="8">
                  <c:v>1.3849248373908301</c:v>
                </c:pt>
              </c:numCache>
            </c:numRef>
          </c:val>
          <c:extLst>
            <c:ext xmlns:c16="http://schemas.microsoft.com/office/drawing/2014/chart" uri="{C3380CC4-5D6E-409C-BE32-E72D297353CC}">
              <c16:uniqueId val="{0000000A-E561-44EE-A3A2-66570DB50F05}"/>
            </c:ext>
          </c:extLst>
        </c:ser>
        <c:dLbls>
          <c:showLegendKey val="0"/>
          <c:showVal val="0"/>
          <c:showCatName val="0"/>
          <c:showSerName val="0"/>
          <c:showPercent val="0"/>
          <c:showBubbleSize val="0"/>
        </c:dLbls>
        <c:axId val="265074991"/>
        <c:axId val="265072495"/>
      </c:radarChart>
      <c:catAx>
        <c:axId val="2650749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5072495"/>
        <c:crosses val="autoZero"/>
        <c:auto val="1"/>
        <c:lblAlgn val="ctr"/>
        <c:lblOffset val="100"/>
        <c:noMultiLvlLbl val="0"/>
      </c:catAx>
      <c:valAx>
        <c:axId val="265072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one"/>
        <c:spPr>
          <a:noFill/>
          <a:ln w="9525">
            <a:solidFill>
              <a:sysClr val="window" lastClr="FFFFFF">
                <a:lumMod val="65000"/>
              </a:sys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5074991"/>
        <c:crosses val="autoZero"/>
        <c:crossBetween val="between"/>
      </c:valAx>
      <c:spPr>
        <a:noFill/>
        <a:ln>
          <a:noFill/>
        </a:ln>
        <a:effectLst/>
      </c:spPr>
    </c:plotArea>
    <c:legend>
      <c:legendPos val="b"/>
      <c:layout>
        <c:manualLayout>
          <c:xMode val="edge"/>
          <c:yMode val="edge"/>
          <c:x val="5.506081259868377E-2"/>
          <c:y val="6.8835697288058662E-2"/>
          <c:w val="0.28123188291222639"/>
          <c:h val="0.173312110825185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i="0" baseline="0">
                <a:effectLst/>
                <a:latin typeface="Arial" panose="020B0604020202020204" pitchFamily="34" charset="0"/>
                <a:cs typeface="Arial" panose="020B0604020202020204" pitchFamily="34" charset="0"/>
              </a:rPr>
              <a:t>How would you like to be involved in decisions affecting your local area? (Online only) </a:t>
            </a:r>
            <a:endParaRPr lang="en-GB" sz="120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'BC results'!$H$227</c:f>
              <c:strCache>
                <c:ptCount val="1"/>
                <c:pt idx="0">
                  <c:v>Response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results'!$G$228:$G$234</c:f>
              <c:strCache>
                <c:ptCount val="7"/>
                <c:pt idx="0">
                  <c:v>Questionnaires</c:v>
                </c:pt>
                <c:pt idx="1">
                  <c:v>Consultations</c:v>
                </c:pt>
                <c:pt idx="2">
                  <c:v>Elected members</c:v>
                </c:pt>
                <c:pt idx="3">
                  <c:v>Public Meetings</c:v>
                </c:pt>
                <c:pt idx="4">
                  <c:v>Council newsletter</c:v>
                </c:pt>
                <c:pt idx="5">
                  <c:v>Speaking direct to locals</c:v>
                </c:pt>
                <c:pt idx="6">
                  <c:v>We are parish councillors but ignored</c:v>
                </c:pt>
              </c:strCache>
            </c:strRef>
          </c:cat>
          <c:val>
            <c:numRef>
              <c:f>'BC results'!$H$228:$H$234</c:f>
              <c:numCache>
                <c:formatCode>General</c:formatCode>
                <c:ptCount val="7"/>
                <c:pt idx="0">
                  <c:v>15</c:v>
                </c:pt>
                <c:pt idx="1">
                  <c:v>8</c:v>
                </c:pt>
                <c:pt idx="2">
                  <c:v>5</c:v>
                </c:pt>
                <c:pt idx="3">
                  <c:v>9</c:v>
                </c:pt>
                <c:pt idx="4">
                  <c:v>1</c:v>
                </c:pt>
                <c:pt idx="5">
                  <c:v>1</c:v>
                </c:pt>
                <c:pt idx="6">
                  <c:v>2</c:v>
                </c:pt>
              </c:numCache>
            </c:numRef>
          </c:val>
          <c:extLst>
            <c:ext xmlns:c16="http://schemas.microsoft.com/office/drawing/2014/chart" uri="{C3380CC4-5D6E-409C-BE32-E72D297353CC}">
              <c16:uniqueId val="{00000000-24B3-43E8-9F3E-7A8F6497DAC5}"/>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i="0" baseline="0">
                <a:effectLst/>
                <a:latin typeface="Arial" panose="020B0604020202020204" pitchFamily="34" charset="0"/>
                <a:cs typeface="Arial" panose="020B0604020202020204" pitchFamily="34" charset="0"/>
              </a:rPr>
              <a:t>To what extent do you agree or disagree that your local area is a place where people from different backgrounds get on well together? (Online only)</a:t>
            </a:r>
            <a:endParaRPr lang="en-GB" sz="120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'BC results'!$B$252</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results'!$A$253:$A$259</c:f>
              <c:strCache>
                <c:ptCount val="7"/>
                <c:pt idx="0">
                  <c:v>Strongly agree</c:v>
                </c:pt>
                <c:pt idx="1">
                  <c:v>Agree</c:v>
                </c:pt>
                <c:pt idx="2">
                  <c:v>Somewhat agree</c:v>
                </c:pt>
                <c:pt idx="3">
                  <c:v>Neither agree nor disagree</c:v>
                </c:pt>
                <c:pt idx="4">
                  <c:v>Somewhat disagree</c:v>
                </c:pt>
                <c:pt idx="5">
                  <c:v>Disagree</c:v>
                </c:pt>
                <c:pt idx="6">
                  <c:v>Strongly disagree</c:v>
                </c:pt>
              </c:strCache>
            </c:strRef>
          </c:cat>
          <c:val>
            <c:numRef>
              <c:f>'BC results'!$B$253:$B$259</c:f>
              <c:numCache>
                <c:formatCode>General</c:formatCode>
                <c:ptCount val="7"/>
                <c:pt idx="0">
                  <c:v>5</c:v>
                </c:pt>
                <c:pt idx="1">
                  <c:v>14</c:v>
                </c:pt>
                <c:pt idx="2">
                  <c:v>4</c:v>
                </c:pt>
                <c:pt idx="3">
                  <c:v>8</c:v>
                </c:pt>
                <c:pt idx="4">
                  <c:v>2</c:v>
                </c:pt>
                <c:pt idx="6">
                  <c:v>1</c:v>
                </c:pt>
              </c:numCache>
            </c:numRef>
          </c:val>
          <c:extLst>
            <c:ext xmlns:c16="http://schemas.microsoft.com/office/drawing/2014/chart" uri="{C3380CC4-5D6E-409C-BE32-E72D297353CC}">
              <c16:uniqueId val="{00000000-470A-4552-9095-BD6C44E37A13}"/>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Agreement</a:t>
                </a:r>
                <a:r>
                  <a:rPr lang="en-GB" baseline="0"/>
                  <a:t> scale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i="0" baseline="0">
                <a:effectLst/>
                <a:latin typeface="Arial" panose="020B0604020202020204" pitchFamily="34" charset="0"/>
                <a:cs typeface="Arial" panose="020B0604020202020204" pitchFamily="34" charset="0"/>
              </a:rPr>
              <a:t>In your local area, would you agree that there's a problem with people not treating each other with respect and consideration? (Online only)</a:t>
            </a:r>
            <a:endParaRPr lang="en-GB" sz="120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'BC results'!$B$263</c:f>
              <c:strCache>
                <c:ptCount val="1"/>
                <c:pt idx="0">
                  <c:v>In your local area, would you agree that there's a problem with people not treating each other with respect and consideration?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results'!$A$264:$A$270</c:f>
              <c:strCache>
                <c:ptCount val="7"/>
                <c:pt idx="0">
                  <c:v>Strongly agree</c:v>
                </c:pt>
                <c:pt idx="1">
                  <c:v>Agree</c:v>
                </c:pt>
                <c:pt idx="2">
                  <c:v>Somewhat agree</c:v>
                </c:pt>
                <c:pt idx="3">
                  <c:v>Neither agree nor disagree</c:v>
                </c:pt>
                <c:pt idx="4">
                  <c:v>Somewhat disagree</c:v>
                </c:pt>
                <c:pt idx="5">
                  <c:v>Disagree</c:v>
                </c:pt>
                <c:pt idx="6">
                  <c:v>Strongly disagree</c:v>
                </c:pt>
              </c:strCache>
            </c:strRef>
          </c:cat>
          <c:val>
            <c:numRef>
              <c:f>'BC results'!$B$264:$B$270</c:f>
              <c:numCache>
                <c:formatCode>General</c:formatCode>
                <c:ptCount val="7"/>
                <c:pt idx="0">
                  <c:v>0</c:v>
                </c:pt>
                <c:pt idx="1">
                  <c:v>2</c:v>
                </c:pt>
                <c:pt idx="2">
                  <c:v>7</c:v>
                </c:pt>
                <c:pt idx="3">
                  <c:v>8</c:v>
                </c:pt>
                <c:pt idx="4">
                  <c:v>6</c:v>
                </c:pt>
                <c:pt idx="5">
                  <c:v>10</c:v>
                </c:pt>
                <c:pt idx="6">
                  <c:v>1</c:v>
                </c:pt>
              </c:numCache>
            </c:numRef>
          </c:val>
          <c:extLst>
            <c:ext xmlns:c16="http://schemas.microsoft.com/office/drawing/2014/chart" uri="{C3380CC4-5D6E-409C-BE32-E72D297353CC}">
              <c16:uniqueId val="{00000000-DBBC-4E92-BA10-A04723221BA5}"/>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Agreement</a:t>
                </a:r>
                <a:r>
                  <a:rPr lang="en-GB" baseline="0"/>
                  <a:t> scale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i="0" baseline="0">
                <a:effectLst/>
                <a:latin typeface="Arial" panose="020B0604020202020204" pitchFamily="34" charset="0"/>
                <a:cs typeface="Arial" panose="020B0604020202020204" pitchFamily="34" charset="0"/>
              </a:rPr>
              <a:t>Overall, about how often over the last 12 months have you given unpaid help to any group(s), club(s) or organisation(s)? Please only include work that is unpaid and not for your family (Online only)</a:t>
            </a:r>
            <a:endParaRPr lang="en-GB" sz="120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'BC results'!$B$274</c:f>
              <c:strCache>
                <c:ptCount val="1"/>
                <c:pt idx="0">
                  <c:v>Overall, about how often over the last 12 months have you given unpaid help to any group(s), club(s) or organisation(s)? Please only include work that is unpaid and not for your family.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results'!$A$275:$A$279</c:f>
              <c:strCache>
                <c:ptCount val="5"/>
                <c:pt idx="0">
                  <c:v>At least once a week</c:v>
                </c:pt>
                <c:pt idx="1">
                  <c:v>Less than once a week but at least once a month</c:v>
                </c:pt>
                <c:pt idx="2">
                  <c:v>Less than once a month</c:v>
                </c:pt>
                <c:pt idx="3">
                  <c:v>I have not given any unpaid help at all over the last 12 months</c:v>
                </c:pt>
                <c:pt idx="4">
                  <c:v>Don’t know</c:v>
                </c:pt>
              </c:strCache>
            </c:strRef>
          </c:cat>
          <c:val>
            <c:numRef>
              <c:f>'BC results'!$B$275:$B$279</c:f>
              <c:numCache>
                <c:formatCode>General</c:formatCode>
                <c:ptCount val="5"/>
                <c:pt idx="0">
                  <c:v>11</c:v>
                </c:pt>
                <c:pt idx="1">
                  <c:v>9</c:v>
                </c:pt>
                <c:pt idx="2">
                  <c:v>6</c:v>
                </c:pt>
                <c:pt idx="3">
                  <c:v>8</c:v>
                </c:pt>
              </c:numCache>
            </c:numRef>
          </c:val>
          <c:extLst>
            <c:ext xmlns:c16="http://schemas.microsoft.com/office/drawing/2014/chart" uri="{C3380CC4-5D6E-409C-BE32-E72D297353CC}">
              <c16:uniqueId val="{00000000-F0B0-44F9-A1FE-4DEAC907C94F}"/>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i="0" baseline="0">
                <a:effectLst/>
                <a:latin typeface="Arial" panose="020B0604020202020204" pitchFamily="34" charset="0"/>
                <a:cs typeface="Arial" panose="020B0604020202020204" pitchFamily="34" charset="0"/>
              </a:rPr>
              <a:t>Overall, about how often have you given unpaid help as a neighbour? (Online only)</a:t>
            </a:r>
            <a:endParaRPr lang="en-GB" sz="120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'BC results'!$B$282</c:f>
              <c:strCache>
                <c:ptCount val="1"/>
                <c:pt idx="0">
                  <c:v>Overall, about how often have you given unpaid help as a neighbour?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results'!$A$283:$A$287</c:f>
              <c:strCache>
                <c:ptCount val="5"/>
                <c:pt idx="0">
                  <c:v>At least once a week</c:v>
                </c:pt>
                <c:pt idx="1">
                  <c:v>Less than once a week but at least once a month</c:v>
                </c:pt>
                <c:pt idx="2">
                  <c:v>Less than once a month</c:v>
                </c:pt>
                <c:pt idx="3">
                  <c:v>I have not given any unpaid help at all over the last 12 months</c:v>
                </c:pt>
                <c:pt idx="4">
                  <c:v>Don't know</c:v>
                </c:pt>
              </c:strCache>
            </c:strRef>
          </c:cat>
          <c:val>
            <c:numRef>
              <c:f>'BC results'!$B$283:$B$287</c:f>
              <c:numCache>
                <c:formatCode>General</c:formatCode>
                <c:ptCount val="5"/>
                <c:pt idx="0">
                  <c:v>11</c:v>
                </c:pt>
                <c:pt idx="1">
                  <c:v>10</c:v>
                </c:pt>
                <c:pt idx="2">
                  <c:v>7</c:v>
                </c:pt>
                <c:pt idx="3">
                  <c:v>6</c:v>
                </c:pt>
              </c:numCache>
            </c:numRef>
          </c:val>
          <c:extLst>
            <c:ext xmlns:c16="http://schemas.microsoft.com/office/drawing/2014/chart" uri="{C3380CC4-5D6E-409C-BE32-E72D297353CC}">
              <c16:uniqueId val="{00000000-04BF-4CF3-858A-6E0472BF606D}"/>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i="0" baseline="0">
                <a:effectLst/>
                <a:latin typeface="Arial" panose="020B0604020202020204" pitchFamily="34" charset="0"/>
                <a:cs typeface="Arial" panose="020B0604020202020204" pitchFamily="34" charset="0"/>
              </a:rPr>
              <a:t>What do you think the biggest issues are regarding health and wellbeing in your area?</a:t>
            </a:r>
            <a:endParaRPr lang="en-GB" sz="120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3504218763172883"/>
          <c:y val="0.11719070331351422"/>
          <c:w val="0.43749042949830791"/>
          <c:h val="0.86481816297821623"/>
        </c:manualLayout>
      </c:layout>
      <c:barChart>
        <c:barDir val="bar"/>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results'!$A$292:$A$321</c:f>
              <c:strCache>
                <c:ptCount val="30"/>
                <c:pt idx="0">
                  <c:v>Access to affordable dental care</c:v>
                </c:pt>
                <c:pt idx="1">
                  <c:v>Access to GPs / no face to face / not enough GPs</c:v>
                </c:pt>
                <c:pt idx="2">
                  <c:v>Aging community / them needing more support</c:v>
                </c:pt>
                <c:pt idx="3">
                  <c:v>Ambulance times</c:v>
                </c:pt>
                <c:pt idx="4">
                  <c:v>Communication between organisations</c:v>
                </c:pt>
                <c:pt idx="5">
                  <c:v>Covid19 and the rules</c:v>
                </c:pt>
                <c:pt idx="6">
                  <c:v>Crime, Antisocial behaviour and Vandalism</c:v>
                </c:pt>
                <c:pt idx="7">
                  <c:v>Drugs</c:v>
                </c:pt>
                <c:pt idx="8">
                  <c:v>Education at schools / education needed for adults</c:v>
                </c:pt>
                <c:pt idx="9">
                  <c:v>Few local jobs</c:v>
                </c:pt>
                <c:pt idx="10">
                  <c:v>Healthcare in general / in area</c:v>
                </c:pt>
                <c:pt idx="11">
                  <c:v>Hospital services - Distances / services / waiting times</c:v>
                </c:pt>
                <c:pt idx="12">
                  <c:v>Housing issues</c:v>
                </c:pt>
                <c:pt idx="13">
                  <c:v>Inadequate / Size of GP facilties / Parking</c:v>
                </c:pt>
                <c:pt idx="14">
                  <c:v>Issues with government / council</c:v>
                </c:pt>
                <c:pt idx="15">
                  <c:v>Lack of activities - particularly for youngsters / Youth services</c:v>
                </c:pt>
                <c:pt idx="16">
                  <c:v>Lifestyle issues</c:v>
                </c:pt>
                <c:pt idx="17">
                  <c:v>Litter / street clenliness</c:v>
                </c:pt>
                <c:pt idx="18">
                  <c:v>Mental health issues</c:v>
                </c:pt>
                <c:pt idx="19">
                  <c:v>No GP surgery in the area / GP surgery closing</c:v>
                </c:pt>
                <c:pt idx="20">
                  <c:v>Nothing / not sure</c:v>
                </c:pt>
                <c:pt idx="21">
                  <c:v>Other health services</c:v>
                </c:pt>
                <c:pt idx="22">
                  <c:v>People's attitude / parental / personal responsibilities</c:v>
                </c:pt>
                <c:pt idx="23">
                  <c:v>Personal chronic health condition</c:v>
                </c:pt>
                <c:pt idx="24">
                  <c:v>Pollution from local business / traffic</c:v>
                </c:pt>
                <c:pt idx="25">
                  <c:v>Public Transport / getting to health appointments</c:v>
                </c:pt>
                <c:pt idx="26">
                  <c:v>Quality of GP service</c:v>
                </c:pt>
                <c:pt idx="27">
                  <c:v>Rising costs or living</c:v>
                </c:pt>
                <c:pt idx="28">
                  <c:v>Sports Facilities - Opening times, access, Cost</c:v>
                </c:pt>
                <c:pt idx="29">
                  <c:v>State of Local Infrastructure</c:v>
                </c:pt>
              </c:strCache>
            </c:strRef>
          </c:cat>
          <c:val>
            <c:numRef>
              <c:f>('BC results'!$B$292:$B$321,'BC results'!$A$323)</c:f>
              <c:numCache>
                <c:formatCode>General</c:formatCode>
                <c:ptCount val="31"/>
                <c:pt idx="0">
                  <c:v>9</c:v>
                </c:pt>
                <c:pt idx="1">
                  <c:v>44</c:v>
                </c:pt>
                <c:pt idx="2">
                  <c:v>9</c:v>
                </c:pt>
                <c:pt idx="3">
                  <c:v>24</c:v>
                </c:pt>
                <c:pt idx="4">
                  <c:v>2</c:v>
                </c:pt>
                <c:pt idx="5">
                  <c:v>1</c:v>
                </c:pt>
                <c:pt idx="6">
                  <c:v>0</c:v>
                </c:pt>
                <c:pt idx="7">
                  <c:v>1</c:v>
                </c:pt>
                <c:pt idx="8">
                  <c:v>2</c:v>
                </c:pt>
                <c:pt idx="9">
                  <c:v>4</c:v>
                </c:pt>
                <c:pt idx="10">
                  <c:v>9</c:v>
                </c:pt>
                <c:pt idx="11">
                  <c:v>38</c:v>
                </c:pt>
                <c:pt idx="12">
                  <c:v>10</c:v>
                </c:pt>
                <c:pt idx="13">
                  <c:v>0</c:v>
                </c:pt>
                <c:pt idx="14">
                  <c:v>0</c:v>
                </c:pt>
                <c:pt idx="15">
                  <c:v>10</c:v>
                </c:pt>
                <c:pt idx="16">
                  <c:v>2</c:v>
                </c:pt>
                <c:pt idx="17">
                  <c:v>1</c:v>
                </c:pt>
                <c:pt idx="18">
                  <c:v>21</c:v>
                </c:pt>
                <c:pt idx="19">
                  <c:v>0</c:v>
                </c:pt>
                <c:pt idx="20">
                  <c:v>37</c:v>
                </c:pt>
                <c:pt idx="22">
                  <c:v>5</c:v>
                </c:pt>
                <c:pt idx="23">
                  <c:v>4</c:v>
                </c:pt>
                <c:pt idx="24">
                  <c:v>1</c:v>
                </c:pt>
                <c:pt idx="25">
                  <c:v>7</c:v>
                </c:pt>
                <c:pt idx="27">
                  <c:v>4</c:v>
                </c:pt>
                <c:pt idx="28">
                  <c:v>0</c:v>
                </c:pt>
                <c:pt idx="29">
                  <c:v>12</c:v>
                </c:pt>
                <c:pt idx="30">
                  <c:v>0</c:v>
                </c:pt>
              </c:numCache>
            </c:numRef>
          </c:val>
          <c:extLst>
            <c:ext xmlns:c16="http://schemas.microsoft.com/office/drawing/2014/chart" uri="{C3380CC4-5D6E-409C-BE32-E72D297353CC}">
              <c16:uniqueId val="{00000000-FA0E-4F3A-9AA4-E85E7AFB48D1}"/>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What do you think the biggest health issues are that affect you and your family?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482850951372396"/>
          <c:y val="0.11719536616380288"/>
          <c:w val="0.39454543773108997"/>
          <c:h val="0.85562443985093861"/>
        </c:manualLayout>
      </c:layout>
      <c:barChart>
        <c:barDir val="bar"/>
        <c:grouping val="stacked"/>
        <c:varyColors val="0"/>
        <c:ser>
          <c:idx val="2"/>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results'!$A$613:$A$642</c:f>
              <c:strCache>
                <c:ptCount val="30"/>
                <c:pt idx="0">
                  <c:v>Access to affordable dental care</c:v>
                </c:pt>
                <c:pt idx="1">
                  <c:v>Access to GPs / no face to face / not enough GPs</c:v>
                </c:pt>
                <c:pt idx="2">
                  <c:v>Aging community / them needing more support</c:v>
                </c:pt>
                <c:pt idx="3">
                  <c:v>Ambulance times</c:v>
                </c:pt>
                <c:pt idx="4">
                  <c:v>Communication between organisations</c:v>
                </c:pt>
                <c:pt idx="5">
                  <c:v>Covid19 and the rules</c:v>
                </c:pt>
                <c:pt idx="6">
                  <c:v>Crime, Antisocial behaviour and Vandalism</c:v>
                </c:pt>
                <c:pt idx="7">
                  <c:v>Drugs</c:v>
                </c:pt>
                <c:pt idx="8">
                  <c:v>Education at schools / education needed for adults too</c:v>
                </c:pt>
                <c:pt idx="9">
                  <c:v>Few local jobs</c:v>
                </c:pt>
                <c:pt idx="10">
                  <c:v>Healthcare in general / in area</c:v>
                </c:pt>
                <c:pt idx="11">
                  <c:v>Hospital services - Distances / services / waiting times</c:v>
                </c:pt>
                <c:pt idx="12">
                  <c:v>Housing issues</c:v>
                </c:pt>
                <c:pt idx="13">
                  <c:v>Inadequate / Size of GP facilties / Parking</c:v>
                </c:pt>
                <c:pt idx="14">
                  <c:v>Issues with government / council</c:v>
                </c:pt>
                <c:pt idx="15">
                  <c:v>Lack of activities - particularly for youngsters / Youth services</c:v>
                </c:pt>
                <c:pt idx="16">
                  <c:v>Lifestyle issues</c:v>
                </c:pt>
                <c:pt idx="17">
                  <c:v>Litter / street clenliness</c:v>
                </c:pt>
                <c:pt idx="18">
                  <c:v>Mental health issues</c:v>
                </c:pt>
                <c:pt idx="19">
                  <c:v>No GP surgery in the area / GP surgery closing</c:v>
                </c:pt>
                <c:pt idx="20">
                  <c:v>Nothing / not sure</c:v>
                </c:pt>
                <c:pt idx="21">
                  <c:v>Other health services</c:v>
                </c:pt>
                <c:pt idx="22">
                  <c:v>People's attitude / parental / personal responsibilities</c:v>
                </c:pt>
                <c:pt idx="23">
                  <c:v>Personal chronic health condition</c:v>
                </c:pt>
                <c:pt idx="24">
                  <c:v>Pollution from local business / traffic</c:v>
                </c:pt>
                <c:pt idx="25">
                  <c:v>Public Transport / getting to health appointments</c:v>
                </c:pt>
                <c:pt idx="26">
                  <c:v>Quality of GP service</c:v>
                </c:pt>
                <c:pt idx="27">
                  <c:v>Rising costs or living</c:v>
                </c:pt>
                <c:pt idx="28">
                  <c:v>Sports Facilities - Opening times, access, Cost</c:v>
                </c:pt>
                <c:pt idx="29">
                  <c:v>State of Local Infrastructure</c:v>
                </c:pt>
              </c:strCache>
            </c:strRef>
          </c:cat>
          <c:val>
            <c:numRef>
              <c:f>'BC results'!$B$613:$B$642</c:f>
              <c:numCache>
                <c:formatCode>General</c:formatCode>
                <c:ptCount val="30"/>
                <c:pt idx="0">
                  <c:v>4</c:v>
                </c:pt>
                <c:pt idx="1">
                  <c:v>27</c:v>
                </c:pt>
                <c:pt idx="2">
                  <c:v>11</c:v>
                </c:pt>
                <c:pt idx="3">
                  <c:v>12</c:v>
                </c:pt>
                <c:pt idx="4">
                  <c:v>2</c:v>
                </c:pt>
                <c:pt idx="5">
                  <c:v>3</c:v>
                </c:pt>
                <c:pt idx="6">
                  <c:v>0</c:v>
                </c:pt>
                <c:pt idx="7">
                  <c:v>0</c:v>
                </c:pt>
                <c:pt idx="8">
                  <c:v>0</c:v>
                </c:pt>
                <c:pt idx="9">
                  <c:v>0</c:v>
                </c:pt>
                <c:pt idx="10">
                  <c:v>3</c:v>
                </c:pt>
                <c:pt idx="11">
                  <c:v>24</c:v>
                </c:pt>
                <c:pt idx="12">
                  <c:v>1</c:v>
                </c:pt>
                <c:pt idx="14">
                  <c:v>2</c:v>
                </c:pt>
                <c:pt idx="15">
                  <c:v>3</c:v>
                </c:pt>
                <c:pt idx="16">
                  <c:v>1</c:v>
                </c:pt>
                <c:pt idx="18">
                  <c:v>27</c:v>
                </c:pt>
                <c:pt idx="19">
                  <c:v>0</c:v>
                </c:pt>
                <c:pt idx="20">
                  <c:v>57</c:v>
                </c:pt>
                <c:pt idx="21">
                  <c:v>3</c:v>
                </c:pt>
                <c:pt idx="22">
                  <c:v>0</c:v>
                </c:pt>
                <c:pt idx="23">
                  <c:v>18</c:v>
                </c:pt>
                <c:pt idx="24">
                  <c:v>6</c:v>
                </c:pt>
                <c:pt idx="25">
                  <c:v>2</c:v>
                </c:pt>
                <c:pt idx="26">
                  <c:v>5</c:v>
                </c:pt>
                <c:pt idx="27">
                  <c:v>6</c:v>
                </c:pt>
                <c:pt idx="29">
                  <c:v>5</c:v>
                </c:pt>
              </c:numCache>
            </c:numRef>
          </c:val>
          <c:extLst>
            <c:ext xmlns:c16="http://schemas.microsoft.com/office/drawing/2014/chart" uri="{C3380CC4-5D6E-409C-BE32-E72D297353CC}">
              <c16:uniqueId val="{00000000-8F45-49FE-A8CF-01BF4118CD8B}"/>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latin typeface="Arial" panose="020B0604020202020204" pitchFamily="34" charset="0"/>
                <a:cs typeface="Arial" panose="020B0604020202020204" pitchFamily="34" charset="0"/>
              </a:rPr>
              <a:t>What do you think the biggest health issues are regarding</a:t>
            </a:r>
            <a:r>
              <a:rPr lang="en-GB" b="1" baseline="0">
                <a:latin typeface="Arial" panose="020B0604020202020204" pitchFamily="34" charset="0"/>
                <a:cs typeface="Arial" panose="020B0604020202020204" pitchFamily="34" charset="0"/>
              </a:rPr>
              <a:t> health and wellbeing in your area v What do you think are the biggest health issues affect you and your family</a:t>
            </a:r>
            <a:endParaRPr lang="en-GB"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7920882705651803E-2"/>
          <c:y val="0.13209574276835626"/>
          <c:w val="0.90771541586303128"/>
          <c:h val="0.7938835838213476"/>
        </c:manualLayout>
      </c:layout>
      <c:scatterChart>
        <c:scatterStyle val="lineMarker"/>
        <c:varyColors val="0"/>
        <c:ser>
          <c:idx val="0"/>
          <c:order val="0"/>
          <c:tx>
            <c:strRef>
              <c:f>'BC results'!$A$571</c:f>
              <c:strCache>
                <c:ptCount val="1"/>
                <c:pt idx="0">
                  <c:v>Access to dentists</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0.1367761259641474"/>
                  <c:y val="-1.029752352379114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B64-4689-9899-7EAB3EB828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results'!$B$571</c:f>
              <c:numCache>
                <c:formatCode>General</c:formatCode>
                <c:ptCount val="1"/>
                <c:pt idx="0">
                  <c:v>9</c:v>
                </c:pt>
              </c:numCache>
            </c:numRef>
          </c:xVal>
          <c:yVal>
            <c:numRef>
              <c:f>'BC results'!$C$571</c:f>
              <c:numCache>
                <c:formatCode>General</c:formatCode>
                <c:ptCount val="1"/>
                <c:pt idx="0">
                  <c:v>4</c:v>
                </c:pt>
              </c:numCache>
            </c:numRef>
          </c:yVal>
          <c:smooth val="0"/>
          <c:extLst>
            <c:ext xmlns:c16="http://schemas.microsoft.com/office/drawing/2014/chart" uri="{C3380CC4-5D6E-409C-BE32-E72D297353CC}">
              <c16:uniqueId val="{00000001-DB64-4689-9899-7EAB3EB82859}"/>
            </c:ext>
          </c:extLst>
        </c:ser>
        <c:ser>
          <c:idx val="1"/>
          <c:order val="1"/>
          <c:tx>
            <c:strRef>
              <c:f>'BC results'!$A$572</c:f>
              <c:strCache>
                <c:ptCount val="1"/>
                <c:pt idx="0">
                  <c:v>Access to gps</c:v>
                </c:pt>
              </c:strCache>
            </c:strRef>
          </c:tx>
          <c:spPr>
            <a:ln w="25400" cap="rnd">
              <a:no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results'!$B$572</c:f>
              <c:numCache>
                <c:formatCode>General</c:formatCode>
                <c:ptCount val="1"/>
                <c:pt idx="0">
                  <c:v>44</c:v>
                </c:pt>
              </c:numCache>
            </c:numRef>
          </c:xVal>
          <c:yVal>
            <c:numRef>
              <c:f>'BC results'!$C$572</c:f>
              <c:numCache>
                <c:formatCode>General</c:formatCode>
                <c:ptCount val="1"/>
                <c:pt idx="0">
                  <c:v>27</c:v>
                </c:pt>
              </c:numCache>
            </c:numRef>
          </c:yVal>
          <c:smooth val="0"/>
          <c:extLst>
            <c:ext xmlns:c16="http://schemas.microsoft.com/office/drawing/2014/chart" uri="{C3380CC4-5D6E-409C-BE32-E72D297353CC}">
              <c16:uniqueId val="{00000002-DB64-4689-9899-7EAB3EB82859}"/>
            </c:ext>
          </c:extLst>
        </c:ser>
        <c:ser>
          <c:idx val="3"/>
          <c:order val="2"/>
          <c:tx>
            <c:strRef>
              <c:f>'BC results'!$A$573</c:f>
              <c:strCache>
                <c:ptCount val="1"/>
                <c:pt idx="0">
                  <c:v>Aging</c:v>
                </c:pt>
              </c:strCache>
            </c:strRef>
          </c:tx>
          <c:spPr>
            <a:ln w="25400" cap="rnd">
              <a:no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results'!$B$573</c:f>
              <c:numCache>
                <c:formatCode>General</c:formatCode>
                <c:ptCount val="1"/>
                <c:pt idx="0">
                  <c:v>9</c:v>
                </c:pt>
              </c:numCache>
            </c:numRef>
          </c:xVal>
          <c:yVal>
            <c:numRef>
              <c:f>'BC results'!$C$573</c:f>
              <c:numCache>
                <c:formatCode>General</c:formatCode>
                <c:ptCount val="1"/>
                <c:pt idx="0">
                  <c:v>11</c:v>
                </c:pt>
              </c:numCache>
            </c:numRef>
          </c:yVal>
          <c:smooth val="0"/>
          <c:extLst>
            <c:ext xmlns:c16="http://schemas.microsoft.com/office/drawing/2014/chart" uri="{C3380CC4-5D6E-409C-BE32-E72D297353CC}">
              <c16:uniqueId val="{00000003-DB64-4689-9899-7EAB3EB82859}"/>
            </c:ext>
          </c:extLst>
        </c:ser>
        <c:ser>
          <c:idx val="4"/>
          <c:order val="3"/>
          <c:tx>
            <c:strRef>
              <c:f>'BC results'!$A$574</c:f>
              <c:strCache>
                <c:ptCount val="1"/>
                <c:pt idx="0">
                  <c:v>Ambulance times</c:v>
                </c:pt>
              </c:strCache>
            </c:strRef>
          </c:tx>
          <c:spPr>
            <a:ln w="25400" cap="rnd">
              <a:no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results'!$B$574</c:f>
              <c:numCache>
                <c:formatCode>General</c:formatCode>
                <c:ptCount val="1"/>
                <c:pt idx="0">
                  <c:v>24</c:v>
                </c:pt>
              </c:numCache>
            </c:numRef>
          </c:xVal>
          <c:yVal>
            <c:numRef>
              <c:f>'BC results'!$C$574</c:f>
              <c:numCache>
                <c:formatCode>General</c:formatCode>
                <c:ptCount val="1"/>
                <c:pt idx="0">
                  <c:v>12</c:v>
                </c:pt>
              </c:numCache>
            </c:numRef>
          </c:yVal>
          <c:smooth val="0"/>
          <c:extLst>
            <c:ext xmlns:c16="http://schemas.microsoft.com/office/drawing/2014/chart" uri="{C3380CC4-5D6E-409C-BE32-E72D297353CC}">
              <c16:uniqueId val="{00000004-DB64-4689-9899-7EAB3EB82859}"/>
            </c:ext>
          </c:extLst>
        </c:ser>
        <c:ser>
          <c:idx val="11"/>
          <c:order val="4"/>
          <c:tx>
            <c:strRef>
              <c:f>'BC results'!$A$575</c:f>
              <c:strCache>
                <c:ptCount val="1"/>
                <c:pt idx="0">
                  <c:v>Healthcare in general / in area</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results'!$B$575</c:f>
              <c:numCache>
                <c:formatCode>General</c:formatCode>
                <c:ptCount val="1"/>
                <c:pt idx="0">
                  <c:v>9</c:v>
                </c:pt>
              </c:numCache>
            </c:numRef>
          </c:xVal>
          <c:yVal>
            <c:numRef>
              <c:f>'BC results'!$C$575</c:f>
              <c:numCache>
                <c:formatCode>General</c:formatCode>
                <c:ptCount val="1"/>
                <c:pt idx="0">
                  <c:v>3</c:v>
                </c:pt>
              </c:numCache>
            </c:numRef>
          </c:yVal>
          <c:smooth val="0"/>
          <c:extLst>
            <c:ext xmlns:c16="http://schemas.microsoft.com/office/drawing/2014/chart" uri="{C3380CC4-5D6E-409C-BE32-E72D297353CC}">
              <c16:uniqueId val="{00000005-DB64-4689-9899-7EAB3EB82859}"/>
            </c:ext>
          </c:extLst>
        </c:ser>
        <c:ser>
          <c:idx val="12"/>
          <c:order val="5"/>
          <c:tx>
            <c:strRef>
              <c:f>'BC results'!$A$576</c:f>
              <c:strCache>
                <c:ptCount val="1"/>
                <c:pt idx="0">
                  <c:v>Hospital services</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results'!$B$576</c:f>
              <c:numCache>
                <c:formatCode>General</c:formatCode>
                <c:ptCount val="1"/>
                <c:pt idx="0">
                  <c:v>38</c:v>
                </c:pt>
              </c:numCache>
            </c:numRef>
          </c:xVal>
          <c:yVal>
            <c:numRef>
              <c:f>'BC results'!$C$576</c:f>
              <c:numCache>
                <c:formatCode>General</c:formatCode>
                <c:ptCount val="1"/>
                <c:pt idx="0">
                  <c:v>24</c:v>
                </c:pt>
              </c:numCache>
            </c:numRef>
          </c:yVal>
          <c:smooth val="0"/>
          <c:extLst>
            <c:ext xmlns:c16="http://schemas.microsoft.com/office/drawing/2014/chart" uri="{C3380CC4-5D6E-409C-BE32-E72D297353CC}">
              <c16:uniqueId val="{00000006-DB64-4689-9899-7EAB3EB82859}"/>
            </c:ext>
          </c:extLst>
        </c:ser>
        <c:ser>
          <c:idx val="2"/>
          <c:order val="6"/>
          <c:tx>
            <c:strRef>
              <c:f>'BC results'!$A$577</c:f>
              <c:strCache>
                <c:ptCount val="1"/>
                <c:pt idx="0">
                  <c:v>Housing</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2.12738273232016E-2"/>
                  <c:y val="2.122228229339595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DB64-4689-9899-7EAB3EB828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results'!$B$577</c:f>
              <c:numCache>
                <c:formatCode>General</c:formatCode>
                <c:ptCount val="1"/>
                <c:pt idx="0">
                  <c:v>10</c:v>
                </c:pt>
              </c:numCache>
            </c:numRef>
          </c:xVal>
          <c:yVal>
            <c:numRef>
              <c:f>'BC results'!$C$577</c:f>
              <c:numCache>
                <c:formatCode>General</c:formatCode>
                <c:ptCount val="1"/>
                <c:pt idx="0">
                  <c:v>1</c:v>
                </c:pt>
              </c:numCache>
            </c:numRef>
          </c:yVal>
          <c:smooth val="0"/>
          <c:extLst>
            <c:ext xmlns:c16="http://schemas.microsoft.com/office/drawing/2014/chart" uri="{C3380CC4-5D6E-409C-BE32-E72D297353CC}">
              <c16:uniqueId val="{00000008-DB64-4689-9899-7EAB3EB82859}"/>
            </c:ext>
          </c:extLst>
        </c:ser>
        <c:ser>
          <c:idx val="15"/>
          <c:order val="7"/>
          <c:tx>
            <c:strRef>
              <c:f>'BC results'!$A$578</c:f>
              <c:strCache>
                <c:ptCount val="1"/>
                <c:pt idx="0">
                  <c:v>Lack of activities</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dLbl>
              <c:idx val="0"/>
              <c:layout>
                <c:manualLayout>
                  <c:x val="2.1922578297457213E-2"/>
                  <c:y val="-8.331692534221361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DB64-4689-9899-7EAB3EB828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results'!$B$578</c:f>
              <c:numCache>
                <c:formatCode>General</c:formatCode>
                <c:ptCount val="1"/>
                <c:pt idx="0">
                  <c:v>10</c:v>
                </c:pt>
              </c:numCache>
            </c:numRef>
          </c:xVal>
          <c:yVal>
            <c:numRef>
              <c:f>'BC results'!$C$578</c:f>
              <c:numCache>
                <c:formatCode>General</c:formatCode>
                <c:ptCount val="1"/>
                <c:pt idx="0">
                  <c:v>3</c:v>
                </c:pt>
              </c:numCache>
            </c:numRef>
          </c:yVal>
          <c:smooth val="0"/>
          <c:extLst>
            <c:ext xmlns:c16="http://schemas.microsoft.com/office/drawing/2014/chart" uri="{C3380CC4-5D6E-409C-BE32-E72D297353CC}">
              <c16:uniqueId val="{0000000A-DB64-4689-9899-7EAB3EB82859}"/>
            </c:ext>
          </c:extLst>
        </c:ser>
        <c:ser>
          <c:idx val="18"/>
          <c:order val="8"/>
          <c:tx>
            <c:strRef>
              <c:f>'BC results'!$A$579</c:f>
              <c:strCache>
                <c:ptCount val="1"/>
                <c:pt idx="0">
                  <c:v>Mental health</c:v>
                </c:pt>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results'!$B$579</c:f>
              <c:numCache>
                <c:formatCode>General</c:formatCode>
                <c:ptCount val="1"/>
                <c:pt idx="0">
                  <c:v>21</c:v>
                </c:pt>
              </c:numCache>
            </c:numRef>
          </c:xVal>
          <c:yVal>
            <c:numRef>
              <c:f>'BC results'!$C$579</c:f>
              <c:numCache>
                <c:formatCode>General</c:formatCode>
                <c:ptCount val="1"/>
                <c:pt idx="0">
                  <c:v>27</c:v>
                </c:pt>
              </c:numCache>
            </c:numRef>
          </c:yVal>
          <c:smooth val="0"/>
          <c:extLst>
            <c:ext xmlns:c16="http://schemas.microsoft.com/office/drawing/2014/chart" uri="{C3380CC4-5D6E-409C-BE32-E72D297353CC}">
              <c16:uniqueId val="{0000000B-DB64-4689-9899-7EAB3EB82859}"/>
            </c:ext>
          </c:extLst>
        </c:ser>
        <c:ser>
          <c:idx val="22"/>
          <c:order val="9"/>
          <c:tx>
            <c:strRef>
              <c:f>'BC results'!$A$580</c:f>
              <c:strCache>
                <c:ptCount val="1"/>
                <c:pt idx="0">
                  <c:v>Personal chronic health condition</c:v>
                </c:pt>
              </c:strCache>
            </c:strRef>
          </c:tx>
          <c:spPr>
            <a:ln w="25400" cap="rnd">
              <a:noFill/>
              <a:round/>
            </a:ln>
            <a:effectLst/>
          </c:spPr>
          <c:marker>
            <c:symbol val="circle"/>
            <c:size val="5"/>
            <c:spPr>
              <a:solidFill>
                <a:schemeClr val="accent5">
                  <a:lumMod val="80000"/>
                </a:schemeClr>
              </a:solidFill>
              <a:ln w="9525">
                <a:solidFill>
                  <a:schemeClr val="accent5">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results'!$B$580</c:f>
              <c:numCache>
                <c:formatCode>General</c:formatCode>
                <c:ptCount val="1"/>
                <c:pt idx="0">
                  <c:v>4</c:v>
                </c:pt>
              </c:numCache>
            </c:numRef>
          </c:xVal>
          <c:yVal>
            <c:numRef>
              <c:f>'BC results'!$C$580</c:f>
              <c:numCache>
                <c:formatCode>General</c:formatCode>
                <c:ptCount val="1"/>
                <c:pt idx="0">
                  <c:v>18</c:v>
                </c:pt>
              </c:numCache>
            </c:numRef>
          </c:yVal>
          <c:smooth val="0"/>
          <c:extLst>
            <c:ext xmlns:c16="http://schemas.microsoft.com/office/drawing/2014/chart" uri="{C3380CC4-5D6E-409C-BE32-E72D297353CC}">
              <c16:uniqueId val="{0000000C-DB64-4689-9899-7EAB3EB82859}"/>
            </c:ext>
          </c:extLst>
        </c:ser>
        <c:ser>
          <c:idx val="23"/>
          <c:order val="10"/>
          <c:tx>
            <c:strRef>
              <c:f>'BC results'!$A$581</c:f>
              <c:strCache>
                <c:ptCount val="1"/>
                <c:pt idx="0">
                  <c:v>Pollution</c:v>
                </c:pt>
              </c:strCache>
            </c:strRef>
          </c:tx>
          <c:spPr>
            <a:ln w="25400" cap="rnd">
              <a:noFill/>
              <a:round/>
            </a:ln>
            <a:effectLst/>
          </c:spPr>
          <c:marker>
            <c:symbol val="circle"/>
            <c:size val="5"/>
            <c:spPr>
              <a:solidFill>
                <a:schemeClr val="accent6">
                  <a:lumMod val="80000"/>
                </a:schemeClr>
              </a:solidFill>
              <a:ln w="9525">
                <a:solidFill>
                  <a:schemeClr val="accent6">
                    <a:lumMod val="80000"/>
                  </a:schemeClr>
                </a:solidFill>
              </a:ln>
              <a:effectLst/>
            </c:spPr>
          </c:marker>
          <c:dLbls>
            <c:dLbl>
              <c:idx val="0"/>
              <c:layout>
                <c:manualLayout>
                  <c:x val="-1.3011365884796107E-2"/>
                  <c:y val="-7.211641354459362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DB64-4689-9899-7EAB3EB828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results'!$B$581</c:f>
              <c:numCache>
                <c:formatCode>General</c:formatCode>
                <c:ptCount val="1"/>
                <c:pt idx="0">
                  <c:v>1</c:v>
                </c:pt>
              </c:numCache>
            </c:numRef>
          </c:xVal>
          <c:yVal>
            <c:numRef>
              <c:f>'BC results'!$C$581</c:f>
              <c:numCache>
                <c:formatCode>General</c:formatCode>
                <c:ptCount val="1"/>
                <c:pt idx="0">
                  <c:v>6</c:v>
                </c:pt>
              </c:numCache>
            </c:numRef>
          </c:yVal>
          <c:smooth val="0"/>
          <c:extLst>
            <c:ext xmlns:c16="http://schemas.microsoft.com/office/drawing/2014/chart" uri="{C3380CC4-5D6E-409C-BE32-E72D297353CC}">
              <c16:uniqueId val="{0000000E-DB64-4689-9899-7EAB3EB82859}"/>
            </c:ext>
          </c:extLst>
        </c:ser>
        <c:ser>
          <c:idx val="24"/>
          <c:order val="11"/>
          <c:tx>
            <c:strRef>
              <c:f>'BC results'!$A$582</c:f>
              <c:strCache>
                <c:ptCount val="1"/>
                <c:pt idx="0">
                  <c:v>Public Transport</c:v>
                </c:pt>
              </c:strCache>
            </c:strRef>
          </c:tx>
          <c:spPr>
            <a:ln w="25400" cap="rnd">
              <a:no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Lbls>
            <c:dLbl>
              <c:idx val="0"/>
              <c:layout>
                <c:manualLayout>
                  <c:x val="-0.11149053789230454"/>
                  <c:y val="2.930242221459808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DB64-4689-9899-7EAB3EB828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results'!$B$582</c:f>
              <c:numCache>
                <c:formatCode>General</c:formatCode>
                <c:ptCount val="1"/>
                <c:pt idx="0">
                  <c:v>7</c:v>
                </c:pt>
              </c:numCache>
            </c:numRef>
          </c:xVal>
          <c:yVal>
            <c:numRef>
              <c:f>'BC results'!$C$582</c:f>
              <c:numCache>
                <c:formatCode>General</c:formatCode>
                <c:ptCount val="1"/>
                <c:pt idx="0">
                  <c:v>2</c:v>
                </c:pt>
              </c:numCache>
            </c:numRef>
          </c:yVal>
          <c:smooth val="0"/>
          <c:extLst>
            <c:ext xmlns:c16="http://schemas.microsoft.com/office/drawing/2014/chart" uri="{C3380CC4-5D6E-409C-BE32-E72D297353CC}">
              <c16:uniqueId val="{00000010-DB64-4689-9899-7EAB3EB82859}"/>
            </c:ext>
          </c:extLst>
        </c:ser>
        <c:ser>
          <c:idx val="26"/>
          <c:order val="12"/>
          <c:tx>
            <c:strRef>
              <c:f>'BC results'!$A$583</c:f>
              <c:strCache>
                <c:ptCount val="1"/>
                <c:pt idx="0">
                  <c:v>Rising costs</c:v>
                </c:pt>
              </c:strCache>
            </c:strRef>
          </c:tx>
          <c:spPr>
            <a:ln w="25400" cap="rnd">
              <a:no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dLbl>
              <c:idx val="0"/>
              <c:layout>
                <c:manualLayout>
                  <c:x val="1.6169631443205847E-2"/>
                  <c:y val="-6.79348452391692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DB64-4689-9899-7EAB3EB828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results'!$B$583</c:f>
              <c:numCache>
                <c:formatCode>General</c:formatCode>
                <c:ptCount val="1"/>
                <c:pt idx="0">
                  <c:v>4</c:v>
                </c:pt>
              </c:numCache>
            </c:numRef>
          </c:xVal>
          <c:yVal>
            <c:numRef>
              <c:f>'BC results'!$C$583</c:f>
              <c:numCache>
                <c:formatCode>General</c:formatCode>
                <c:ptCount val="1"/>
                <c:pt idx="0">
                  <c:v>6</c:v>
                </c:pt>
              </c:numCache>
            </c:numRef>
          </c:yVal>
          <c:smooth val="0"/>
          <c:extLst>
            <c:ext xmlns:c16="http://schemas.microsoft.com/office/drawing/2014/chart" uri="{C3380CC4-5D6E-409C-BE32-E72D297353CC}">
              <c16:uniqueId val="{00000012-DB64-4689-9899-7EAB3EB82859}"/>
            </c:ext>
          </c:extLst>
        </c:ser>
        <c:ser>
          <c:idx val="28"/>
          <c:order val="13"/>
          <c:tx>
            <c:strRef>
              <c:f>'BC results'!$A$584</c:f>
              <c:strCache>
                <c:ptCount val="1"/>
                <c:pt idx="0">
                  <c:v>Local Infrastructure</c:v>
                </c:pt>
              </c:strCache>
            </c:strRef>
          </c:tx>
          <c:spPr>
            <a:ln w="25400" cap="rnd">
              <a:no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dLbls>
            <c:dLbl>
              <c:idx val="0"/>
              <c:layout>
                <c:manualLayout>
                  <c:x val="-1.790404292402269E-2"/>
                  <c:y val="-4.59345278350868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DB64-4689-9899-7EAB3EB828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results'!$B$584</c:f>
              <c:numCache>
                <c:formatCode>General</c:formatCode>
                <c:ptCount val="1"/>
                <c:pt idx="0">
                  <c:v>12</c:v>
                </c:pt>
              </c:numCache>
            </c:numRef>
          </c:xVal>
          <c:yVal>
            <c:numRef>
              <c:f>'BC results'!$C$584</c:f>
              <c:numCache>
                <c:formatCode>General</c:formatCode>
                <c:ptCount val="1"/>
                <c:pt idx="0">
                  <c:v>5</c:v>
                </c:pt>
              </c:numCache>
            </c:numRef>
          </c:yVal>
          <c:smooth val="0"/>
          <c:extLst>
            <c:ext xmlns:c16="http://schemas.microsoft.com/office/drawing/2014/chart" uri="{C3380CC4-5D6E-409C-BE32-E72D297353CC}">
              <c16:uniqueId val="{00000014-DB64-4689-9899-7EAB3EB82859}"/>
            </c:ext>
          </c:extLst>
        </c:ser>
        <c:dLbls>
          <c:dLblPos val="t"/>
          <c:showLegendKey val="0"/>
          <c:showVal val="1"/>
          <c:showCatName val="0"/>
          <c:showSerName val="0"/>
          <c:showPercent val="0"/>
          <c:showBubbleSize val="0"/>
        </c:dLbls>
        <c:axId val="1153318064"/>
        <c:axId val="1153318392"/>
      </c:scatterChart>
      <c:valAx>
        <c:axId val="115331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050" b="1" i="0" baseline="0">
                    <a:effectLst/>
                    <a:latin typeface="Arial" panose="020B0604020202020204" pitchFamily="34" charset="0"/>
                    <a:cs typeface="Arial" panose="020B0604020202020204" pitchFamily="34" charset="0"/>
                  </a:rPr>
                  <a:t>What do you think the biggest issues are regarding health and wellbeing in your area?</a:t>
                </a:r>
                <a:endParaRPr lang="en-GB" sz="1050" b="1">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050" b="1" i="0" u="none" strike="noStrike" baseline="0">
                    <a:effectLst/>
                    <a:latin typeface="Arial" panose="020B0604020202020204" pitchFamily="34" charset="0"/>
                    <a:cs typeface="Arial" panose="020B0604020202020204" pitchFamily="34" charset="0"/>
                  </a:rPr>
                  <a:t>What do you think the biggest health issues are that affect you and your family?</a:t>
                </a:r>
                <a:r>
                  <a:rPr lang="en-GB" sz="1050" b="1" i="0" u="none" strike="noStrike" baseline="0">
                    <a:latin typeface="Arial" panose="020B0604020202020204" pitchFamily="34" charset="0"/>
                    <a:cs typeface="Arial" panose="020B0604020202020204" pitchFamily="34" charset="0"/>
                  </a:rPr>
                  <a:t> </a:t>
                </a:r>
                <a:endParaRPr lang="en-GB" sz="1050" b="1">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i="0" u="none" strike="noStrike" baseline="0">
                <a:effectLst/>
                <a:latin typeface="Arial" panose="020B0604020202020204" pitchFamily="34" charset="0"/>
                <a:cs typeface="Arial" panose="020B0604020202020204" pitchFamily="34" charset="0"/>
              </a:rPr>
              <a:t>What do you think are the biggest issues facing children and young people?</a:t>
            </a:r>
            <a:r>
              <a:rPr lang="en-GB" sz="1200" b="1" i="0" u="none" strike="noStrike" baseline="0">
                <a:latin typeface="Arial" panose="020B0604020202020204" pitchFamily="34" charset="0"/>
                <a:cs typeface="Arial" panose="020B0604020202020204" pitchFamily="34" charset="0"/>
              </a:rPr>
              <a:t> </a:t>
            </a:r>
            <a:endParaRPr lang="en-GB" sz="1200" b="1">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9407194522490032"/>
          <c:y val="0.1422847759963492"/>
          <c:w val="0.44705007028404392"/>
          <c:h val="0.83471659832381673"/>
        </c:manualLayout>
      </c:layout>
      <c:barChart>
        <c:barDir val="bar"/>
        <c:grouping val="stacked"/>
        <c:varyColors val="0"/>
        <c:ser>
          <c:idx val="2"/>
          <c:order val="0"/>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results'!$A$869:$A$903</c:f>
              <c:strCache>
                <c:ptCount val="35"/>
                <c:pt idx="0">
                  <c:v>Access to affordable dental care</c:v>
                </c:pt>
                <c:pt idx="1">
                  <c:v>Access to GPs / no face to face / not enough GPs</c:v>
                </c:pt>
                <c:pt idx="2">
                  <c:v>Ambulance times</c:v>
                </c:pt>
                <c:pt idx="3">
                  <c:v>Communication between organisations</c:v>
                </c:pt>
                <c:pt idx="4">
                  <c:v>Covid19 and the rules</c:v>
                </c:pt>
                <c:pt idx="5">
                  <c:v>Crime, Antisocial behaviour and Vandalism</c:v>
                </c:pt>
                <c:pt idx="6">
                  <c:v>Distance from things / rurality</c:v>
                </c:pt>
                <c:pt idx="7">
                  <c:v>Drugs</c:v>
                </c:pt>
                <c:pt idx="8">
                  <c:v>Education at schools / education needed for adults too</c:v>
                </c:pt>
                <c:pt idx="9">
                  <c:v>Engagement / language</c:v>
                </c:pt>
                <c:pt idx="10">
                  <c:v>Few local jobs / wage levels</c:v>
                </c:pt>
                <c:pt idx="11">
                  <c:v>Funding for services</c:v>
                </c:pt>
                <c:pt idx="12">
                  <c:v>Healthcare in general / in area / funding</c:v>
                </c:pt>
                <c:pt idx="13">
                  <c:v>Hospital services - Distances / services / waiting times</c:v>
                </c:pt>
                <c:pt idx="14">
                  <c:v>Housing issues</c:v>
                </c:pt>
                <c:pt idx="15">
                  <c:v>Issues with government / council</c:v>
                </c:pt>
                <c:pt idx="16">
                  <c:v>Lack of activities / out of school / support</c:v>
                </c:pt>
                <c:pt idx="17">
                  <c:v>Lifestyle issues</c:v>
                </c:pt>
                <c:pt idx="18">
                  <c:v>Litter / street clenliness</c:v>
                </c:pt>
                <c:pt idx="19">
                  <c:v>Mental health issues</c:v>
                </c:pt>
                <c:pt idx="20">
                  <c:v>No GP surgery in the area / GP surgery closing</c:v>
                </c:pt>
                <c:pt idx="21">
                  <c:v>Nothing / not sure</c:v>
                </c:pt>
                <c:pt idx="22">
                  <c:v>Other health services</c:v>
                </c:pt>
                <c:pt idx="23">
                  <c:v>People's attitude / parental / personal responsibilities</c:v>
                </c:pt>
                <c:pt idx="24">
                  <c:v>Personal chronic health condition</c:v>
                </c:pt>
                <c:pt idx="25">
                  <c:v>Pollution from local business / traffic</c:v>
                </c:pt>
                <c:pt idx="26">
                  <c:v>Public Transport / getting to health appointments</c:v>
                </c:pt>
                <c:pt idx="27">
                  <c:v>Rising costs or living</c:v>
                </c:pt>
                <c:pt idx="28">
                  <c:v>Safe environments</c:v>
                </c:pt>
                <c:pt idx="29">
                  <c:v>Screen time / the internet / access / social media</c:v>
                </c:pt>
                <c:pt idx="30">
                  <c:v>Sports Facilities - Opening times, access, Cost</c:v>
                </c:pt>
                <c:pt idx="31">
                  <c:v>State of Local Infrastructure</c:v>
                </c:pt>
                <c:pt idx="32">
                  <c:v>Support for parents</c:v>
                </c:pt>
                <c:pt idx="33">
                  <c:v>The Future - worries / prospects </c:v>
                </c:pt>
                <c:pt idx="34">
                  <c:v>Youth clubs / workers</c:v>
                </c:pt>
              </c:strCache>
            </c:strRef>
          </c:cat>
          <c:val>
            <c:numRef>
              <c:f>'BC results'!$B$869:$B$903</c:f>
              <c:numCache>
                <c:formatCode>General</c:formatCode>
                <c:ptCount val="35"/>
                <c:pt idx="5">
                  <c:v>2</c:v>
                </c:pt>
                <c:pt idx="6">
                  <c:v>5</c:v>
                </c:pt>
                <c:pt idx="7">
                  <c:v>7</c:v>
                </c:pt>
                <c:pt idx="8">
                  <c:v>20</c:v>
                </c:pt>
                <c:pt idx="10">
                  <c:v>25</c:v>
                </c:pt>
                <c:pt idx="11">
                  <c:v>3</c:v>
                </c:pt>
                <c:pt idx="14">
                  <c:v>27</c:v>
                </c:pt>
                <c:pt idx="16">
                  <c:v>56</c:v>
                </c:pt>
                <c:pt idx="17">
                  <c:v>3</c:v>
                </c:pt>
                <c:pt idx="19">
                  <c:v>26</c:v>
                </c:pt>
                <c:pt idx="21">
                  <c:v>46</c:v>
                </c:pt>
                <c:pt idx="22">
                  <c:v>1</c:v>
                </c:pt>
                <c:pt idx="23">
                  <c:v>5</c:v>
                </c:pt>
                <c:pt idx="25">
                  <c:v>6</c:v>
                </c:pt>
                <c:pt idx="26">
                  <c:v>13</c:v>
                </c:pt>
                <c:pt idx="27">
                  <c:v>7</c:v>
                </c:pt>
                <c:pt idx="28">
                  <c:v>6</c:v>
                </c:pt>
                <c:pt idx="30">
                  <c:v>2</c:v>
                </c:pt>
                <c:pt idx="33">
                  <c:v>7</c:v>
                </c:pt>
                <c:pt idx="34">
                  <c:v>3</c:v>
                </c:pt>
              </c:numCache>
            </c:numRef>
          </c:val>
          <c:extLst>
            <c:ext xmlns:c16="http://schemas.microsoft.com/office/drawing/2014/chart" uri="{C3380CC4-5D6E-409C-BE32-E72D297353CC}">
              <c16:uniqueId val="{00000000-1745-4372-9200-EC5BCB5915CE}"/>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i="0" u="none" strike="noStrike" baseline="0">
                <a:effectLst/>
                <a:latin typeface="Arial" panose="020B0604020202020204" pitchFamily="34" charset="0"/>
                <a:cs typeface="Arial" panose="020B0604020202020204" pitchFamily="34" charset="0"/>
              </a:rPr>
              <a:t>What needs to be done to support children and young people?</a:t>
            </a:r>
            <a:r>
              <a:rPr lang="en-GB" sz="1200" b="1" i="0" u="none" strike="noStrike" baseline="0">
                <a:latin typeface="Arial" panose="020B0604020202020204" pitchFamily="34" charset="0"/>
                <a:cs typeface="Arial" panose="020B0604020202020204" pitchFamily="34" charset="0"/>
              </a:rPr>
              <a:t> </a:t>
            </a:r>
            <a:endParaRPr lang="en-GB" sz="1200" b="1">
              <a:effectLst/>
              <a:latin typeface="Arial" panose="020B0604020202020204" pitchFamily="34" charset="0"/>
              <a:cs typeface="Arial" panose="020B0604020202020204" pitchFamily="34" charset="0"/>
            </a:endParaRPr>
          </a:p>
        </c:rich>
      </c:tx>
      <c:layout>
        <c:manualLayout>
          <c:xMode val="edge"/>
          <c:yMode val="edge"/>
          <c:x val="0.29521397725817178"/>
          <c:y val="1.9663019202409105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1749859754380311"/>
          <c:y val="0.10081137048921437"/>
          <c:w val="0.41836318514718701"/>
          <c:h val="0.8762192813708376"/>
        </c:manualLayout>
      </c:layout>
      <c:barChart>
        <c:barDir val="bar"/>
        <c:grouping val="stacked"/>
        <c:varyColors val="0"/>
        <c:ser>
          <c:idx val="2"/>
          <c:order val="0"/>
          <c:tx>
            <c:strRef>
              <c:f>'BC results'!$B$1140</c:f>
              <c:strCache>
                <c:ptCount val="1"/>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results'!$A$1141:$A$1175</c:f>
              <c:strCache>
                <c:ptCount val="35"/>
                <c:pt idx="0">
                  <c:v>Access to affordable dental care</c:v>
                </c:pt>
                <c:pt idx="1">
                  <c:v>Access to GPs / no face to face / not enough GPs</c:v>
                </c:pt>
                <c:pt idx="2">
                  <c:v>Ambulance times</c:v>
                </c:pt>
                <c:pt idx="3">
                  <c:v>Communication between organisations</c:v>
                </c:pt>
                <c:pt idx="4">
                  <c:v>Covid19 and the rules</c:v>
                </c:pt>
                <c:pt idx="5">
                  <c:v>Crime, Antisocial behaviour and Vandalism</c:v>
                </c:pt>
                <c:pt idx="6">
                  <c:v>Distance from things / rurality</c:v>
                </c:pt>
                <c:pt idx="7">
                  <c:v>Drugs</c:v>
                </c:pt>
                <c:pt idx="8">
                  <c:v>Education at schools / education needed for adults too</c:v>
                </c:pt>
                <c:pt idx="9">
                  <c:v>Engagement / language</c:v>
                </c:pt>
                <c:pt idx="10">
                  <c:v>Few local jobs / wage levels</c:v>
                </c:pt>
                <c:pt idx="11">
                  <c:v>Funding for services</c:v>
                </c:pt>
                <c:pt idx="12">
                  <c:v>Healthcare in general / in area / funding</c:v>
                </c:pt>
                <c:pt idx="13">
                  <c:v>Hospital services - Distances / services / waiting times</c:v>
                </c:pt>
                <c:pt idx="14">
                  <c:v>Housing issues</c:v>
                </c:pt>
                <c:pt idx="15">
                  <c:v>Issues with government / council</c:v>
                </c:pt>
                <c:pt idx="16">
                  <c:v>Lack of activities / out of school / support</c:v>
                </c:pt>
                <c:pt idx="17">
                  <c:v>Lifestyle issues</c:v>
                </c:pt>
                <c:pt idx="18">
                  <c:v>Litter / street clenliness</c:v>
                </c:pt>
                <c:pt idx="19">
                  <c:v>Mental health issues</c:v>
                </c:pt>
                <c:pt idx="20">
                  <c:v>No GP surgery in the area / GP surgery closing</c:v>
                </c:pt>
                <c:pt idx="21">
                  <c:v>Nothing / not sure</c:v>
                </c:pt>
                <c:pt idx="22">
                  <c:v>Other health services</c:v>
                </c:pt>
                <c:pt idx="23">
                  <c:v>People's attitude / parental / personal responsibilities</c:v>
                </c:pt>
                <c:pt idx="24">
                  <c:v>Personal chronic health condition / mobility</c:v>
                </c:pt>
                <c:pt idx="25">
                  <c:v>Pollution from local business / traffic</c:v>
                </c:pt>
                <c:pt idx="26">
                  <c:v>Public Transport / getting to health appointments</c:v>
                </c:pt>
                <c:pt idx="27">
                  <c:v>Rising costs or living</c:v>
                </c:pt>
                <c:pt idx="28">
                  <c:v>Safe environments</c:v>
                </c:pt>
                <c:pt idx="29">
                  <c:v>Screen time / the internet / access / social media</c:v>
                </c:pt>
                <c:pt idx="30">
                  <c:v>Sports Facilities - Opening times, access, Cost</c:v>
                </c:pt>
                <c:pt idx="31">
                  <c:v>State of Local Infrastructure</c:v>
                </c:pt>
                <c:pt idx="32">
                  <c:v>Support for parents</c:v>
                </c:pt>
                <c:pt idx="33">
                  <c:v>The Future - worries / prospects </c:v>
                </c:pt>
                <c:pt idx="34">
                  <c:v>Youth clubs / workers</c:v>
                </c:pt>
              </c:strCache>
            </c:strRef>
          </c:cat>
          <c:val>
            <c:numRef>
              <c:f>'BC results'!$B$1141:$B$1175</c:f>
              <c:numCache>
                <c:formatCode>General</c:formatCode>
                <c:ptCount val="35"/>
                <c:pt idx="0">
                  <c:v>0</c:v>
                </c:pt>
                <c:pt idx="1">
                  <c:v>0</c:v>
                </c:pt>
                <c:pt idx="2">
                  <c:v>0</c:v>
                </c:pt>
                <c:pt idx="3">
                  <c:v>0</c:v>
                </c:pt>
                <c:pt idx="4">
                  <c:v>0</c:v>
                </c:pt>
                <c:pt idx="5">
                  <c:v>3</c:v>
                </c:pt>
                <c:pt idx="6">
                  <c:v>1</c:v>
                </c:pt>
                <c:pt idx="7">
                  <c:v>1</c:v>
                </c:pt>
                <c:pt idx="8">
                  <c:v>15</c:v>
                </c:pt>
                <c:pt idx="9">
                  <c:v>7</c:v>
                </c:pt>
                <c:pt idx="10">
                  <c:v>15</c:v>
                </c:pt>
                <c:pt idx="11">
                  <c:v>9</c:v>
                </c:pt>
                <c:pt idx="12">
                  <c:v>3</c:v>
                </c:pt>
                <c:pt idx="13">
                  <c:v>0</c:v>
                </c:pt>
                <c:pt idx="14">
                  <c:v>13</c:v>
                </c:pt>
                <c:pt idx="15">
                  <c:v>3</c:v>
                </c:pt>
                <c:pt idx="16">
                  <c:v>42</c:v>
                </c:pt>
                <c:pt idx="17">
                  <c:v>0</c:v>
                </c:pt>
                <c:pt idx="18">
                  <c:v>0</c:v>
                </c:pt>
                <c:pt idx="19">
                  <c:v>9</c:v>
                </c:pt>
                <c:pt idx="20">
                  <c:v>0</c:v>
                </c:pt>
                <c:pt idx="21">
                  <c:v>59</c:v>
                </c:pt>
                <c:pt idx="22">
                  <c:v>0</c:v>
                </c:pt>
                <c:pt idx="23">
                  <c:v>13</c:v>
                </c:pt>
                <c:pt idx="24">
                  <c:v>0</c:v>
                </c:pt>
                <c:pt idx="25">
                  <c:v>2</c:v>
                </c:pt>
                <c:pt idx="26">
                  <c:v>16</c:v>
                </c:pt>
                <c:pt idx="27">
                  <c:v>0</c:v>
                </c:pt>
                <c:pt idx="28">
                  <c:v>9</c:v>
                </c:pt>
                <c:pt idx="29">
                  <c:v>0</c:v>
                </c:pt>
                <c:pt idx="30">
                  <c:v>6</c:v>
                </c:pt>
                <c:pt idx="31">
                  <c:v>2</c:v>
                </c:pt>
                <c:pt idx="32">
                  <c:v>0</c:v>
                </c:pt>
                <c:pt idx="33">
                  <c:v>3</c:v>
                </c:pt>
                <c:pt idx="34">
                  <c:v>25</c:v>
                </c:pt>
              </c:numCache>
            </c:numRef>
          </c:val>
          <c:extLst>
            <c:ext xmlns:c16="http://schemas.microsoft.com/office/drawing/2014/chart" uri="{C3380CC4-5D6E-409C-BE32-E72D297353CC}">
              <c16:uniqueId val="{00000000-0491-4C76-BEA3-C847416BEFFE}"/>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ax val="6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'extra BC indicators'!$B$96</c:f>
              <c:strCache>
                <c:ptCount val="1"/>
                <c:pt idx="0">
                  <c:v>Females</c:v>
                </c:pt>
              </c:strCache>
            </c:strRef>
          </c:tx>
          <c:spPr>
            <a:solidFill>
              <a:schemeClr val="accent2">
                <a:lumMod val="60000"/>
                <a:lumOff val="4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'extra BC indicators'!$A$97:$A$114</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'extra BC indicators'!$B$97:$B$114</c:f>
              <c:numCache>
                <c:formatCode>General</c:formatCode>
                <c:ptCount val="18"/>
                <c:pt idx="0">
                  <c:v>-181</c:v>
                </c:pt>
                <c:pt idx="1">
                  <c:v>-216</c:v>
                </c:pt>
                <c:pt idx="2">
                  <c:v>-275</c:v>
                </c:pt>
                <c:pt idx="3">
                  <c:v>-294</c:v>
                </c:pt>
                <c:pt idx="4">
                  <c:v>-194</c:v>
                </c:pt>
                <c:pt idx="5">
                  <c:v>-183</c:v>
                </c:pt>
                <c:pt idx="6">
                  <c:v>-238</c:v>
                </c:pt>
                <c:pt idx="7">
                  <c:v>-178</c:v>
                </c:pt>
                <c:pt idx="8">
                  <c:v>-232</c:v>
                </c:pt>
                <c:pt idx="9">
                  <c:v>-324</c:v>
                </c:pt>
                <c:pt idx="10">
                  <c:v>-394</c:v>
                </c:pt>
                <c:pt idx="11">
                  <c:v>-516</c:v>
                </c:pt>
                <c:pt idx="12">
                  <c:v>-498</c:v>
                </c:pt>
                <c:pt idx="13">
                  <c:v>-480</c:v>
                </c:pt>
                <c:pt idx="14">
                  <c:v>-497</c:v>
                </c:pt>
                <c:pt idx="15">
                  <c:v>-323</c:v>
                </c:pt>
                <c:pt idx="16">
                  <c:v>-229</c:v>
                </c:pt>
                <c:pt idx="17">
                  <c:v>-218</c:v>
                </c:pt>
              </c:numCache>
            </c:numRef>
          </c:val>
          <c:extLst>
            <c:ext xmlns:c16="http://schemas.microsoft.com/office/drawing/2014/chart" uri="{C3380CC4-5D6E-409C-BE32-E72D297353CC}">
              <c16:uniqueId val="{00000000-AA23-477B-82F9-0107515BF381}"/>
            </c:ext>
          </c:extLst>
        </c:ser>
        <c:ser>
          <c:idx val="1"/>
          <c:order val="1"/>
          <c:tx>
            <c:strRef>
              <c:f>'extra BC indicators'!$C$96</c:f>
              <c:strCache>
                <c:ptCount val="1"/>
                <c:pt idx="0">
                  <c:v>Males</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'extra BC indicators'!$A$97:$A$114</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'extra BC indicators'!$C$97:$C$114</c:f>
              <c:numCache>
                <c:formatCode>General</c:formatCode>
                <c:ptCount val="18"/>
                <c:pt idx="0">
                  <c:v>195</c:v>
                </c:pt>
                <c:pt idx="1">
                  <c:v>234</c:v>
                </c:pt>
                <c:pt idx="2">
                  <c:v>272</c:v>
                </c:pt>
                <c:pt idx="3">
                  <c:v>322</c:v>
                </c:pt>
                <c:pt idx="4">
                  <c:v>188</c:v>
                </c:pt>
                <c:pt idx="5">
                  <c:v>198</c:v>
                </c:pt>
                <c:pt idx="6">
                  <c:v>265</c:v>
                </c:pt>
                <c:pt idx="7">
                  <c:v>219</c:v>
                </c:pt>
                <c:pt idx="8">
                  <c:v>238</c:v>
                </c:pt>
                <c:pt idx="9">
                  <c:v>283</c:v>
                </c:pt>
                <c:pt idx="10">
                  <c:v>394</c:v>
                </c:pt>
                <c:pt idx="11">
                  <c:v>526</c:v>
                </c:pt>
                <c:pt idx="12">
                  <c:v>467</c:v>
                </c:pt>
                <c:pt idx="13">
                  <c:v>471</c:v>
                </c:pt>
                <c:pt idx="14">
                  <c:v>460</c:v>
                </c:pt>
                <c:pt idx="15">
                  <c:v>312</c:v>
                </c:pt>
                <c:pt idx="16">
                  <c:v>198</c:v>
                </c:pt>
                <c:pt idx="17">
                  <c:v>144</c:v>
                </c:pt>
              </c:numCache>
            </c:numRef>
          </c:val>
          <c:extLst>
            <c:ext xmlns:c16="http://schemas.microsoft.com/office/drawing/2014/chart" uri="{C3380CC4-5D6E-409C-BE32-E72D297353CC}">
              <c16:uniqueId val="{00000001-AA23-477B-82F9-0107515BF381}"/>
            </c:ext>
          </c:extLst>
        </c:ser>
        <c:dLbls>
          <c:dLblPos val="inEnd"/>
          <c:showLegendKey val="0"/>
          <c:showVal val="1"/>
          <c:showCatName val="0"/>
          <c:showSerName val="0"/>
          <c:showPercent val="0"/>
          <c:showBubbleSize val="0"/>
        </c:dLbls>
        <c:gapWidth val="0"/>
        <c:overlap val="100"/>
        <c:axId val="2136486936"/>
        <c:axId val="2136488576"/>
      </c:barChart>
      <c:catAx>
        <c:axId val="2136486936"/>
        <c:scaling>
          <c:orientation val="maxMin"/>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Age</a:t>
                </a:r>
                <a:r>
                  <a:rPr lang="en-GB" baseline="0"/>
                  <a:t> Group</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488576"/>
        <c:crosses val="autoZero"/>
        <c:auto val="1"/>
        <c:lblAlgn val="ctr"/>
        <c:lblOffset val="100"/>
        <c:noMultiLvlLbl val="0"/>
      </c:catAx>
      <c:valAx>
        <c:axId val="21364885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Population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486936"/>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latin typeface="Arial" panose="020B0604020202020204" pitchFamily="34" charset="0"/>
                <a:cs typeface="Arial" panose="020B0604020202020204" pitchFamily="34" charset="0"/>
              </a:rPr>
              <a:t>What do you think are the biggest issues facing children and young people </a:t>
            </a:r>
            <a:r>
              <a:rPr lang="en-GB" b="1" baseline="0">
                <a:latin typeface="Arial" panose="020B0604020202020204" pitchFamily="34" charset="0"/>
                <a:cs typeface="Arial" panose="020B0604020202020204" pitchFamily="34" charset="0"/>
              </a:rPr>
              <a:t>v What needs to be done to support children and young people</a:t>
            </a:r>
            <a:endParaRPr lang="en-GB" b="1">
              <a:latin typeface="Arial" panose="020B0604020202020204" pitchFamily="34" charset="0"/>
              <a:cs typeface="Arial" panose="020B0604020202020204" pitchFamily="34" charset="0"/>
            </a:endParaRPr>
          </a:p>
        </c:rich>
      </c:tx>
      <c:layout>
        <c:manualLayout>
          <c:xMode val="edge"/>
          <c:yMode val="edge"/>
          <c:x val="0.10211800087489063"/>
          <c:y val="2.554263004617785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201389522269E-2"/>
          <c:y val="0.11541326784699486"/>
          <c:w val="0.90771541586303128"/>
          <c:h val="0.7938835838213476"/>
        </c:manualLayout>
      </c:layout>
      <c:scatterChart>
        <c:scatterStyle val="lineMarker"/>
        <c:varyColors val="0"/>
        <c:ser>
          <c:idx val="0"/>
          <c:order val="0"/>
          <c:tx>
            <c:strRef>
              <c:f>'BC results'!$A$1400</c:f>
              <c:strCache>
                <c:ptCount val="1"/>
                <c:pt idx="0">
                  <c:v>Lack of activities</c:v>
                </c:pt>
              </c:strCache>
            </c:strRef>
          </c:tx>
          <c:spPr>
            <a:ln w="25400" cap="rnd">
              <a:noFill/>
              <a:round/>
            </a:ln>
            <a:effectLst/>
          </c:spPr>
          <c:marker>
            <c:symbol val="circle"/>
            <c:size val="5"/>
            <c:spPr>
              <a:solidFill>
                <a:schemeClr val="accent1"/>
              </a:solidFill>
              <a:ln w="9525">
                <a:solidFill>
                  <a:schemeClr val="accent1"/>
                </a:solidFill>
              </a:ln>
              <a:effectLst/>
            </c:spPr>
          </c:marker>
          <c:dPt>
            <c:idx val="0"/>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0-6429-48B3-9BA7-77CB37E57E4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results'!$B$1400</c:f>
              <c:numCache>
                <c:formatCode>General</c:formatCode>
                <c:ptCount val="1"/>
                <c:pt idx="0">
                  <c:v>56</c:v>
                </c:pt>
              </c:numCache>
            </c:numRef>
          </c:xVal>
          <c:yVal>
            <c:numRef>
              <c:f>'BC results'!$C$1400</c:f>
              <c:numCache>
                <c:formatCode>General</c:formatCode>
                <c:ptCount val="1"/>
                <c:pt idx="0">
                  <c:v>42</c:v>
                </c:pt>
              </c:numCache>
            </c:numRef>
          </c:yVal>
          <c:smooth val="0"/>
          <c:extLst>
            <c:ext xmlns:c16="http://schemas.microsoft.com/office/drawing/2014/chart" uri="{C3380CC4-5D6E-409C-BE32-E72D297353CC}">
              <c16:uniqueId val="{00000001-6429-48B3-9BA7-77CB37E57E49}"/>
            </c:ext>
          </c:extLst>
        </c:ser>
        <c:ser>
          <c:idx val="6"/>
          <c:order val="1"/>
          <c:tx>
            <c:strRef>
              <c:f>'BC results'!$A$1401</c:f>
              <c:strCache>
                <c:ptCount val="1"/>
                <c:pt idx="0">
                  <c:v>Youth clubs / workers</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results'!$B$1401</c:f>
              <c:numCache>
                <c:formatCode>General</c:formatCode>
                <c:ptCount val="1"/>
                <c:pt idx="0">
                  <c:v>3</c:v>
                </c:pt>
              </c:numCache>
            </c:numRef>
          </c:xVal>
          <c:yVal>
            <c:numRef>
              <c:f>'BC results'!$C$1401</c:f>
              <c:numCache>
                <c:formatCode>General</c:formatCode>
                <c:ptCount val="1"/>
                <c:pt idx="0">
                  <c:v>25</c:v>
                </c:pt>
              </c:numCache>
            </c:numRef>
          </c:yVal>
          <c:smooth val="0"/>
          <c:extLst>
            <c:ext xmlns:c16="http://schemas.microsoft.com/office/drawing/2014/chart" uri="{C3380CC4-5D6E-409C-BE32-E72D297353CC}">
              <c16:uniqueId val="{00000002-6429-48B3-9BA7-77CB37E57E49}"/>
            </c:ext>
          </c:extLst>
        </c:ser>
        <c:ser>
          <c:idx val="7"/>
          <c:order val="2"/>
          <c:tx>
            <c:strRef>
              <c:f>'BC results'!$A$1402</c:f>
              <c:strCache>
                <c:ptCount val="1"/>
                <c:pt idx="0">
                  <c:v>Public Transport</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results'!$B$1402</c:f>
              <c:numCache>
                <c:formatCode>General</c:formatCode>
                <c:ptCount val="1"/>
                <c:pt idx="0">
                  <c:v>13</c:v>
                </c:pt>
              </c:numCache>
            </c:numRef>
          </c:xVal>
          <c:yVal>
            <c:numRef>
              <c:f>'BC results'!$C$1402</c:f>
              <c:numCache>
                <c:formatCode>General</c:formatCode>
                <c:ptCount val="1"/>
                <c:pt idx="0">
                  <c:v>16</c:v>
                </c:pt>
              </c:numCache>
            </c:numRef>
          </c:yVal>
          <c:smooth val="0"/>
          <c:extLst>
            <c:ext xmlns:c16="http://schemas.microsoft.com/office/drawing/2014/chart" uri="{C3380CC4-5D6E-409C-BE32-E72D297353CC}">
              <c16:uniqueId val="{00000003-6429-48B3-9BA7-77CB37E57E49}"/>
            </c:ext>
          </c:extLst>
        </c:ser>
        <c:ser>
          <c:idx val="8"/>
          <c:order val="3"/>
          <c:tx>
            <c:strRef>
              <c:f>'BC results'!$A$1403</c:f>
              <c:strCache>
                <c:ptCount val="1"/>
                <c:pt idx="0">
                  <c:v>Education issues</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results'!$B$1403</c:f>
              <c:numCache>
                <c:formatCode>General</c:formatCode>
                <c:ptCount val="1"/>
                <c:pt idx="0">
                  <c:v>20</c:v>
                </c:pt>
              </c:numCache>
            </c:numRef>
          </c:xVal>
          <c:yVal>
            <c:numRef>
              <c:f>'BC results'!$C$1403</c:f>
              <c:numCache>
                <c:formatCode>General</c:formatCode>
                <c:ptCount val="1"/>
                <c:pt idx="0">
                  <c:v>15</c:v>
                </c:pt>
              </c:numCache>
            </c:numRef>
          </c:yVal>
          <c:smooth val="0"/>
          <c:extLst>
            <c:ext xmlns:c16="http://schemas.microsoft.com/office/drawing/2014/chart" uri="{C3380CC4-5D6E-409C-BE32-E72D297353CC}">
              <c16:uniqueId val="{00000004-6429-48B3-9BA7-77CB37E57E49}"/>
            </c:ext>
          </c:extLst>
        </c:ser>
        <c:ser>
          <c:idx val="9"/>
          <c:order val="4"/>
          <c:tx>
            <c:strRef>
              <c:f>'BC results'!$A$1404</c:f>
              <c:strCache>
                <c:ptCount val="1"/>
                <c:pt idx="0">
                  <c:v>Job issues</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1.5836561826188752E-2"/>
                  <c:y val="-3.0221369416936272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6429-48B3-9BA7-77CB37E57E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results'!$B$1404</c:f>
              <c:numCache>
                <c:formatCode>General</c:formatCode>
                <c:ptCount val="1"/>
                <c:pt idx="0">
                  <c:v>25</c:v>
                </c:pt>
              </c:numCache>
            </c:numRef>
          </c:xVal>
          <c:yVal>
            <c:numRef>
              <c:f>'BC results'!$C$1404</c:f>
              <c:numCache>
                <c:formatCode>General</c:formatCode>
                <c:ptCount val="1"/>
                <c:pt idx="0">
                  <c:v>15</c:v>
                </c:pt>
              </c:numCache>
            </c:numRef>
          </c:yVal>
          <c:smooth val="0"/>
          <c:extLst>
            <c:ext xmlns:c16="http://schemas.microsoft.com/office/drawing/2014/chart" uri="{C3380CC4-5D6E-409C-BE32-E72D297353CC}">
              <c16:uniqueId val="{00000005-6429-48B3-9BA7-77CB37E57E49}"/>
            </c:ext>
          </c:extLst>
        </c:ser>
        <c:ser>
          <c:idx val="10"/>
          <c:order val="5"/>
          <c:tx>
            <c:strRef>
              <c:f>'BC results'!$A$1405</c:f>
              <c:strCache>
                <c:ptCount val="1"/>
                <c:pt idx="0">
                  <c:v>Housing issues</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0"/>
              <c:layout>
                <c:manualLayout>
                  <c:x val="9.2093020557611552E-3"/>
                  <c:y val="-1.562421236515486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6429-48B3-9BA7-77CB37E57E4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results'!$B$1405</c:f>
              <c:numCache>
                <c:formatCode>General</c:formatCode>
                <c:ptCount val="1"/>
                <c:pt idx="0">
                  <c:v>27</c:v>
                </c:pt>
              </c:numCache>
            </c:numRef>
          </c:xVal>
          <c:yVal>
            <c:numRef>
              <c:f>'BC results'!$C$1405</c:f>
              <c:numCache>
                <c:formatCode>General</c:formatCode>
                <c:ptCount val="1"/>
                <c:pt idx="0">
                  <c:v>13</c:v>
                </c:pt>
              </c:numCache>
            </c:numRef>
          </c:yVal>
          <c:smooth val="0"/>
          <c:extLst>
            <c:ext xmlns:c16="http://schemas.microsoft.com/office/drawing/2014/chart" uri="{C3380CC4-5D6E-409C-BE32-E72D297353CC}">
              <c16:uniqueId val="{00000007-6429-48B3-9BA7-77CB37E57E49}"/>
            </c:ext>
          </c:extLst>
        </c:ser>
        <c:ser>
          <c:idx val="11"/>
          <c:order val="6"/>
          <c:tx>
            <c:strRef>
              <c:f>'BC results'!$A$1406</c:f>
              <c:strCache>
                <c:ptCount val="1"/>
                <c:pt idx="0">
                  <c:v>People's attitudes</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results'!$B$1406</c:f>
              <c:numCache>
                <c:formatCode>General</c:formatCode>
                <c:ptCount val="1"/>
                <c:pt idx="0">
                  <c:v>5</c:v>
                </c:pt>
              </c:numCache>
            </c:numRef>
          </c:xVal>
          <c:yVal>
            <c:numRef>
              <c:f>'BC results'!$C$1406</c:f>
              <c:numCache>
                <c:formatCode>General</c:formatCode>
                <c:ptCount val="1"/>
                <c:pt idx="0">
                  <c:v>13</c:v>
                </c:pt>
              </c:numCache>
            </c:numRef>
          </c:yVal>
          <c:smooth val="0"/>
          <c:extLst>
            <c:ext xmlns:c16="http://schemas.microsoft.com/office/drawing/2014/chart" uri="{C3380CC4-5D6E-409C-BE32-E72D297353CC}">
              <c16:uniqueId val="{00000008-6429-48B3-9BA7-77CB37E57E49}"/>
            </c:ext>
          </c:extLst>
        </c:ser>
        <c:ser>
          <c:idx val="12"/>
          <c:order val="7"/>
          <c:tx>
            <c:strRef>
              <c:f>'BC results'!$A$1407</c:f>
              <c:strCache>
                <c:ptCount val="1"/>
                <c:pt idx="0">
                  <c:v>Funding for services</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dLbl>
              <c:idx val="0"/>
              <c:layout>
                <c:manualLayout>
                  <c:x val="-7.6491834418843899E-2"/>
                  <c:y val="-4.273321831846333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6429-48B3-9BA7-77CB37E57E4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results'!$B$1407</c:f>
              <c:numCache>
                <c:formatCode>General</c:formatCode>
                <c:ptCount val="1"/>
                <c:pt idx="0">
                  <c:v>3</c:v>
                </c:pt>
              </c:numCache>
            </c:numRef>
          </c:xVal>
          <c:yVal>
            <c:numRef>
              <c:f>'BC results'!$C$1407</c:f>
              <c:numCache>
                <c:formatCode>General</c:formatCode>
                <c:ptCount val="1"/>
                <c:pt idx="0">
                  <c:v>9</c:v>
                </c:pt>
              </c:numCache>
            </c:numRef>
          </c:yVal>
          <c:smooth val="0"/>
          <c:extLst>
            <c:ext xmlns:c16="http://schemas.microsoft.com/office/drawing/2014/chart" uri="{C3380CC4-5D6E-409C-BE32-E72D297353CC}">
              <c16:uniqueId val="{0000000A-6429-48B3-9BA7-77CB37E57E49}"/>
            </c:ext>
          </c:extLst>
        </c:ser>
        <c:ser>
          <c:idx val="14"/>
          <c:order val="8"/>
          <c:tx>
            <c:strRef>
              <c:f>'BC results'!$A$1408</c:f>
              <c:strCache>
                <c:ptCount val="1"/>
                <c:pt idx="0">
                  <c:v>Mental health issues</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results'!$B$1408</c:f>
              <c:numCache>
                <c:formatCode>General</c:formatCode>
                <c:ptCount val="1"/>
                <c:pt idx="0">
                  <c:v>26</c:v>
                </c:pt>
              </c:numCache>
            </c:numRef>
          </c:xVal>
          <c:yVal>
            <c:numRef>
              <c:f>'BC results'!$C$1408</c:f>
              <c:numCache>
                <c:formatCode>General</c:formatCode>
                <c:ptCount val="1"/>
                <c:pt idx="0">
                  <c:v>9</c:v>
                </c:pt>
              </c:numCache>
            </c:numRef>
          </c:yVal>
          <c:smooth val="0"/>
          <c:extLst>
            <c:ext xmlns:c16="http://schemas.microsoft.com/office/drawing/2014/chart" uri="{C3380CC4-5D6E-409C-BE32-E72D297353CC}">
              <c16:uniqueId val="{0000000B-6429-48B3-9BA7-77CB37E57E49}"/>
            </c:ext>
          </c:extLst>
        </c:ser>
        <c:ser>
          <c:idx val="1"/>
          <c:order val="9"/>
          <c:tx>
            <c:strRef>
              <c:f>'BC results'!$A$1409</c:f>
              <c:strCache>
                <c:ptCount val="1"/>
                <c:pt idx="0">
                  <c:v>Safe environments</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0"/>
              <c:layout>
                <c:manualLayout>
                  <c:x val="1.6406469640779496E-3"/>
                  <c:y val="-2.605075311642750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6429-48B3-9BA7-77CB37E57E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results'!$B$1409</c:f>
              <c:numCache>
                <c:formatCode>General</c:formatCode>
                <c:ptCount val="1"/>
                <c:pt idx="0">
                  <c:v>6</c:v>
                </c:pt>
              </c:numCache>
            </c:numRef>
          </c:xVal>
          <c:yVal>
            <c:numRef>
              <c:f>'BC results'!$C$1409</c:f>
              <c:numCache>
                <c:formatCode>General</c:formatCode>
                <c:ptCount val="1"/>
                <c:pt idx="0">
                  <c:v>9</c:v>
                </c:pt>
              </c:numCache>
            </c:numRef>
          </c:yVal>
          <c:smooth val="0"/>
          <c:extLst>
            <c:ext xmlns:c16="http://schemas.microsoft.com/office/drawing/2014/chart" uri="{C3380CC4-5D6E-409C-BE32-E72D297353CC}">
              <c16:uniqueId val="{0000000D-6429-48B3-9BA7-77CB37E57E49}"/>
            </c:ext>
          </c:extLst>
        </c:ser>
        <c:ser>
          <c:idx val="2"/>
          <c:order val="10"/>
          <c:tx>
            <c:strRef>
              <c:f>'BC results'!$A$1410</c:f>
              <c:strCache>
                <c:ptCount val="1"/>
                <c:pt idx="0">
                  <c:v>Engagement / language</c:v>
                </c:pt>
              </c:strCache>
            </c:strRef>
          </c:tx>
          <c:spPr>
            <a:ln w="25400" cap="rnd">
              <a:no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results'!$B$1410</c:f>
              <c:numCache>
                <c:formatCode>General</c:formatCode>
                <c:ptCount val="1"/>
              </c:numCache>
            </c:numRef>
          </c:xVal>
          <c:yVal>
            <c:numRef>
              <c:f>'BC results'!$C$1410</c:f>
              <c:numCache>
                <c:formatCode>General</c:formatCode>
                <c:ptCount val="1"/>
                <c:pt idx="0">
                  <c:v>7</c:v>
                </c:pt>
              </c:numCache>
            </c:numRef>
          </c:yVal>
          <c:smooth val="0"/>
          <c:extLst>
            <c:ext xmlns:c16="http://schemas.microsoft.com/office/drawing/2014/chart" uri="{C3380CC4-5D6E-409C-BE32-E72D297353CC}">
              <c16:uniqueId val="{0000000E-6429-48B3-9BA7-77CB37E57E49}"/>
            </c:ext>
          </c:extLst>
        </c:ser>
        <c:ser>
          <c:idx val="3"/>
          <c:order val="11"/>
          <c:tx>
            <c:strRef>
              <c:f>'BC results'!$A$1411</c:f>
              <c:strCache>
                <c:ptCount val="1"/>
                <c:pt idx="0">
                  <c:v>Sports Facilities</c:v>
                </c:pt>
              </c:strCache>
            </c:strRef>
          </c:tx>
          <c:spPr>
            <a:ln w="25400" cap="rnd">
              <a:no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results'!$B$1411</c:f>
              <c:numCache>
                <c:formatCode>General</c:formatCode>
                <c:ptCount val="1"/>
                <c:pt idx="0">
                  <c:v>2</c:v>
                </c:pt>
              </c:numCache>
            </c:numRef>
          </c:xVal>
          <c:yVal>
            <c:numRef>
              <c:f>'BC results'!$C$1411</c:f>
              <c:numCache>
                <c:formatCode>General</c:formatCode>
                <c:ptCount val="1"/>
                <c:pt idx="0">
                  <c:v>6</c:v>
                </c:pt>
              </c:numCache>
            </c:numRef>
          </c:yVal>
          <c:smooth val="0"/>
          <c:extLst>
            <c:ext xmlns:c16="http://schemas.microsoft.com/office/drawing/2014/chart" uri="{C3380CC4-5D6E-409C-BE32-E72D297353CC}">
              <c16:uniqueId val="{0000000F-6429-48B3-9BA7-77CB37E57E49}"/>
            </c:ext>
          </c:extLst>
        </c:ser>
        <c:ser>
          <c:idx val="4"/>
          <c:order val="12"/>
          <c:tx>
            <c:strRef>
              <c:f>'BC results'!$A$1412</c:f>
              <c:strCache>
                <c:ptCount val="1"/>
                <c:pt idx="0">
                  <c:v>Crime Issues</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4.553493610103343E-2"/>
                  <c:y val="2.816725879018959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6429-48B3-9BA7-77CB37E57E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results'!$B$1412</c:f>
              <c:numCache>
                <c:formatCode>General</c:formatCode>
                <c:ptCount val="1"/>
                <c:pt idx="0">
                  <c:v>2</c:v>
                </c:pt>
              </c:numCache>
            </c:numRef>
          </c:xVal>
          <c:yVal>
            <c:numRef>
              <c:f>'BC results'!$C$1412</c:f>
              <c:numCache>
                <c:formatCode>General</c:formatCode>
                <c:ptCount val="1"/>
                <c:pt idx="0">
                  <c:v>3</c:v>
                </c:pt>
              </c:numCache>
            </c:numRef>
          </c:yVal>
          <c:smooth val="0"/>
          <c:extLst>
            <c:ext xmlns:c16="http://schemas.microsoft.com/office/drawing/2014/chart" uri="{C3380CC4-5D6E-409C-BE32-E72D297353CC}">
              <c16:uniqueId val="{00000011-6429-48B3-9BA7-77CB37E57E49}"/>
            </c:ext>
          </c:extLst>
        </c:ser>
        <c:ser>
          <c:idx val="5"/>
          <c:order val="13"/>
          <c:tx>
            <c:strRef>
              <c:f>'BC results'!$A$1413</c:f>
              <c:strCache>
                <c:ptCount val="1"/>
                <c:pt idx="0">
                  <c:v>The Future</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0"/>
              <c:layout>
                <c:manualLayout>
                  <c:x val="1.0328061712905449E-2"/>
                  <c:y val="-3.230667756719084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6429-48B3-9BA7-77CB37E57E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results'!$B$1413</c:f>
              <c:numCache>
                <c:formatCode>General</c:formatCode>
                <c:ptCount val="1"/>
                <c:pt idx="0">
                  <c:v>7</c:v>
                </c:pt>
              </c:numCache>
            </c:numRef>
          </c:xVal>
          <c:yVal>
            <c:numRef>
              <c:f>'BC results'!$C$1413</c:f>
              <c:numCache>
                <c:formatCode>General</c:formatCode>
                <c:ptCount val="1"/>
                <c:pt idx="0">
                  <c:v>3</c:v>
                </c:pt>
              </c:numCache>
            </c:numRef>
          </c:yVal>
          <c:smooth val="0"/>
          <c:extLst>
            <c:ext xmlns:c16="http://schemas.microsoft.com/office/drawing/2014/chart" uri="{C3380CC4-5D6E-409C-BE32-E72D297353CC}">
              <c16:uniqueId val="{00000013-6429-48B3-9BA7-77CB37E57E49}"/>
            </c:ext>
          </c:extLst>
        </c:ser>
        <c:ser>
          <c:idx val="13"/>
          <c:order val="14"/>
          <c:tx>
            <c:strRef>
              <c:f>'BC results'!$A$1414</c:f>
              <c:strCache>
                <c:ptCount val="1"/>
                <c:pt idx="0">
                  <c:v>Pollution</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3.7983254701094898E-2"/>
                  <c:y val="-4.690383461897248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6429-48B3-9BA7-77CB37E57E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results'!$B$1414</c:f>
              <c:numCache>
                <c:formatCode>General</c:formatCode>
                <c:ptCount val="1"/>
                <c:pt idx="0">
                  <c:v>6</c:v>
                </c:pt>
              </c:numCache>
            </c:numRef>
          </c:xVal>
          <c:yVal>
            <c:numRef>
              <c:f>'BC results'!$C$1414</c:f>
              <c:numCache>
                <c:formatCode>General</c:formatCode>
                <c:ptCount val="1"/>
                <c:pt idx="0">
                  <c:v>2</c:v>
                </c:pt>
              </c:numCache>
            </c:numRef>
          </c:yVal>
          <c:smooth val="0"/>
          <c:extLst>
            <c:ext xmlns:c16="http://schemas.microsoft.com/office/drawing/2014/chart" uri="{C3380CC4-5D6E-409C-BE32-E72D297353CC}">
              <c16:uniqueId val="{00000015-6429-48B3-9BA7-77CB37E57E49}"/>
            </c:ext>
          </c:extLst>
        </c:ser>
        <c:ser>
          <c:idx val="15"/>
          <c:order val="15"/>
          <c:tx>
            <c:strRef>
              <c:f>'BC results'!$A$1415</c:f>
              <c:strCache>
                <c:ptCount val="1"/>
                <c:pt idx="0">
                  <c:v>Rurality</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dLbl>
              <c:idx val="0"/>
              <c:layout>
                <c:manualLayout>
                  <c:x val="-2.3691835965813268E-2"/>
                  <c:y val="4.067910769171657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6429-48B3-9BA7-77CB37E57E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results'!$B$1415</c:f>
              <c:numCache>
                <c:formatCode>General</c:formatCode>
                <c:ptCount val="1"/>
                <c:pt idx="0">
                  <c:v>5</c:v>
                </c:pt>
              </c:numCache>
            </c:numRef>
          </c:xVal>
          <c:yVal>
            <c:numRef>
              <c:f>'BC results'!$C$1415</c:f>
              <c:numCache>
                <c:formatCode>General</c:formatCode>
                <c:ptCount val="1"/>
                <c:pt idx="0">
                  <c:v>1</c:v>
                </c:pt>
              </c:numCache>
            </c:numRef>
          </c:yVal>
          <c:smooth val="0"/>
          <c:extLst>
            <c:ext xmlns:c16="http://schemas.microsoft.com/office/drawing/2014/chart" uri="{C3380CC4-5D6E-409C-BE32-E72D297353CC}">
              <c16:uniqueId val="{00000017-6429-48B3-9BA7-77CB37E57E49}"/>
            </c:ext>
          </c:extLst>
        </c:ser>
        <c:ser>
          <c:idx val="16"/>
          <c:order val="16"/>
          <c:tx>
            <c:strRef>
              <c:f>'BC results'!$A$1416</c:f>
              <c:strCache>
                <c:ptCount val="1"/>
                <c:pt idx="0">
                  <c:v>Drugs</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dLbl>
              <c:idx val="0"/>
              <c:layout>
                <c:manualLayout>
                  <c:x val="1.8991627350547474E-2"/>
                  <c:y val="-2.60507531164273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6429-48B3-9BA7-77CB37E57E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results'!$B$1416</c:f>
              <c:numCache>
                <c:formatCode>General</c:formatCode>
                <c:ptCount val="1"/>
                <c:pt idx="0">
                  <c:v>7</c:v>
                </c:pt>
              </c:numCache>
            </c:numRef>
          </c:xVal>
          <c:yVal>
            <c:numRef>
              <c:f>'BC results'!$C$1416</c:f>
              <c:numCache>
                <c:formatCode>General</c:formatCode>
                <c:ptCount val="1"/>
                <c:pt idx="0">
                  <c:v>1</c:v>
                </c:pt>
              </c:numCache>
            </c:numRef>
          </c:yVal>
          <c:smooth val="0"/>
          <c:extLst>
            <c:ext xmlns:c16="http://schemas.microsoft.com/office/drawing/2014/chart" uri="{C3380CC4-5D6E-409C-BE32-E72D297353CC}">
              <c16:uniqueId val="{00000019-6429-48B3-9BA7-77CB37E57E49}"/>
            </c:ext>
          </c:extLst>
        </c:ser>
        <c:ser>
          <c:idx val="17"/>
          <c:order val="17"/>
          <c:tx>
            <c:strRef>
              <c:f>'BC results'!$A$1417</c:f>
              <c:strCache>
                <c:ptCount val="1"/>
                <c:pt idx="0">
                  <c:v>Costs of living</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dLbl>
              <c:idx val="0"/>
              <c:layout>
                <c:manualLayout>
                  <c:x val="8.3644311777496816E-2"/>
                  <c:y val="-1.353890421490036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6429-48B3-9BA7-77CB37E57E4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 results'!$B$1417</c:f>
              <c:numCache>
                <c:formatCode>General</c:formatCode>
                <c:ptCount val="1"/>
                <c:pt idx="0">
                  <c:v>7</c:v>
                </c:pt>
              </c:numCache>
            </c:numRef>
          </c:xVal>
          <c:yVal>
            <c:numRef>
              <c:f>'BC results'!$C$1417</c:f>
              <c:numCache>
                <c:formatCode>General</c:formatCode>
                <c:ptCount val="1"/>
                <c:pt idx="0">
                  <c:v>0</c:v>
                </c:pt>
              </c:numCache>
            </c:numRef>
          </c:yVal>
          <c:smooth val="0"/>
          <c:extLst>
            <c:ext xmlns:c16="http://schemas.microsoft.com/office/drawing/2014/chart" uri="{C3380CC4-5D6E-409C-BE32-E72D297353CC}">
              <c16:uniqueId val="{0000001B-6429-48B3-9BA7-77CB37E57E49}"/>
            </c:ext>
          </c:extLst>
        </c:ser>
        <c:dLbls>
          <c:dLblPos val="t"/>
          <c:showLegendKey val="0"/>
          <c:showVal val="1"/>
          <c:showCatName val="0"/>
          <c:showSerName val="0"/>
          <c:showPercent val="0"/>
          <c:showBubbleSize val="0"/>
        </c:dLbls>
        <c:axId val="1153318064"/>
        <c:axId val="1153318392"/>
      </c:scatterChart>
      <c:valAx>
        <c:axId val="115331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000" b="1" i="0" baseline="0">
                    <a:effectLst/>
                    <a:latin typeface="Arial" panose="020B0604020202020204" pitchFamily="34" charset="0"/>
                    <a:cs typeface="Arial" panose="020B0604020202020204" pitchFamily="34" charset="0"/>
                  </a:rPr>
                  <a:t>What do you think are the biggest issues facing children and young people?</a:t>
                </a:r>
                <a:endParaRPr lang="en-GB" sz="1000" b="1">
                  <a:effectLst/>
                  <a:latin typeface="Arial" panose="020B0604020202020204" pitchFamily="34" charset="0"/>
                  <a:cs typeface="Arial" panose="020B0604020202020204" pitchFamily="34" charset="0"/>
                </a:endParaRPr>
              </a:p>
            </c:rich>
          </c:tx>
          <c:layout>
            <c:manualLayout>
              <c:xMode val="edge"/>
              <c:yMode val="edge"/>
              <c:x val="0.16277438757655294"/>
              <c:y val="0.9608041302633909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majorUnit val="10"/>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000" b="1" i="0" u="none" strike="noStrike" baseline="0">
                    <a:effectLst/>
                    <a:latin typeface="Arial" panose="020B0604020202020204" pitchFamily="34" charset="0"/>
                    <a:cs typeface="Arial" panose="020B0604020202020204" pitchFamily="34" charset="0"/>
                  </a:rPr>
                  <a:t>What needs to be done to support children and young people?</a:t>
                </a:r>
                <a:endParaRPr lang="en-GB" sz="1000" b="1">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i="0" baseline="0">
                <a:effectLst/>
                <a:latin typeface="Arial" panose="020B0604020202020204" pitchFamily="34" charset="0"/>
                <a:cs typeface="Arial" panose="020B0604020202020204" pitchFamily="34" charset="0"/>
              </a:rPr>
              <a:t>Are there challenges for you and your family in eating healthy food?</a:t>
            </a:r>
            <a:endParaRPr lang="en-GB" sz="120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385773373961009"/>
          <c:y val="0.1422847759963492"/>
          <c:w val="0.54586399478332381"/>
          <c:h val="0.83471659832381673"/>
        </c:manualLayout>
      </c:layout>
      <c:barChart>
        <c:barDir val="bar"/>
        <c:grouping val="stacked"/>
        <c:varyColors val="0"/>
        <c:ser>
          <c:idx val="2"/>
          <c:order val="0"/>
          <c:tx>
            <c:strRef>
              <c:f>'BC results'!$B$1463</c:f>
              <c:strCache>
                <c:ptCount val="1"/>
                <c:pt idx="0">
                  <c:v>Total</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results'!$A$1464:$A$1472</c:f>
              <c:strCache>
                <c:ptCount val="9"/>
                <c:pt idx="0">
                  <c:v>Cost of healthy food / rising costs of living</c:v>
                </c:pt>
                <c:pt idx="1">
                  <c:v>Health / diet issues</c:v>
                </c:pt>
                <c:pt idx="2">
                  <c:v>Knowing how to eat healthily / cook</c:v>
                </c:pt>
                <c:pt idx="3">
                  <c:v>Lack of access / distance to local supermarket / choice</c:v>
                </c:pt>
                <c:pt idx="4">
                  <c:v>Lack of time to prepare.</c:v>
                </c:pt>
                <c:pt idx="5">
                  <c:v>Motivation to cook / eat healthy food</c:v>
                </c:pt>
                <c:pt idx="6">
                  <c:v>Yes</c:v>
                </c:pt>
                <c:pt idx="7">
                  <c:v>No</c:v>
                </c:pt>
                <c:pt idx="8">
                  <c:v>N/a / blank</c:v>
                </c:pt>
              </c:strCache>
            </c:strRef>
          </c:cat>
          <c:val>
            <c:numRef>
              <c:f>'BC results'!$B$1464:$B$1472</c:f>
              <c:numCache>
                <c:formatCode>General</c:formatCode>
                <c:ptCount val="9"/>
                <c:pt idx="0">
                  <c:v>18</c:v>
                </c:pt>
                <c:pt idx="1">
                  <c:v>5</c:v>
                </c:pt>
                <c:pt idx="2">
                  <c:v>1</c:v>
                </c:pt>
                <c:pt idx="3">
                  <c:v>8</c:v>
                </c:pt>
                <c:pt idx="4">
                  <c:v>3</c:v>
                </c:pt>
                <c:pt idx="5">
                  <c:v>3</c:v>
                </c:pt>
                <c:pt idx="6">
                  <c:v>3</c:v>
                </c:pt>
                <c:pt idx="7">
                  <c:v>133</c:v>
                </c:pt>
                <c:pt idx="8">
                  <c:v>15</c:v>
                </c:pt>
              </c:numCache>
            </c:numRef>
          </c:val>
          <c:extLst>
            <c:ext xmlns:c16="http://schemas.microsoft.com/office/drawing/2014/chart" uri="{C3380CC4-5D6E-409C-BE32-E72D297353CC}">
              <c16:uniqueId val="{00000000-775A-4CAD-BF1D-C5107F72827B}"/>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i="0" baseline="0">
                <a:effectLst/>
                <a:latin typeface="Arial" panose="020B0604020202020204" pitchFamily="34" charset="0"/>
                <a:cs typeface="Arial" panose="020B0604020202020204" pitchFamily="34" charset="0"/>
              </a:rPr>
              <a:t>Are there challenges for you and your family with regard to being active in your daily life?</a:t>
            </a:r>
            <a:endParaRPr lang="en-GB" sz="120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5650912402165821"/>
          <c:y val="0.1422847759963492"/>
          <c:w val="0.49788728486802603"/>
          <c:h val="0.83471659832381673"/>
        </c:manualLayout>
      </c:layout>
      <c:barChart>
        <c:barDir val="bar"/>
        <c:grouping val="stacked"/>
        <c:varyColors val="0"/>
        <c:ser>
          <c:idx val="2"/>
          <c:order val="0"/>
          <c:tx>
            <c:strRef>
              <c:f>'BC results'!$B$1527</c:f>
              <c:strCache>
                <c:ptCount val="1"/>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results'!$A$1528:$A$1537</c:f>
              <c:strCache>
                <c:ptCount val="10"/>
                <c:pt idx="0">
                  <c:v>Cost of facilities</c:v>
                </c:pt>
                <c:pt idx="1">
                  <c:v>Lack of adequate local facilities / transport</c:v>
                </c:pt>
                <c:pt idx="2">
                  <c:v>Mobility issues</c:v>
                </c:pt>
                <c:pt idx="3">
                  <c:v>Motivation</c:v>
                </c:pt>
                <c:pt idx="4">
                  <c:v>Safety when exercising outdoors</c:v>
                </c:pt>
                <c:pt idx="5">
                  <c:v>Time / work life balance</c:v>
                </c:pt>
                <c:pt idx="6">
                  <c:v>Underlying health issues</c:v>
                </c:pt>
                <c:pt idx="7">
                  <c:v>Yes - unspecified</c:v>
                </c:pt>
                <c:pt idx="8">
                  <c:v>No</c:v>
                </c:pt>
                <c:pt idx="9">
                  <c:v>N/A / blank</c:v>
                </c:pt>
              </c:strCache>
            </c:strRef>
          </c:cat>
          <c:val>
            <c:numRef>
              <c:f>'BC results'!$B$1528:$B$1537</c:f>
              <c:numCache>
                <c:formatCode>General</c:formatCode>
                <c:ptCount val="10"/>
                <c:pt idx="0">
                  <c:v>5</c:v>
                </c:pt>
                <c:pt idx="1">
                  <c:v>12</c:v>
                </c:pt>
                <c:pt idx="2">
                  <c:v>5</c:v>
                </c:pt>
                <c:pt idx="3">
                  <c:v>3</c:v>
                </c:pt>
                <c:pt idx="4">
                  <c:v>2</c:v>
                </c:pt>
                <c:pt idx="5">
                  <c:v>11</c:v>
                </c:pt>
                <c:pt idx="6">
                  <c:v>12</c:v>
                </c:pt>
                <c:pt idx="7">
                  <c:v>5</c:v>
                </c:pt>
                <c:pt idx="8">
                  <c:v>123</c:v>
                </c:pt>
                <c:pt idx="9">
                  <c:v>16</c:v>
                </c:pt>
              </c:numCache>
            </c:numRef>
          </c:val>
          <c:extLst>
            <c:ext xmlns:c16="http://schemas.microsoft.com/office/drawing/2014/chart" uri="{C3380CC4-5D6E-409C-BE32-E72D297353CC}">
              <c16:uniqueId val="{00000000-4625-47AF-A3A3-54CE9206C32E}"/>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ax val="13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'extra BC indicators'!$B$118</c:f>
              <c:strCache>
                <c:ptCount val="1"/>
                <c:pt idx="0">
                  <c:v>Females</c:v>
                </c:pt>
              </c:strCache>
            </c:strRef>
          </c:tx>
          <c:spPr>
            <a:solidFill>
              <a:schemeClr val="accent2">
                <a:lumMod val="60000"/>
                <a:lumOff val="4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'extra BC indicators'!$A$119:$A$136</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'extra BC indicators'!$B$119:$B$136</c:f>
              <c:numCache>
                <c:formatCode>0.0%</c:formatCode>
                <c:ptCount val="18"/>
                <c:pt idx="0">
                  <c:v>-1.6672807663964628E-2</c:v>
                </c:pt>
                <c:pt idx="1">
                  <c:v>-1.989683124539425E-2</c:v>
                </c:pt>
                <c:pt idx="2">
                  <c:v>-2.5331613854089906E-2</c:v>
                </c:pt>
                <c:pt idx="3">
                  <c:v>-2.7081798084008842E-2</c:v>
                </c:pt>
                <c:pt idx="4">
                  <c:v>-1.787030213706706E-2</c:v>
                </c:pt>
                <c:pt idx="5">
                  <c:v>-1.6857037582903463E-2</c:v>
                </c:pt>
                <c:pt idx="6">
                  <c:v>-2.1923360353721444E-2</c:v>
                </c:pt>
                <c:pt idx="7">
                  <c:v>-1.6396462785556374E-2</c:v>
                </c:pt>
                <c:pt idx="8">
                  <c:v>-2.1370670596904937E-2</c:v>
                </c:pt>
                <c:pt idx="9">
                  <c:v>-2.9845246868091379E-2</c:v>
                </c:pt>
                <c:pt idx="10">
                  <c:v>-3.6293294030950628E-2</c:v>
                </c:pt>
                <c:pt idx="11">
                  <c:v>-4.7531319086219603E-2</c:v>
                </c:pt>
                <c:pt idx="12">
                  <c:v>-4.5873249815770081E-2</c:v>
                </c:pt>
                <c:pt idx="13">
                  <c:v>-4.4215180545320559E-2</c:v>
                </c:pt>
                <c:pt idx="14">
                  <c:v>-4.5781134856300663E-2</c:v>
                </c:pt>
                <c:pt idx="15">
                  <c:v>-2.9753131908621961E-2</c:v>
                </c:pt>
                <c:pt idx="16">
                  <c:v>-2.1094325718496683E-2</c:v>
                </c:pt>
                <c:pt idx="17">
                  <c:v>-2.0081061164333086E-2</c:v>
                </c:pt>
              </c:numCache>
            </c:numRef>
          </c:val>
          <c:extLst>
            <c:ext xmlns:c16="http://schemas.microsoft.com/office/drawing/2014/chart" uri="{C3380CC4-5D6E-409C-BE32-E72D297353CC}">
              <c16:uniqueId val="{00000000-D473-467A-9B3D-A44AD561BE26}"/>
            </c:ext>
          </c:extLst>
        </c:ser>
        <c:ser>
          <c:idx val="1"/>
          <c:order val="1"/>
          <c:tx>
            <c:strRef>
              <c:f>'extra BC indicators'!$C$118</c:f>
              <c:strCache>
                <c:ptCount val="1"/>
                <c:pt idx="0">
                  <c:v>Males</c:v>
                </c:pt>
              </c:strCache>
            </c:strRef>
          </c:tx>
          <c:spPr>
            <a:solidFill>
              <a:schemeClr val="accent1"/>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'extra BC indicators'!$A$119:$A$136</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'extra BC indicators'!$C$119:$C$136</c:f>
              <c:numCache>
                <c:formatCode>0.0%</c:formatCode>
                <c:ptCount val="18"/>
                <c:pt idx="0">
                  <c:v>1.7962417096536478E-2</c:v>
                </c:pt>
                <c:pt idx="1">
                  <c:v>2.1554900515843772E-2</c:v>
                </c:pt>
                <c:pt idx="2">
                  <c:v>2.5055268975681652E-2</c:v>
                </c:pt>
                <c:pt idx="3">
                  <c:v>2.9661016949152543E-2</c:v>
                </c:pt>
                <c:pt idx="4">
                  <c:v>1.7317612380250553E-2</c:v>
                </c:pt>
                <c:pt idx="5">
                  <c:v>1.8238761974944732E-2</c:v>
                </c:pt>
                <c:pt idx="6">
                  <c:v>2.4410464259395727E-2</c:v>
                </c:pt>
                <c:pt idx="7">
                  <c:v>2.0173176123802504E-2</c:v>
                </c:pt>
                <c:pt idx="8">
                  <c:v>2.1923360353721444E-2</c:v>
                </c:pt>
                <c:pt idx="9">
                  <c:v>2.6068533529845245E-2</c:v>
                </c:pt>
                <c:pt idx="10">
                  <c:v>3.6293294030950628E-2</c:v>
                </c:pt>
                <c:pt idx="11">
                  <c:v>4.8452468680913782E-2</c:v>
                </c:pt>
                <c:pt idx="12">
                  <c:v>4.3017686072218127E-2</c:v>
                </c:pt>
                <c:pt idx="13">
                  <c:v>4.3386145910095798E-2</c:v>
                </c:pt>
                <c:pt idx="14">
                  <c:v>4.2372881355932202E-2</c:v>
                </c:pt>
                <c:pt idx="15">
                  <c:v>2.8739867354458364E-2</c:v>
                </c:pt>
                <c:pt idx="16">
                  <c:v>1.8238761974944732E-2</c:v>
                </c:pt>
                <c:pt idx="17">
                  <c:v>1.3264554163596167E-2</c:v>
                </c:pt>
              </c:numCache>
            </c:numRef>
          </c:val>
          <c:extLst>
            <c:ext xmlns:c16="http://schemas.microsoft.com/office/drawing/2014/chart" uri="{C3380CC4-5D6E-409C-BE32-E72D297353CC}">
              <c16:uniqueId val="{00000001-D473-467A-9B3D-A44AD561BE26}"/>
            </c:ext>
          </c:extLst>
        </c:ser>
        <c:dLbls>
          <c:dLblPos val="inEnd"/>
          <c:showLegendKey val="0"/>
          <c:showVal val="1"/>
          <c:showCatName val="0"/>
          <c:showSerName val="0"/>
          <c:showPercent val="0"/>
          <c:showBubbleSize val="0"/>
        </c:dLbls>
        <c:gapWidth val="0"/>
        <c:overlap val="100"/>
        <c:axId val="2136486936"/>
        <c:axId val="2136488576"/>
      </c:barChart>
      <c:catAx>
        <c:axId val="2136486936"/>
        <c:scaling>
          <c:orientation val="maxMin"/>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Age</a:t>
                </a:r>
                <a:r>
                  <a:rPr lang="en-GB" baseline="0"/>
                  <a:t> Group</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488576"/>
        <c:crosses val="autoZero"/>
        <c:auto val="1"/>
        <c:lblAlgn val="ctr"/>
        <c:lblOffset val="100"/>
        <c:noMultiLvlLbl val="0"/>
      </c:catAx>
      <c:valAx>
        <c:axId val="21364885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of Overall Population</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486936"/>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i="0" baseline="0">
                <a:effectLst/>
              </a:rPr>
              <a:t>Gender</a:t>
            </a:r>
            <a:endParaRPr lang="en-GB" sz="1600">
              <a:effectLst/>
            </a:endParaRPr>
          </a:p>
        </c:rich>
      </c:tx>
      <c:layout>
        <c:manualLayout>
          <c:xMode val="edge"/>
          <c:yMode val="edge"/>
          <c:x val="0.4589522468403367"/>
          <c:y val="7.782959608278126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'BC results'!$B$1593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results'!$A$1594:$A$1597</c:f>
              <c:strCache>
                <c:ptCount val="4"/>
                <c:pt idx="0">
                  <c:v>Female</c:v>
                </c:pt>
                <c:pt idx="1">
                  <c:v>Male</c:v>
                </c:pt>
                <c:pt idx="2">
                  <c:v>Non binary</c:v>
                </c:pt>
                <c:pt idx="3">
                  <c:v>(blank)</c:v>
                </c:pt>
              </c:strCache>
            </c:strRef>
          </c:cat>
          <c:val>
            <c:numRef>
              <c:f>'BC results'!$B$1594:$B$1597</c:f>
              <c:numCache>
                <c:formatCode>General</c:formatCode>
                <c:ptCount val="4"/>
                <c:pt idx="0">
                  <c:v>129</c:v>
                </c:pt>
                <c:pt idx="1">
                  <c:v>48</c:v>
                </c:pt>
                <c:pt idx="2">
                  <c:v>1</c:v>
                </c:pt>
                <c:pt idx="3">
                  <c:v>7</c:v>
                </c:pt>
              </c:numCache>
            </c:numRef>
          </c:val>
          <c:extLst>
            <c:ext xmlns:c16="http://schemas.microsoft.com/office/drawing/2014/chart" uri="{C3380CC4-5D6E-409C-BE32-E72D297353CC}">
              <c16:uniqueId val="{00000000-1570-4758-8448-F269B65A0B16}"/>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0"/>
                  <a:t>Gender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Number of responses</a:t>
                </a:r>
              </a:p>
            </c:rich>
          </c:tx>
          <c:layout>
            <c:manualLayout>
              <c:xMode val="edge"/>
              <c:yMode val="edge"/>
              <c:x val="2.6098272325196802E-2"/>
              <c:y val="0.1703912228526604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i="0" baseline="0">
                <a:effectLst/>
              </a:rPr>
              <a:t>Age Group</a:t>
            </a:r>
            <a:endParaRPr lang="en-GB" sz="160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'BC results'!$B$1600</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results'!$A$1601:$A$1607</c:f>
              <c:strCache>
                <c:ptCount val="7"/>
                <c:pt idx="0">
                  <c:v>Under 25</c:v>
                </c:pt>
                <c:pt idx="1">
                  <c:v>25-34</c:v>
                </c:pt>
                <c:pt idx="2">
                  <c:v>35-44</c:v>
                </c:pt>
                <c:pt idx="3">
                  <c:v>45-54</c:v>
                </c:pt>
                <c:pt idx="4">
                  <c:v>55-64</c:v>
                </c:pt>
                <c:pt idx="5">
                  <c:v>65+</c:v>
                </c:pt>
                <c:pt idx="6">
                  <c:v>(blank)</c:v>
                </c:pt>
              </c:strCache>
            </c:strRef>
          </c:cat>
          <c:val>
            <c:numRef>
              <c:f>'BC results'!$B$1601:$B$1607</c:f>
              <c:numCache>
                <c:formatCode>General</c:formatCode>
                <c:ptCount val="7"/>
                <c:pt idx="0">
                  <c:v>6</c:v>
                </c:pt>
                <c:pt idx="1">
                  <c:v>7</c:v>
                </c:pt>
                <c:pt idx="2">
                  <c:v>23</c:v>
                </c:pt>
                <c:pt idx="3">
                  <c:v>22</c:v>
                </c:pt>
                <c:pt idx="4">
                  <c:v>39</c:v>
                </c:pt>
                <c:pt idx="5">
                  <c:v>79</c:v>
                </c:pt>
                <c:pt idx="6">
                  <c:v>9</c:v>
                </c:pt>
              </c:numCache>
            </c:numRef>
          </c:val>
          <c:extLst>
            <c:ext xmlns:c16="http://schemas.microsoft.com/office/drawing/2014/chart" uri="{C3380CC4-5D6E-409C-BE32-E72D297353CC}">
              <c16:uniqueId val="{00000000-E356-458C-9A8D-0C816DCD4CEC}"/>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Age Group</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Number of responses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i="0" baseline="0">
                <a:effectLst/>
              </a:rPr>
              <a:t>Ethnicity</a:t>
            </a:r>
            <a:endParaRPr lang="en-GB" sz="160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'BC results'!$B$1638</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results'!$A$1639:$A$1642</c:f>
              <c:strCache>
                <c:ptCount val="4"/>
                <c:pt idx="0">
                  <c:v>Mixed (White and Asian; White and Black African; White and Black Caribbean; any other mixed background)</c:v>
                </c:pt>
                <c:pt idx="1">
                  <c:v>Prefer not to say or don’t know</c:v>
                </c:pt>
                <c:pt idx="2">
                  <c:v>White (British; Irish; Welsh)</c:v>
                </c:pt>
                <c:pt idx="3">
                  <c:v>(blank)</c:v>
                </c:pt>
              </c:strCache>
            </c:strRef>
          </c:cat>
          <c:val>
            <c:numRef>
              <c:f>'BC results'!$B$1639:$B$1642</c:f>
              <c:numCache>
                <c:formatCode>General</c:formatCode>
                <c:ptCount val="4"/>
                <c:pt idx="0">
                  <c:v>1</c:v>
                </c:pt>
                <c:pt idx="1">
                  <c:v>2</c:v>
                </c:pt>
                <c:pt idx="2">
                  <c:v>175</c:v>
                </c:pt>
                <c:pt idx="3">
                  <c:v>7</c:v>
                </c:pt>
              </c:numCache>
            </c:numRef>
          </c:val>
          <c:extLst>
            <c:ext xmlns:c16="http://schemas.microsoft.com/office/drawing/2014/chart" uri="{C3380CC4-5D6E-409C-BE32-E72D297353CC}">
              <c16:uniqueId val="{00000000-AC91-40B4-A497-EA39D4BF0E76}"/>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Ethnicity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ax val="1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a:effectLst/>
              </a:rPr>
              <a:t>Housing Situation</a:t>
            </a:r>
            <a:endParaRPr lang="en-GB"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84661045090182"/>
          <c:y val="7.2445670891477437E-2"/>
          <c:w val="0.61204215918337834"/>
          <c:h val="0.78688966388751513"/>
        </c:manualLayout>
      </c:layout>
      <c:barChart>
        <c:barDir val="bar"/>
        <c:grouping val="stacked"/>
        <c:varyColors val="0"/>
        <c:ser>
          <c:idx val="0"/>
          <c:order val="0"/>
          <c:tx>
            <c:strRef>
              <c:f>'BC results'!$B$1610</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results'!$A$1611:$A$1617</c:f>
              <c:strCache>
                <c:ptCount val="7"/>
                <c:pt idx="0">
                  <c:v>Buying on mortgage</c:v>
                </c:pt>
                <c:pt idx="1">
                  <c:v>Live with family</c:v>
                </c:pt>
                <c:pt idx="2">
                  <c:v>Owned outright</c:v>
                </c:pt>
                <c:pt idx="3">
                  <c:v>Renting from council</c:v>
                </c:pt>
                <c:pt idx="4">
                  <c:v>Renting from Housing Association/Trust</c:v>
                </c:pt>
                <c:pt idx="5">
                  <c:v>Renting from private landlord</c:v>
                </c:pt>
                <c:pt idx="6">
                  <c:v>N/A / blank</c:v>
                </c:pt>
              </c:strCache>
            </c:strRef>
          </c:cat>
          <c:val>
            <c:numRef>
              <c:f>'BC results'!$B$1611:$B$1617</c:f>
              <c:numCache>
                <c:formatCode>General</c:formatCode>
                <c:ptCount val="7"/>
                <c:pt idx="0">
                  <c:v>23</c:v>
                </c:pt>
                <c:pt idx="1">
                  <c:v>4</c:v>
                </c:pt>
                <c:pt idx="2">
                  <c:v>115</c:v>
                </c:pt>
                <c:pt idx="3">
                  <c:v>5</c:v>
                </c:pt>
                <c:pt idx="4">
                  <c:v>13</c:v>
                </c:pt>
                <c:pt idx="5">
                  <c:v>15</c:v>
                </c:pt>
                <c:pt idx="6">
                  <c:v>10</c:v>
                </c:pt>
              </c:numCache>
            </c:numRef>
          </c:val>
          <c:extLst>
            <c:ext xmlns:c16="http://schemas.microsoft.com/office/drawing/2014/chart" uri="{C3380CC4-5D6E-409C-BE32-E72D297353CC}">
              <c16:uniqueId val="{00000000-9040-435C-854C-0F21A79200DB}"/>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Housing</a:t>
                </a:r>
                <a:r>
                  <a:rPr lang="en-GB" baseline="0"/>
                  <a:t> situation</a:t>
                </a:r>
                <a:endParaRPr lang="en-GB"/>
              </a:p>
            </c:rich>
          </c:tx>
          <c:layout>
            <c:manualLayout>
              <c:xMode val="edge"/>
              <c:yMode val="edge"/>
              <c:x val="0"/>
              <c:y val="0.3793021499581728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ax val="1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a:effectLst/>
              </a:rPr>
              <a:t>Working Situation</a:t>
            </a:r>
            <a:endParaRPr lang="en-GB"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'BC results'!$B$1627</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 results'!$A$1628:$A$1634</c:f>
              <c:strCache>
                <c:ptCount val="7"/>
                <c:pt idx="0">
                  <c:v>Doing something else (please specify)</c:v>
                </c:pt>
                <c:pt idx="1">
                  <c:v>Employee in full-time job (30 hours plus per wk)</c:v>
                </c:pt>
                <c:pt idx="2">
                  <c:v>Employee in part-time job (under 30 hours per week)</c:v>
                </c:pt>
                <c:pt idx="3">
                  <c:v>Gave up full time work last year and stopped driving</c:v>
                </c:pt>
                <c:pt idx="4">
                  <c:v>Looking after the home</c:v>
                </c:pt>
                <c:pt idx="5">
                  <c:v>Self employed full or part-time</c:v>
                </c:pt>
                <c:pt idx="6">
                  <c:v>Wholly retired from work</c:v>
                </c:pt>
              </c:strCache>
            </c:strRef>
          </c:cat>
          <c:val>
            <c:numRef>
              <c:f>'BC results'!$B$1628:$B$1634</c:f>
              <c:numCache>
                <c:formatCode>General</c:formatCode>
                <c:ptCount val="7"/>
                <c:pt idx="0">
                  <c:v>3</c:v>
                </c:pt>
                <c:pt idx="1">
                  <c:v>6</c:v>
                </c:pt>
                <c:pt idx="2">
                  <c:v>3</c:v>
                </c:pt>
                <c:pt idx="3">
                  <c:v>1</c:v>
                </c:pt>
                <c:pt idx="4">
                  <c:v>3</c:v>
                </c:pt>
                <c:pt idx="5">
                  <c:v>8</c:v>
                </c:pt>
                <c:pt idx="6">
                  <c:v>7</c:v>
                </c:pt>
              </c:numCache>
            </c:numRef>
          </c:val>
          <c:extLst>
            <c:ext xmlns:c16="http://schemas.microsoft.com/office/drawing/2014/chart" uri="{C3380CC4-5D6E-409C-BE32-E72D297353CC}">
              <c16:uniqueId val="{00000000-6EA0-4F87-A42F-35B3E204F9F9}"/>
            </c:ext>
          </c:extLst>
        </c:ser>
        <c:dLbls>
          <c:dLblPos val="ctr"/>
          <c:showLegendKey val="0"/>
          <c:showVal val="1"/>
          <c:showCatName val="0"/>
          <c:showSerName val="0"/>
          <c:showPercent val="0"/>
          <c:showBubbleSize val="0"/>
        </c:dLbls>
        <c:gapWidth val="59"/>
        <c:axId val="665518960"/>
        <c:axId val="665522240"/>
        <c:extLst/>
      </c:barChart>
      <c:catAx>
        <c:axId val="6655189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Working</a:t>
                </a:r>
                <a:r>
                  <a:rPr lang="en-GB" baseline="0"/>
                  <a:t> situation</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0.85164</cdr:x>
      <cdr:y>0.12931</cdr:y>
    </cdr:from>
    <cdr:to>
      <cdr:x>1</cdr:x>
      <cdr:y>0.82759</cdr:y>
    </cdr:to>
    <cdr:sp macro="" textlink="">
      <cdr:nvSpPr>
        <cdr:cNvPr id="2" name="TextBox 1">
          <a:extLst xmlns:a="http://schemas.openxmlformats.org/drawingml/2006/main">
            <a:ext uri="{FF2B5EF4-FFF2-40B4-BE49-F238E27FC236}">
              <a16:creationId xmlns:a16="http://schemas.microsoft.com/office/drawing/2014/main" id="{A1218B9C-6AD2-4C2E-8156-003C0BD14CE4}"/>
            </a:ext>
          </a:extLst>
        </cdr:cNvPr>
        <cdr:cNvSpPr txBox="1"/>
      </cdr:nvSpPr>
      <cdr:spPr>
        <a:xfrm xmlns:a="http://schemas.openxmlformats.org/drawingml/2006/main">
          <a:off x="6384472" y="494079"/>
          <a:ext cx="1112209" cy="2668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"Still living with parents because there’s nowhere round here actually affordable to move to or anywhere decently priced to rent." </a:t>
          </a:r>
        </a:p>
      </cdr:txBody>
    </cdr:sp>
  </cdr:relSizeAnchor>
</c:userShapes>
</file>

<file path=ppt/drawings/drawing2.xml><?xml version="1.0" encoding="utf-8"?>
<c:userShapes xmlns:c="http://schemas.openxmlformats.org/drawingml/2006/chart">
  <cdr:relSizeAnchor xmlns:cdr="http://schemas.openxmlformats.org/drawingml/2006/chartDrawing">
    <cdr:from>
      <cdr:x>0.8212</cdr:x>
      <cdr:y>0.15818</cdr:y>
    </cdr:from>
    <cdr:to>
      <cdr:x>0.97934</cdr:x>
      <cdr:y>0.9271</cdr:y>
    </cdr:to>
    <cdr:sp macro="" textlink="">
      <cdr:nvSpPr>
        <cdr:cNvPr id="2" name="TextBox 1">
          <a:extLst xmlns:a="http://schemas.openxmlformats.org/drawingml/2006/main">
            <a:ext uri="{FF2B5EF4-FFF2-40B4-BE49-F238E27FC236}">
              <a16:creationId xmlns:a16="http://schemas.microsoft.com/office/drawing/2014/main" id="{76B5DD11-A978-46BF-BE2A-17C891DFFFAC}"/>
            </a:ext>
          </a:extLst>
        </cdr:cNvPr>
        <cdr:cNvSpPr txBox="1"/>
      </cdr:nvSpPr>
      <cdr:spPr>
        <a:xfrm xmlns:a="http://schemas.openxmlformats.org/drawingml/2006/main">
          <a:off x="7636711" y="960855"/>
          <a:ext cx="1470526" cy="46705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0.79605</cdr:x>
      <cdr:y>0.10867</cdr:y>
    </cdr:from>
    <cdr:to>
      <cdr:x>0.98652</cdr:x>
      <cdr:y>0.96424</cdr:y>
    </cdr:to>
    <cdr:sp macro="" textlink="">
      <cdr:nvSpPr>
        <cdr:cNvPr id="4" name="TextBox 3">
          <a:extLst xmlns:a="http://schemas.openxmlformats.org/drawingml/2006/main">
            <a:ext uri="{FF2B5EF4-FFF2-40B4-BE49-F238E27FC236}">
              <a16:creationId xmlns:a16="http://schemas.microsoft.com/office/drawing/2014/main" id="{7CF324C1-B21D-4A14-B135-AF35A6B57587}"/>
            </a:ext>
          </a:extLst>
        </cdr:cNvPr>
        <cdr:cNvSpPr txBox="1"/>
      </cdr:nvSpPr>
      <cdr:spPr>
        <a:xfrm xmlns:a="http://schemas.openxmlformats.org/drawingml/2006/main">
          <a:off x="7402763" y="660066"/>
          <a:ext cx="1771316" cy="51969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"Children in rural areas can become isolated, and depressed. Taking children to clubs is expensive not only the cost of the club itself but also affording the transport. Online gatherings are no substitute for meeting face to face" </a:t>
          </a:r>
        </a:p>
        <a:p xmlns:a="http://schemas.openxmlformats.org/drawingml/2006/main">
          <a:endParaRPr lang="en-GB" sz="1100" dirty="0"/>
        </a:p>
        <a:p xmlns:a="http://schemas.openxmlformats.org/drawingml/2006/main">
          <a:r>
            <a:rPr lang="en-GB" sz="1100" dirty="0"/>
            <a:t>"Closure of local hospital due to staff shortages  delays &amp; access to hospital services in Shrewsbury  distance from Bishops Castle to hospital services  lack of local mental health services"</a:t>
          </a:r>
        </a:p>
        <a:p xmlns:a="http://schemas.openxmlformats.org/drawingml/2006/main">
          <a:endParaRPr lang="en-GB" sz="1100" dirty="0"/>
        </a:p>
        <a:p xmlns:a="http://schemas.openxmlformats.org/drawingml/2006/main">
          <a:r>
            <a:rPr lang="en-GB" sz="1100" dirty="0"/>
            <a:t>"Distance from services.   Too many retirees moving into the area putting pressure on health services and housing for young people "</a:t>
          </a:r>
        </a:p>
      </cdr:txBody>
    </cdr:sp>
  </cdr:relSizeAnchor>
</c:userShapes>
</file>

<file path=ppt/drawings/drawing3.xml><?xml version="1.0" encoding="utf-8"?>
<c:userShapes xmlns:c="http://schemas.openxmlformats.org/drawingml/2006/chart">
  <cdr:relSizeAnchor xmlns:cdr="http://schemas.openxmlformats.org/drawingml/2006/chartDrawing">
    <cdr:from>
      <cdr:x>0.7646</cdr:x>
      <cdr:y>0.18432</cdr:y>
    </cdr:from>
    <cdr:to>
      <cdr:x>0.97934</cdr:x>
      <cdr:y>0.91334</cdr:y>
    </cdr:to>
    <cdr:sp macro="" textlink="">
      <cdr:nvSpPr>
        <cdr:cNvPr id="2" name="TextBox 1">
          <a:extLst xmlns:a="http://schemas.openxmlformats.org/drawingml/2006/main">
            <a:ext uri="{FF2B5EF4-FFF2-40B4-BE49-F238E27FC236}">
              <a16:creationId xmlns:a16="http://schemas.microsoft.com/office/drawing/2014/main" id="{C2C4041B-C282-4102-8637-6C6668D381C9}"/>
            </a:ext>
          </a:extLst>
        </cdr:cNvPr>
        <cdr:cNvSpPr txBox="1"/>
      </cdr:nvSpPr>
      <cdr:spPr>
        <a:xfrm xmlns:a="http://schemas.openxmlformats.org/drawingml/2006/main">
          <a:off x="7110329" y="1119605"/>
          <a:ext cx="1996908" cy="44282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"So far I’ve found the Meadows clinic in Clun absolutely faultless, but equally I haven’t had any illnesses of note in last 12 months but their handling for new patients and covid vaccinations have been prompt and welcoming. "</a:t>
          </a:r>
          <a:br>
            <a:rPr lang="en-GB" sz="1100"/>
          </a:br>
          <a:br>
            <a:rPr lang="en-GB" sz="1100"/>
          </a:br>
          <a:r>
            <a:rPr lang="en-GB" sz="1100"/>
            <a:t>"Socialising young children and preteens. All available are paying clubs, no many non competitive sports, etc. just need more opportunities to socialise, safe places to play independently, primary school aged children having more space and relevance "</a:t>
          </a:r>
        </a:p>
      </cdr:txBody>
    </cdr:sp>
  </cdr:relSizeAnchor>
</c:userShapes>
</file>

<file path=ppt/drawings/drawing4.xml><?xml version="1.0" encoding="utf-8"?>
<c:userShapes xmlns:c="http://schemas.openxmlformats.org/drawingml/2006/chart">
  <cdr:relSizeAnchor xmlns:cdr="http://schemas.openxmlformats.org/drawingml/2006/chartDrawing">
    <cdr:from>
      <cdr:x>0.75833</cdr:x>
      <cdr:y>0.12084</cdr:y>
    </cdr:from>
    <cdr:to>
      <cdr:x>0.98667</cdr:x>
      <cdr:y>0.96819</cdr:y>
    </cdr:to>
    <cdr:sp macro="" textlink="">
      <cdr:nvSpPr>
        <cdr:cNvPr id="2" name="TextBox 1">
          <a:extLst xmlns:a="http://schemas.openxmlformats.org/drawingml/2006/main">
            <a:ext uri="{FF2B5EF4-FFF2-40B4-BE49-F238E27FC236}">
              <a16:creationId xmlns:a16="http://schemas.microsoft.com/office/drawing/2014/main" id="{EE35B570-2140-4546-A3E0-9CD2EB63271A}"/>
            </a:ext>
          </a:extLst>
        </cdr:cNvPr>
        <cdr:cNvSpPr txBox="1"/>
      </cdr:nvSpPr>
      <cdr:spPr>
        <a:xfrm xmlns:a="http://schemas.openxmlformats.org/drawingml/2006/main">
          <a:off x="7051996" y="734037"/>
          <a:ext cx="2123464" cy="51469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"Access to local centres. Public transport being poor for school as well (no sixth form in the town). Limits their choices"</a:t>
          </a:r>
          <a:br>
            <a:rPr lang="en-GB" sz="1100"/>
          </a:br>
          <a:endParaRPr lang="en-GB" sz="1100"/>
        </a:p>
        <a:p xmlns:a="http://schemas.openxmlformats.org/drawingml/2006/main">
          <a:r>
            <a:rPr lang="en-GB" sz="1100"/>
            <a:t>"Lack of activities and local training opportunities  Access to mental health support services  Lack employment opportunities  Poor public transport"</a:t>
          </a:r>
        </a:p>
        <a:p xmlns:a="http://schemas.openxmlformats.org/drawingml/2006/main">
          <a:endParaRPr lang="en-GB" sz="1100"/>
        </a:p>
        <a:p xmlns:a="http://schemas.openxmlformats.org/drawingml/2006/main">
          <a:r>
            <a:rPr lang="en-GB" sz="1100"/>
            <a:t>"There is a lack of things to do for young people in Clun. A shuttle-bus service to Bishops Castle, say, would allow access to the leisure centre and onward travel to Shrewsbury on the bus. In the opposite direction, a shuttle bus to Craven Arms would give access to the train line. In my 12 months living in Clun I’ve never once seen a bus pass through. "</a:t>
          </a:r>
          <a:br>
            <a:rPr lang="en-GB" sz="1100"/>
          </a:br>
          <a:br>
            <a:rPr lang="en-GB" sz="1100"/>
          </a:br>
          <a:r>
            <a:rPr lang="en-GB" sz="1100"/>
            <a:t>"Youth services mostly being scrapped and no support. No “affordable” housing being built driving people out into the towns and cities when we don’t want to."</a:t>
          </a:r>
        </a:p>
      </cdr:txBody>
    </cdr:sp>
  </cdr:relSizeAnchor>
</c:userShapes>
</file>

<file path=ppt/drawings/drawing5.xml><?xml version="1.0" encoding="utf-8"?>
<c:userShapes xmlns:c="http://schemas.openxmlformats.org/drawingml/2006/chart">
  <cdr:relSizeAnchor xmlns:cdr="http://schemas.openxmlformats.org/drawingml/2006/chartDrawing">
    <cdr:from>
      <cdr:x>0.7493</cdr:x>
      <cdr:y>0.06609</cdr:y>
    </cdr:from>
    <cdr:to>
      <cdr:x>0.98967</cdr:x>
      <cdr:y>0.9842</cdr:y>
    </cdr:to>
    <cdr:sp macro="" textlink="">
      <cdr:nvSpPr>
        <cdr:cNvPr id="2" name="TextBox 1">
          <a:extLst xmlns:a="http://schemas.openxmlformats.org/drawingml/2006/main">
            <a:ext uri="{FF2B5EF4-FFF2-40B4-BE49-F238E27FC236}">
              <a16:creationId xmlns:a16="http://schemas.microsoft.com/office/drawing/2014/main" id="{CE57578A-F998-4C1B-A5A1-360EBA784542}"/>
            </a:ext>
          </a:extLst>
        </cdr:cNvPr>
        <cdr:cNvSpPr txBox="1"/>
      </cdr:nvSpPr>
      <cdr:spPr>
        <a:xfrm xmlns:a="http://schemas.openxmlformats.org/drawingml/2006/main">
          <a:off x="6973349" y="401973"/>
          <a:ext cx="2237064" cy="55839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"Better facilities and maybe children youth representatives on the council"</a:t>
          </a:r>
          <a:br>
            <a:rPr lang="en-GB" sz="1100"/>
          </a:br>
          <a:br>
            <a:rPr lang="en-GB" sz="1100"/>
          </a:br>
          <a:r>
            <a:rPr lang="en-GB" sz="1100"/>
            <a:t>"Childrens services such as youth</a:t>
          </a:r>
          <a:r>
            <a:rPr lang="en-GB" sz="1100" baseline="0"/>
            <a:t> </a:t>
          </a:r>
          <a:r>
            <a:rPr lang="en-GB" sz="1100"/>
            <a:t>clubs need financial support, children and teens need quicker access to mental health services, waiting until a child harms themselves and self referral is a load of rubbish a child should not have to attempt to take their own life before something is done. That applies to people of any age"</a:t>
          </a:r>
          <a:br>
            <a:rPr lang="en-GB" sz="1100"/>
          </a:br>
          <a:br>
            <a:rPr lang="en-GB" sz="1100"/>
          </a:br>
          <a:r>
            <a:rPr lang="en-GB" sz="1100"/>
            <a:t>"I know there is Enterprise House in BC offering IT support and the library, but nothing similar exists in Clun. For young people to succeed they need access to IT and further education, and travel options which are reasonably priced"</a:t>
          </a:r>
          <a:br>
            <a:rPr lang="en-GB" sz="1100"/>
          </a:br>
          <a:br>
            <a:rPr lang="en-GB" sz="1100"/>
          </a:br>
          <a:r>
            <a:rPr lang="en-GB" sz="1100"/>
            <a:t>"More time and space to be</a:t>
          </a:r>
          <a:r>
            <a:rPr lang="en-GB" sz="1100" baseline="0"/>
            <a:t> </a:t>
          </a:r>
          <a:r>
            <a:rPr lang="en-GB" sz="1100"/>
            <a:t>together, to be mentored, etc in a pressure free context. They are already asked to do/be so much at impossible standards"</a:t>
          </a:r>
          <a:br>
            <a:rPr lang="en-GB" sz="1100"/>
          </a:br>
          <a:br>
            <a:rPr lang="en-GB" sz="1100"/>
          </a:br>
          <a:r>
            <a:rPr lang="en-GB" sz="1100"/>
            <a:t>"Older members of the community need to meet and get to know youngsters"</a:t>
          </a:r>
        </a:p>
      </cdr:txBody>
    </cdr:sp>
  </cdr:relSizeAnchor>
</c:userShapes>
</file>

<file path=ppt/drawings/drawing6.xml><?xml version="1.0" encoding="utf-8"?>
<c:userShapes xmlns:c="http://schemas.openxmlformats.org/drawingml/2006/chart">
  <cdr:relSizeAnchor xmlns:cdr="http://schemas.openxmlformats.org/drawingml/2006/chartDrawing">
    <cdr:from>
      <cdr:x>0.86253</cdr:x>
      <cdr:y>0.19395</cdr:y>
    </cdr:from>
    <cdr:to>
      <cdr:x>0.98293</cdr:x>
      <cdr:y>0.96836</cdr:y>
    </cdr:to>
    <cdr:sp macro="" textlink="">
      <cdr:nvSpPr>
        <cdr:cNvPr id="2" name="TextBox 1">
          <a:extLst xmlns:a="http://schemas.openxmlformats.org/drawingml/2006/main">
            <a:ext uri="{FF2B5EF4-FFF2-40B4-BE49-F238E27FC236}">
              <a16:creationId xmlns:a16="http://schemas.microsoft.com/office/drawing/2014/main" id="{E9F2CFDB-1DAE-4FC5-AF26-FD6ED5111D22}"/>
            </a:ext>
          </a:extLst>
        </cdr:cNvPr>
        <cdr:cNvSpPr txBox="1"/>
      </cdr:nvSpPr>
      <cdr:spPr>
        <a:xfrm xmlns:a="http://schemas.openxmlformats.org/drawingml/2006/main">
          <a:off x="8021053" y="1178092"/>
          <a:ext cx="1119605" cy="4704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0.16644</cdr:y>
    </cdr:from>
    <cdr:to>
      <cdr:x>0.98023</cdr:x>
      <cdr:y>0.91059</cdr:y>
    </cdr:to>
    <cdr:sp macro="" textlink="">
      <cdr:nvSpPr>
        <cdr:cNvPr id="3" name="TextBox 2">
          <a:extLst xmlns:a="http://schemas.openxmlformats.org/drawingml/2006/main">
            <a:ext uri="{FF2B5EF4-FFF2-40B4-BE49-F238E27FC236}">
              <a16:creationId xmlns:a16="http://schemas.microsoft.com/office/drawing/2014/main" id="{EC25CCA4-93A2-467B-BCA0-A945D23D2DA6}"/>
            </a:ext>
          </a:extLst>
        </cdr:cNvPr>
        <cdr:cNvSpPr txBox="1"/>
      </cdr:nvSpPr>
      <cdr:spPr>
        <a:xfrm xmlns:a="http://schemas.openxmlformats.org/drawingml/2006/main">
          <a:off x="7895724" y="1010987"/>
          <a:ext cx="1219868" cy="4520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0.18432</cdr:y>
    </cdr:from>
    <cdr:to>
      <cdr:x>0.97574</cdr:x>
      <cdr:y>0.92297</cdr:y>
    </cdr:to>
    <cdr:sp macro="" textlink="">
      <cdr:nvSpPr>
        <cdr:cNvPr id="4" name="TextBox 3">
          <a:extLst xmlns:a="http://schemas.openxmlformats.org/drawingml/2006/main">
            <a:ext uri="{FF2B5EF4-FFF2-40B4-BE49-F238E27FC236}">
              <a16:creationId xmlns:a16="http://schemas.microsoft.com/office/drawing/2014/main" id="{14A53349-B091-466A-A6E6-F4552D3701DC}"/>
            </a:ext>
          </a:extLst>
        </cdr:cNvPr>
        <cdr:cNvSpPr txBox="1"/>
      </cdr:nvSpPr>
      <cdr:spPr>
        <a:xfrm xmlns:a="http://schemas.openxmlformats.org/drawingml/2006/main">
          <a:off x="7895724" y="1119605"/>
          <a:ext cx="1178092" cy="4486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0.80863</cdr:x>
      <cdr:y>0.06213</cdr:y>
    </cdr:from>
    <cdr:to>
      <cdr:x>1</cdr:x>
      <cdr:y>1</cdr:y>
    </cdr:to>
    <cdr:sp macro="" textlink="">
      <cdr:nvSpPr>
        <cdr:cNvPr id="5" name="TextBox 4">
          <a:extLst xmlns:a="http://schemas.openxmlformats.org/drawingml/2006/main">
            <a:ext uri="{FF2B5EF4-FFF2-40B4-BE49-F238E27FC236}">
              <a16:creationId xmlns:a16="http://schemas.microsoft.com/office/drawing/2014/main" id="{759A049E-4BBA-4E09-8FF9-47AC8861D7C4}"/>
            </a:ext>
          </a:extLst>
        </cdr:cNvPr>
        <cdr:cNvSpPr txBox="1"/>
      </cdr:nvSpPr>
      <cdr:spPr>
        <a:xfrm xmlns:a="http://schemas.openxmlformats.org/drawingml/2006/main">
          <a:off x="7394112" y="328673"/>
          <a:ext cx="1749887" cy="49617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latin typeface="Arial" panose="020B0604020202020204" pitchFamily="34" charset="0"/>
              <a:cs typeface="Arial" panose="020B0604020202020204" pitchFamily="34" charset="0"/>
            </a:rPr>
            <a:t>"No, we grow own food" </a:t>
          </a:r>
          <a:br>
            <a:rPr lang="en-GB" sz="1100"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a:p xmlns:a="http://schemas.openxmlformats.org/drawingml/2006/main">
          <a:r>
            <a:rPr lang="en-GB" sz="1100" dirty="0">
              <a:latin typeface="Arial" panose="020B0604020202020204" pitchFamily="34" charset="0"/>
              <a:cs typeface="Arial" panose="020B0604020202020204" pitchFamily="34" charset="0"/>
            </a:rPr>
            <a:t>"No, but only because we earn a decent income as a family" </a:t>
          </a:r>
          <a:br>
            <a:rPr lang="en-GB" sz="1100"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a:p xmlns:a="http://schemas.openxmlformats.org/drawingml/2006/main">
          <a:r>
            <a:rPr lang="en-GB" sz="1100" dirty="0">
              <a:latin typeface="Arial" panose="020B0604020202020204" pitchFamily="34" charset="0"/>
              <a:cs typeface="Arial" panose="020B0604020202020204" pitchFamily="34" charset="0"/>
            </a:rPr>
            <a:t>"No, we meal plan and only buy what we need. We also try to grow fruit and vegetables, but it is seasonal" </a:t>
          </a:r>
          <a:br>
            <a:rPr lang="en-GB" sz="1100"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a:p xmlns:a="http://schemas.openxmlformats.org/drawingml/2006/main">
          <a:r>
            <a:rPr lang="en-GB" sz="1100" dirty="0">
              <a:latin typeface="Arial" panose="020B0604020202020204" pitchFamily="34" charset="0"/>
              <a:cs typeface="Arial" panose="020B0604020202020204" pitchFamily="34" charset="0"/>
            </a:rPr>
            <a:t>"No. It's cheaper than junk food" </a:t>
          </a:r>
        </a:p>
        <a:p xmlns:a="http://schemas.openxmlformats.org/drawingml/2006/main">
          <a:endParaRPr lang="en-GB" sz="1100" dirty="0">
            <a:latin typeface="Arial" panose="020B0604020202020204" pitchFamily="34" charset="0"/>
            <a:cs typeface="Arial" panose="020B0604020202020204" pitchFamily="34" charset="0"/>
          </a:endParaRPr>
        </a:p>
        <a:p xmlns:a="http://schemas.openxmlformats.org/drawingml/2006/main">
          <a:r>
            <a:rPr lang="en-GB" sz="1100" dirty="0">
              <a:latin typeface="Arial" panose="020B0604020202020204" pitchFamily="34" charset="0"/>
              <a:cs typeface="Arial" panose="020B0604020202020204" pitchFamily="34" charset="0"/>
            </a:rPr>
            <a:t>"We’re trying to learn healthy recipes but have a toddler so everything takes longer to achieve" "Would like to eat organic plant based foods but too expensive" </a:t>
          </a:r>
          <a:br>
            <a:rPr lang="en-GB" sz="1100"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a:p xmlns:a="http://schemas.openxmlformats.org/drawingml/2006/main">
          <a:r>
            <a:rPr lang="en-GB" sz="1100" dirty="0">
              <a:latin typeface="Arial" panose="020B0604020202020204" pitchFamily="34" charset="0"/>
              <a:cs typeface="Arial" panose="020B0604020202020204" pitchFamily="34" charset="0"/>
            </a:rPr>
            <a:t>"With my illness yes. But supermarkets are far away. We have a good health food shop accessible by car" </a:t>
          </a:r>
        </a:p>
      </cdr:txBody>
    </cdr:sp>
  </cdr:relSizeAnchor>
</c:userShapes>
</file>

<file path=ppt/drawings/drawing7.xml><?xml version="1.0" encoding="utf-8"?>
<c:userShapes xmlns:c="http://schemas.openxmlformats.org/drawingml/2006/chart">
  <cdr:relSizeAnchor xmlns:cdr="http://schemas.openxmlformats.org/drawingml/2006/chartDrawing">
    <cdr:from>
      <cdr:x>0.7848</cdr:x>
      <cdr:y>0.05109</cdr:y>
    </cdr:from>
    <cdr:to>
      <cdr:x>0.98214</cdr:x>
      <cdr:y>1</cdr:y>
    </cdr:to>
    <cdr:sp macro="" textlink="">
      <cdr:nvSpPr>
        <cdr:cNvPr id="2" name="TextBox 1">
          <a:extLst xmlns:a="http://schemas.openxmlformats.org/drawingml/2006/main">
            <a:ext uri="{FF2B5EF4-FFF2-40B4-BE49-F238E27FC236}">
              <a16:creationId xmlns:a16="http://schemas.microsoft.com/office/drawing/2014/main" id="{76F003F0-C53B-4391-A331-AFF5F04E2183}"/>
            </a:ext>
          </a:extLst>
        </cdr:cNvPr>
        <cdr:cNvSpPr txBox="1"/>
      </cdr:nvSpPr>
      <cdr:spPr>
        <a:xfrm xmlns:a="http://schemas.openxmlformats.org/drawingml/2006/main">
          <a:off x="7176237" y="293913"/>
          <a:ext cx="1804477" cy="54587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latin typeface="Arial" panose="020B0604020202020204" pitchFamily="34" charset="0"/>
              <a:cs typeface="Arial" panose="020B0604020202020204" pitchFamily="34" charset="0"/>
            </a:rPr>
            <a:t>"</a:t>
          </a:r>
          <a:r>
            <a:rPr lang="en-GB" sz="1050" dirty="0">
              <a:latin typeface="Arial" panose="020B0604020202020204" pitchFamily="34" charset="0"/>
              <a:cs typeface="Arial" panose="020B0604020202020204" pitchFamily="34" charset="0"/>
            </a:rPr>
            <a:t>Limited public transport limits how far we can go and how often" </a:t>
          </a:r>
          <a:br>
            <a:rPr lang="en-GB" sz="1050" dirty="0">
              <a:latin typeface="Arial" panose="020B0604020202020204" pitchFamily="34" charset="0"/>
              <a:cs typeface="Arial" panose="020B0604020202020204" pitchFamily="34" charset="0"/>
            </a:rPr>
          </a:b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"Time as you often have to travel to Shrewsbury for decent facilities" </a:t>
          </a:r>
          <a:br>
            <a:rPr lang="en-GB" sz="1050" dirty="0">
              <a:latin typeface="Arial" panose="020B0604020202020204" pitchFamily="34" charset="0"/>
              <a:cs typeface="Arial" panose="020B0604020202020204" pitchFamily="34" charset="0"/>
            </a:rPr>
          </a:b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"Yes, logistically difficult for a large family of different ages, cost, distances, the need to all be supervised which puts pressure on parents time etc, can’t split ourselves enough" </a:t>
          </a:r>
          <a:br>
            <a:rPr lang="en-GB" sz="1050" dirty="0">
              <a:latin typeface="Arial" panose="020B0604020202020204" pitchFamily="34" charset="0"/>
              <a:cs typeface="Arial" panose="020B0604020202020204" pitchFamily="34" charset="0"/>
            </a:rPr>
          </a:b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"Yes, nothing easy to get too, having to fit your exercise around the school commitment at the sports centre also not enough activities for older people. No safe places to cycle" </a:t>
          </a:r>
          <a:br>
            <a:rPr lang="en-GB" sz="1050" dirty="0">
              <a:latin typeface="Arial" panose="020B0604020202020204" pitchFamily="34" charset="0"/>
              <a:cs typeface="Arial" panose="020B0604020202020204" pitchFamily="34" charset="0"/>
            </a:rPr>
          </a:b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"Yes try to stay very active but age/arthritis makes staying active not as easy as it was."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34312-7E6F-4AE4-82B9-42097236ACA5}" type="datetimeFigureOut">
              <a:rPr lang="en-GB" smtClean="0"/>
              <a:t>26/09/2023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6E33F-457E-4754-966F-2F2A944A46AC}" type="slidenum">
              <a:rPr lang="en-GB" smtClean="0"/>
              <a:t>‹#›</a:t>
            </a:fld>
            <a:endParaRPr lang="en-GB"/>
          </a:p>
        </p:txBody>
      </p:sp>
    </p:spTree>
    <p:extLst>
      <p:ext uri="{BB962C8B-B14F-4D97-AF65-F5344CB8AC3E}">
        <p14:creationId xmlns:p14="http://schemas.microsoft.com/office/powerpoint/2010/main" val="293287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1</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D6E33F-457E-4754-966F-2F2A944A46AC}" type="slidenum">
              <a:rPr lang="en-GB" smtClean="0"/>
              <a:t>14</a:t>
            </a:fld>
            <a:endParaRPr lang="en-GB"/>
          </a:p>
        </p:txBody>
      </p:sp>
    </p:spTree>
    <p:extLst>
      <p:ext uri="{BB962C8B-B14F-4D97-AF65-F5344CB8AC3E}">
        <p14:creationId xmlns:p14="http://schemas.microsoft.com/office/powerpoint/2010/main" val="4102538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097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850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5821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0004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149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3118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6495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7792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2553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t>There are 18 place-based areas through Shropshire, the assets and needs are different in each area and the JSNA process is a way to dig deeper into these needs.  </a:t>
            </a:r>
          </a:p>
          <a:p>
            <a:r>
              <a:rPr lang="en-GB"/>
              <a:t>Looking at health data as well as what is on the ground – what agencies say about an area and what people say about area are very different.  </a:t>
            </a:r>
          </a:p>
          <a:p>
            <a:r>
              <a:rPr lang="en-GB"/>
              <a:t>We have been working with the Highley area and are formulating an action plan to work with key areas that have arisen i.e. access to services - the Highley GP gave notice on the contract for the current surgery and that has opened an opportunity to work with the PCN to relocate the surgery.  </a:t>
            </a:r>
          </a:p>
          <a:p>
            <a:endParaRPr lang="en-GB" altLang="en-US">
              <a:cs typeface="Calibri"/>
            </a:endParaRPr>
          </a:p>
          <a:p>
            <a:endParaRPr lang="en-GB" altLang="en-US">
              <a:cs typeface="Calibri"/>
            </a:endParaRP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2</a:t>
            </a:fld>
            <a:endParaRPr lang="en-GB" altLang="en-US" sz="1200"/>
          </a:p>
        </p:txBody>
      </p:sp>
    </p:spTree>
    <p:extLst>
      <p:ext uri="{BB962C8B-B14F-4D97-AF65-F5344CB8AC3E}">
        <p14:creationId xmlns:p14="http://schemas.microsoft.com/office/powerpoint/2010/main" val="788804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607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4346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0628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2303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6531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3430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692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5548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4663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89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666907" y="4632960"/>
            <a:ext cx="5335200" cy="438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g40fd753846_1_564: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2960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1175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186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2253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7871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662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7149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7933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4383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9983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0fd753846_1_345: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40fd753846_1_345:notes"/>
          <p:cNvSpPr txBox="1">
            <a:spLocks noGrp="1"/>
          </p:cNvSpPr>
          <p:nvPr>
            <p:ph type="body" idx="1"/>
          </p:nvPr>
        </p:nvSpPr>
        <p:spPr>
          <a:xfrm>
            <a:off x="666907" y="4632960"/>
            <a:ext cx="5335200" cy="438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1" u="none" strike="noStrike" cap="none">
              <a:solidFill>
                <a:schemeClr val="dk1"/>
              </a:solidFill>
              <a:latin typeface="Calibri"/>
              <a:ea typeface="Calibri"/>
              <a:cs typeface="Calibri"/>
              <a:sym typeface="Calibri"/>
            </a:endParaRPr>
          </a:p>
        </p:txBody>
      </p:sp>
      <p:sp>
        <p:nvSpPr>
          <p:cNvPr id="166" name="Google Shape;166;g40fd753846_1_345:notes"/>
          <p:cNvSpPr txBox="1">
            <a:spLocks noGrp="1"/>
          </p:cNvSpPr>
          <p:nvPr>
            <p:ph type="sldNum" idx="12"/>
          </p:nvPr>
        </p:nvSpPr>
        <p:spPr>
          <a:xfrm>
            <a:off x="3777599" y="9264228"/>
            <a:ext cx="2889900" cy="4878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9431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0715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7877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113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0fd753846_1_258: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40fd753846_1_258:notes"/>
          <p:cNvSpPr txBox="1">
            <a:spLocks noGrp="1"/>
          </p:cNvSpPr>
          <p:nvPr>
            <p:ph type="body" idx="1"/>
          </p:nvPr>
        </p:nvSpPr>
        <p:spPr>
          <a:xfrm>
            <a:off x="666907" y="4632960"/>
            <a:ext cx="5335200" cy="438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1" u="none" strike="noStrike" cap="none">
              <a:solidFill>
                <a:schemeClr val="dk1"/>
              </a:solidFill>
              <a:latin typeface="Calibri"/>
              <a:ea typeface="Calibri"/>
              <a:cs typeface="Calibri"/>
              <a:sym typeface="Calibri"/>
            </a:endParaRPr>
          </a:p>
        </p:txBody>
      </p:sp>
      <p:sp>
        <p:nvSpPr>
          <p:cNvPr id="156" name="Google Shape;156;g40fd753846_1_258:notes"/>
          <p:cNvSpPr txBox="1">
            <a:spLocks noGrp="1"/>
          </p:cNvSpPr>
          <p:nvPr>
            <p:ph type="sldNum" idx="12"/>
          </p:nvPr>
        </p:nvSpPr>
        <p:spPr>
          <a:xfrm>
            <a:off x="3777599" y="9264228"/>
            <a:ext cx="2889900" cy="4878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D6E33F-457E-4754-966F-2F2A944A46AC}" type="slidenum">
              <a:rPr lang="en-GB" smtClean="0"/>
              <a:t>7</a:t>
            </a:fld>
            <a:endParaRPr lang="en-GB"/>
          </a:p>
        </p:txBody>
      </p:sp>
    </p:spTree>
    <p:extLst>
      <p:ext uri="{BB962C8B-B14F-4D97-AF65-F5344CB8AC3E}">
        <p14:creationId xmlns:p14="http://schemas.microsoft.com/office/powerpoint/2010/main" val="2366613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666909" y="4632960"/>
            <a:ext cx="5335200" cy="438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0" name="Google Shape;270;p9:notes"/>
          <p:cNvSpPr txBox="1">
            <a:spLocks noGrp="1"/>
          </p:cNvSpPr>
          <p:nvPr>
            <p:ph type="sldNum" idx="12"/>
          </p:nvPr>
        </p:nvSpPr>
        <p:spPr>
          <a:xfrm>
            <a:off x="3777607" y="9264227"/>
            <a:ext cx="2889900" cy="4878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89535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666909" y="4632960"/>
            <a:ext cx="5335200" cy="438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0" name="Google Shape;270;p9:notes"/>
          <p:cNvSpPr txBox="1">
            <a:spLocks noGrp="1"/>
          </p:cNvSpPr>
          <p:nvPr>
            <p:ph type="sldNum" idx="12"/>
          </p:nvPr>
        </p:nvSpPr>
        <p:spPr>
          <a:xfrm>
            <a:off x="3777607" y="9264227"/>
            <a:ext cx="2889900" cy="4878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028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10</a:t>
            </a:fld>
            <a:endParaRPr lang="en-GB" altLang="en-US" sz="1200"/>
          </a:p>
        </p:txBody>
      </p:sp>
    </p:spTree>
    <p:extLst>
      <p:ext uri="{BB962C8B-B14F-4D97-AF65-F5344CB8AC3E}">
        <p14:creationId xmlns:p14="http://schemas.microsoft.com/office/powerpoint/2010/main" val="258159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33C940-8499-4886-B02D-852C2DF416B6}"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15830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4900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336955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83972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3C940-8499-4886-B02D-852C2DF416B6}"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59888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3C940-8499-4886-B02D-852C2DF416B6}"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59787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3C940-8499-4886-B02D-852C2DF416B6}" type="datetimeFigureOut">
              <a:rPr lang="en-GB" smtClean="0"/>
              <a:t>26/09/2023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89143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3C940-8499-4886-B02D-852C2DF416B6}" type="datetimeFigureOut">
              <a:rPr lang="en-GB" smtClean="0"/>
              <a:t>26/09/2023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46378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3C940-8499-4886-B02D-852C2DF416B6}" type="datetimeFigureOut">
              <a:rPr lang="en-GB" smtClean="0"/>
              <a:t>26/09/2023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88947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33C940-8499-4886-B02D-852C2DF416B6}"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418549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33C940-8499-4886-B02D-852C2DF416B6}"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73210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3C940-8499-4886-B02D-852C2DF416B6}" type="datetimeFigureOut">
              <a:rPr lang="en-GB" smtClean="0"/>
              <a:t>26/09/2023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EE24B-5D2E-4616-964E-6FB0F004D8DB}" type="slidenum">
              <a:rPr lang="en-GB" smtClean="0"/>
              <a:t>‹#›</a:t>
            </a:fld>
            <a:endParaRPr lang="en-GB"/>
          </a:p>
        </p:txBody>
      </p:sp>
    </p:spTree>
    <p:extLst>
      <p:ext uri="{BB962C8B-B14F-4D97-AF65-F5344CB8AC3E}">
        <p14:creationId xmlns:p14="http://schemas.microsoft.com/office/powerpoint/2010/main" val="34377398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chart" Target="../charts/char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s://www.shropshire.gov.uk/public-health/jsna-data-bet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9000"/>
            <a:lum/>
          </a:blip>
          <a:srcRect/>
          <a:stretch>
            <a:fillRect/>
          </a:stretch>
        </a:blipFill>
        <a:effectLst/>
      </p:bgPr>
    </p:bg>
    <p:spTree>
      <p:nvGrpSpPr>
        <p:cNvPr id="1" name=""/>
        <p:cNvGrpSpPr/>
        <p:nvPr/>
      </p:nvGrpSpPr>
      <p:grpSpPr>
        <a:xfrm>
          <a:off x="0" y="0"/>
          <a:ext cx="0" cy="0"/>
          <a:chOff x="0" y="0"/>
          <a:chExt cx="0" cy="0"/>
        </a:xfrm>
      </p:grpSpPr>
      <p:sp>
        <p:nvSpPr>
          <p:cNvPr id="2051" name="Title 2">
            <a:extLst>
              <a:ext uri="{FF2B5EF4-FFF2-40B4-BE49-F238E27FC236}">
                <a16:creationId xmlns:a16="http://schemas.microsoft.com/office/drawing/2014/main" id="{A2C58676-64DB-48B4-B72F-F6DBF9A0985F}"/>
              </a:ext>
            </a:extLst>
          </p:cNvPr>
          <p:cNvSpPr>
            <a:spLocks noGrp="1"/>
          </p:cNvSpPr>
          <p:nvPr>
            <p:ph type="ctrTitle"/>
          </p:nvPr>
        </p:nvSpPr>
        <p:spPr>
          <a:xfrm>
            <a:off x="404951" y="1536970"/>
            <a:ext cx="8664840" cy="1614931"/>
          </a:xfrm>
        </p:spPr>
        <p:txBody>
          <a:bodyPr>
            <a:normAutofit fontScale="90000"/>
          </a:bodyPr>
          <a:lstStyle/>
          <a:p>
            <a:pPr algn="l"/>
            <a:r>
              <a:rPr lang="en-GB" sz="4000" b="1">
                <a:solidFill>
                  <a:schemeClr val="bg1"/>
                </a:solidFill>
                <a:latin typeface="Arial" panose="020B0604020202020204" pitchFamily="34" charset="0"/>
                <a:ea typeface="+mj-lt"/>
                <a:cs typeface="Arial" panose="020B0604020202020204" pitchFamily="34" charset="0"/>
              </a:rPr>
              <a:t>Joint Strategic Needs </a:t>
            </a:r>
            <a:br>
              <a:rPr lang="en-GB" sz="4000" b="1">
                <a:solidFill>
                  <a:schemeClr val="bg1"/>
                </a:solidFill>
                <a:latin typeface="Arial" panose="020B0604020202020204" pitchFamily="34" charset="0"/>
                <a:ea typeface="+mj-lt"/>
                <a:cs typeface="Arial" panose="020B0604020202020204" pitchFamily="34" charset="0"/>
              </a:rPr>
            </a:br>
            <a:r>
              <a:rPr lang="en-GB" sz="4000" b="1">
                <a:solidFill>
                  <a:schemeClr val="bg1"/>
                </a:solidFill>
                <a:latin typeface="Arial" panose="020B0604020202020204" pitchFamily="34" charset="0"/>
                <a:ea typeface="+mj-lt"/>
                <a:cs typeface="Arial" panose="020B0604020202020204" pitchFamily="34" charset="0"/>
              </a:rPr>
              <a:t>Assessment (JSNA) place-based approach</a:t>
            </a:r>
            <a:r>
              <a:rPr lang="en-GB" altLang="en-US" sz="4400">
                <a:solidFill>
                  <a:schemeClr val="bg1"/>
                </a:solidFill>
                <a:latin typeface="Arial" panose="020B0604020202020204" pitchFamily="34" charset="0"/>
                <a:cs typeface="Arial" panose="020B0604020202020204" pitchFamily="34" charset="0"/>
              </a:rPr>
              <a:t> </a:t>
            </a:r>
            <a:br>
              <a:rPr lang="en-GB" altLang="en-US" sz="6450">
                <a:solidFill>
                  <a:schemeClr val="bg1"/>
                </a:solidFill>
              </a:rPr>
            </a:br>
            <a:endParaRPr lang="en-GB" sz="1800">
              <a:solidFill>
                <a:schemeClr val="bg1"/>
              </a:solidFill>
              <a:cs typeface="Calibri Light"/>
            </a:endParaRPr>
          </a:p>
        </p:txBody>
      </p:sp>
      <p:sp>
        <p:nvSpPr>
          <p:cNvPr id="5" name="TextBox 4">
            <a:extLst>
              <a:ext uri="{FF2B5EF4-FFF2-40B4-BE49-F238E27FC236}">
                <a16:creationId xmlns:a16="http://schemas.microsoft.com/office/drawing/2014/main" id="{902DCEC3-91A2-45AA-8C21-69C86016A7D6}"/>
              </a:ext>
            </a:extLst>
          </p:cNvPr>
          <p:cNvSpPr txBox="1"/>
          <p:nvPr/>
        </p:nvSpPr>
        <p:spPr>
          <a:xfrm>
            <a:off x="404950" y="3475267"/>
            <a:ext cx="7158727" cy="1754326"/>
          </a:xfrm>
          <a:prstGeom prst="rect">
            <a:avLst/>
          </a:prstGeom>
          <a:noFill/>
        </p:spPr>
        <p:txBody>
          <a:bodyPr wrap="square" rtlCol="0">
            <a:spAutoFit/>
          </a:bodyPr>
          <a:lstStyle/>
          <a:p>
            <a:r>
              <a:rPr lang="en-GB" sz="5400" dirty="0">
                <a:solidFill>
                  <a:schemeClr val="bg1"/>
                </a:solidFill>
              </a:rPr>
              <a:t>Stakeholder Event: Bishop’s Castle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29AF-9A46-41E5-8722-D920A5086D20}"/>
              </a:ext>
            </a:extLst>
          </p:cNvPr>
          <p:cNvSpPr>
            <a:spLocks noGrp="1"/>
          </p:cNvSpPr>
          <p:nvPr>
            <p:ph type="ctrTitle"/>
          </p:nvPr>
        </p:nvSpPr>
        <p:spPr>
          <a:xfrm>
            <a:off x="262647" y="1809344"/>
            <a:ext cx="8579796" cy="2743199"/>
          </a:xfrm>
        </p:spPr>
        <p:txBody>
          <a:bodyPr>
            <a:normAutofit/>
          </a:bodyPr>
          <a:lstStyle/>
          <a:p>
            <a:pPr>
              <a:lnSpc>
                <a:spcPct val="100000"/>
              </a:lnSpc>
            </a:pPr>
            <a:r>
              <a:rPr lang="en-GB" sz="3800" b="1">
                <a:solidFill>
                  <a:srgbClr val="0070C0"/>
                </a:solidFill>
                <a:latin typeface="Arial" panose="020B0604020202020204" pitchFamily="34" charset="0"/>
                <a:cs typeface="Arial" panose="020B0604020202020204" pitchFamily="34" charset="0"/>
              </a:rPr>
              <a:t>Bishop’s Castle Place Plan</a:t>
            </a:r>
            <a:br>
              <a:rPr lang="en-GB" sz="3800" b="1">
                <a:solidFill>
                  <a:srgbClr val="0070C0"/>
                </a:solidFill>
                <a:latin typeface="Arial" panose="020B0604020202020204" pitchFamily="34" charset="0"/>
                <a:cs typeface="Arial" panose="020B0604020202020204" pitchFamily="34" charset="0"/>
              </a:rPr>
            </a:br>
            <a:br>
              <a:rPr lang="en-GB" sz="3800" b="1">
                <a:solidFill>
                  <a:srgbClr val="0070C0"/>
                </a:solidFill>
                <a:latin typeface="Arial" panose="020B0604020202020204" pitchFamily="34" charset="0"/>
                <a:cs typeface="Arial" panose="020B0604020202020204" pitchFamily="34" charset="0"/>
              </a:rPr>
            </a:br>
            <a:r>
              <a:rPr lang="en-GB" sz="3800" b="1">
                <a:solidFill>
                  <a:srgbClr val="0070C0"/>
                </a:solidFill>
                <a:latin typeface="Arial" panose="020B0604020202020204" pitchFamily="34" charset="0"/>
                <a:cs typeface="Arial" panose="020B0604020202020204" pitchFamily="34" charset="0"/>
              </a:rPr>
              <a:t> Examples of Key Health and Wellbeing Data</a:t>
            </a:r>
          </a:p>
        </p:txBody>
      </p:sp>
      <p:pic>
        <p:nvPicPr>
          <p:cNvPr id="4" name="Picture 3" descr="A picture containing text, clipart&#10;&#10;Description automatically generated">
            <a:extLst>
              <a:ext uri="{FF2B5EF4-FFF2-40B4-BE49-F238E27FC236}">
                <a16:creationId xmlns:a16="http://schemas.microsoft.com/office/drawing/2014/main" id="{5FF3D6E1-B27B-4436-AF7D-8879AF19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564221"/>
            <a:ext cx="6119133" cy="1293779"/>
          </a:xfrm>
          <a:prstGeom prst="rect">
            <a:avLst/>
          </a:prstGeom>
        </p:spPr>
      </p:pic>
    </p:spTree>
    <p:extLst>
      <p:ext uri="{BB962C8B-B14F-4D97-AF65-F5344CB8AC3E}">
        <p14:creationId xmlns:p14="http://schemas.microsoft.com/office/powerpoint/2010/main" val="3864194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37CFB5-4D13-47D6-8C4D-A609DAA1486D}"/>
              </a:ext>
            </a:extLst>
          </p:cNvPr>
          <p:cNvPicPr>
            <a:picLocks noGrp="1" noChangeAspect="1"/>
          </p:cNvPicPr>
          <p:nvPr>
            <p:ph idx="1"/>
          </p:nvPr>
        </p:nvPicPr>
        <p:blipFill>
          <a:blip r:embed="rId3"/>
          <a:stretch>
            <a:fillRect/>
          </a:stretch>
        </p:blipFill>
        <p:spPr>
          <a:xfrm>
            <a:off x="0" y="1610909"/>
            <a:ext cx="4494179" cy="5247092"/>
          </a:xfrm>
          <a:prstGeom prst="rect">
            <a:avLst/>
          </a:prstGeom>
        </p:spPr>
      </p:pic>
      <p:pic>
        <p:nvPicPr>
          <p:cNvPr id="7" name="Picture 6" descr="Map&#10;&#10;Description automatically generated">
            <a:extLst>
              <a:ext uri="{FF2B5EF4-FFF2-40B4-BE49-F238E27FC236}">
                <a16:creationId xmlns:a16="http://schemas.microsoft.com/office/drawing/2014/main" id="{EFA1619B-C0FD-4A67-86E6-A0E03BE8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823" y="1611260"/>
            <a:ext cx="4494178" cy="5242381"/>
          </a:xfrm>
          <a:prstGeom prst="rect">
            <a:avLst/>
          </a:prstGeom>
        </p:spPr>
      </p:pic>
      <p:sp>
        <p:nvSpPr>
          <p:cNvPr id="8" name="TextBox 7">
            <a:extLst>
              <a:ext uri="{FF2B5EF4-FFF2-40B4-BE49-F238E27FC236}">
                <a16:creationId xmlns:a16="http://schemas.microsoft.com/office/drawing/2014/main" id="{1BD287FE-501C-48FC-8A97-746078C7FB74}"/>
              </a:ext>
            </a:extLst>
          </p:cNvPr>
          <p:cNvSpPr txBox="1"/>
          <p:nvPr/>
        </p:nvSpPr>
        <p:spPr>
          <a:xfrm>
            <a:off x="408561" y="1087689"/>
            <a:ext cx="9474740" cy="523220"/>
          </a:xfrm>
          <a:prstGeom prst="rect">
            <a:avLst/>
          </a:prstGeom>
          <a:noFill/>
        </p:spPr>
        <p:txBody>
          <a:bodyPr wrap="square">
            <a:spAutoFit/>
          </a:bodyPr>
          <a:lstStyle/>
          <a:p>
            <a:r>
              <a:rPr lang="en-GB" sz="2800" b="1">
                <a:solidFill>
                  <a:srgbClr val="0070C0"/>
                </a:solidFill>
                <a:latin typeface="Arial" panose="020B0604020202020204" pitchFamily="34" charset="0"/>
                <a:cs typeface="Arial" panose="020B0604020202020204" pitchFamily="34" charset="0"/>
              </a:rPr>
              <a:t>Early Years and School Age Population </a:t>
            </a:r>
          </a:p>
        </p:txBody>
      </p:sp>
    </p:spTree>
    <p:extLst>
      <p:ext uri="{BB962C8B-B14F-4D97-AF65-F5344CB8AC3E}">
        <p14:creationId xmlns:p14="http://schemas.microsoft.com/office/powerpoint/2010/main" val="47637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CFA2-EB73-4FA0-A095-4834EDC739DD}"/>
              </a:ext>
            </a:extLst>
          </p:cNvPr>
          <p:cNvSpPr>
            <a:spLocks noGrp="1"/>
          </p:cNvSpPr>
          <p:nvPr>
            <p:ph type="title"/>
          </p:nvPr>
        </p:nvSpPr>
        <p:spPr>
          <a:xfrm>
            <a:off x="288182" y="861237"/>
            <a:ext cx="7886700" cy="1325563"/>
          </a:xfrm>
        </p:spPr>
        <p:txBody>
          <a:bodyPr>
            <a:normAutofit/>
          </a:bodyPr>
          <a:lstStyle/>
          <a:p>
            <a:r>
              <a:rPr lang="en-GB" sz="2800" b="1">
                <a:solidFill>
                  <a:srgbClr val="0070C0"/>
                </a:solidFill>
                <a:latin typeface="Arial" panose="020B0604020202020204" pitchFamily="34" charset="0"/>
                <a:cs typeface="Arial" panose="020B0604020202020204" pitchFamily="34" charset="0"/>
              </a:rPr>
              <a:t>Ranking of Wards in Bishop’s Castle Place Plan Area in metrics</a:t>
            </a:r>
          </a:p>
        </p:txBody>
      </p:sp>
      <p:graphicFrame>
        <p:nvGraphicFramePr>
          <p:cNvPr id="5" name="Table 4">
            <a:extLst>
              <a:ext uri="{FF2B5EF4-FFF2-40B4-BE49-F238E27FC236}">
                <a16:creationId xmlns:a16="http://schemas.microsoft.com/office/drawing/2014/main" id="{253E85CD-9071-4E7A-8577-6960B767530B}"/>
              </a:ext>
            </a:extLst>
          </p:cNvPr>
          <p:cNvGraphicFramePr>
            <a:graphicFrameLocks noGrp="1"/>
          </p:cNvGraphicFramePr>
          <p:nvPr>
            <p:extLst>
              <p:ext uri="{D42A27DB-BD31-4B8C-83A1-F6EECF244321}">
                <p14:modId xmlns:p14="http://schemas.microsoft.com/office/powerpoint/2010/main" val="2099122231"/>
              </p:ext>
            </p:extLst>
          </p:nvPr>
        </p:nvGraphicFramePr>
        <p:xfrm>
          <a:off x="0" y="2033466"/>
          <a:ext cx="9144000" cy="4824534"/>
        </p:xfrm>
        <a:graphic>
          <a:graphicData uri="http://schemas.openxmlformats.org/drawingml/2006/table">
            <a:tbl>
              <a:tblPr>
                <a:tableStyleId>{5C22544A-7EE6-4342-B048-85BDC9FD1C3A}</a:tableStyleId>
              </a:tblPr>
              <a:tblGrid>
                <a:gridCol w="3881336">
                  <a:extLst>
                    <a:ext uri="{9D8B030D-6E8A-4147-A177-3AD203B41FA5}">
                      <a16:colId xmlns:a16="http://schemas.microsoft.com/office/drawing/2014/main" val="576146357"/>
                    </a:ext>
                  </a:extLst>
                </a:gridCol>
                <a:gridCol w="1643975">
                  <a:extLst>
                    <a:ext uri="{9D8B030D-6E8A-4147-A177-3AD203B41FA5}">
                      <a16:colId xmlns:a16="http://schemas.microsoft.com/office/drawing/2014/main" val="2486601542"/>
                    </a:ext>
                  </a:extLst>
                </a:gridCol>
                <a:gridCol w="2140085">
                  <a:extLst>
                    <a:ext uri="{9D8B030D-6E8A-4147-A177-3AD203B41FA5}">
                      <a16:colId xmlns:a16="http://schemas.microsoft.com/office/drawing/2014/main" val="1903006763"/>
                    </a:ext>
                  </a:extLst>
                </a:gridCol>
                <a:gridCol w="1478604">
                  <a:extLst>
                    <a:ext uri="{9D8B030D-6E8A-4147-A177-3AD203B41FA5}">
                      <a16:colId xmlns:a16="http://schemas.microsoft.com/office/drawing/2014/main" val="3326731041"/>
                    </a:ext>
                  </a:extLst>
                </a:gridCol>
              </a:tblGrid>
              <a:tr h="371118">
                <a:tc>
                  <a:txBody>
                    <a:bodyPr/>
                    <a:lstStyle/>
                    <a:p>
                      <a:pPr algn="l" rtl="0" fontAlgn="b"/>
                      <a:r>
                        <a:rPr lang="en-GB" sz="800" b="1" i="0" u="none" strike="noStrike">
                          <a:solidFill>
                            <a:srgbClr val="000000"/>
                          </a:solidFill>
                          <a:effectLst/>
                          <a:latin typeface="Arial" panose="020B0604020202020204" pitchFamily="34" charset="0"/>
                        </a:rPr>
                        <a:t> </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rtl="0" fontAlgn="b"/>
                      <a:r>
                        <a:rPr lang="en-GB" sz="1050" b="1" i="0" u="none" strike="noStrike">
                          <a:solidFill>
                            <a:srgbClr val="FF0000"/>
                          </a:solidFill>
                          <a:effectLst/>
                          <a:latin typeface="Arial" panose="020B0604020202020204" pitchFamily="34" charset="0"/>
                          <a:cs typeface="Arial" panose="020B0604020202020204" pitchFamily="34" charset="0"/>
                        </a:rPr>
                        <a:t>Ranking of Ward in Indicator out of 62 wards in Shropshire – lowest number is worse</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b"/>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b"/>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8732548"/>
                  </a:ext>
                </a:extLst>
              </a:tr>
              <a:tr h="371118">
                <a:tc>
                  <a:txBody>
                    <a:bodyPr/>
                    <a:lstStyle/>
                    <a:p>
                      <a:pPr algn="l" rtl="0" fontAlgn="b"/>
                      <a:r>
                        <a:rPr lang="en-GB" sz="1400" b="1" u="none" strike="noStrike">
                          <a:effectLst/>
                          <a:latin typeface="Arial" panose="020B0604020202020204" pitchFamily="34" charset="0"/>
                          <a:cs typeface="Arial" panose="020B0604020202020204" pitchFamily="34" charset="0"/>
                        </a:rPr>
                        <a:t> Indicator</a:t>
                      </a:r>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Bishop's Castle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1" i="0" u="none" strike="noStrike" err="1">
                          <a:solidFill>
                            <a:srgbClr val="000000"/>
                          </a:solidFill>
                          <a:effectLst/>
                          <a:latin typeface="Arial" panose="020B0604020202020204" pitchFamily="34" charset="0"/>
                          <a:cs typeface="Arial" panose="020B0604020202020204" pitchFamily="34" charset="0"/>
                        </a:rPr>
                        <a:t>Chirbury</a:t>
                      </a:r>
                      <a:r>
                        <a:rPr lang="en-GB" sz="1200" b="1" i="0" u="none" strike="noStrike">
                          <a:solidFill>
                            <a:srgbClr val="000000"/>
                          </a:solidFill>
                          <a:effectLst/>
                          <a:latin typeface="Arial" panose="020B0604020202020204" pitchFamily="34" charset="0"/>
                          <a:cs typeface="Arial" panose="020B0604020202020204" pitchFamily="34" charset="0"/>
                        </a:rPr>
                        <a:t> and Worthen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Clun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7282331"/>
                  </a:ext>
                </a:extLst>
              </a:tr>
              <a:tr h="371118">
                <a:tc>
                  <a:txBody>
                    <a:bodyPr/>
                    <a:lstStyle/>
                    <a:p>
                      <a:pPr algn="l" rtl="0" fontAlgn="b"/>
                      <a:r>
                        <a:rPr lang="en-GB" sz="1200" u="none" strike="noStrike">
                          <a:effectLst/>
                        </a:rPr>
                        <a:t> Unemployment</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60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60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1167764"/>
                  </a:ext>
                </a:extLst>
              </a:tr>
              <a:tr h="371118">
                <a:tc>
                  <a:txBody>
                    <a:bodyPr/>
                    <a:lstStyle/>
                    <a:p>
                      <a:pPr algn="l" rtl="0" fontAlgn="b"/>
                      <a:r>
                        <a:rPr lang="en-GB" sz="1200" u="none" strike="noStrike">
                          <a:effectLst/>
                        </a:rPr>
                        <a:t> Child Poverty, English Indices of Deprivation, 2019</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56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22073"/>
                  </a:ext>
                </a:extLst>
              </a:tr>
              <a:tr h="371118">
                <a:tc>
                  <a:txBody>
                    <a:bodyPr/>
                    <a:lstStyle/>
                    <a:p>
                      <a:pPr algn="l" rtl="0" fontAlgn="b"/>
                      <a:r>
                        <a:rPr lang="en-GB" sz="1200" u="none" strike="noStrike">
                          <a:effectLst/>
                        </a:rPr>
                        <a:t> Income deprivation, English Indices of Deprivation, 2019</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443613"/>
                  </a:ext>
                </a:extLst>
              </a:tr>
              <a:tr h="371118">
                <a:tc>
                  <a:txBody>
                    <a:bodyPr/>
                    <a:lstStyle/>
                    <a:p>
                      <a:pPr algn="l" rtl="0" fontAlgn="b"/>
                      <a:r>
                        <a:rPr lang="en-GB" sz="1200" u="none" strike="noStrike">
                          <a:effectLst/>
                        </a:rPr>
                        <a:t> IMD Score, 2019</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733151"/>
                  </a:ext>
                </a:extLst>
              </a:tr>
              <a:tr h="371118">
                <a:tc>
                  <a:txBody>
                    <a:bodyPr/>
                    <a:lstStyle/>
                    <a:p>
                      <a:pPr algn="l" rtl="0" fontAlgn="b"/>
                      <a:r>
                        <a:rPr lang="en-GB" sz="1200" u="none" strike="noStrike">
                          <a:effectLst/>
                        </a:rPr>
                        <a:t> Long term unemployment</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50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55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570387"/>
                  </a:ext>
                </a:extLst>
              </a:tr>
              <a:tr h="371118">
                <a:tc>
                  <a:txBody>
                    <a:bodyPr/>
                    <a:lstStyle/>
                    <a:p>
                      <a:pPr algn="l" rtl="0" fontAlgn="b"/>
                      <a:r>
                        <a:rPr lang="en-GB" sz="1200" u="none" strike="noStrike">
                          <a:effectLst/>
                        </a:rPr>
                        <a:t> General fertility rate: live births per 1,000 women aged 15-44  </a:t>
                      </a:r>
                    </a:p>
                    <a:p>
                      <a:pPr algn="l" rtl="0" fontAlgn="b"/>
                      <a:r>
                        <a:rPr lang="en-GB" sz="1200" u="none" strike="noStrike">
                          <a:effectLst/>
                        </a:rPr>
                        <a:t> years</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50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60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4538206"/>
                  </a:ext>
                </a:extLst>
              </a:tr>
              <a:tr h="371118">
                <a:tc>
                  <a:txBody>
                    <a:bodyPr/>
                    <a:lstStyle/>
                    <a:p>
                      <a:pPr algn="l" rtl="0" fontAlgn="b"/>
                      <a:r>
                        <a:rPr lang="en-GB" sz="1200" u="none" strike="noStrike">
                          <a:effectLst/>
                        </a:rPr>
                        <a:t> Low birth weight of live babies</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59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2460885"/>
                  </a:ext>
                </a:extLst>
              </a:tr>
              <a:tr h="371118">
                <a:tc>
                  <a:txBody>
                    <a:bodyPr/>
                    <a:lstStyle/>
                    <a:p>
                      <a:pPr algn="l" rtl="0" fontAlgn="b"/>
                      <a:r>
                        <a:rPr lang="en-GB" sz="1200" u="none" strike="noStrike">
                          <a:effectLst/>
                        </a:rPr>
                        <a:t> A&amp;E attendances in under 5 years old, three year average</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59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56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2470697"/>
                  </a:ext>
                </a:extLst>
              </a:tr>
              <a:tr h="371118">
                <a:tc>
                  <a:txBody>
                    <a:bodyPr/>
                    <a:lstStyle/>
                    <a:p>
                      <a:pPr algn="l" rtl="0" fontAlgn="b"/>
                      <a:r>
                        <a:rPr lang="en-GB" sz="1200" u="none" strike="noStrike">
                          <a:effectLst/>
                        </a:rPr>
                        <a:t> Emergency admissions in under 5s</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50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3910662"/>
                  </a:ext>
                </a:extLst>
              </a:tr>
              <a:tr h="371118">
                <a:tc>
                  <a:txBody>
                    <a:bodyPr/>
                    <a:lstStyle/>
                    <a:p>
                      <a:pPr algn="l" rtl="0" fontAlgn="b"/>
                      <a:r>
                        <a:rPr lang="en-GB" sz="1200" u="none" strike="noStrike">
                          <a:effectLst/>
                        </a:rPr>
                        <a:t> Emergency hospital admissions for injuries in under 15 years     </a:t>
                      </a:r>
                    </a:p>
                    <a:p>
                      <a:pPr algn="l" rtl="0" fontAlgn="b"/>
                      <a:r>
                        <a:rPr lang="en-GB" sz="1200" u="none" strike="noStrike">
                          <a:effectLst/>
                        </a:rPr>
                        <a:t> old</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592695"/>
                  </a:ext>
                </a:extLst>
              </a:tr>
              <a:tr h="371118">
                <a:tc>
                  <a:txBody>
                    <a:bodyPr/>
                    <a:lstStyle/>
                    <a:p>
                      <a:pPr algn="l" rtl="0" fontAlgn="b"/>
                      <a:r>
                        <a:rPr lang="en-GB" sz="1200" b="1" u="none" strike="noStrike">
                          <a:effectLst/>
                        </a:rPr>
                        <a:t> RANK OF AVERAGE RANK (lower number is worse)</a:t>
                      </a:r>
                      <a:endParaRPr lang="en-GB" sz="1200" b="1"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100" b="1" i="0" u="none" strike="noStrike">
                          <a:solidFill>
                            <a:srgbClr val="000000"/>
                          </a:solidFill>
                          <a:effectLst/>
                          <a:latin typeface="Arial" panose="020B0604020202020204" pitchFamily="34" charset="0"/>
                        </a:rPr>
                        <a:t>28</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100" b="1" i="0" u="none" strike="noStrike">
                          <a:solidFill>
                            <a:srgbClr val="000000"/>
                          </a:solidFill>
                          <a:effectLst/>
                          <a:latin typeface="Arial" panose="020B0604020202020204" pitchFamily="34" charset="0"/>
                        </a:rPr>
                        <a:t>34</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100" b="1" i="0" u="none" strike="noStrike">
                          <a:solidFill>
                            <a:srgbClr val="000000"/>
                          </a:solidFill>
                          <a:effectLst/>
                          <a:latin typeface="Arial" panose="020B0604020202020204" pitchFamily="34" charset="0"/>
                        </a:rPr>
                        <a:t>60</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9097590"/>
                  </a:ext>
                </a:extLst>
              </a:tr>
            </a:tbl>
          </a:graphicData>
        </a:graphic>
      </p:graphicFrame>
    </p:spTree>
    <p:extLst>
      <p:ext uri="{BB962C8B-B14F-4D97-AF65-F5344CB8AC3E}">
        <p14:creationId xmlns:p14="http://schemas.microsoft.com/office/powerpoint/2010/main" val="349350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7200-469F-41A3-A3BF-EAF1ED802CFC}"/>
              </a:ext>
            </a:extLst>
          </p:cNvPr>
          <p:cNvSpPr>
            <a:spLocks noGrp="1"/>
          </p:cNvSpPr>
          <p:nvPr>
            <p:ph type="title"/>
          </p:nvPr>
        </p:nvSpPr>
        <p:spPr>
          <a:xfrm>
            <a:off x="309838" y="1207786"/>
            <a:ext cx="5829300" cy="216024"/>
          </a:xfrm>
        </p:spPr>
        <p:txBody>
          <a:bodyPr>
            <a:noAutofit/>
          </a:bodyPr>
          <a:lstStyle/>
          <a:p>
            <a:r>
              <a:rPr lang="en-GB" sz="2800" b="1">
                <a:solidFill>
                  <a:srgbClr val="0070C0"/>
                </a:solidFill>
                <a:latin typeface="Arial" panose="020B0604020202020204" pitchFamily="34" charset="0"/>
                <a:cs typeface="Arial" panose="020B0604020202020204" pitchFamily="34" charset="0"/>
              </a:rPr>
              <a:t>Smoking in Pregnancy</a:t>
            </a:r>
          </a:p>
        </p:txBody>
      </p:sp>
      <p:graphicFrame>
        <p:nvGraphicFramePr>
          <p:cNvPr id="4" name="Table 4">
            <a:extLst>
              <a:ext uri="{FF2B5EF4-FFF2-40B4-BE49-F238E27FC236}">
                <a16:creationId xmlns:a16="http://schemas.microsoft.com/office/drawing/2014/main" id="{7F61C692-5BD1-463F-B856-FAF69B1572A6}"/>
              </a:ext>
            </a:extLst>
          </p:cNvPr>
          <p:cNvGraphicFramePr>
            <a:graphicFrameLocks noGrp="1"/>
          </p:cNvGraphicFramePr>
          <p:nvPr>
            <p:ph idx="1"/>
            <p:extLst>
              <p:ext uri="{D42A27DB-BD31-4B8C-83A1-F6EECF244321}">
                <p14:modId xmlns:p14="http://schemas.microsoft.com/office/powerpoint/2010/main" val="3330612440"/>
              </p:ext>
            </p:extLst>
          </p:nvPr>
        </p:nvGraphicFramePr>
        <p:xfrm>
          <a:off x="0" y="5084550"/>
          <a:ext cx="9144001" cy="1766642"/>
        </p:xfrm>
        <a:graphic>
          <a:graphicData uri="http://schemas.openxmlformats.org/drawingml/2006/table">
            <a:tbl>
              <a:tblPr firstRow="1" bandRow="1">
                <a:tableStyleId>{5C22544A-7EE6-4342-B048-85BDC9FD1C3A}</a:tableStyleId>
              </a:tblPr>
              <a:tblGrid>
                <a:gridCol w="2888709">
                  <a:extLst>
                    <a:ext uri="{9D8B030D-6E8A-4147-A177-3AD203B41FA5}">
                      <a16:colId xmlns:a16="http://schemas.microsoft.com/office/drawing/2014/main" val="415279419"/>
                    </a:ext>
                  </a:extLst>
                </a:gridCol>
                <a:gridCol w="2246773">
                  <a:extLst>
                    <a:ext uri="{9D8B030D-6E8A-4147-A177-3AD203B41FA5}">
                      <a16:colId xmlns:a16="http://schemas.microsoft.com/office/drawing/2014/main" val="1315095057"/>
                    </a:ext>
                  </a:extLst>
                </a:gridCol>
                <a:gridCol w="1983121">
                  <a:extLst>
                    <a:ext uri="{9D8B030D-6E8A-4147-A177-3AD203B41FA5}">
                      <a16:colId xmlns:a16="http://schemas.microsoft.com/office/drawing/2014/main" val="2878079360"/>
                    </a:ext>
                  </a:extLst>
                </a:gridCol>
                <a:gridCol w="2025398">
                  <a:extLst>
                    <a:ext uri="{9D8B030D-6E8A-4147-A177-3AD203B41FA5}">
                      <a16:colId xmlns:a16="http://schemas.microsoft.com/office/drawing/2014/main" val="380714245"/>
                    </a:ext>
                  </a:extLst>
                </a:gridCol>
              </a:tblGrid>
              <a:tr h="468000">
                <a:tc>
                  <a:txBody>
                    <a:bodyPr/>
                    <a:lstStyle/>
                    <a:p>
                      <a:r>
                        <a:rPr lang="en-GB" sz="1200">
                          <a:solidFill>
                            <a:schemeClr val="tx1"/>
                          </a:solidFill>
                          <a:latin typeface="Arial" panose="020B0604020202020204" pitchFamily="34" charset="0"/>
                          <a:cs typeface="Arial" panose="020B0604020202020204" pitchFamily="34" charset="0"/>
                        </a:rPr>
                        <a:t>Indicator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solidFill>
                            <a:schemeClr val="tx1"/>
                          </a:solidFill>
                          <a:latin typeface="Arial" panose="020B0604020202020204" pitchFamily="34" charset="0"/>
                          <a:cs typeface="Arial" panose="020B0604020202020204" pitchFamily="34" charset="0"/>
                        </a:rPr>
                        <a:t>Bishop’s Castle Place Plan Area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solidFill>
                            <a:schemeClr val="tx1"/>
                          </a:solidFill>
                          <a:latin typeface="Arial" panose="020B0604020202020204" pitchFamily="34" charset="0"/>
                          <a:cs typeface="Arial" panose="020B0604020202020204" pitchFamily="34" charset="0"/>
                        </a:rPr>
                        <a:t>Shropshire Overall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solidFill>
                            <a:schemeClr val="tx1"/>
                          </a:solidFill>
                          <a:latin typeface="Arial" panose="020B0604020202020204" pitchFamily="34" charset="0"/>
                          <a:cs typeface="Arial" panose="020B0604020202020204" pitchFamily="34" charset="0"/>
                        </a:rPr>
                        <a:t>Bishop’s Castle % v Shropshire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8455794"/>
                  </a:ext>
                </a:extLst>
              </a:tr>
              <a:tr h="429962">
                <a:tc>
                  <a:txBody>
                    <a:bodyPr/>
                    <a:lstStyle/>
                    <a:p>
                      <a:r>
                        <a:rPr lang="en-GB" sz="1200">
                          <a:latin typeface="Arial" panose="020B0604020202020204" pitchFamily="34" charset="0"/>
                          <a:cs typeface="Arial" panose="020B0604020202020204" pitchFamily="34" charset="0"/>
                        </a:rPr>
                        <a:t>Number of deliveries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267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10,289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105885"/>
                  </a:ext>
                </a:extLst>
              </a:tr>
              <a:tr h="332540">
                <a:tc>
                  <a:txBody>
                    <a:bodyPr/>
                    <a:lstStyle/>
                    <a:p>
                      <a:r>
                        <a:rPr lang="en-GB" sz="1200">
                          <a:latin typeface="Arial" panose="020B0604020202020204" pitchFamily="34" charset="0"/>
                          <a:cs typeface="Arial" panose="020B0604020202020204" pitchFamily="34" charset="0"/>
                        </a:rPr>
                        <a:t>Percentage of mothers who were known to be smoking at time of delivery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10.9%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12.8%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Similar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6946916"/>
                  </a:ext>
                </a:extLst>
              </a:tr>
              <a:tr h="332540">
                <a:tc>
                  <a:txBody>
                    <a:bodyPr/>
                    <a:lstStyle/>
                    <a:p>
                      <a:r>
                        <a:rPr lang="en-GB" sz="1200">
                          <a:latin typeface="Arial" panose="020B0604020202020204" pitchFamily="34" charset="0"/>
                          <a:cs typeface="Arial" panose="020B0604020202020204" pitchFamily="34" charset="0"/>
                        </a:rPr>
                        <a:t>Percentage of mothers who were known to be smoking at time of booking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13.1%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14.0%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Similar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787699"/>
                  </a:ext>
                </a:extLst>
              </a:tr>
            </a:tbl>
          </a:graphicData>
        </a:graphic>
      </p:graphicFrame>
      <p:sp>
        <p:nvSpPr>
          <p:cNvPr id="5" name="TextBox 4">
            <a:extLst>
              <a:ext uri="{FF2B5EF4-FFF2-40B4-BE49-F238E27FC236}">
                <a16:creationId xmlns:a16="http://schemas.microsoft.com/office/drawing/2014/main" id="{5CE6A715-C4BA-4D74-941D-1871A763FF4C}"/>
              </a:ext>
            </a:extLst>
          </p:cNvPr>
          <p:cNvSpPr txBox="1"/>
          <p:nvPr/>
        </p:nvSpPr>
        <p:spPr>
          <a:xfrm>
            <a:off x="309838" y="1587844"/>
            <a:ext cx="8727158" cy="3170099"/>
          </a:xfrm>
          <a:prstGeom prst="rect">
            <a:avLst/>
          </a:prstGeom>
          <a:noFill/>
        </p:spPr>
        <p:txBody>
          <a:bodyPr wrap="square" rtlCol="0">
            <a:spAutoFit/>
          </a:bodyPr>
          <a:lstStyle/>
          <a:p>
            <a:r>
              <a:rPr lang="en-GB" sz="1000" b="1">
                <a:latin typeface="Arial" panose="020B0604020202020204" pitchFamily="34" charset="0"/>
                <a:cs typeface="Arial" panose="020B0604020202020204" pitchFamily="34" charset="0"/>
              </a:rPr>
              <a:t>Background</a:t>
            </a:r>
          </a:p>
          <a:p>
            <a:r>
              <a:rPr lang="en-GB" sz="1000">
                <a:latin typeface="Arial" panose="020B0604020202020204" pitchFamily="34" charset="0"/>
                <a:cs typeface="Arial" panose="020B0604020202020204" pitchFamily="34" charset="0"/>
              </a:rPr>
              <a:t>Smoking in pregnancy has long been recognised as having significantly negative health impacts for the growth and development of the baby and the health of the mother including complications in labour, miscarriage, still birth, premature birth and low birth weight. Reduced smoking in pregnancy will have health benefits for both mother and child and reduced costs to the NHS.</a:t>
            </a:r>
          </a:p>
          <a:p>
            <a:endParaRPr lang="en-GB" sz="1000">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Methodology</a:t>
            </a:r>
          </a:p>
          <a:p>
            <a:r>
              <a:rPr lang="en-GB" sz="1000">
                <a:latin typeface="Arial" panose="020B0604020202020204" pitchFamily="34" charset="0"/>
                <a:cs typeface="Arial" panose="020B0604020202020204" pitchFamily="34" charset="0"/>
              </a:rPr>
              <a:t>Smoking at time of delivery is the number of mothers known to be smokers at time of delivery as a percentage of all maternities (live or still birth). The Place Plan area figures are based on those mothers who lived in that place plan area who delivered a child at Shrewsbury and Telford Hospitals Trust (SATH). Because there are very few deliveries in some of the place plan areas in one year, these figures are the combination of the last 5 years – 2016/17 to 2020/21. The Bishop’s Castle % v Shropshire is a statistical comparison of the two areas to take into account the different number of children in those areas, based on a 95% confidence interval using the Wilson scoring method.</a:t>
            </a:r>
          </a:p>
          <a:p>
            <a:endParaRPr lang="en-GB" sz="1000">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Caveats</a:t>
            </a:r>
          </a:p>
          <a:p>
            <a:r>
              <a:rPr lang="en-GB" sz="1000">
                <a:latin typeface="Arial" panose="020B0604020202020204" pitchFamily="34" charset="0"/>
                <a:cs typeface="Arial" panose="020B0604020202020204" pitchFamily="34" charset="0"/>
              </a:rPr>
              <a:t>The data shown here concerns mothers who delivered a child at SATH only, not mothers from the area who delivered in other hospital providers.</a:t>
            </a:r>
          </a:p>
          <a:p>
            <a:endParaRPr lang="en-GB" sz="1000">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Results</a:t>
            </a:r>
          </a:p>
          <a:p>
            <a:r>
              <a:rPr lang="en-GB" sz="1000">
                <a:latin typeface="Arial" panose="020B0604020202020204" pitchFamily="34" charset="0"/>
                <a:cs typeface="Arial" panose="020B0604020202020204" pitchFamily="34" charset="0"/>
              </a:rPr>
              <a:t>Bishop's Castle had 267 deliveries in this 5 year period, which is the 9</a:t>
            </a:r>
            <a:r>
              <a:rPr lang="en-GB" sz="1000" baseline="30000">
                <a:latin typeface="Arial" panose="020B0604020202020204" pitchFamily="34" charset="0"/>
                <a:cs typeface="Arial" panose="020B0604020202020204" pitchFamily="34" charset="0"/>
              </a:rPr>
              <a:t>th</a:t>
            </a:r>
            <a:r>
              <a:rPr lang="en-GB" sz="1000">
                <a:latin typeface="Arial" panose="020B0604020202020204" pitchFamily="34" charset="0"/>
                <a:cs typeface="Arial" panose="020B0604020202020204" pitchFamily="34" charset="0"/>
              </a:rPr>
              <a:t> highest of all place plan areas. The 5 year percentage for smoking at delivery for Bishop's Castle (10.9%) is statistically similar to Shropshire’s (12.8%) – 5 place plan areas had a lower percentage of mothers smoking at delivery. For this same cohort of mothers, the percentage known to be smokers at time of booking who lived in Bishop's Castle was 13.1%, statistically similar to the Shropshire figure of 14%.</a:t>
            </a:r>
          </a:p>
        </p:txBody>
      </p:sp>
      <p:sp>
        <p:nvSpPr>
          <p:cNvPr id="8" name="TextBox 7">
            <a:extLst>
              <a:ext uri="{FF2B5EF4-FFF2-40B4-BE49-F238E27FC236}">
                <a16:creationId xmlns:a16="http://schemas.microsoft.com/office/drawing/2014/main" id="{80EC9C6C-F03C-4295-89EC-753EC8AA60F6}"/>
              </a:ext>
            </a:extLst>
          </p:cNvPr>
          <p:cNvSpPr txBox="1"/>
          <p:nvPr/>
        </p:nvSpPr>
        <p:spPr>
          <a:xfrm>
            <a:off x="154918" y="4783477"/>
            <a:ext cx="903699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5 year Smoking at Delivery and at Booking data for Shropshire and Bishop’s Castle Place Plan Area, 2016/17 to 2020/21</a:t>
            </a:r>
          </a:p>
        </p:txBody>
      </p:sp>
      <p:sp>
        <p:nvSpPr>
          <p:cNvPr id="10" name="TextBox 9">
            <a:extLst>
              <a:ext uri="{FF2B5EF4-FFF2-40B4-BE49-F238E27FC236}">
                <a16:creationId xmlns:a16="http://schemas.microsoft.com/office/drawing/2014/main" id="{0DC2331A-5775-4688-8764-9B4E02E6D293}"/>
              </a:ext>
            </a:extLst>
          </p:cNvPr>
          <p:cNvSpPr txBox="1"/>
          <p:nvPr/>
        </p:nvSpPr>
        <p:spPr>
          <a:xfrm>
            <a:off x="5039544" y="125877"/>
            <a:ext cx="4104456" cy="207749"/>
          </a:xfrm>
          <a:prstGeom prst="rect">
            <a:avLst/>
          </a:prstGeom>
          <a:solidFill>
            <a:schemeClr val="bg1"/>
          </a:solidFill>
        </p:spPr>
        <p:txBody>
          <a:bodyPr wrap="square" rtlCol="0">
            <a:spAutoFit/>
          </a:bodyPr>
          <a:lstStyle/>
          <a:p>
            <a:r>
              <a:rPr lang="en-GB" sz="750" b="1" i="1"/>
              <a:t>Source: SATH Maternity Dataset for 2016/17, 2017/18, 2018/19, 2019/20 and 2020/21</a:t>
            </a:r>
          </a:p>
        </p:txBody>
      </p:sp>
    </p:spTree>
    <p:extLst>
      <p:ext uri="{BB962C8B-B14F-4D97-AF65-F5344CB8AC3E}">
        <p14:creationId xmlns:p14="http://schemas.microsoft.com/office/powerpoint/2010/main" val="233627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5F31-C59C-4B3D-AFE0-0D22F8276CB8}"/>
              </a:ext>
            </a:extLst>
          </p:cNvPr>
          <p:cNvSpPr>
            <a:spLocks noGrp="1"/>
          </p:cNvSpPr>
          <p:nvPr>
            <p:ph type="title"/>
          </p:nvPr>
        </p:nvSpPr>
        <p:spPr>
          <a:xfrm>
            <a:off x="182999" y="926963"/>
            <a:ext cx="8777997" cy="1325563"/>
          </a:xfrm>
        </p:spPr>
        <p:txBody>
          <a:bodyPr>
            <a:normAutofit/>
          </a:bodyPr>
          <a:lstStyle/>
          <a:p>
            <a:r>
              <a:rPr lang="en-GB" sz="2400" b="1">
                <a:solidFill>
                  <a:srgbClr val="0070C0"/>
                </a:solidFill>
                <a:latin typeface="Arial" panose="020B0604020202020204" pitchFamily="34" charset="0"/>
                <a:cs typeface="Arial" panose="020B0604020202020204" pitchFamily="34" charset="0"/>
              </a:rPr>
              <a:t>Quality &amp; Outcomes Framework (QOF) Indicators 2020/21</a:t>
            </a:r>
          </a:p>
        </p:txBody>
      </p:sp>
      <p:graphicFrame>
        <p:nvGraphicFramePr>
          <p:cNvPr id="4" name="Table 4">
            <a:extLst>
              <a:ext uri="{FF2B5EF4-FFF2-40B4-BE49-F238E27FC236}">
                <a16:creationId xmlns:a16="http://schemas.microsoft.com/office/drawing/2014/main" id="{B31B4500-700E-4865-9FEF-26A66CFDDDBF}"/>
              </a:ext>
            </a:extLst>
          </p:cNvPr>
          <p:cNvGraphicFramePr>
            <a:graphicFrameLocks noGrp="1"/>
          </p:cNvGraphicFramePr>
          <p:nvPr>
            <p:ph idx="1"/>
            <p:extLst>
              <p:ext uri="{D42A27DB-BD31-4B8C-83A1-F6EECF244321}">
                <p14:modId xmlns:p14="http://schemas.microsoft.com/office/powerpoint/2010/main" val="3625078612"/>
              </p:ext>
            </p:extLst>
          </p:nvPr>
        </p:nvGraphicFramePr>
        <p:xfrm>
          <a:off x="-2" y="1887166"/>
          <a:ext cx="9144001" cy="4970839"/>
        </p:xfrm>
        <a:graphic>
          <a:graphicData uri="http://schemas.openxmlformats.org/drawingml/2006/table">
            <a:tbl>
              <a:tblPr firstRow="1" bandRow="1">
                <a:tableStyleId>{5C22544A-7EE6-4342-B048-85BDC9FD1C3A}</a:tableStyleId>
              </a:tblPr>
              <a:tblGrid>
                <a:gridCol w="2295730">
                  <a:extLst>
                    <a:ext uri="{9D8B030D-6E8A-4147-A177-3AD203B41FA5}">
                      <a16:colId xmlns:a16="http://schemas.microsoft.com/office/drawing/2014/main" val="1899019200"/>
                    </a:ext>
                  </a:extLst>
                </a:gridCol>
                <a:gridCol w="3064212">
                  <a:extLst>
                    <a:ext uri="{9D8B030D-6E8A-4147-A177-3AD203B41FA5}">
                      <a16:colId xmlns:a16="http://schemas.microsoft.com/office/drawing/2014/main" val="861141754"/>
                    </a:ext>
                  </a:extLst>
                </a:gridCol>
                <a:gridCol w="2003898">
                  <a:extLst>
                    <a:ext uri="{9D8B030D-6E8A-4147-A177-3AD203B41FA5}">
                      <a16:colId xmlns:a16="http://schemas.microsoft.com/office/drawing/2014/main" val="2641488769"/>
                    </a:ext>
                  </a:extLst>
                </a:gridCol>
                <a:gridCol w="1780161">
                  <a:extLst>
                    <a:ext uri="{9D8B030D-6E8A-4147-A177-3AD203B41FA5}">
                      <a16:colId xmlns:a16="http://schemas.microsoft.com/office/drawing/2014/main" val="2531108933"/>
                    </a:ext>
                  </a:extLst>
                </a:gridCol>
              </a:tblGrid>
              <a:tr h="694459">
                <a:tc>
                  <a:txBody>
                    <a:bodyPr/>
                    <a:lstStyle/>
                    <a:p>
                      <a:pPr algn="l"/>
                      <a:r>
                        <a:rPr lang="en-GB" sz="1200" b="1">
                          <a:solidFill>
                            <a:schemeClr val="tx1"/>
                          </a:solidFill>
                          <a:latin typeface="Arial" panose="020B0604020202020204" pitchFamily="34" charset="0"/>
                          <a:cs typeface="Arial" panose="020B0604020202020204" pitchFamily="34" charset="0"/>
                        </a:rPr>
                        <a:t>Indicator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1">
                          <a:solidFill>
                            <a:schemeClr val="tx1"/>
                          </a:solidFill>
                          <a:latin typeface="Arial" panose="020B0604020202020204" pitchFamily="34" charset="0"/>
                          <a:cs typeface="Arial" panose="020B0604020202020204" pitchFamily="34" charset="0"/>
                        </a:rPr>
                        <a:t>Bishop's Castle Place Plan Area Eligible population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1">
                          <a:solidFill>
                            <a:schemeClr val="tx1"/>
                          </a:solidFill>
                          <a:latin typeface="Arial" panose="020B0604020202020204" pitchFamily="34" charset="0"/>
                          <a:cs typeface="Arial" panose="020B0604020202020204" pitchFamily="34" charset="0"/>
                        </a:rPr>
                        <a:t>Bishop's Castle Place Plan Area Prevalence for indicator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chemeClr val="tx1"/>
                          </a:solidFill>
                          <a:effectLst/>
                          <a:latin typeface="Arial" panose="020B0604020202020204" pitchFamily="34" charset="0"/>
                          <a:cs typeface="Arial" panose="020B0604020202020204" pitchFamily="34" charset="0"/>
                        </a:rPr>
                        <a:t>NHS Shropshire, Telford and Wrekin CCG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827912"/>
                  </a:ext>
                </a:extLst>
              </a:tr>
              <a:tr h="427638">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AF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10,928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296565"/>
                  </a:ext>
                </a:extLst>
              </a:tr>
              <a:tr h="427638">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CHD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10,928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50">
                          <a:latin typeface="Arial" panose="020B0604020202020204" pitchFamily="34" charset="0"/>
                          <a:cs typeface="Arial" panose="020B0604020202020204" pitchFamily="34" charset="0"/>
                        </a:rPr>
                        <a:t>4.1%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050">
                          <a:latin typeface="Arial" panose="020B0604020202020204" pitchFamily="34" charset="0"/>
                          <a:cs typeface="Arial" panose="020B0604020202020204" pitchFamily="34" charset="0"/>
                        </a:rPr>
                        <a:t>3.5%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1984922"/>
                  </a:ext>
                </a:extLst>
              </a:tr>
              <a:tr h="427638">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Heart failure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10,928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50">
                          <a:latin typeface="Arial" panose="020B0604020202020204" pitchFamily="34" charset="0"/>
                          <a:cs typeface="Arial" panose="020B0604020202020204" pitchFamily="34" charset="0"/>
                        </a:rPr>
                        <a:t>1.0%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50">
                          <a:latin typeface="Arial" panose="020B0604020202020204" pitchFamily="34" charset="0"/>
                          <a:cs typeface="Arial" panose="020B0604020202020204" pitchFamily="34" charset="0"/>
                        </a:rPr>
                        <a:t>0.9%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5433686"/>
                  </a:ext>
                </a:extLst>
              </a:tr>
              <a:tr h="427638">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Heart failure due to LVSD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10,928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5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a:latin typeface="Arial" panose="020B0604020202020204" pitchFamily="34" charset="0"/>
                          <a:cs typeface="Arial" panose="020B0604020202020204" pitchFamily="34" charset="0"/>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389127"/>
                  </a:ext>
                </a:extLst>
              </a:tr>
              <a:tr h="427638">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Hypertension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10,928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50">
                          <a:latin typeface="Arial" panose="020B0604020202020204" pitchFamily="34" charset="0"/>
                          <a:cs typeface="Arial" panose="020B0604020202020204" pitchFamily="34" charset="0"/>
                        </a:rPr>
                        <a:t>17.9%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050">
                          <a:latin typeface="Arial" panose="020B0604020202020204" pitchFamily="34" charset="0"/>
                          <a:cs typeface="Arial" panose="020B0604020202020204" pitchFamily="34" charset="0"/>
                        </a:rPr>
                        <a:t>15.6%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738888"/>
                  </a:ext>
                </a:extLst>
              </a:tr>
              <a:tr h="427638">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Peripheral arterial disease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10,928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50">
                          <a:latin typeface="Arial" panose="020B0604020202020204" pitchFamily="34" charset="0"/>
                          <a:cs typeface="Arial" panose="020B0604020202020204" pitchFamily="34" charset="0"/>
                        </a:rPr>
                        <a:t>0.8%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50">
                          <a:latin typeface="Arial" panose="020B0604020202020204" pitchFamily="34" charset="0"/>
                          <a:cs typeface="Arial" panose="020B0604020202020204" pitchFamily="34" charset="0"/>
                        </a:rPr>
                        <a:t>0.8%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673464"/>
                  </a:ext>
                </a:extLst>
              </a:tr>
              <a:tr h="427638">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Stroke and transient ischaemic attack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10,928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50">
                          <a:latin typeface="Arial" panose="020B0604020202020204" pitchFamily="34" charset="0"/>
                          <a:cs typeface="Arial" panose="020B0604020202020204" pitchFamily="34" charset="0"/>
                        </a:rPr>
                        <a:t>2.9%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050">
                          <a:latin typeface="Arial" panose="020B0604020202020204" pitchFamily="34" charset="0"/>
                          <a:cs typeface="Arial" panose="020B0604020202020204" pitchFamily="34" charset="0"/>
                        </a:rPr>
                        <a:t>2.4%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639377"/>
                  </a:ext>
                </a:extLst>
              </a:tr>
              <a:tr h="427638">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COPD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10,928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50">
                          <a:latin typeface="Arial" panose="020B0604020202020204" pitchFamily="34" charset="0"/>
                          <a:cs typeface="Arial" panose="020B0604020202020204" pitchFamily="34" charset="0"/>
                        </a:rPr>
                        <a:t>1.8%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50">
                          <a:latin typeface="Arial" panose="020B0604020202020204" pitchFamily="34" charset="0"/>
                          <a:cs typeface="Arial" panose="020B0604020202020204" pitchFamily="34" charset="0"/>
                        </a:rPr>
                        <a:t>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1361771"/>
                  </a:ext>
                </a:extLst>
              </a:tr>
              <a:tr h="427638">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Asthma Prevalence (6+)</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50">
                          <a:latin typeface="Arial" panose="020B0604020202020204" pitchFamily="34" charset="0"/>
                          <a:cs typeface="Arial" panose="020B0604020202020204" pitchFamily="34" charset="0"/>
                        </a:rPr>
                        <a:t>10,452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50">
                          <a:latin typeface="Arial" panose="020B0604020202020204" pitchFamily="34" charset="0"/>
                          <a:cs typeface="Arial" panose="020B0604020202020204" pitchFamily="34" charset="0"/>
                        </a:rPr>
                        <a:t>7.8%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050">
                          <a:latin typeface="Arial" panose="020B0604020202020204" pitchFamily="34" charset="0"/>
                          <a:cs typeface="Arial" panose="020B0604020202020204" pitchFamily="34" charset="0"/>
                        </a:rPr>
                        <a:t>7.1%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052011"/>
                  </a:ext>
                </a:extLst>
              </a:tr>
              <a:tr h="427638">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Obesity Prevalence (18+)</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50">
                          <a:latin typeface="Arial" panose="020B0604020202020204" pitchFamily="34" charset="0"/>
                          <a:cs typeface="Arial" panose="020B0604020202020204" pitchFamily="34" charset="0"/>
                        </a:rPr>
                        <a:t>9,236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50">
                          <a:latin typeface="Arial" panose="020B0604020202020204" pitchFamily="34" charset="0"/>
                          <a:cs typeface="Arial" panose="020B0604020202020204" pitchFamily="34" charset="0"/>
                        </a:rPr>
                        <a:t>8.8%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050">
                          <a:latin typeface="Arial" panose="020B0604020202020204" pitchFamily="34" charset="0"/>
                          <a:cs typeface="Arial" panose="020B0604020202020204" pitchFamily="34" charset="0"/>
                        </a:rPr>
                        <a:t>7.3%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6985099"/>
                  </a:ext>
                </a:extLst>
              </a:tr>
            </a:tbl>
          </a:graphicData>
        </a:graphic>
      </p:graphicFrame>
      <p:graphicFrame>
        <p:nvGraphicFramePr>
          <p:cNvPr id="3" name="Table 4">
            <a:extLst>
              <a:ext uri="{FF2B5EF4-FFF2-40B4-BE49-F238E27FC236}">
                <a16:creationId xmlns:a16="http://schemas.microsoft.com/office/drawing/2014/main" id="{03408C5F-BE5C-4A75-AF52-75D6C98554A6}"/>
              </a:ext>
            </a:extLst>
          </p:cNvPr>
          <p:cNvGraphicFramePr>
            <a:graphicFrameLocks noGrp="1"/>
          </p:cNvGraphicFramePr>
          <p:nvPr>
            <p:extLst>
              <p:ext uri="{D42A27DB-BD31-4B8C-83A1-F6EECF244321}">
                <p14:modId xmlns:p14="http://schemas.microsoft.com/office/powerpoint/2010/main" val="3608114654"/>
              </p:ext>
            </p:extLst>
          </p:nvPr>
        </p:nvGraphicFramePr>
        <p:xfrm>
          <a:off x="4221802" y="0"/>
          <a:ext cx="4922195" cy="1120140"/>
        </p:xfrm>
        <a:graphic>
          <a:graphicData uri="http://schemas.openxmlformats.org/drawingml/2006/table">
            <a:tbl>
              <a:tblPr firstRow="1" bandRow="1">
                <a:tableStyleId>{5C22544A-7EE6-4342-B048-85BDC9FD1C3A}</a:tableStyleId>
              </a:tblPr>
              <a:tblGrid>
                <a:gridCol w="4289898">
                  <a:extLst>
                    <a:ext uri="{9D8B030D-6E8A-4147-A177-3AD203B41FA5}">
                      <a16:colId xmlns:a16="http://schemas.microsoft.com/office/drawing/2014/main" val="2920821076"/>
                    </a:ext>
                  </a:extLst>
                </a:gridCol>
                <a:gridCol w="632297">
                  <a:extLst>
                    <a:ext uri="{9D8B030D-6E8A-4147-A177-3AD203B41FA5}">
                      <a16:colId xmlns:a16="http://schemas.microsoft.com/office/drawing/2014/main" val="2013297878"/>
                    </a:ext>
                  </a:extLst>
                </a:gridCol>
              </a:tblGrid>
              <a:tr h="282969">
                <a:tc>
                  <a:txBody>
                    <a:bodyPr/>
                    <a:lstStyle/>
                    <a:p>
                      <a:pPr algn="l"/>
                      <a:r>
                        <a:rPr lang="en-GB" sz="1200">
                          <a:solidFill>
                            <a:schemeClr val="tx1"/>
                          </a:solidFill>
                          <a:latin typeface="Arial" panose="020B0604020202020204" pitchFamily="34" charset="0"/>
                          <a:cs typeface="Arial" panose="020B0604020202020204" pitchFamily="34" charset="0"/>
                        </a:rPr>
                        <a:t>Key to colour codes on table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9146114"/>
                  </a:ext>
                </a:extLst>
              </a:tr>
              <a:tr h="241702">
                <a:tc>
                  <a:txBody>
                    <a:bodyPr/>
                    <a:lstStyle/>
                    <a:p>
                      <a:pPr algn="l"/>
                      <a:r>
                        <a:rPr lang="en-GB" sz="1200">
                          <a:solidFill>
                            <a:schemeClr val="tx1"/>
                          </a:solidFill>
                          <a:latin typeface="Arial" panose="020B0604020202020204" pitchFamily="34" charset="0"/>
                          <a:cs typeface="Arial" panose="020B0604020202020204" pitchFamily="34" charset="0"/>
                        </a:rPr>
                        <a:t>Area is statistically higher for this indicator than Shropshire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225849843"/>
                  </a:ext>
                </a:extLst>
              </a:tr>
              <a:tr h="241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Area is statistically similar for this indicator to Shropshire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17789999"/>
                  </a:ext>
                </a:extLst>
              </a:tr>
              <a:tr h="241702">
                <a:tc>
                  <a:txBody>
                    <a:bodyPr/>
                    <a:lstStyle/>
                    <a:p>
                      <a:pPr algn="l"/>
                      <a:r>
                        <a:rPr lang="en-GB" sz="1200">
                          <a:solidFill>
                            <a:schemeClr val="tx1"/>
                          </a:solidFill>
                          <a:latin typeface="Arial" panose="020B0604020202020204" pitchFamily="34" charset="0"/>
                          <a:cs typeface="Arial" panose="020B0604020202020204" pitchFamily="34" charset="0"/>
                        </a:rPr>
                        <a:t>Area is statistically lower for this indicator than Shropshire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65693248"/>
                  </a:ext>
                </a:extLst>
              </a:tr>
            </a:tbl>
          </a:graphicData>
        </a:graphic>
      </p:graphicFrame>
    </p:spTree>
    <p:extLst>
      <p:ext uri="{BB962C8B-B14F-4D97-AF65-F5344CB8AC3E}">
        <p14:creationId xmlns:p14="http://schemas.microsoft.com/office/powerpoint/2010/main" val="423931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5F31-C59C-4B3D-AFE0-0D22F8276CB8}"/>
              </a:ext>
            </a:extLst>
          </p:cNvPr>
          <p:cNvSpPr>
            <a:spLocks noGrp="1"/>
          </p:cNvSpPr>
          <p:nvPr>
            <p:ph type="title"/>
          </p:nvPr>
        </p:nvSpPr>
        <p:spPr>
          <a:xfrm>
            <a:off x="358656" y="800554"/>
            <a:ext cx="7886700" cy="1325563"/>
          </a:xfrm>
        </p:spPr>
        <p:txBody>
          <a:bodyPr>
            <a:normAutofit/>
          </a:bodyPr>
          <a:lstStyle/>
          <a:p>
            <a:r>
              <a:rPr lang="en-GB" sz="2800" b="1">
                <a:solidFill>
                  <a:srgbClr val="0070C0"/>
                </a:solidFill>
                <a:latin typeface="Arial" panose="020B0604020202020204" pitchFamily="34" charset="0"/>
                <a:cs typeface="Arial" panose="020B0604020202020204" pitchFamily="34" charset="0"/>
              </a:rPr>
              <a:t>QOF Indicators 2020/21</a:t>
            </a:r>
          </a:p>
        </p:txBody>
      </p:sp>
      <p:graphicFrame>
        <p:nvGraphicFramePr>
          <p:cNvPr id="4" name="Table 4">
            <a:extLst>
              <a:ext uri="{FF2B5EF4-FFF2-40B4-BE49-F238E27FC236}">
                <a16:creationId xmlns:a16="http://schemas.microsoft.com/office/drawing/2014/main" id="{B31B4500-700E-4865-9FEF-26A66CFDDDBF}"/>
              </a:ext>
            </a:extLst>
          </p:cNvPr>
          <p:cNvGraphicFramePr>
            <a:graphicFrameLocks noGrp="1"/>
          </p:cNvGraphicFramePr>
          <p:nvPr>
            <p:ph idx="1"/>
            <p:extLst>
              <p:ext uri="{D42A27DB-BD31-4B8C-83A1-F6EECF244321}">
                <p14:modId xmlns:p14="http://schemas.microsoft.com/office/powerpoint/2010/main" val="3201471814"/>
              </p:ext>
            </p:extLst>
          </p:nvPr>
        </p:nvGraphicFramePr>
        <p:xfrm>
          <a:off x="0" y="1768484"/>
          <a:ext cx="9144001" cy="5089521"/>
        </p:xfrm>
        <a:graphic>
          <a:graphicData uri="http://schemas.openxmlformats.org/drawingml/2006/table">
            <a:tbl>
              <a:tblPr firstRow="1" bandRow="1">
                <a:tableStyleId>{5C22544A-7EE6-4342-B048-85BDC9FD1C3A}</a:tableStyleId>
              </a:tblPr>
              <a:tblGrid>
                <a:gridCol w="6211958">
                  <a:extLst>
                    <a:ext uri="{9D8B030D-6E8A-4147-A177-3AD203B41FA5}">
                      <a16:colId xmlns:a16="http://schemas.microsoft.com/office/drawing/2014/main" val="1899019200"/>
                    </a:ext>
                  </a:extLst>
                </a:gridCol>
                <a:gridCol w="944218">
                  <a:extLst>
                    <a:ext uri="{9D8B030D-6E8A-4147-A177-3AD203B41FA5}">
                      <a16:colId xmlns:a16="http://schemas.microsoft.com/office/drawing/2014/main" val="861141754"/>
                    </a:ext>
                  </a:extLst>
                </a:gridCol>
                <a:gridCol w="993913">
                  <a:extLst>
                    <a:ext uri="{9D8B030D-6E8A-4147-A177-3AD203B41FA5}">
                      <a16:colId xmlns:a16="http://schemas.microsoft.com/office/drawing/2014/main" val="2641488769"/>
                    </a:ext>
                  </a:extLst>
                </a:gridCol>
                <a:gridCol w="993912">
                  <a:extLst>
                    <a:ext uri="{9D8B030D-6E8A-4147-A177-3AD203B41FA5}">
                      <a16:colId xmlns:a16="http://schemas.microsoft.com/office/drawing/2014/main" val="2531108933"/>
                    </a:ext>
                  </a:extLst>
                </a:gridCol>
              </a:tblGrid>
              <a:tr h="1398873">
                <a:tc>
                  <a:txBody>
                    <a:bodyPr/>
                    <a:lstStyle/>
                    <a:p>
                      <a:pPr algn="l"/>
                      <a:r>
                        <a:rPr lang="en-GB" sz="1100" b="1">
                          <a:solidFill>
                            <a:schemeClr val="tx1"/>
                          </a:solidFill>
                          <a:latin typeface="Arial" panose="020B0604020202020204" pitchFamily="34" charset="0"/>
                          <a:cs typeface="Arial" panose="020B0604020202020204" pitchFamily="34" charset="0"/>
                        </a:rPr>
                        <a:t>Indicator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b="1">
                          <a:solidFill>
                            <a:schemeClr val="tx1"/>
                          </a:solidFill>
                          <a:latin typeface="Arial" panose="020B0604020202020204" pitchFamily="34" charset="0"/>
                          <a:cs typeface="Arial" panose="020B0604020202020204" pitchFamily="34" charset="0"/>
                        </a:rPr>
                        <a:t>Bishop's Castle Place Plan Area Eligible population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b="1">
                          <a:solidFill>
                            <a:schemeClr val="tx1"/>
                          </a:solidFill>
                          <a:latin typeface="Arial" panose="020B0604020202020204" pitchFamily="34" charset="0"/>
                          <a:cs typeface="Arial" panose="020B0604020202020204" pitchFamily="34" charset="0"/>
                        </a:rPr>
                        <a:t>Bishop's Castle Place Plan Area Prevalence for indicator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chemeClr val="tx1"/>
                          </a:solidFill>
                          <a:effectLst/>
                          <a:latin typeface="Arial" panose="020B0604020202020204" pitchFamily="34" charset="0"/>
                          <a:cs typeface="Arial" panose="020B0604020202020204" pitchFamily="34" charset="0"/>
                        </a:rPr>
                        <a:t>NHS Shropshire, Telford and Wrekin CCG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827912"/>
                  </a:ext>
                </a:extLst>
              </a:tr>
              <a:tr h="30755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High dependency and other long term conditions group, cancer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10,928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5.1%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100">
                          <a:latin typeface="Arial" panose="020B0604020202020204" pitchFamily="34" charset="0"/>
                          <a:cs typeface="Arial" panose="020B0604020202020204" pitchFamily="34" charset="0"/>
                        </a:rPr>
                        <a:t>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546186"/>
                  </a:ext>
                </a:extLst>
              </a:tr>
              <a:tr h="30755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High dependency and other long term conditions group, palliative care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10,928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0.6%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100">
                          <a:latin typeface="Arial" panose="020B0604020202020204" pitchFamily="34" charset="0"/>
                          <a:cs typeface="Arial" panose="020B0604020202020204" pitchFamily="34" charset="0"/>
                        </a:rPr>
                        <a:t>0.4%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9567749"/>
                  </a:ext>
                </a:extLst>
              </a:tr>
              <a:tr h="30755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Mental health and neurology group, dementia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10,928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1.1%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100">
                          <a:latin typeface="Arial" panose="020B0604020202020204" pitchFamily="34" charset="0"/>
                          <a:cs typeface="Arial" panose="020B0604020202020204" pitchFamily="34" charset="0"/>
                        </a:rPr>
                        <a:t>0.9%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378620"/>
                  </a:ext>
                </a:extLst>
              </a:tr>
              <a:tr h="30755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Mental health and neurology group, learning disabilities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10,928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0.7%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100">
                          <a:latin typeface="Arial" panose="020B0604020202020204" pitchFamily="34" charset="0"/>
                          <a:cs typeface="Arial" panose="020B0604020202020204" pitchFamily="34" charset="0"/>
                        </a:rPr>
                        <a:t>0.5%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5158213"/>
                  </a:ext>
                </a:extLst>
              </a:tr>
              <a:tr h="30755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Mental health and neurology group, mental health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10,928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0.9%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100">
                          <a:latin typeface="Arial" panose="020B0604020202020204" pitchFamily="34" charset="0"/>
                          <a:cs typeface="Arial" panose="020B0604020202020204" pitchFamily="34" charset="0"/>
                        </a:rPr>
                        <a:t>0.8%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9346649"/>
                  </a:ext>
                </a:extLst>
              </a:tr>
              <a:tr h="30755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Musculoskeletal group, rheumatoid arthritis Prevalence (16+)</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9,469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1.0%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100">
                          <a:latin typeface="Arial" panose="020B0604020202020204" pitchFamily="34" charset="0"/>
                          <a:cs typeface="Arial" panose="020B0604020202020204" pitchFamily="34" charset="0"/>
                        </a:rPr>
                        <a:t>0.9%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5678407"/>
                  </a:ext>
                </a:extLst>
              </a:tr>
              <a:tr h="30755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High dependency and other long term conditions group, diabetes mellitus Prevalence (17+)</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9,358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6.5%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100">
                          <a:latin typeface="Arial" panose="020B0604020202020204" pitchFamily="34" charset="0"/>
                          <a:cs typeface="Arial" panose="020B0604020202020204" pitchFamily="34" charset="0"/>
                        </a:rPr>
                        <a:t>7.3%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3215316"/>
                  </a:ext>
                </a:extLst>
              </a:tr>
              <a:tr h="30755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High dependency and other long term conditions group, chronic kidney disease Prevalence (18+)</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9,236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8.0%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100">
                          <a:latin typeface="Arial" panose="020B0604020202020204" pitchFamily="34" charset="0"/>
                          <a:cs typeface="Arial" panose="020B0604020202020204" pitchFamily="34" charset="0"/>
                        </a:rPr>
                        <a:t>5.7%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779789"/>
                  </a:ext>
                </a:extLst>
              </a:tr>
              <a:tr h="30755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Mental health and neurology group, depression Prevalence (18+)</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9,236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12.2%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100">
                          <a:latin typeface="Arial" panose="020B0604020202020204" pitchFamily="34" charset="0"/>
                          <a:cs typeface="Arial" panose="020B0604020202020204" pitchFamily="34" charset="0"/>
                        </a:rPr>
                        <a:t>14.5%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845807"/>
                  </a:ext>
                </a:extLst>
              </a:tr>
              <a:tr h="30755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Mental health and neurology group, epilepsy Prevalence (18+)</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9,236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0.7%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100">
                          <a:latin typeface="Arial" panose="020B0604020202020204" pitchFamily="34" charset="0"/>
                          <a:cs typeface="Arial" panose="020B0604020202020204" pitchFamily="34" charset="0"/>
                        </a:rPr>
                        <a:t>0.9%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306029"/>
                  </a:ext>
                </a:extLst>
              </a:tr>
              <a:tr h="30755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Non-diabetic hyperglycaemia group, non-diabetic hyperglycaemia Prevalence (18+)</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9,236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4.5%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100">
                          <a:latin typeface="Arial" panose="020B0604020202020204" pitchFamily="34" charset="0"/>
                          <a:cs typeface="Arial" panose="020B0604020202020204" pitchFamily="34" charset="0"/>
                        </a:rPr>
                        <a:t>4.6%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9994381"/>
                  </a:ext>
                </a:extLst>
              </a:tr>
              <a:tr h="30755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Musculoskeletal group, osteoporosis Prevalence (50+)</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6,134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latin typeface="Arial" panose="020B0604020202020204" pitchFamily="34" charset="0"/>
                          <a:cs typeface="Arial" panose="020B0604020202020204" pitchFamily="34" charset="0"/>
                        </a:rPr>
                        <a:t>1.4%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100">
                          <a:latin typeface="Arial" panose="020B0604020202020204" pitchFamily="34" charset="0"/>
                          <a:cs typeface="Arial" panose="020B0604020202020204" pitchFamily="34" charset="0"/>
                        </a:rPr>
                        <a:t>0.9%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6776994"/>
                  </a:ext>
                </a:extLst>
              </a:tr>
            </a:tbl>
          </a:graphicData>
        </a:graphic>
      </p:graphicFrame>
      <p:pic>
        <p:nvPicPr>
          <p:cNvPr id="3" name="Picture 2">
            <a:extLst>
              <a:ext uri="{FF2B5EF4-FFF2-40B4-BE49-F238E27FC236}">
                <a16:creationId xmlns:a16="http://schemas.microsoft.com/office/drawing/2014/main" id="{348A9FB2-15C5-4714-8A10-7F70A9160A37}"/>
              </a:ext>
            </a:extLst>
          </p:cNvPr>
          <p:cNvPicPr>
            <a:picLocks noChangeAspect="1"/>
          </p:cNvPicPr>
          <p:nvPr/>
        </p:nvPicPr>
        <p:blipFill>
          <a:blip r:embed="rId3"/>
          <a:stretch>
            <a:fillRect/>
          </a:stretch>
        </p:blipFill>
        <p:spPr>
          <a:xfrm>
            <a:off x="4193619" y="-30879"/>
            <a:ext cx="4950381" cy="1194920"/>
          </a:xfrm>
          <a:prstGeom prst="rect">
            <a:avLst/>
          </a:prstGeom>
        </p:spPr>
      </p:pic>
    </p:spTree>
    <p:extLst>
      <p:ext uri="{BB962C8B-B14F-4D97-AF65-F5344CB8AC3E}">
        <p14:creationId xmlns:p14="http://schemas.microsoft.com/office/powerpoint/2010/main" val="801386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16</a:t>
            </a:fld>
            <a:endParaRPr>
              <a:solidFill>
                <a:srgbClr val="888888"/>
              </a:solidFill>
              <a:latin typeface="Calibri"/>
              <a:ea typeface="Calibri"/>
              <a:cs typeface="Calibri"/>
              <a:sym typeface="Calibri"/>
            </a:endParaRPr>
          </a:p>
        </p:txBody>
      </p:sp>
      <p:sp>
        <p:nvSpPr>
          <p:cNvPr id="9" name="Text Box 2">
            <a:extLst>
              <a:ext uri="{FF2B5EF4-FFF2-40B4-BE49-F238E27FC236}">
                <a16:creationId xmlns:a16="http://schemas.microsoft.com/office/drawing/2014/main" id="{0A62A222-23DB-477D-89BF-29BF0B49C42C}"/>
              </a:ext>
            </a:extLst>
          </p:cNvPr>
          <p:cNvSpPr>
            <a:spLocks noChangeArrowheads="1"/>
          </p:cNvSpPr>
          <p:nvPr/>
        </p:nvSpPr>
        <p:spPr bwMode="auto">
          <a:xfrm>
            <a:off x="6457950" y="1715701"/>
            <a:ext cx="2544222" cy="4412956"/>
          </a:xfrm>
          <a:prstGeom prst="roundRect">
            <a:avLst>
              <a:gd name="adj" fmla="val 16667"/>
            </a:avLst>
          </a:prstGeom>
          <a:solidFill>
            <a:srgbClr val="FFFFFF"/>
          </a:solidFill>
          <a:ln w="12700">
            <a:solidFill>
              <a:srgbClr val="5B9BD5"/>
            </a:solidFill>
            <a:miter lim="800000"/>
            <a:headEnd/>
            <a:tailEnd/>
          </a:ln>
        </p:spPr>
        <p:txBody>
          <a:bodyPr vert="horz" wrap="square" lIns="68580" tIns="34290" rIns="68580" bIns="34290" numCol="1" anchor="t" anchorCtr="0" compatLnSpc="1">
            <a:prstTxWarp prst="textNoShape">
              <a:avLst/>
            </a:prstTxWarp>
          </a:bodyPr>
          <a:lstStyle/>
          <a:p>
            <a:pPr marL="171446">
              <a:lnSpc>
                <a:spcPct val="107000"/>
              </a:lnSpc>
              <a:spcAft>
                <a:spcPts val="600"/>
              </a:spcAft>
            </a:pPr>
            <a:r>
              <a:rPr lang="en-GB" b="1" dirty="0">
                <a:solidFill>
                  <a:srgbClr val="00B050"/>
                </a:solidFill>
                <a:latin typeface="Arial" panose="020B0604020202020204" pitchFamily="34" charset="0"/>
                <a:ea typeface="Calibri" panose="020F0502020204030204" pitchFamily="34" charset="0"/>
              </a:rPr>
              <a:t>Better</a:t>
            </a:r>
            <a:r>
              <a:rPr lang="en-GB" dirty="0">
                <a:solidFill>
                  <a:srgbClr val="2886C6"/>
                </a:solidFill>
                <a:latin typeface="Arial" panose="020B0604020202020204" pitchFamily="34" charset="0"/>
                <a:ea typeface="Calibri" panose="020F0502020204030204" pitchFamily="34" charset="0"/>
              </a:rPr>
              <a:t> than the Shropshire average in no measures</a:t>
            </a:r>
            <a:endParaRPr lang="en-GB" dirty="0">
              <a:latin typeface="Arial" panose="020B0604020202020204" pitchFamily="34" charset="0"/>
              <a:ea typeface="Calibri" panose="020F0502020204030204" pitchFamily="34" charset="0"/>
            </a:endParaRPr>
          </a:p>
          <a:p>
            <a:pPr marL="171446">
              <a:lnSpc>
                <a:spcPct val="107000"/>
              </a:lnSpc>
              <a:spcAft>
                <a:spcPts val="600"/>
              </a:spcAft>
            </a:pPr>
            <a:r>
              <a:rPr lang="en-GB" dirty="0">
                <a:solidFill>
                  <a:srgbClr val="2886C6"/>
                </a:solidFill>
                <a:latin typeface="Arial" panose="020B0604020202020204" pitchFamily="34" charset="0"/>
                <a:ea typeface="Calibri" panose="020F0502020204030204" pitchFamily="34" charset="0"/>
              </a:rPr>
              <a:t> </a:t>
            </a:r>
            <a:endParaRPr lang="en-GB" dirty="0">
              <a:latin typeface="Arial" panose="020B0604020202020204" pitchFamily="34" charset="0"/>
              <a:ea typeface="Calibri" panose="020F0502020204030204" pitchFamily="34" charset="0"/>
            </a:endParaRPr>
          </a:p>
          <a:p>
            <a:pPr>
              <a:lnSpc>
                <a:spcPct val="107000"/>
              </a:lnSpc>
              <a:spcAft>
                <a:spcPts val="600"/>
              </a:spcAft>
            </a:pPr>
            <a:r>
              <a:rPr lang="en-GB" dirty="0">
                <a:solidFill>
                  <a:srgbClr val="2886C6"/>
                </a:solidFill>
                <a:latin typeface="Arial" panose="020B0604020202020204" pitchFamily="34" charset="0"/>
                <a:ea typeface="Calibri" panose="020F0502020204030204" pitchFamily="34" charset="0"/>
              </a:rPr>
              <a:t> </a:t>
            </a:r>
            <a:endParaRPr lang="en-GB" dirty="0">
              <a:latin typeface="Arial" panose="020B0604020202020204" pitchFamily="34" charset="0"/>
              <a:ea typeface="Calibri" panose="020F0502020204030204" pitchFamily="34" charset="0"/>
            </a:endParaRPr>
          </a:p>
          <a:p>
            <a:pPr marL="171446">
              <a:lnSpc>
                <a:spcPct val="107000"/>
              </a:lnSpc>
              <a:spcAft>
                <a:spcPts val="600"/>
              </a:spcAft>
            </a:pPr>
            <a:r>
              <a:rPr lang="en-GB" b="1" dirty="0">
                <a:solidFill>
                  <a:srgbClr val="FF0000"/>
                </a:solidFill>
                <a:latin typeface="Arial" panose="020B0604020202020204" pitchFamily="34" charset="0"/>
                <a:ea typeface="Calibri" panose="020F0502020204030204" pitchFamily="34" charset="0"/>
              </a:rPr>
              <a:t>Worse</a:t>
            </a:r>
            <a:r>
              <a:rPr lang="en-GB" dirty="0">
                <a:solidFill>
                  <a:srgbClr val="2886C6"/>
                </a:solidFill>
                <a:latin typeface="Arial" panose="020B0604020202020204" pitchFamily="34" charset="0"/>
                <a:ea typeface="Calibri" panose="020F0502020204030204" pitchFamily="34" charset="0"/>
              </a:rPr>
              <a:t> than the Shropshire average for measures relating to </a:t>
            </a:r>
            <a:r>
              <a:rPr lang="en-GB" b="1" u="sng" dirty="0">
                <a:solidFill>
                  <a:srgbClr val="2886C6"/>
                </a:solidFill>
                <a:latin typeface="Arial" panose="020B0604020202020204" pitchFamily="34" charset="0"/>
                <a:ea typeface="Calibri" panose="020F0502020204030204" pitchFamily="34" charset="0"/>
              </a:rPr>
              <a:t>People</a:t>
            </a:r>
            <a:r>
              <a:rPr lang="en-GB" dirty="0">
                <a:solidFill>
                  <a:srgbClr val="2886C6"/>
                </a:solidFill>
                <a:latin typeface="Arial" panose="020B0604020202020204" pitchFamily="34" charset="0"/>
                <a:ea typeface="Calibri" panose="020F0502020204030204" pitchFamily="34" charset="0"/>
              </a:rPr>
              <a:t>, </a:t>
            </a:r>
            <a:r>
              <a:rPr lang="en-GB" b="1" u="sng" dirty="0">
                <a:solidFill>
                  <a:srgbClr val="2886C6"/>
                </a:solidFill>
                <a:latin typeface="Arial" panose="020B0604020202020204" pitchFamily="34" charset="0"/>
                <a:ea typeface="Calibri" panose="020F0502020204030204" pitchFamily="34" charset="0"/>
              </a:rPr>
              <a:t>Environment</a:t>
            </a:r>
            <a:r>
              <a:rPr lang="en-GB" dirty="0">
                <a:solidFill>
                  <a:srgbClr val="2886C6"/>
                </a:solidFill>
                <a:latin typeface="Arial" panose="020B0604020202020204" pitchFamily="34" charset="0"/>
                <a:ea typeface="Calibri" panose="020F0502020204030204" pitchFamily="34" charset="0"/>
              </a:rPr>
              <a:t> and </a:t>
            </a:r>
            <a:r>
              <a:rPr lang="en-GB" b="1" u="sng" dirty="0">
                <a:solidFill>
                  <a:srgbClr val="2886C6"/>
                </a:solidFill>
                <a:latin typeface="Arial" panose="020B0604020202020204" pitchFamily="34" charset="0"/>
                <a:ea typeface="Calibri" panose="020F0502020204030204" pitchFamily="34" charset="0"/>
              </a:rPr>
              <a:t>Economy</a:t>
            </a:r>
            <a:endParaRPr lang="en-GB" dirty="0">
              <a:latin typeface="Arial" panose="020B0604020202020204" pitchFamily="34" charset="0"/>
              <a:ea typeface="Calibri" panose="020F0502020204030204" pitchFamily="34" charset="0"/>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3143074" y="136524"/>
            <a:ext cx="6248086"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783" eaLnBrk="0" fontAlgn="base" hangingPunct="0">
              <a:spcBef>
                <a:spcPct val="0"/>
              </a:spcBef>
              <a:spcAft>
                <a:spcPct val="0"/>
              </a:spcAft>
            </a:pPr>
            <a:r>
              <a:rPr lang="en-GB" altLang="en-US" sz="2800" b="1" dirty="0">
                <a:solidFill>
                  <a:srgbClr val="2886C6"/>
                </a:solidFill>
                <a:latin typeface="Arial" panose="020B0604020202020204" pitchFamily="34" charset="0"/>
                <a:ea typeface="Calibri" panose="020F0502020204030204" pitchFamily="34" charset="0"/>
                <a:cs typeface="Arial" panose="020B0604020202020204" pitchFamily="34" charset="0"/>
              </a:rPr>
              <a:t>Bishop’s Castle Health and Wellbeing Index Overview </a:t>
            </a:r>
            <a:endParaRPr lang="en-GB" altLang="en-US" sz="1600" b="1" dirty="0">
              <a:latin typeface="Arial" panose="020B0604020202020204" pitchFamily="34" charset="0"/>
            </a:endParaRPr>
          </a:p>
        </p:txBody>
      </p:sp>
      <p:graphicFrame>
        <p:nvGraphicFramePr>
          <p:cNvPr id="13" name="Chart 12">
            <a:extLst>
              <a:ext uri="{FF2B5EF4-FFF2-40B4-BE49-F238E27FC236}">
                <a16:creationId xmlns:a16="http://schemas.microsoft.com/office/drawing/2014/main" id="{73877CC6-0A4F-460A-86FD-AAEB1024F8B5}"/>
              </a:ext>
            </a:extLst>
          </p:cNvPr>
          <p:cNvGraphicFramePr>
            <a:graphicFrameLocks/>
          </p:cNvGraphicFramePr>
          <p:nvPr>
            <p:extLst>
              <p:ext uri="{D42A27DB-BD31-4B8C-83A1-F6EECF244321}">
                <p14:modId xmlns:p14="http://schemas.microsoft.com/office/powerpoint/2010/main" val="3555294103"/>
              </p:ext>
            </p:extLst>
          </p:nvPr>
        </p:nvGraphicFramePr>
        <p:xfrm>
          <a:off x="-171801" y="1479550"/>
          <a:ext cx="6629751" cy="5378450"/>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a:extLst>
              <a:ext uri="{FF2B5EF4-FFF2-40B4-BE49-F238E27FC236}">
                <a16:creationId xmlns:a16="http://schemas.microsoft.com/office/drawing/2014/main" id="{3EF999D7-AFF2-4C59-99F8-90736DC9C4E0}"/>
              </a:ext>
            </a:extLst>
          </p:cNvPr>
          <p:cNvPicPr>
            <a:picLocks noChangeAspect="1"/>
          </p:cNvPicPr>
          <p:nvPr/>
        </p:nvPicPr>
        <p:blipFill>
          <a:blip r:embed="rId5"/>
          <a:stretch>
            <a:fillRect/>
          </a:stretch>
        </p:blipFill>
        <p:spPr>
          <a:xfrm>
            <a:off x="0" y="5339964"/>
            <a:ext cx="5962405" cy="1518036"/>
          </a:xfrm>
          <a:prstGeom prst="rect">
            <a:avLst/>
          </a:prstGeom>
        </p:spPr>
      </p:pic>
    </p:spTree>
    <p:extLst>
      <p:ext uri="{BB962C8B-B14F-4D97-AF65-F5344CB8AC3E}">
        <p14:creationId xmlns:p14="http://schemas.microsoft.com/office/powerpoint/2010/main" val="1396170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17</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4301920" y="146487"/>
            <a:ext cx="4312060" cy="136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783" eaLnBrk="0" fontAlgn="base" hangingPunct="0">
              <a:spcBef>
                <a:spcPct val="0"/>
              </a:spcBef>
              <a:spcAft>
                <a:spcPct val="0"/>
              </a:spcAft>
            </a:pPr>
            <a:r>
              <a:rPr lang="en-GB" altLang="en-US" sz="2800" b="1" dirty="0">
                <a:solidFill>
                  <a:srgbClr val="2886C6"/>
                </a:solidFill>
                <a:latin typeface="Arial" panose="020B0604020202020204" pitchFamily="34" charset="0"/>
                <a:ea typeface="Calibri" panose="020F0502020204030204" pitchFamily="34" charset="0"/>
                <a:cs typeface="Arial" panose="020B0604020202020204" pitchFamily="34" charset="0"/>
              </a:rPr>
              <a:t>Bishop’s Castle Health and Wellbeing Index Overview </a:t>
            </a:r>
            <a:endParaRPr lang="en-GB" altLang="en-US" sz="2800" b="1" dirty="0">
              <a:latin typeface="Arial" panose="020B0604020202020204" pitchFamily="34" charset="0"/>
            </a:endParaRPr>
          </a:p>
        </p:txBody>
      </p:sp>
      <p:sp>
        <p:nvSpPr>
          <p:cNvPr id="7" name="Text Box 2">
            <a:extLst>
              <a:ext uri="{FF2B5EF4-FFF2-40B4-BE49-F238E27FC236}">
                <a16:creationId xmlns:a16="http://schemas.microsoft.com/office/drawing/2014/main" id="{22286D9B-CC76-4A13-A9B8-FC73A81D8D1B}"/>
              </a:ext>
            </a:extLst>
          </p:cNvPr>
          <p:cNvSpPr>
            <a:spLocks noChangeArrowheads="1"/>
          </p:cNvSpPr>
          <p:nvPr/>
        </p:nvSpPr>
        <p:spPr bwMode="auto">
          <a:xfrm>
            <a:off x="214189" y="1600201"/>
            <a:ext cx="2754976" cy="4648199"/>
          </a:xfrm>
          <a:prstGeom prst="roundRect">
            <a:avLst>
              <a:gd name="adj" fmla="val 16667"/>
            </a:avLst>
          </a:prstGeom>
          <a:solidFill>
            <a:srgbClr val="FFFFFF"/>
          </a:solidFill>
          <a:ln w="12700">
            <a:solidFill>
              <a:srgbClr val="5B9BD5"/>
            </a:solidFill>
            <a:miter lim="800000"/>
            <a:headEnd/>
            <a:tailEnd/>
          </a:ln>
        </p:spPr>
        <p:txBody>
          <a:bodyPr vert="horz" wrap="square" lIns="68580" tIns="34290" rIns="68580" bIns="34290" numCol="1" anchor="t" anchorCtr="0" compatLnSpc="1">
            <a:prstTxWarp prst="textNoShape">
              <a:avLst/>
            </a:prstTxWarp>
          </a:bodyPr>
          <a:lstStyle/>
          <a:p>
            <a:pPr>
              <a:lnSpc>
                <a:spcPct val="107000"/>
              </a:lnSpc>
              <a:spcAft>
                <a:spcPts val="600"/>
              </a:spcAft>
            </a:pPr>
            <a:r>
              <a:rPr lang="en-GB" sz="1350" dirty="0">
                <a:solidFill>
                  <a:srgbClr val="0070C0"/>
                </a:solidFill>
                <a:latin typeface="Arial" panose="020B0604020202020204" pitchFamily="34" charset="0"/>
                <a:ea typeface="Calibri" panose="020F0502020204030204" pitchFamily="34" charset="0"/>
              </a:rPr>
              <a:t>This graph provides more detail to the previous slide.</a:t>
            </a:r>
            <a:endParaRPr lang="en-GB" sz="1350" dirty="0">
              <a:latin typeface="Arial" panose="020B0604020202020204" pitchFamily="34" charset="0"/>
              <a:ea typeface="Calibri" panose="020F0502020204030204" pitchFamily="34" charset="0"/>
            </a:endParaRPr>
          </a:p>
          <a:p>
            <a:pPr>
              <a:lnSpc>
                <a:spcPct val="107000"/>
              </a:lnSpc>
              <a:spcAft>
                <a:spcPts val="600"/>
              </a:spcAft>
            </a:pPr>
            <a:r>
              <a:rPr lang="en-GB" sz="1350" dirty="0">
                <a:solidFill>
                  <a:srgbClr val="0070C0"/>
                </a:solidFill>
                <a:latin typeface="Arial" panose="020B0604020202020204" pitchFamily="34" charset="0"/>
                <a:ea typeface="Calibri" panose="020F0502020204030204" pitchFamily="34" charset="0"/>
              </a:rPr>
              <a:t>This shows where Bishop’s Castle is </a:t>
            </a:r>
            <a:r>
              <a:rPr lang="en-GB" sz="1350" dirty="0">
                <a:solidFill>
                  <a:srgbClr val="00B050"/>
                </a:solidFill>
                <a:latin typeface="Arial" panose="020B0604020202020204" pitchFamily="34" charset="0"/>
                <a:ea typeface="Calibri" panose="020F0502020204030204" pitchFamily="34" charset="0"/>
              </a:rPr>
              <a:t>stronger</a:t>
            </a:r>
            <a:r>
              <a:rPr lang="en-GB" sz="1350" dirty="0">
                <a:solidFill>
                  <a:srgbClr val="0070C0"/>
                </a:solidFill>
                <a:latin typeface="Arial" panose="020B0604020202020204" pitchFamily="34" charset="0"/>
                <a:ea typeface="Calibri" panose="020F0502020204030204" pitchFamily="34" charset="0"/>
              </a:rPr>
              <a:t> or </a:t>
            </a:r>
            <a:r>
              <a:rPr lang="en-GB" sz="1350" dirty="0">
                <a:solidFill>
                  <a:srgbClr val="FF0000"/>
                </a:solidFill>
                <a:latin typeface="Arial" panose="020B0604020202020204" pitchFamily="34" charset="0"/>
                <a:ea typeface="Calibri" panose="020F0502020204030204" pitchFamily="34" charset="0"/>
              </a:rPr>
              <a:t>weaker</a:t>
            </a:r>
            <a:r>
              <a:rPr lang="en-GB" sz="1350" dirty="0">
                <a:solidFill>
                  <a:srgbClr val="0070C0"/>
                </a:solidFill>
                <a:latin typeface="Arial" panose="020B0604020202020204" pitchFamily="34" charset="0"/>
                <a:ea typeface="Calibri" panose="020F0502020204030204" pitchFamily="34" charset="0"/>
              </a:rPr>
              <a:t> in terms of specific themes within the high-level categories. </a:t>
            </a:r>
            <a:endParaRPr lang="en-GB" sz="1350" dirty="0">
              <a:latin typeface="Arial" panose="020B0604020202020204" pitchFamily="34" charset="0"/>
              <a:ea typeface="Calibri" panose="020F0502020204030204" pitchFamily="34" charset="0"/>
            </a:endParaRPr>
          </a:p>
          <a:p>
            <a:pPr>
              <a:lnSpc>
                <a:spcPct val="107000"/>
              </a:lnSpc>
              <a:spcAft>
                <a:spcPts val="600"/>
              </a:spcAft>
            </a:pPr>
            <a:r>
              <a:rPr lang="en-GB" sz="1350" dirty="0">
                <a:solidFill>
                  <a:srgbClr val="0070C0"/>
                </a:solidFill>
                <a:latin typeface="Arial" panose="020B0604020202020204" pitchFamily="34" charset="0"/>
                <a:ea typeface="Calibri" panose="020F0502020204030204" pitchFamily="34" charset="0"/>
              </a:rPr>
              <a:t>For example, whilst overall Bishop’s Castle is around average for measures of Health, it is </a:t>
            </a:r>
            <a:r>
              <a:rPr lang="en-GB" sz="1350" dirty="0">
                <a:solidFill>
                  <a:srgbClr val="FF0000"/>
                </a:solidFill>
                <a:latin typeface="Arial" panose="020B0604020202020204" pitchFamily="34" charset="0"/>
                <a:ea typeface="Calibri" panose="020F0502020204030204" pitchFamily="34" charset="0"/>
              </a:rPr>
              <a:t>weaker</a:t>
            </a:r>
            <a:r>
              <a:rPr lang="en-GB" sz="1350" dirty="0">
                <a:solidFill>
                  <a:srgbClr val="0070C0"/>
                </a:solidFill>
                <a:latin typeface="Arial" panose="020B0604020202020204" pitchFamily="34" charset="0"/>
                <a:ea typeface="Calibri" panose="020F0502020204030204" pitchFamily="34" charset="0"/>
              </a:rPr>
              <a:t> specifically in terms of </a:t>
            </a:r>
            <a:r>
              <a:rPr lang="en-GB" sz="1350" b="1" dirty="0">
                <a:solidFill>
                  <a:srgbClr val="0070C0"/>
                </a:solidFill>
                <a:latin typeface="Arial" panose="020B0604020202020204" pitchFamily="34" charset="0"/>
                <a:ea typeface="Calibri" panose="020F0502020204030204" pitchFamily="34" charset="0"/>
              </a:rPr>
              <a:t>education and learning, housing and occupancy, </a:t>
            </a:r>
            <a:r>
              <a:rPr lang="en-GB" sz="1350" dirty="0">
                <a:solidFill>
                  <a:srgbClr val="0070C0"/>
                </a:solidFill>
                <a:latin typeface="Arial" panose="020B0604020202020204" pitchFamily="34" charset="0"/>
                <a:ea typeface="Calibri" panose="020F0502020204030204" pitchFamily="34" charset="0"/>
              </a:rPr>
              <a:t>Transport, Mobility and Connectivity, cost of living vulnerability, economy, work and employment and </a:t>
            </a:r>
            <a:r>
              <a:rPr lang="en-GB" sz="1350" dirty="0">
                <a:solidFill>
                  <a:srgbClr val="00B050"/>
                </a:solidFill>
                <a:latin typeface="Arial" panose="020B0604020202020204" pitchFamily="34" charset="0"/>
                <a:ea typeface="Calibri" panose="020F0502020204030204" pitchFamily="34" charset="0"/>
              </a:rPr>
              <a:t>stronger</a:t>
            </a:r>
            <a:r>
              <a:rPr lang="en-GB" sz="1350" dirty="0">
                <a:solidFill>
                  <a:srgbClr val="0070C0"/>
                </a:solidFill>
                <a:latin typeface="Arial" panose="020B0604020202020204" pitchFamily="34" charset="0"/>
                <a:ea typeface="Calibri" panose="020F0502020204030204" pitchFamily="34" charset="0"/>
              </a:rPr>
              <a:t> in measures of equality, </a:t>
            </a:r>
            <a:r>
              <a:rPr lang="en-GB" sz="1350" b="1" dirty="0">
                <a:solidFill>
                  <a:srgbClr val="0070C0"/>
                </a:solidFill>
                <a:latin typeface="Arial" panose="020B0604020202020204" pitchFamily="34" charset="0"/>
                <a:ea typeface="Calibri" panose="020F0502020204030204" pitchFamily="34" charset="0"/>
              </a:rPr>
              <a:t>relationships and trust, and environment</a:t>
            </a:r>
            <a:r>
              <a:rPr lang="en-GB" sz="1350" dirty="0">
                <a:solidFill>
                  <a:srgbClr val="0070C0"/>
                </a:solidFill>
                <a:latin typeface="Arial" panose="020B0604020202020204" pitchFamily="34" charset="0"/>
                <a:ea typeface="Calibri" panose="020F0502020204030204" pitchFamily="34" charset="0"/>
              </a:rPr>
              <a:t>.</a:t>
            </a:r>
            <a:endParaRPr lang="en-GB" sz="1350" dirty="0">
              <a:latin typeface="Arial" panose="020B0604020202020204" pitchFamily="34" charset="0"/>
              <a:ea typeface="Calibri" panose="020F0502020204030204" pitchFamily="34" charset="0"/>
            </a:endParaRPr>
          </a:p>
        </p:txBody>
      </p:sp>
      <p:graphicFrame>
        <p:nvGraphicFramePr>
          <p:cNvPr id="2" name="Chart 1">
            <a:extLst>
              <a:ext uri="{FF2B5EF4-FFF2-40B4-BE49-F238E27FC236}">
                <a16:creationId xmlns:a16="http://schemas.microsoft.com/office/drawing/2014/main" id="{1472C297-88C9-47CB-B2AD-0589C788917D}"/>
              </a:ext>
            </a:extLst>
          </p:cNvPr>
          <p:cNvGraphicFramePr>
            <a:graphicFrameLocks/>
          </p:cNvGraphicFramePr>
          <p:nvPr>
            <p:extLst>
              <p:ext uri="{D42A27DB-BD31-4B8C-83A1-F6EECF244321}">
                <p14:modId xmlns:p14="http://schemas.microsoft.com/office/powerpoint/2010/main" val="1446256108"/>
              </p:ext>
            </p:extLst>
          </p:nvPr>
        </p:nvGraphicFramePr>
        <p:xfrm>
          <a:off x="3072384" y="1508399"/>
          <a:ext cx="6071616" cy="49965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546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18</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3893443" y="136524"/>
            <a:ext cx="4796077"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783" eaLnBrk="0" fontAlgn="base" hangingPunct="0">
              <a:spcBef>
                <a:spcPct val="0"/>
              </a:spcBef>
              <a:spcAft>
                <a:spcPct val="0"/>
              </a:spcAft>
            </a:pPr>
            <a:r>
              <a:rPr lang="en-GB" altLang="en-US" sz="2800" b="1" dirty="0">
                <a:solidFill>
                  <a:srgbClr val="2886C6"/>
                </a:solidFill>
                <a:latin typeface="Arial" panose="020B0604020202020204" pitchFamily="34" charset="0"/>
                <a:ea typeface="Calibri" panose="020F0502020204030204" pitchFamily="34" charset="0"/>
                <a:cs typeface="Arial" panose="020B0604020202020204" pitchFamily="34" charset="0"/>
              </a:rPr>
              <a:t>Bishop’s Castle Health and Wellbeing Index Overview </a:t>
            </a:r>
            <a:endParaRPr lang="en-GB" altLang="en-US" sz="1600" b="1" dirty="0">
              <a:latin typeface="Arial" panose="020B0604020202020204" pitchFamily="34" charset="0"/>
            </a:endParaRPr>
          </a:p>
        </p:txBody>
      </p:sp>
      <p:pic>
        <p:nvPicPr>
          <p:cNvPr id="3" name="Picture 2">
            <a:extLst>
              <a:ext uri="{FF2B5EF4-FFF2-40B4-BE49-F238E27FC236}">
                <a16:creationId xmlns:a16="http://schemas.microsoft.com/office/drawing/2014/main" id="{C48FEDB2-0D51-4FC5-9115-FB493ADB8408}"/>
              </a:ext>
            </a:extLst>
          </p:cNvPr>
          <p:cNvPicPr>
            <a:picLocks noChangeAspect="1"/>
          </p:cNvPicPr>
          <p:nvPr/>
        </p:nvPicPr>
        <p:blipFill>
          <a:blip r:embed="rId4"/>
          <a:stretch>
            <a:fillRect/>
          </a:stretch>
        </p:blipFill>
        <p:spPr>
          <a:xfrm>
            <a:off x="0" y="1408973"/>
            <a:ext cx="9144000" cy="5449027"/>
          </a:xfrm>
          <a:prstGeom prst="rect">
            <a:avLst/>
          </a:prstGeom>
        </p:spPr>
      </p:pic>
    </p:spTree>
    <p:extLst>
      <p:ext uri="{BB962C8B-B14F-4D97-AF65-F5344CB8AC3E}">
        <p14:creationId xmlns:p14="http://schemas.microsoft.com/office/powerpoint/2010/main" val="324576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19</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3893443" y="259634"/>
            <a:ext cx="4796077"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783" eaLnBrk="0" fontAlgn="base" hangingPunct="0">
              <a:spcBef>
                <a:spcPct val="0"/>
              </a:spcBef>
              <a:spcAft>
                <a:spcPct val="0"/>
              </a:spcAft>
            </a:pPr>
            <a:r>
              <a:rPr lang="en-GB" altLang="en-US" sz="2000" b="1" dirty="0">
                <a:solidFill>
                  <a:srgbClr val="2886C6"/>
                </a:solidFill>
                <a:latin typeface="Arial" panose="020B0604020202020204" pitchFamily="34" charset="0"/>
                <a:ea typeface="Calibri" panose="020F0502020204030204" pitchFamily="34" charset="0"/>
                <a:cs typeface="Arial" panose="020B0604020202020204" pitchFamily="34" charset="0"/>
              </a:rPr>
              <a:t>Bishop's Castle Place Plan Area 2020 Mid Year Population Estimate Pyramid</a:t>
            </a:r>
          </a:p>
        </p:txBody>
      </p:sp>
      <p:graphicFrame>
        <p:nvGraphicFramePr>
          <p:cNvPr id="2" name="Chart 1">
            <a:extLst>
              <a:ext uri="{FF2B5EF4-FFF2-40B4-BE49-F238E27FC236}">
                <a16:creationId xmlns:a16="http://schemas.microsoft.com/office/drawing/2014/main" id="{AD20793F-ED39-4159-9C47-EC880199E4EA}"/>
              </a:ext>
            </a:extLst>
          </p:cNvPr>
          <p:cNvGraphicFramePr>
            <a:graphicFrameLocks noGrp="1"/>
          </p:cNvGraphicFramePr>
          <p:nvPr>
            <p:extLst>
              <p:ext uri="{D42A27DB-BD31-4B8C-83A1-F6EECF244321}">
                <p14:modId xmlns:p14="http://schemas.microsoft.com/office/powerpoint/2010/main" val="137347434"/>
              </p:ext>
            </p:extLst>
          </p:nvPr>
        </p:nvGraphicFramePr>
        <p:xfrm>
          <a:off x="132539" y="1399031"/>
          <a:ext cx="4215384" cy="39005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D2E88BF1-3E78-47B0-881A-7A06C59E67A5}"/>
              </a:ext>
            </a:extLst>
          </p:cNvPr>
          <p:cNvGraphicFramePr>
            <a:graphicFrameLocks noGrp="1"/>
          </p:cNvGraphicFramePr>
          <p:nvPr>
            <p:extLst>
              <p:ext uri="{D42A27DB-BD31-4B8C-83A1-F6EECF244321}">
                <p14:modId xmlns:p14="http://schemas.microsoft.com/office/powerpoint/2010/main" val="673906470"/>
              </p:ext>
            </p:extLst>
          </p:nvPr>
        </p:nvGraphicFramePr>
        <p:xfrm>
          <a:off x="4347923" y="1399033"/>
          <a:ext cx="4796077" cy="40599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5999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1" name="Title 2">
            <a:extLst>
              <a:ext uri="{FF2B5EF4-FFF2-40B4-BE49-F238E27FC236}">
                <a16:creationId xmlns:a16="http://schemas.microsoft.com/office/drawing/2014/main" id="{A2C58676-64DB-48B4-B72F-F6DBF9A0985F}"/>
              </a:ext>
            </a:extLst>
          </p:cNvPr>
          <p:cNvSpPr>
            <a:spLocks noGrp="1"/>
          </p:cNvSpPr>
          <p:nvPr>
            <p:ph type="title"/>
          </p:nvPr>
        </p:nvSpPr>
        <p:spPr>
          <a:xfrm>
            <a:off x="317365" y="812598"/>
            <a:ext cx="7886700" cy="1325563"/>
          </a:xfrm>
        </p:spPr>
        <p:txBody>
          <a:bodyPr>
            <a:normAutofit/>
          </a:bodyPr>
          <a:lstStyle/>
          <a:p>
            <a:pPr algn="l"/>
            <a:r>
              <a:rPr lang="en-GB" altLang="en-US" sz="3800" b="1">
                <a:solidFill>
                  <a:srgbClr val="0070C0"/>
                </a:solidFill>
                <a:latin typeface="Arial" panose="020B0604020202020204" pitchFamily="34" charset="0"/>
                <a:ea typeface="+mj-lt"/>
                <a:cs typeface="Arial" panose="020B0604020202020204" pitchFamily="34" charset="0"/>
              </a:rPr>
              <a:t>Overview</a:t>
            </a:r>
            <a:endParaRPr lang="en-GB" altLang="en-US" sz="3800" b="1">
              <a:solidFill>
                <a:srgbClr val="0070C0"/>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95C27F17-C675-4014-B369-83F46AE64169}"/>
              </a:ext>
            </a:extLst>
          </p:cNvPr>
          <p:cNvSpPr>
            <a:spLocks noGrp="1"/>
          </p:cNvSpPr>
          <p:nvPr>
            <p:ph idx="1"/>
          </p:nvPr>
        </p:nvSpPr>
        <p:spPr>
          <a:xfrm>
            <a:off x="855032" y="2033381"/>
            <a:ext cx="7886700" cy="3263504"/>
          </a:xfrm>
        </p:spPr>
        <p:txBody>
          <a:bodyPr/>
          <a:lstStyle/>
          <a:p>
            <a:pPr algn="l"/>
            <a:r>
              <a:rPr lang="en-GB">
                <a:ea typeface="+mj-lt"/>
                <a:cs typeface="+mj-lt"/>
              </a:rPr>
              <a:t>What is a JSNA</a:t>
            </a:r>
            <a:endParaRPr lang="en-US">
              <a:cs typeface="Calibri Light"/>
            </a:endParaRPr>
          </a:p>
          <a:p>
            <a:pPr algn="l"/>
            <a:r>
              <a:rPr lang="en-GB">
                <a:ea typeface="+mj-lt"/>
                <a:cs typeface="+mj-lt"/>
              </a:rPr>
              <a:t>Why and what is a needs assessment?</a:t>
            </a:r>
            <a:endParaRPr lang="en-GB">
              <a:cs typeface="Calibri Light"/>
            </a:endParaRPr>
          </a:p>
          <a:p>
            <a:pPr algn="l"/>
            <a:r>
              <a:rPr lang="en-GB">
                <a:ea typeface="+mj-lt"/>
                <a:cs typeface="+mj-lt"/>
              </a:rPr>
              <a:t>Initial work to date</a:t>
            </a:r>
          </a:p>
          <a:p>
            <a:pPr algn="l"/>
            <a:r>
              <a:rPr lang="en-GB">
                <a:ea typeface="+mj-lt"/>
                <a:cs typeface="+mj-lt"/>
              </a:rPr>
              <a:t>Next Steps</a:t>
            </a:r>
            <a:endParaRPr lang="en-GB"/>
          </a:p>
        </p:txBody>
      </p:sp>
      <p:pic>
        <p:nvPicPr>
          <p:cNvPr id="1026" name="Picture 2">
            <a:extLst>
              <a:ext uri="{FF2B5EF4-FFF2-40B4-BE49-F238E27FC236}">
                <a16:creationId xmlns:a16="http://schemas.microsoft.com/office/drawing/2014/main" id="{173E64F4-81AC-4AAC-BCAA-122837B96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87913"/>
            <a:ext cx="9144000" cy="197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18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20</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3488564" y="308455"/>
            <a:ext cx="5556457"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r>
              <a:rPr lang="en-GB" altLang="en-US" sz="2400" b="1">
                <a:solidFill>
                  <a:srgbClr val="2886C6"/>
                </a:solidFill>
                <a:latin typeface="Arial" panose="020B0604020202020204" pitchFamily="34" charset="0"/>
                <a:ea typeface="Calibri" panose="020F0502020204030204" pitchFamily="34" charset="0"/>
                <a:cs typeface="Arial" panose="020B0604020202020204" pitchFamily="34" charset="0"/>
              </a:rPr>
              <a:t>Bishop’s Castle Additional Indicators</a:t>
            </a:r>
            <a:endParaRPr lang="en-GB" altLang="en-US" sz="2400" b="1">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2710D8B-9ADA-47F5-AEC7-B1EFD6D2AF85}"/>
              </a:ext>
            </a:extLst>
          </p:cNvPr>
          <p:cNvGraphicFramePr>
            <a:graphicFrameLocks noGrp="1"/>
          </p:cNvGraphicFramePr>
          <p:nvPr>
            <p:extLst>
              <p:ext uri="{D42A27DB-BD31-4B8C-83A1-F6EECF244321}">
                <p14:modId xmlns:p14="http://schemas.microsoft.com/office/powerpoint/2010/main" val="2164897285"/>
              </p:ext>
            </p:extLst>
          </p:nvPr>
        </p:nvGraphicFramePr>
        <p:xfrm>
          <a:off x="235669" y="1265166"/>
          <a:ext cx="8809352" cy="5456310"/>
        </p:xfrm>
        <a:graphic>
          <a:graphicData uri="http://schemas.openxmlformats.org/drawingml/2006/table">
            <a:tbl>
              <a:tblPr/>
              <a:tblGrid>
                <a:gridCol w="5588657">
                  <a:extLst>
                    <a:ext uri="{9D8B030D-6E8A-4147-A177-3AD203B41FA5}">
                      <a16:colId xmlns:a16="http://schemas.microsoft.com/office/drawing/2014/main" val="3565135560"/>
                    </a:ext>
                  </a:extLst>
                </a:gridCol>
                <a:gridCol w="1879052">
                  <a:extLst>
                    <a:ext uri="{9D8B030D-6E8A-4147-A177-3AD203B41FA5}">
                      <a16:colId xmlns:a16="http://schemas.microsoft.com/office/drawing/2014/main" val="4076471248"/>
                    </a:ext>
                  </a:extLst>
                </a:gridCol>
                <a:gridCol w="1341643">
                  <a:extLst>
                    <a:ext uri="{9D8B030D-6E8A-4147-A177-3AD203B41FA5}">
                      <a16:colId xmlns:a16="http://schemas.microsoft.com/office/drawing/2014/main" val="342757555"/>
                    </a:ext>
                  </a:extLst>
                </a:gridCol>
              </a:tblGrid>
              <a:tr h="244230">
                <a:tc>
                  <a:txBody>
                    <a:bodyPr/>
                    <a:lstStyle/>
                    <a:p>
                      <a:pPr marL="180000" algn="l" fontAlgn="b">
                        <a:spcBef>
                          <a:spcPts val="600"/>
                        </a:spcBef>
                      </a:pPr>
                      <a:r>
                        <a:rPr lang="en-GB" sz="1200" b="1" i="0" u="none" strike="noStrike" dirty="0">
                          <a:solidFill>
                            <a:srgbClr val="000000"/>
                          </a:solidFill>
                          <a:effectLst/>
                          <a:latin typeface="Arial" panose="020B0604020202020204" pitchFamily="34" charset="0"/>
                          <a:cs typeface="Arial" panose="020B0604020202020204" pitchFamily="34" charset="0"/>
                        </a:rPr>
                        <a:t>INDICATOR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Bishop's Castle PPA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Shropshire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859899"/>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Demographics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7781250"/>
                  </a:ext>
                </a:extLst>
              </a:tr>
              <a:tr h="267342">
                <a:tc>
                  <a:txBody>
                    <a:bodyPr/>
                    <a:lstStyle/>
                    <a:p>
                      <a:pPr marL="180000" algn="l" fontAlgn="b">
                        <a:lnSpc>
                          <a:spcPct val="150000"/>
                        </a:lnSpc>
                        <a:spcBef>
                          <a:spcPts val="0"/>
                        </a:spcBef>
                      </a:pPr>
                      <a:r>
                        <a:rPr lang="en-GB" sz="1200" b="0" i="0" u="none" strike="noStrike" dirty="0">
                          <a:solidFill>
                            <a:srgbClr val="000000"/>
                          </a:solidFill>
                          <a:effectLst/>
                          <a:latin typeface="Arial" panose="020B0604020202020204" pitchFamily="34" charset="0"/>
                          <a:cs typeface="Arial" panose="020B0604020202020204" pitchFamily="34" charset="0"/>
                        </a:rPr>
                        <a:t>Resident population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10,856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325,415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7214149"/>
                  </a:ext>
                </a:extLst>
              </a:tr>
              <a:tr h="267342">
                <a:tc>
                  <a:txBody>
                    <a:bodyPr/>
                    <a:lstStyle/>
                    <a:p>
                      <a:pPr marL="180000" algn="l" fontAlgn="b">
                        <a:lnSpc>
                          <a:spcPct val="150000"/>
                        </a:lnSpc>
                        <a:spcBef>
                          <a:spcPts val="0"/>
                        </a:spcBef>
                      </a:pPr>
                      <a:r>
                        <a:rPr lang="en-GB" sz="1200" b="0" i="0" u="none" strike="noStrike" dirty="0">
                          <a:solidFill>
                            <a:srgbClr val="000000"/>
                          </a:solidFill>
                          <a:effectLst/>
                          <a:latin typeface="Arial" panose="020B0604020202020204" pitchFamily="34" charset="0"/>
                          <a:cs typeface="Arial" panose="020B0604020202020204" pitchFamily="34" charset="0"/>
                        </a:rPr>
                        <a:t>% Population aged 16 to 64 males/59 females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50.9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53.7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8456070"/>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 Population aged 65 and over for males and 60 and over for females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35.3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30.5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8119352"/>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Mean age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43.4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1359425"/>
                  </a:ext>
                </a:extLst>
              </a:tr>
              <a:tr h="267342">
                <a:tc>
                  <a:txBody>
                    <a:bodyPr/>
                    <a:lstStyle/>
                    <a:p>
                      <a:pPr marL="180000" algn="l" fontAlgn="b">
                        <a:lnSpc>
                          <a:spcPct val="150000"/>
                        </a:lnSpc>
                        <a:spcBef>
                          <a:spcPts val="0"/>
                        </a:spcBef>
                      </a:pPr>
                      <a:r>
                        <a:rPr lang="en-GB" sz="1200" b="0" i="0" u="none" strike="noStrike" dirty="0">
                          <a:solidFill>
                            <a:srgbClr val="000000"/>
                          </a:solidFill>
                          <a:effectLst/>
                          <a:latin typeface="Arial" panose="020B0604020202020204" pitchFamily="34" charset="0"/>
                          <a:cs typeface="Arial" panose="020B0604020202020204" pitchFamily="34" charset="0"/>
                        </a:rPr>
                        <a:t>IMD: Overall – score (High = worse)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21.46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17.0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3345885"/>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Average household size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7634216"/>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2020 Dependency Ratio (0-15s and 65+ / 16 to 64 pop)</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41346"/>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Patients at Shropshire practices 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9,058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302,749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4245959"/>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Area - hectares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dirty="0">
                          <a:solidFill>
                            <a:srgbClr val="000000"/>
                          </a:solidFill>
                          <a:effectLst/>
                          <a:latin typeface="Arial" panose="020B0604020202020204" pitchFamily="34" charset="0"/>
                          <a:cs typeface="Arial" panose="020B0604020202020204" pitchFamily="34" charset="0"/>
                        </a:rPr>
                        <a:t>52,416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319,728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7881725"/>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2020 Population Density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6307252"/>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Pensioners living alone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26.5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27.6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099021"/>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 population aged 0-15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15.8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074484"/>
                  </a:ext>
                </a:extLst>
              </a:tr>
              <a:tr h="267342">
                <a:tc>
                  <a:txBody>
                    <a:bodyPr/>
                    <a:lstStyle/>
                    <a:p>
                      <a:pPr marL="180000" algn="l" fontAlgn="b">
                        <a:lnSpc>
                          <a:spcPct val="150000"/>
                        </a:lnSpc>
                        <a:spcBef>
                          <a:spcPts val="0"/>
                        </a:spcBef>
                      </a:pPr>
                      <a:r>
                        <a:rPr lang="en-GB" sz="1200" b="1" i="0" u="none" strike="noStrike">
                          <a:solidFill>
                            <a:srgbClr val="000000"/>
                          </a:solidFill>
                          <a:effectLst/>
                          <a:latin typeface="Arial" panose="020B0604020202020204" pitchFamily="34" charset="0"/>
                          <a:cs typeface="Arial" panose="020B0604020202020204" pitchFamily="34" charset="0"/>
                        </a:rPr>
                        <a:t>General Practice Mental Health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6095866"/>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Mental health and neurology group, dementia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dirty="0">
                          <a:solidFill>
                            <a:srgbClr val="000000"/>
                          </a:solidFill>
                          <a:effectLst/>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6123516"/>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Mental health and neurology group, learning disabilities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chemeClr val="tx1"/>
                          </a:solidFill>
                          <a:effectLst/>
                          <a:latin typeface="Arial" panose="020B0604020202020204" pitchFamily="34" charset="0"/>
                          <a:cs typeface="Arial" panose="020B0604020202020204" pitchFamily="34" charset="0"/>
                        </a:rPr>
                        <a:t>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6233569"/>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Mental health and neurology group, mental health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dirty="0">
                          <a:solidFill>
                            <a:srgbClr val="000000"/>
                          </a:solidFill>
                          <a:effectLst/>
                          <a:latin typeface="Arial" panose="020B0604020202020204" pitchFamily="34" charset="0"/>
                          <a:cs typeface="Arial" panose="020B0604020202020204" pitchFamily="34" charset="0"/>
                        </a:rPr>
                        <a:t>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918264"/>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Mental health and neurology group, depression (18+)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12.2%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dirty="0">
                          <a:solidFill>
                            <a:srgbClr val="000000"/>
                          </a:solidFill>
                          <a:effectLst/>
                          <a:latin typeface="Arial" panose="020B0604020202020204" pitchFamily="34" charset="0"/>
                          <a:cs typeface="Arial" panose="020B0604020202020204" pitchFamily="34" charset="0"/>
                        </a:rPr>
                        <a:t>14.5%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8693792"/>
                  </a:ext>
                </a:extLst>
              </a:tr>
              <a:tr h="267342">
                <a:tc>
                  <a:txBody>
                    <a:bodyPr/>
                    <a:lstStyle/>
                    <a:p>
                      <a:pPr marL="180000" algn="l" fontAlgn="b">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Mental health and neurology group, epilepsy (18+)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a:solidFill>
                            <a:srgbClr val="000000"/>
                          </a:solidFill>
                          <a:effectLst/>
                          <a:latin typeface="Arial" panose="020B0604020202020204" pitchFamily="34" charset="0"/>
                          <a:cs typeface="Arial" panose="020B0604020202020204" pitchFamily="34" charset="0"/>
                        </a:rPr>
                        <a:t>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spcBef>
                          <a:spcPts val="0"/>
                        </a:spcBef>
                      </a:pPr>
                      <a:r>
                        <a:rPr lang="en-GB" sz="1200" b="0" i="0" u="none" strike="noStrike" dirty="0">
                          <a:solidFill>
                            <a:srgbClr val="000000"/>
                          </a:solidFill>
                          <a:effectLst/>
                          <a:latin typeface="Arial" panose="020B0604020202020204" pitchFamily="34" charset="0"/>
                          <a:cs typeface="Arial" panose="020B0604020202020204" pitchFamily="34" charset="0"/>
                        </a:rPr>
                        <a:t>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8173812"/>
                  </a:ext>
                </a:extLst>
              </a:tr>
            </a:tbl>
          </a:graphicData>
        </a:graphic>
      </p:graphicFrame>
    </p:spTree>
    <p:extLst>
      <p:ext uri="{BB962C8B-B14F-4D97-AF65-F5344CB8AC3E}">
        <p14:creationId xmlns:p14="http://schemas.microsoft.com/office/powerpoint/2010/main" val="1839042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21</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420901" y="1102455"/>
            <a:ext cx="8624120"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Bishop’s Castle Additional Indicators</a:t>
            </a:r>
            <a:endParaRPr lang="en-GB" altLang="en-US" sz="1600" b="1">
              <a:latin typeface="Arial" panose="020B0604020202020204" pitchFamily="34" charset="0"/>
            </a:endParaRPr>
          </a:p>
        </p:txBody>
      </p:sp>
      <p:graphicFrame>
        <p:nvGraphicFramePr>
          <p:cNvPr id="4" name="Table 3">
            <a:extLst>
              <a:ext uri="{FF2B5EF4-FFF2-40B4-BE49-F238E27FC236}">
                <a16:creationId xmlns:a16="http://schemas.microsoft.com/office/drawing/2014/main" id="{F2710D8B-9ADA-47F5-AEC7-B1EFD6D2AF85}"/>
              </a:ext>
            </a:extLst>
          </p:cNvPr>
          <p:cNvGraphicFramePr>
            <a:graphicFrameLocks noGrp="1"/>
          </p:cNvGraphicFramePr>
          <p:nvPr>
            <p:extLst>
              <p:ext uri="{D42A27DB-BD31-4B8C-83A1-F6EECF244321}">
                <p14:modId xmlns:p14="http://schemas.microsoft.com/office/powerpoint/2010/main" val="766941392"/>
              </p:ext>
            </p:extLst>
          </p:nvPr>
        </p:nvGraphicFramePr>
        <p:xfrm>
          <a:off x="89558" y="1760073"/>
          <a:ext cx="8955463" cy="5118888"/>
        </p:xfrm>
        <a:graphic>
          <a:graphicData uri="http://schemas.openxmlformats.org/drawingml/2006/table">
            <a:tbl>
              <a:tblPr/>
              <a:tblGrid>
                <a:gridCol w="5828141">
                  <a:extLst>
                    <a:ext uri="{9D8B030D-6E8A-4147-A177-3AD203B41FA5}">
                      <a16:colId xmlns:a16="http://schemas.microsoft.com/office/drawing/2014/main" val="3565135560"/>
                    </a:ext>
                  </a:extLst>
                </a:gridCol>
                <a:gridCol w="1763427">
                  <a:extLst>
                    <a:ext uri="{9D8B030D-6E8A-4147-A177-3AD203B41FA5}">
                      <a16:colId xmlns:a16="http://schemas.microsoft.com/office/drawing/2014/main" val="4076471248"/>
                    </a:ext>
                  </a:extLst>
                </a:gridCol>
                <a:gridCol w="1363895">
                  <a:extLst>
                    <a:ext uri="{9D8B030D-6E8A-4147-A177-3AD203B41FA5}">
                      <a16:colId xmlns:a16="http://schemas.microsoft.com/office/drawing/2014/main" val="342757555"/>
                    </a:ext>
                  </a:extLst>
                </a:gridCol>
              </a:tblGrid>
              <a:tr h="189888">
                <a:tc>
                  <a:txBody>
                    <a:bodyPr/>
                    <a:lstStyle/>
                    <a:p>
                      <a:pPr marL="179705" algn="l" fontAlgn="b"/>
                      <a:r>
                        <a:rPr lang="en-GB" sz="1200" b="1" i="0" u="none" strike="noStrike">
                          <a:solidFill>
                            <a:schemeClr val="tx1"/>
                          </a:solidFill>
                          <a:effectLst/>
                          <a:latin typeface="Arial"/>
                          <a:cs typeface="Arial"/>
                        </a:rPr>
                        <a:t>INDICATOR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chemeClr val="tx1"/>
                          </a:solidFill>
                          <a:effectLst/>
                          <a:latin typeface="Arial"/>
                          <a:cs typeface="Arial"/>
                        </a:rPr>
                        <a:t>Bishop's Castle PPA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chemeClr val="tx1"/>
                          </a:solidFill>
                          <a:effectLst/>
                          <a:latin typeface="Arial"/>
                          <a:cs typeface="Arial"/>
                        </a:rPr>
                        <a:t>Shropshire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859899"/>
                  </a:ext>
                </a:extLst>
              </a:tr>
              <a:tr h="189888">
                <a:tc>
                  <a:txBody>
                    <a:bodyPr/>
                    <a:lstStyle/>
                    <a:p>
                      <a:pPr marL="179705" algn="l" fontAlgn="b"/>
                      <a:r>
                        <a:rPr lang="en-GB" sz="1000" b="1" i="0" u="none" strike="noStrike" dirty="0">
                          <a:solidFill>
                            <a:schemeClr val="tx1"/>
                          </a:solidFill>
                          <a:effectLst/>
                          <a:latin typeface="Arial"/>
                          <a:cs typeface="Arial"/>
                        </a:rPr>
                        <a:t>Business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4909881"/>
                  </a:ext>
                </a:extLst>
              </a:tr>
              <a:tr h="189888">
                <a:tc>
                  <a:txBody>
                    <a:bodyPr/>
                    <a:lstStyle/>
                    <a:p>
                      <a:pPr marL="179705" algn="l" fontAlgn="b"/>
                      <a:r>
                        <a:rPr lang="en-GB" sz="1000" b="0" i="0" u="none" strike="noStrike" dirty="0">
                          <a:solidFill>
                            <a:schemeClr val="tx1"/>
                          </a:solidFill>
                          <a:effectLst/>
                          <a:latin typeface="Arial"/>
                          <a:cs typeface="Arial"/>
                        </a:rPr>
                        <a:t>Ratio Median/Mean RV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0.465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0.369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9589292"/>
                  </a:ext>
                </a:extLst>
              </a:tr>
              <a:tr h="190374">
                <a:tc>
                  <a:txBody>
                    <a:bodyPr/>
                    <a:lstStyle/>
                    <a:p>
                      <a:pPr marL="179705" algn="l" fontAlgn="b"/>
                      <a:r>
                        <a:rPr lang="en-GB" sz="1000" b="0" i="0" u="none" strike="noStrike">
                          <a:solidFill>
                            <a:schemeClr val="tx1"/>
                          </a:solidFill>
                          <a:effectLst/>
                          <a:latin typeface="Arial"/>
                          <a:cs typeface="Arial"/>
                        </a:rPr>
                        <a:t>Rateable Businesses - August 2022 - Count of Property References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132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5624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2370171"/>
                  </a:ext>
                </a:extLst>
              </a:tr>
              <a:tr h="189888">
                <a:tc>
                  <a:txBody>
                    <a:bodyPr/>
                    <a:lstStyle/>
                    <a:p>
                      <a:pPr marL="179705" algn="l" fontAlgn="b"/>
                      <a:r>
                        <a:rPr lang="en-GB" sz="1000" b="0" i="0" u="none" strike="noStrike" dirty="0">
                          <a:solidFill>
                            <a:schemeClr val="tx1"/>
                          </a:solidFill>
                          <a:effectLst/>
                          <a:latin typeface="Arial"/>
                          <a:cs typeface="Arial"/>
                        </a:rPr>
                        <a:t>Total Sum of all Current Rateable Value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£1,718,590.00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£149,334,721.00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786374"/>
                  </a:ext>
                </a:extLst>
              </a:tr>
              <a:tr h="189888">
                <a:tc>
                  <a:txBody>
                    <a:bodyPr/>
                    <a:lstStyle/>
                    <a:p>
                      <a:pPr marL="179705" algn="l" fontAlgn="b"/>
                      <a:r>
                        <a:rPr lang="en-GB" sz="1000" b="0" i="0" u="none" strike="noStrike" dirty="0">
                          <a:solidFill>
                            <a:schemeClr val="tx1"/>
                          </a:solidFill>
                          <a:effectLst/>
                          <a:latin typeface="Arial"/>
                          <a:cs typeface="Arial"/>
                        </a:rPr>
                        <a:t>Average of Current Rateable Value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£13,019.62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£26,553.12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2063285"/>
                  </a:ext>
                </a:extLst>
              </a:tr>
              <a:tr h="189888">
                <a:tc>
                  <a:txBody>
                    <a:bodyPr/>
                    <a:lstStyle/>
                    <a:p>
                      <a:pPr marL="179705" algn="l" fontAlgn="b"/>
                      <a:r>
                        <a:rPr lang="en-GB" sz="1000" b="0" i="0" u="none" strike="noStrike" dirty="0">
                          <a:solidFill>
                            <a:schemeClr val="tx1"/>
                          </a:solidFill>
                          <a:effectLst/>
                          <a:latin typeface="Arial"/>
                          <a:cs typeface="Arial"/>
                        </a:rPr>
                        <a:t>Median average of Current Rateable Value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£6,050.00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£9,800.00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568046"/>
                  </a:ext>
                </a:extLst>
              </a:tr>
              <a:tr h="189888">
                <a:tc>
                  <a:txBody>
                    <a:bodyPr/>
                    <a:lstStyle/>
                    <a:p>
                      <a:pPr marL="179705" algn="l" fontAlgn="b"/>
                      <a:r>
                        <a:rPr lang="en-GB" sz="1000" b="1" i="0" u="none" strike="noStrike">
                          <a:solidFill>
                            <a:schemeClr val="tx1"/>
                          </a:solidFill>
                          <a:effectLst/>
                          <a:latin typeface="Arial"/>
                          <a:cs typeface="Arial"/>
                        </a:rPr>
                        <a:t>Work</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1051800"/>
                  </a:ext>
                </a:extLst>
              </a:tr>
              <a:tr h="189888">
                <a:tc>
                  <a:txBody>
                    <a:bodyPr/>
                    <a:lstStyle/>
                    <a:p>
                      <a:pPr marL="179705" algn="l" fontAlgn="b"/>
                      <a:r>
                        <a:rPr lang="en-GB" sz="1000" b="0" i="0" u="none" strike="noStrike">
                          <a:solidFill>
                            <a:schemeClr val="tx1"/>
                          </a:solidFill>
                          <a:effectLst/>
                          <a:latin typeface="Arial"/>
                          <a:cs typeface="Arial"/>
                        </a:rPr>
                        <a:t>Working age unemployment (%, monthly average)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31.03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27.5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743008"/>
                  </a:ext>
                </a:extLst>
              </a:tr>
              <a:tr h="191887">
                <a:tc>
                  <a:txBody>
                    <a:bodyPr/>
                    <a:lstStyle/>
                    <a:p>
                      <a:pPr marL="179705" algn="l" fontAlgn="ctr"/>
                      <a:r>
                        <a:rPr lang="en-GB" sz="1000" b="0" i="0" u="none" strike="noStrike">
                          <a:solidFill>
                            <a:schemeClr val="tx1"/>
                          </a:solidFill>
                          <a:effectLst/>
                          <a:latin typeface="Arial"/>
                          <a:cs typeface="Arial"/>
                        </a:rPr>
                        <a:t>Median Income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dirty="0">
                          <a:solidFill>
                            <a:schemeClr val="tx1"/>
                          </a:solidFill>
                          <a:effectLst/>
                          <a:latin typeface="Arial"/>
                          <a:cs typeface="Arial"/>
                        </a:rPr>
                        <a:t>£33,023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£33,337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863062"/>
                  </a:ext>
                </a:extLst>
              </a:tr>
              <a:tr h="191887">
                <a:tc>
                  <a:txBody>
                    <a:bodyPr/>
                    <a:lstStyle/>
                    <a:p>
                      <a:pPr marL="179705" algn="l" fontAlgn="ctr"/>
                      <a:r>
                        <a:rPr lang="en-GB" sz="1000" b="0" i="0" u="none" strike="noStrike">
                          <a:solidFill>
                            <a:schemeClr val="tx1"/>
                          </a:solidFill>
                          <a:effectLst/>
                          <a:latin typeface="Arial"/>
                          <a:cs typeface="Arial"/>
                        </a:rPr>
                        <a:t>Lower Quartile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£19,428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£19,089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4036877"/>
                  </a:ext>
                </a:extLst>
              </a:tr>
              <a:tr h="189888">
                <a:tc>
                  <a:txBody>
                    <a:bodyPr/>
                    <a:lstStyle/>
                    <a:p>
                      <a:pPr marL="179705" algn="l" fontAlgn="b"/>
                      <a:r>
                        <a:rPr lang="en-GB" sz="1000" b="0" i="0" u="none" strike="noStrike">
                          <a:solidFill>
                            <a:schemeClr val="tx1"/>
                          </a:solidFill>
                          <a:effectLst/>
                          <a:latin typeface="Arial"/>
                          <a:cs typeface="Arial"/>
                        </a:rPr>
                        <a:t>September 2021 Claimant Count ONS / DWP</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dirty="0">
                          <a:solidFill>
                            <a:schemeClr val="tx1"/>
                          </a:solidFill>
                          <a:effectLst/>
                          <a:latin typeface="Arial"/>
                          <a:cs typeface="Arial"/>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9608027"/>
                  </a:ext>
                </a:extLst>
              </a:tr>
              <a:tr h="189888">
                <a:tc>
                  <a:txBody>
                    <a:bodyPr/>
                    <a:lstStyle/>
                    <a:p>
                      <a:pPr marL="179705" algn="l" fontAlgn="b"/>
                      <a:r>
                        <a:rPr lang="en-GB" sz="1000" b="0" i="0" u="none" strike="noStrike">
                          <a:solidFill>
                            <a:schemeClr val="tx1"/>
                          </a:solidFill>
                          <a:effectLst/>
                          <a:latin typeface="Arial"/>
                          <a:cs typeface="Arial"/>
                        </a:rPr>
                        <a:t>Median Gross Household Income 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£31,849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£32,808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7142089"/>
                  </a:ext>
                </a:extLst>
              </a:tr>
              <a:tr h="189888">
                <a:tc>
                  <a:txBody>
                    <a:bodyPr/>
                    <a:lstStyle/>
                    <a:p>
                      <a:pPr marL="179705" algn="l" fontAlgn="b"/>
                      <a:r>
                        <a:rPr lang="en-GB" sz="1000" b="0" i="0" u="none" strike="noStrike">
                          <a:solidFill>
                            <a:schemeClr val="tx1"/>
                          </a:solidFill>
                          <a:effectLst/>
                          <a:latin typeface="Arial"/>
                          <a:cs typeface="Arial"/>
                        </a:rPr>
                        <a:t>Lower Quartile Gross Household Income 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dirty="0">
                          <a:solidFill>
                            <a:schemeClr val="tx1"/>
                          </a:solidFill>
                          <a:effectLst/>
                          <a:latin typeface="Arial"/>
                          <a:cs typeface="Arial"/>
                        </a:rPr>
                        <a:t>£18,480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£18,602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8456070"/>
                  </a:ext>
                </a:extLst>
              </a:tr>
              <a:tr h="189379">
                <a:tc>
                  <a:txBody>
                    <a:bodyPr/>
                    <a:lstStyle/>
                    <a:p>
                      <a:pPr marL="179705" algn="l" fontAlgn="b"/>
                      <a:r>
                        <a:rPr lang="en-GB" sz="1000" b="1" i="0" u="none" strike="noStrike">
                          <a:solidFill>
                            <a:schemeClr val="tx1"/>
                          </a:solidFill>
                          <a:effectLst/>
                          <a:latin typeface="Arial"/>
                          <a:cs typeface="Arial"/>
                        </a:rPr>
                        <a:t>Housing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8108868"/>
                  </a:ext>
                </a:extLst>
              </a:tr>
              <a:tr h="189379">
                <a:tc>
                  <a:txBody>
                    <a:bodyPr/>
                    <a:lstStyle/>
                    <a:p>
                      <a:pPr marL="179705" algn="l" fontAlgn="b"/>
                      <a:r>
                        <a:rPr lang="en-GB" sz="1000" b="0" i="0" u="none" strike="noStrike">
                          <a:solidFill>
                            <a:schemeClr val="tx1"/>
                          </a:solidFill>
                          <a:effectLst/>
                          <a:latin typeface="Arial"/>
                          <a:cs typeface="Arial"/>
                        </a:rPr>
                        <a:t>House prices / affordability (household income) - Lower Quartile  (year-end 24th August)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10.28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1359425"/>
                  </a:ext>
                </a:extLst>
              </a:tr>
              <a:tr h="189888">
                <a:tc>
                  <a:txBody>
                    <a:bodyPr/>
                    <a:lstStyle/>
                    <a:p>
                      <a:pPr marL="179705" algn="l" fontAlgn="b"/>
                      <a:r>
                        <a:rPr lang="en-GB" sz="1000" b="0" i="0" u="none" strike="noStrike">
                          <a:solidFill>
                            <a:schemeClr val="tx1"/>
                          </a:solidFill>
                          <a:effectLst/>
                          <a:latin typeface="Arial"/>
                          <a:cs typeface="Arial"/>
                        </a:rPr>
                        <a:t>Median Affordability Ratio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3345885"/>
                  </a:ext>
                </a:extLst>
              </a:tr>
              <a:tr h="189888">
                <a:tc>
                  <a:txBody>
                    <a:bodyPr/>
                    <a:lstStyle/>
                    <a:p>
                      <a:pPr marL="179705" algn="l" fontAlgn="b"/>
                      <a:r>
                        <a:rPr lang="en-GB" sz="1000" b="0" i="0" u="none" strike="noStrike">
                          <a:solidFill>
                            <a:schemeClr val="tx1"/>
                          </a:solidFill>
                          <a:effectLst/>
                          <a:latin typeface="Arial"/>
                          <a:cs typeface="Arial"/>
                        </a:rPr>
                        <a:t>Median House Prices Paid (year-end 24th Aug)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£310,000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dirty="0">
                          <a:solidFill>
                            <a:schemeClr val="tx1"/>
                          </a:solidFill>
                          <a:effectLst/>
                          <a:latin typeface="Arial"/>
                          <a:cs typeface="Arial"/>
                        </a:rPr>
                        <a:t>£241,500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7634216"/>
                  </a:ext>
                </a:extLst>
              </a:tr>
              <a:tr h="189888">
                <a:tc>
                  <a:txBody>
                    <a:bodyPr/>
                    <a:lstStyle/>
                    <a:p>
                      <a:pPr marL="179705" algn="l" fontAlgn="b"/>
                      <a:r>
                        <a:rPr lang="en-GB" sz="1000" b="0" i="0" u="none" strike="noStrike">
                          <a:solidFill>
                            <a:schemeClr val="tx1"/>
                          </a:solidFill>
                          <a:effectLst/>
                          <a:latin typeface="Arial"/>
                          <a:cs typeface="Arial"/>
                        </a:rPr>
                        <a:t>Lower Quartile House Prices Paid (year-end 24th Aug)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£189,950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£175,000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29963"/>
                  </a:ext>
                </a:extLst>
              </a:tr>
              <a:tr h="189888">
                <a:tc>
                  <a:txBody>
                    <a:bodyPr/>
                    <a:lstStyle/>
                    <a:p>
                      <a:pPr marL="179705" algn="l" fontAlgn="b"/>
                      <a:r>
                        <a:rPr lang="en-GB" sz="1000" b="0" i="0" u="none" strike="noStrike">
                          <a:solidFill>
                            <a:schemeClr val="tx1"/>
                          </a:solidFill>
                          <a:effectLst/>
                          <a:latin typeface="Arial"/>
                          <a:cs typeface="Arial"/>
                        </a:rPr>
                        <a:t>Proportions of households which are fuel poor 2019, BEIS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20.3%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12.3%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7881725"/>
                  </a:ext>
                </a:extLst>
              </a:tr>
              <a:tr h="178334">
                <a:tc>
                  <a:txBody>
                    <a:bodyPr/>
                    <a:lstStyle/>
                    <a:p>
                      <a:pPr marL="179705" algn="l" fontAlgn="b"/>
                      <a:r>
                        <a:rPr lang="en-GB" sz="1000" b="0" i="0" u="none" strike="noStrike">
                          <a:solidFill>
                            <a:schemeClr val="tx1"/>
                          </a:solidFill>
                          <a:effectLst/>
                          <a:latin typeface="Arial"/>
                          <a:cs typeface="Arial"/>
                        </a:rPr>
                        <a:t>Occupancy rating -1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6307252"/>
                  </a:ext>
                </a:extLst>
              </a:tr>
              <a:tr h="189888">
                <a:tc>
                  <a:txBody>
                    <a:bodyPr/>
                    <a:lstStyle/>
                    <a:p>
                      <a:pPr marL="179705" algn="l" fontAlgn="b"/>
                      <a:r>
                        <a:rPr lang="en-GB" sz="1000" b="0" i="0" u="none" strike="noStrike">
                          <a:solidFill>
                            <a:schemeClr val="tx1"/>
                          </a:solidFill>
                          <a:effectLst/>
                          <a:latin typeface="Arial"/>
                          <a:cs typeface="Arial"/>
                        </a:rPr>
                        <a:t>Occupancy rating -2 or less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dirty="0">
                          <a:solidFill>
                            <a:schemeClr val="tx1"/>
                          </a:solidFill>
                          <a:effectLst/>
                          <a:latin typeface="Arial"/>
                          <a:cs typeface="Arial"/>
                        </a:rPr>
                        <a:t>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4800604"/>
                  </a:ext>
                </a:extLst>
              </a:tr>
              <a:tr h="189888">
                <a:tc>
                  <a:txBody>
                    <a:bodyPr/>
                    <a:lstStyle/>
                    <a:p>
                      <a:pPr marL="179705" algn="l" fontAlgn="b"/>
                      <a:r>
                        <a:rPr lang="en-GB" sz="1000" b="0" i="0" u="none" strike="noStrike">
                          <a:solidFill>
                            <a:schemeClr val="tx1"/>
                          </a:solidFill>
                          <a:effectLst/>
                          <a:latin typeface="Arial"/>
                          <a:cs typeface="Arial"/>
                        </a:rPr>
                        <a:t>Households with no central heating - percent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dirty="0">
                          <a:solidFill>
                            <a:schemeClr val="tx1"/>
                          </a:solidFill>
                          <a:effectLst/>
                          <a:latin typeface="Arial"/>
                          <a:cs typeface="Arial"/>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916721"/>
                  </a:ext>
                </a:extLst>
              </a:tr>
              <a:tr h="189888">
                <a:tc>
                  <a:txBody>
                    <a:bodyPr/>
                    <a:lstStyle/>
                    <a:p>
                      <a:pPr marL="179705" algn="l" fontAlgn="b"/>
                      <a:r>
                        <a:rPr lang="en-GB" sz="1000" b="0" i="0" u="none" strike="noStrike">
                          <a:solidFill>
                            <a:schemeClr val="tx1"/>
                          </a:solidFill>
                          <a:effectLst/>
                          <a:latin typeface="Arial"/>
                          <a:cs typeface="Arial"/>
                        </a:rPr>
                        <a:t>IMD: Barriers to Housing and Services – score (High = bad)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38.5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dirty="0">
                          <a:solidFill>
                            <a:schemeClr val="tx1"/>
                          </a:solidFill>
                          <a:effectLst/>
                          <a:latin typeface="Arial"/>
                          <a:cs typeface="Arial"/>
                        </a:rPr>
                        <a:t>26.6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099021"/>
                  </a:ext>
                </a:extLst>
              </a:tr>
              <a:tr h="189888">
                <a:tc>
                  <a:txBody>
                    <a:bodyPr/>
                    <a:lstStyle/>
                    <a:p>
                      <a:pPr marL="179705" algn="l" fontAlgn="b"/>
                      <a:r>
                        <a:rPr lang="en-GB" sz="1000" b="1" i="0" u="none" strike="noStrike">
                          <a:solidFill>
                            <a:schemeClr val="tx1"/>
                          </a:solidFill>
                          <a:effectLst/>
                          <a:latin typeface="Arial"/>
                          <a:cs typeface="Arial"/>
                        </a:rPr>
                        <a:t>Carers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1166102"/>
                  </a:ext>
                </a:extLst>
              </a:tr>
              <a:tr h="189888">
                <a:tc>
                  <a:txBody>
                    <a:bodyPr/>
                    <a:lstStyle/>
                    <a:p>
                      <a:pPr marL="179705" algn="l" fontAlgn="b"/>
                      <a:r>
                        <a:rPr lang="en-GB" sz="1000" b="0" i="0" u="none" strike="noStrike">
                          <a:solidFill>
                            <a:schemeClr val="tx1"/>
                          </a:solidFill>
                          <a:effectLst/>
                          <a:latin typeface="Arial"/>
                          <a:cs typeface="Arial"/>
                        </a:rPr>
                        <a:t>Total number of claimants of Attendance allowance - Quarter Feb 21 (DWP)</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282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dirty="0">
                          <a:solidFill>
                            <a:schemeClr val="tx1"/>
                          </a:solidFill>
                          <a:effectLst/>
                          <a:latin typeface="Arial"/>
                          <a:cs typeface="Arial"/>
                        </a:rPr>
                        <a:t>8742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506247"/>
                  </a:ext>
                </a:extLst>
              </a:tr>
              <a:tr h="189888">
                <a:tc>
                  <a:txBody>
                    <a:bodyPr/>
                    <a:lstStyle/>
                    <a:p>
                      <a:pPr marL="179705" algn="l" fontAlgn="b"/>
                      <a:r>
                        <a:rPr lang="en-GB" sz="1000" b="0" i="0" u="none" strike="noStrike">
                          <a:solidFill>
                            <a:schemeClr val="tx1"/>
                          </a:solidFill>
                          <a:effectLst/>
                          <a:latin typeface="Arial"/>
                          <a:cs typeface="Arial"/>
                        </a:rPr>
                        <a:t>Total number of persons 16+ in recept of carers allowance - Quarter Feb 21 (DWP)</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a:solidFill>
                            <a:schemeClr val="tx1"/>
                          </a:solidFill>
                          <a:effectLst/>
                          <a:latin typeface="Arial"/>
                          <a:cs typeface="Arial"/>
                        </a:rPr>
                        <a:t>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b="0" i="0" u="none" strike="noStrike" dirty="0">
                          <a:solidFill>
                            <a:schemeClr val="tx1"/>
                          </a:solidFill>
                          <a:effectLst/>
                          <a:latin typeface="Arial"/>
                          <a:cs typeface="Arial"/>
                        </a:rPr>
                        <a:t>3404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6669415"/>
                  </a:ext>
                </a:extLst>
              </a:tr>
            </a:tbl>
          </a:graphicData>
        </a:graphic>
      </p:graphicFrame>
    </p:spTree>
    <p:extLst>
      <p:ext uri="{BB962C8B-B14F-4D97-AF65-F5344CB8AC3E}">
        <p14:creationId xmlns:p14="http://schemas.microsoft.com/office/powerpoint/2010/main" val="77453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AA4D8-F493-4401-ACF8-F6C2946A12D4}"/>
              </a:ext>
            </a:extLst>
          </p:cNvPr>
          <p:cNvSpPr>
            <a:spLocks noGrp="1"/>
          </p:cNvSpPr>
          <p:nvPr>
            <p:ph idx="1"/>
          </p:nvPr>
        </p:nvSpPr>
        <p:spPr>
          <a:xfrm>
            <a:off x="628650" y="1825625"/>
            <a:ext cx="7886700" cy="1063879"/>
          </a:xfrm>
        </p:spPr>
        <p:txBody>
          <a:bodyPr>
            <a:normAutofit lnSpcReduction="10000"/>
          </a:bodyPr>
          <a:lstStyle/>
          <a:p>
            <a:pPr marL="0" indent="0">
              <a:buNone/>
            </a:pPr>
            <a:r>
              <a:rPr lang="en-GB" sz="2400" dirty="0"/>
              <a:t>Some 2021 census data is available at Local Authority Level, but not at a lower level yet, but some of this data for Shropshire reveals:</a:t>
            </a:r>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22</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420901" y="1102455"/>
            <a:ext cx="8624120"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Bishop’s Castle Additional Indicators</a:t>
            </a:r>
            <a:endParaRPr lang="en-GB" altLang="en-US" sz="1600" b="1">
              <a:latin typeface="Arial" panose="020B0604020202020204" pitchFamily="34" charset="0"/>
            </a:endParaRPr>
          </a:p>
        </p:txBody>
      </p:sp>
      <p:graphicFrame>
        <p:nvGraphicFramePr>
          <p:cNvPr id="5" name="Table 5">
            <a:extLst>
              <a:ext uri="{FF2B5EF4-FFF2-40B4-BE49-F238E27FC236}">
                <a16:creationId xmlns:a16="http://schemas.microsoft.com/office/drawing/2014/main" id="{8831A505-9944-45A3-B15B-BB7C47DAE0C1}"/>
              </a:ext>
            </a:extLst>
          </p:cNvPr>
          <p:cNvGraphicFramePr>
            <a:graphicFrameLocks noGrp="1"/>
          </p:cNvGraphicFramePr>
          <p:nvPr>
            <p:extLst>
              <p:ext uri="{D42A27DB-BD31-4B8C-83A1-F6EECF244321}">
                <p14:modId xmlns:p14="http://schemas.microsoft.com/office/powerpoint/2010/main" val="4252848858"/>
              </p:ext>
            </p:extLst>
          </p:nvPr>
        </p:nvGraphicFramePr>
        <p:xfrm>
          <a:off x="420900" y="2874792"/>
          <a:ext cx="8521930" cy="3855720"/>
        </p:xfrm>
        <a:graphic>
          <a:graphicData uri="http://schemas.openxmlformats.org/drawingml/2006/table">
            <a:tbl>
              <a:tblPr bandRow="1">
                <a:tableStyleId>{5C22544A-7EE6-4342-B048-85BDC9FD1C3A}</a:tableStyleId>
              </a:tblPr>
              <a:tblGrid>
                <a:gridCol w="3882056">
                  <a:extLst>
                    <a:ext uri="{9D8B030D-6E8A-4147-A177-3AD203B41FA5}">
                      <a16:colId xmlns:a16="http://schemas.microsoft.com/office/drawing/2014/main" val="855607565"/>
                    </a:ext>
                  </a:extLst>
                </a:gridCol>
                <a:gridCol w="1638159">
                  <a:extLst>
                    <a:ext uri="{9D8B030D-6E8A-4147-A177-3AD203B41FA5}">
                      <a16:colId xmlns:a16="http://schemas.microsoft.com/office/drawing/2014/main" val="3585300174"/>
                    </a:ext>
                  </a:extLst>
                </a:gridCol>
                <a:gridCol w="3001715">
                  <a:extLst>
                    <a:ext uri="{9D8B030D-6E8A-4147-A177-3AD203B41FA5}">
                      <a16:colId xmlns:a16="http://schemas.microsoft.com/office/drawing/2014/main" val="532913202"/>
                    </a:ext>
                  </a:extLst>
                </a:gridCol>
              </a:tblGrid>
              <a:tr h="418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Under the equality act</a:t>
                      </a:r>
                    </a:p>
                  </a:txBody>
                  <a:tcPr/>
                </a:tc>
                <a:tc>
                  <a:txBody>
                    <a:bodyPr/>
                    <a:lstStyle/>
                    <a:p>
                      <a:r>
                        <a:rPr lang="en-GB" sz="1400" b="1"/>
                        <a:t>% of Shropshire</a:t>
                      </a:r>
                    </a:p>
                  </a:txBody>
                  <a:tcPr/>
                </a:tc>
                <a:tc>
                  <a:txBody>
                    <a:bodyPr/>
                    <a:lstStyle/>
                    <a:p>
                      <a:r>
                        <a:rPr lang="en-GB" sz="1400" b="1"/>
                        <a:t>Number of Bishop’s Castle residents if Shropshire figures extrapolated</a:t>
                      </a:r>
                    </a:p>
                  </a:txBody>
                  <a:tcPr/>
                </a:tc>
                <a:extLst>
                  <a:ext uri="{0D108BD9-81ED-4DB2-BD59-A6C34878D82A}">
                    <a16:rowId xmlns:a16="http://schemas.microsoft.com/office/drawing/2014/main" val="2087864172"/>
                  </a:ext>
                </a:extLst>
              </a:tr>
              <a:tr h="370840">
                <a:tc>
                  <a:txBody>
                    <a:bodyPr/>
                    <a:lstStyle/>
                    <a:p>
                      <a:r>
                        <a:rPr lang="en-GB" sz="1400" dirty="0"/>
                        <a:t>are disabled - day to day activities limited a lot</a:t>
                      </a:r>
                    </a:p>
                  </a:txBody>
                  <a:tcPr/>
                </a:tc>
                <a:tc>
                  <a:txBody>
                    <a:bodyPr/>
                    <a:lstStyle/>
                    <a:p>
                      <a:r>
                        <a:rPr lang="en-GB" sz="1400"/>
                        <a:t>6.7%</a:t>
                      </a:r>
                    </a:p>
                  </a:txBody>
                  <a:tcPr/>
                </a:tc>
                <a:tc>
                  <a:txBody>
                    <a:bodyPr/>
                    <a:lstStyle/>
                    <a:p>
                      <a:r>
                        <a:rPr lang="en-GB" sz="1400"/>
                        <a:t>727</a:t>
                      </a:r>
                    </a:p>
                  </a:txBody>
                  <a:tcPr/>
                </a:tc>
                <a:extLst>
                  <a:ext uri="{0D108BD9-81ED-4DB2-BD59-A6C34878D82A}">
                    <a16:rowId xmlns:a16="http://schemas.microsoft.com/office/drawing/2014/main" val="339055864"/>
                  </a:ext>
                </a:extLst>
              </a:tr>
              <a:tr h="370840">
                <a:tc>
                  <a:txBody>
                    <a:bodyPr/>
                    <a:lstStyle/>
                    <a:p>
                      <a:r>
                        <a:rPr lang="en-GB" sz="1400" dirty="0"/>
                        <a:t>are disabled - day to day activities limited a little</a:t>
                      </a:r>
                    </a:p>
                  </a:txBody>
                  <a:tcPr/>
                </a:tc>
                <a:tc>
                  <a:txBody>
                    <a:bodyPr/>
                    <a:lstStyle/>
                    <a:p>
                      <a:r>
                        <a:rPr lang="en-GB" sz="1400"/>
                        <a:t>10.2%</a:t>
                      </a:r>
                    </a:p>
                  </a:txBody>
                  <a:tcPr/>
                </a:tc>
                <a:tc>
                  <a:txBody>
                    <a:bodyPr/>
                    <a:lstStyle/>
                    <a:p>
                      <a:r>
                        <a:rPr lang="en-GB" sz="1400"/>
                        <a:t>1107</a:t>
                      </a:r>
                    </a:p>
                  </a:txBody>
                  <a:tcPr/>
                </a:tc>
                <a:extLst>
                  <a:ext uri="{0D108BD9-81ED-4DB2-BD59-A6C34878D82A}">
                    <a16:rowId xmlns:a16="http://schemas.microsoft.com/office/drawing/2014/main" val="33016065"/>
                  </a:ext>
                </a:extLst>
              </a:tr>
              <a:tr h="370840">
                <a:tc>
                  <a:txBody>
                    <a:bodyPr/>
                    <a:lstStyle/>
                    <a:p>
                      <a:r>
                        <a:rPr lang="en-GB" sz="1400" dirty="0"/>
                        <a:t>not disabled</a:t>
                      </a:r>
                    </a:p>
                  </a:txBody>
                  <a:tcPr/>
                </a:tc>
                <a:tc>
                  <a:txBody>
                    <a:bodyPr/>
                    <a:lstStyle/>
                    <a:p>
                      <a:r>
                        <a:rPr lang="en-GB" sz="1400"/>
                        <a:t>83%</a:t>
                      </a:r>
                    </a:p>
                  </a:txBody>
                  <a:tcPr/>
                </a:tc>
                <a:tc>
                  <a:txBody>
                    <a:bodyPr/>
                    <a:lstStyle/>
                    <a:p>
                      <a:r>
                        <a:rPr lang="en-GB" sz="1400"/>
                        <a:t>9010</a:t>
                      </a:r>
                    </a:p>
                  </a:txBody>
                  <a:tcPr/>
                </a:tc>
                <a:extLst>
                  <a:ext uri="{0D108BD9-81ED-4DB2-BD59-A6C34878D82A}">
                    <a16:rowId xmlns:a16="http://schemas.microsoft.com/office/drawing/2014/main" val="26141513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endParaRPr lang="en-GB" sz="1400"/>
                    </a:p>
                  </a:txBody>
                  <a:tcPr/>
                </a:tc>
                <a:tc>
                  <a:txBody>
                    <a:bodyPr/>
                    <a:lstStyle/>
                    <a:p>
                      <a:endParaRPr lang="en-GB" sz="1400"/>
                    </a:p>
                  </a:txBody>
                  <a:tcPr/>
                </a:tc>
                <a:extLst>
                  <a:ext uri="{0D108BD9-81ED-4DB2-BD59-A6C34878D82A}">
                    <a16:rowId xmlns:a16="http://schemas.microsoft.com/office/drawing/2014/main" val="4383103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Of people aged 5 years and over in Shropshire</a:t>
                      </a:r>
                    </a:p>
                  </a:txBody>
                  <a:tcPr/>
                </a:tc>
                <a:tc>
                  <a:txBody>
                    <a:bodyPr/>
                    <a:lstStyle/>
                    <a:p>
                      <a:endParaRPr lang="en-GB" sz="1400"/>
                    </a:p>
                  </a:txBody>
                  <a:tcPr/>
                </a:tc>
                <a:tc>
                  <a:txBody>
                    <a:bodyPr/>
                    <a:lstStyle/>
                    <a:p>
                      <a:endParaRPr lang="en-GB" sz="1400"/>
                    </a:p>
                  </a:txBody>
                  <a:tcPr/>
                </a:tc>
                <a:extLst>
                  <a:ext uri="{0D108BD9-81ED-4DB2-BD59-A6C34878D82A}">
                    <a16:rowId xmlns:a16="http://schemas.microsoft.com/office/drawing/2014/main" val="2385999977"/>
                  </a:ext>
                </a:extLst>
              </a:tr>
              <a:tr h="370840">
                <a:tc>
                  <a:txBody>
                    <a:bodyPr/>
                    <a:lstStyle/>
                    <a:p>
                      <a:r>
                        <a:rPr lang="en-GB" sz="1400" dirty="0"/>
                        <a:t>provide no unpaid care</a:t>
                      </a:r>
                    </a:p>
                  </a:txBody>
                  <a:tcPr/>
                </a:tc>
                <a:tc>
                  <a:txBody>
                    <a:bodyPr/>
                    <a:lstStyle/>
                    <a:p>
                      <a:r>
                        <a:rPr lang="en-GB" sz="1400"/>
                        <a:t>90.9%</a:t>
                      </a:r>
                    </a:p>
                  </a:txBody>
                  <a:tcPr/>
                </a:tc>
                <a:tc>
                  <a:txBody>
                    <a:bodyPr/>
                    <a:lstStyle/>
                    <a:p>
                      <a:r>
                        <a:rPr lang="en-GB" sz="1400"/>
                        <a:t>9868</a:t>
                      </a:r>
                    </a:p>
                  </a:txBody>
                  <a:tcPr/>
                </a:tc>
                <a:extLst>
                  <a:ext uri="{0D108BD9-81ED-4DB2-BD59-A6C34878D82A}">
                    <a16:rowId xmlns:a16="http://schemas.microsoft.com/office/drawing/2014/main" val="33124653"/>
                  </a:ext>
                </a:extLst>
              </a:tr>
              <a:tr h="370840">
                <a:tc>
                  <a:txBody>
                    <a:bodyPr/>
                    <a:lstStyle/>
                    <a:p>
                      <a:r>
                        <a:rPr lang="en-GB" sz="1400" dirty="0"/>
                        <a:t>prove 19 or less hours unpaid care a week</a:t>
                      </a:r>
                    </a:p>
                  </a:txBody>
                  <a:tcPr/>
                </a:tc>
                <a:tc>
                  <a:txBody>
                    <a:bodyPr/>
                    <a:lstStyle/>
                    <a:p>
                      <a:r>
                        <a:rPr lang="en-GB" sz="1400"/>
                        <a:t>4.9%</a:t>
                      </a:r>
                    </a:p>
                  </a:txBody>
                  <a:tcPr/>
                </a:tc>
                <a:tc>
                  <a:txBody>
                    <a:bodyPr/>
                    <a:lstStyle/>
                    <a:p>
                      <a:r>
                        <a:rPr lang="en-GB" sz="1400"/>
                        <a:t>532</a:t>
                      </a:r>
                    </a:p>
                  </a:txBody>
                  <a:tcPr/>
                </a:tc>
                <a:extLst>
                  <a:ext uri="{0D108BD9-81ED-4DB2-BD59-A6C34878D82A}">
                    <a16:rowId xmlns:a16="http://schemas.microsoft.com/office/drawing/2014/main" val="3655899309"/>
                  </a:ext>
                </a:extLst>
              </a:tr>
              <a:tr h="370840">
                <a:tc>
                  <a:txBody>
                    <a:bodyPr/>
                    <a:lstStyle/>
                    <a:p>
                      <a:r>
                        <a:rPr lang="en-GB" sz="1400" dirty="0"/>
                        <a:t>provide 20 to 49 hours unpaid care a week</a:t>
                      </a:r>
                    </a:p>
                  </a:txBody>
                  <a:tcPr/>
                </a:tc>
                <a:tc>
                  <a:txBody>
                    <a:bodyPr/>
                    <a:lstStyle/>
                    <a:p>
                      <a:r>
                        <a:rPr lang="en-GB" sz="1400"/>
                        <a:t>1.7%</a:t>
                      </a:r>
                    </a:p>
                  </a:txBody>
                  <a:tcPr/>
                </a:tc>
                <a:tc>
                  <a:txBody>
                    <a:bodyPr/>
                    <a:lstStyle/>
                    <a:p>
                      <a:r>
                        <a:rPr lang="en-GB" sz="1400"/>
                        <a:t>185</a:t>
                      </a:r>
                    </a:p>
                  </a:txBody>
                  <a:tcPr/>
                </a:tc>
                <a:extLst>
                  <a:ext uri="{0D108BD9-81ED-4DB2-BD59-A6C34878D82A}">
                    <a16:rowId xmlns:a16="http://schemas.microsoft.com/office/drawing/2014/main" val="3640823417"/>
                  </a:ext>
                </a:extLst>
              </a:tr>
              <a:tr h="370840">
                <a:tc>
                  <a:txBody>
                    <a:bodyPr/>
                    <a:lstStyle/>
                    <a:p>
                      <a:r>
                        <a:rPr lang="en-GB" sz="1400" dirty="0"/>
                        <a:t>provide 50 hours or more unpaid care a week</a:t>
                      </a:r>
                    </a:p>
                  </a:txBody>
                  <a:tcPr/>
                </a:tc>
                <a:tc>
                  <a:txBody>
                    <a:bodyPr/>
                    <a:lstStyle/>
                    <a:p>
                      <a:r>
                        <a:rPr lang="en-GB" sz="1400" dirty="0"/>
                        <a:t>2.5%</a:t>
                      </a:r>
                    </a:p>
                  </a:txBody>
                  <a:tcPr/>
                </a:tc>
                <a:tc>
                  <a:txBody>
                    <a:bodyPr/>
                    <a:lstStyle/>
                    <a:p>
                      <a:r>
                        <a:rPr lang="en-GB" sz="1400" dirty="0"/>
                        <a:t>271</a:t>
                      </a:r>
                    </a:p>
                  </a:txBody>
                  <a:tcPr/>
                </a:tc>
                <a:extLst>
                  <a:ext uri="{0D108BD9-81ED-4DB2-BD59-A6C34878D82A}">
                    <a16:rowId xmlns:a16="http://schemas.microsoft.com/office/drawing/2014/main" val="1652718579"/>
                  </a:ext>
                </a:extLst>
              </a:tr>
            </a:tbl>
          </a:graphicData>
        </a:graphic>
      </p:graphicFrame>
    </p:spTree>
    <p:extLst>
      <p:ext uri="{BB962C8B-B14F-4D97-AF65-F5344CB8AC3E}">
        <p14:creationId xmlns:p14="http://schemas.microsoft.com/office/powerpoint/2010/main" val="2182006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AA4D8-F493-4401-ACF8-F6C2946A12D4}"/>
              </a:ext>
            </a:extLst>
          </p:cNvPr>
          <p:cNvSpPr>
            <a:spLocks noGrp="1"/>
          </p:cNvSpPr>
          <p:nvPr>
            <p:ph idx="1"/>
          </p:nvPr>
        </p:nvSpPr>
        <p:spPr>
          <a:xfrm>
            <a:off x="444425" y="1164460"/>
            <a:ext cx="8387334" cy="1063879"/>
          </a:xfrm>
        </p:spPr>
        <p:txBody>
          <a:bodyPr vert="horz" lIns="91440" tIns="45720" rIns="91440" bIns="45720" rtlCol="0" anchor="t">
            <a:noAutofit/>
          </a:bodyPr>
          <a:lstStyle/>
          <a:p>
            <a:pPr>
              <a:lnSpc>
                <a:spcPct val="100000"/>
              </a:lnSpc>
            </a:pPr>
            <a:r>
              <a:rPr lang="en-GB" sz="1600">
                <a:effectLst/>
                <a:latin typeface="Arial"/>
                <a:ea typeface="Calibri" panose="020F0502020204030204" pitchFamily="34" charset="0"/>
                <a:cs typeface="Arial"/>
              </a:rPr>
              <a:t>These maps show where carers are managing to access online support - Mobilise have advised that 72% of carers in Shropshire access their service via their mobile phone</a:t>
            </a:r>
            <a:endParaRPr lang="en-US" sz="1600">
              <a:cs typeface="Calibri" panose="020F0502020204030204"/>
            </a:endParaRPr>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23</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3721884" y="87264"/>
            <a:ext cx="4461995"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“Mobilise” Data – Digital support for Carers</a:t>
            </a:r>
            <a:endParaRPr lang="en-GB" altLang="en-US" sz="1600" b="1">
              <a:latin typeface="Arial" panose="020B0604020202020204" pitchFamily="34" charset="0"/>
            </a:endParaRPr>
          </a:p>
        </p:txBody>
      </p:sp>
      <p:pic>
        <p:nvPicPr>
          <p:cNvPr id="7" name="Picture 6">
            <a:extLst>
              <a:ext uri="{FF2B5EF4-FFF2-40B4-BE49-F238E27FC236}">
                <a16:creationId xmlns:a16="http://schemas.microsoft.com/office/drawing/2014/main" id="{415C6525-7E60-414D-8472-3F4193B55270}"/>
              </a:ext>
            </a:extLst>
          </p:cNvPr>
          <p:cNvPicPr>
            <a:picLocks noChangeAspect="1"/>
          </p:cNvPicPr>
          <p:nvPr/>
        </p:nvPicPr>
        <p:blipFill>
          <a:blip r:embed="rId4"/>
          <a:stretch>
            <a:fillRect/>
          </a:stretch>
        </p:blipFill>
        <p:spPr>
          <a:xfrm>
            <a:off x="485775" y="1755401"/>
            <a:ext cx="3885057" cy="2205870"/>
          </a:xfrm>
          <a:prstGeom prst="rect">
            <a:avLst/>
          </a:prstGeom>
        </p:spPr>
      </p:pic>
      <p:pic>
        <p:nvPicPr>
          <p:cNvPr id="12" name="Picture 11">
            <a:extLst>
              <a:ext uri="{FF2B5EF4-FFF2-40B4-BE49-F238E27FC236}">
                <a16:creationId xmlns:a16="http://schemas.microsoft.com/office/drawing/2014/main" id="{4DBD1917-81BE-4766-AA8B-2350F7E9D269}"/>
              </a:ext>
            </a:extLst>
          </p:cNvPr>
          <p:cNvPicPr>
            <a:picLocks noChangeAspect="1"/>
          </p:cNvPicPr>
          <p:nvPr/>
        </p:nvPicPr>
        <p:blipFill>
          <a:blip r:embed="rId5"/>
          <a:stretch>
            <a:fillRect/>
          </a:stretch>
        </p:blipFill>
        <p:spPr>
          <a:xfrm>
            <a:off x="512584" y="4050920"/>
            <a:ext cx="4125508" cy="2305431"/>
          </a:xfrm>
          <a:prstGeom prst="rect">
            <a:avLst/>
          </a:prstGeom>
        </p:spPr>
      </p:pic>
      <p:pic>
        <p:nvPicPr>
          <p:cNvPr id="14" name="Picture 13">
            <a:extLst>
              <a:ext uri="{FF2B5EF4-FFF2-40B4-BE49-F238E27FC236}">
                <a16:creationId xmlns:a16="http://schemas.microsoft.com/office/drawing/2014/main" id="{0BBC3469-35EE-4A1D-86C3-5996AA0254FE}"/>
              </a:ext>
            </a:extLst>
          </p:cNvPr>
          <p:cNvPicPr>
            <a:picLocks noChangeAspect="1"/>
          </p:cNvPicPr>
          <p:nvPr/>
        </p:nvPicPr>
        <p:blipFill>
          <a:blip r:embed="rId6"/>
          <a:stretch>
            <a:fillRect/>
          </a:stretch>
        </p:blipFill>
        <p:spPr>
          <a:xfrm>
            <a:off x="4831547" y="2593848"/>
            <a:ext cx="4143390" cy="2481072"/>
          </a:xfrm>
          <a:prstGeom prst="rect">
            <a:avLst/>
          </a:prstGeom>
        </p:spPr>
      </p:pic>
    </p:spTree>
    <p:extLst>
      <p:ext uri="{BB962C8B-B14F-4D97-AF65-F5344CB8AC3E}">
        <p14:creationId xmlns:p14="http://schemas.microsoft.com/office/powerpoint/2010/main" val="1151367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2" name="Title 1">
            <a:extLst>
              <a:ext uri="{FF2B5EF4-FFF2-40B4-BE49-F238E27FC236}">
                <a16:creationId xmlns:a16="http://schemas.microsoft.com/office/drawing/2014/main" id="{DC3ECAA8-C37E-44A5-9674-FFBA5B666872}"/>
              </a:ext>
            </a:extLst>
          </p:cNvPr>
          <p:cNvSpPr>
            <a:spLocks noGrp="1"/>
          </p:cNvSpPr>
          <p:nvPr>
            <p:ph type="title"/>
          </p:nvPr>
        </p:nvSpPr>
        <p:spPr>
          <a:xfrm>
            <a:off x="359813" y="1054071"/>
            <a:ext cx="7886700" cy="994172"/>
          </a:xfrm>
        </p:spPr>
        <p:txBody>
          <a:bodyPr>
            <a:noAutofit/>
          </a:bodyPr>
          <a:lstStyle/>
          <a:p>
            <a:r>
              <a:rPr lang="en-GB" sz="3600" b="1">
                <a:solidFill>
                  <a:srgbClr val="0070C0"/>
                </a:solidFill>
                <a:latin typeface="Arial" panose="020B0604020202020204" pitchFamily="34" charset="0"/>
                <a:ea typeface="Calibri"/>
                <a:cs typeface="Arial" panose="020B0604020202020204" pitchFamily="34" charset="0"/>
                <a:sym typeface="Calibri"/>
              </a:rPr>
              <a:t>Community Engagement Survey Results</a:t>
            </a:r>
            <a:endParaRPr lang="en-GB" sz="3600" b="1">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8DF13E6-2E9B-449A-8462-66E970508C2B}"/>
              </a:ext>
            </a:extLst>
          </p:cNvPr>
          <p:cNvSpPr>
            <a:spLocks noGrp="1"/>
          </p:cNvSpPr>
          <p:nvPr>
            <p:ph idx="1"/>
          </p:nvPr>
        </p:nvSpPr>
        <p:spPr>
          <a:xfrm>
            <a:off x="278754" y="1983997"/>
            <a:ext cx="8048818" cy="3263504"/>
          </a:xfrm>
        </p:spPr>
        <p:txBody>
          <a:bodyPr>
            <a:normAutofit/>
          </a:bodyPr>
          <a:lstStyle/>
          <a:p>
            <a:endParaRPr lang="en-GB">
              <a:solidFill>
                <a:schemeClr val="dk1"/>
              </a:solidFill>
              <a:latin typeface="Arial"/>
              <a:ea typeface="Arial"/>
              <a:cs typeface="Arial"/>
              <a:sym typeface="Arial"/>
            </a:endParaRPr>
          </a:p>
          <a:p>
            <a:endParaRPr lang="en-GB">
              <a:solidFill>
                <a:schemeClr val="dk1"/>
              </a:solidFill>
              <a:latin typeface="Arial"/>
              <a:ea typeface="Arial"/>
              <a:cs typeface="Arial"/>
              <a:sym typeface="Arial"/>
            </a:endParaRPr>
          </a:p>
          <a:p>
            <a:endParaRPr lang="en-GB">
              <a:solidFill>
                <a:schemeClr val="dk1"/>
              </a:solidFill>
            </a:endParaRPr>
          </a:p>
          <a:p>
            <a:pPr lvl="1"/>
            <a:endParaRPr lang="en-GB">
              <a:solidFill>
                <a:schemeClr val="dk1"/>
              </a:solidFill>
            </a:endParaRPr>
          </a:p>
          <a:p>
            <a:endParaRPr lang="en-GB"/>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24</a:t>
            </a:fld>
            <a:endParaRPr>
              <a:solidFill>
                <a:srgbClr val="888888"/>
              </a:solidFill>
              <a:latin typeface="Calibri"/>
              <a:ea typeface="Calibri"/>
              <a:cs typeface="Calibri"/>
              <a:sym typeface="Calibri"/>
            </a:endParaRPr>
          </a:p>
        </p:txBody>
      </p:sp>
      <p:sp>
        <p:nvSpPr>
          <p:cNvPr id="324" name="Google Shape;324;p42"/>
          <p:cNvSpPr/>
          <p:nvPr/>
        </p:nvSpPr>
        <p:spPr>
          <a:xfrm>
            <a:off x="660166" y="2322031"/>
            <a:ext cx="8205080" cy="3450970"/>
          </a:xfrm>
          <a:prstGeom prst="rect">
            <a:avLst/>
          </a:prstGeom>
          <a:noFill/>
          <a:ln>
            <a:noFill/>
          </a:ln>
        </p:spPr>
        <p:txBody>
          <a:bodyPr spcFirstLastPara="1" wrap="square" lIns="68569" tIns="34275" rIns="68569" bIns="34275" anchor="t" anchorCtr="0">
            <a:noAutofit/>
          </a:bodyPr>
          <a:lstStyle/>
          <a:p>
            <a:pPr marL="214308" indent="-214308">
              <a:buFont typeface="Arial" panose="020B0604020202020204" pitchFamily="34" charset="0"/>
              <a:buChar char="•"/>
            </a:pPr>
            <a:r>
              <a:rPr lang="en-GB" sz="2800" dirty="0">
                <a:latin typeface="Arial" panose="020B0604020202020204" pitchFamily="34" charset="0"/>
                <a:cs typeface="Arial" panose="020B0604020202020204" pitchFamily="34" charset="0"/>
              </a:rPr>
              <a:t>185 survey results from the Bishop’s Castle area</a:t>
            </a:r>
          </a:p>
          <a:p>
            <a:pPr marL="214308" indent="-214308">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214308" indent="-214308">
              <a:buFont typeface="Arial" panose="020B0604020202020204" pitchFamily="34" charset="0"/>
              <a:buChar char="•"/>
            </a:pPr>
            <a:r>
              <a:rPr lang="en-GB" sz="2800" dirty="0">
                <a:latin typeface="Arial" panose="020B0604020202020204" pitchFamily="34" charset="0"/>
                <a:cs typeface="Arial" panose="020B0604020202020204" pitchFamily="34" charset="0"/>
              </a:rPr>
              <a:t>146 responses completed in person</a:t>
            </a:r>
          </a:p>
          <a:p>
            <a:pPr marL="214308" indent="-214308">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214308" indent="-214308">
              <a:buFont typeface="Arial" panose="020B0604020202020204" pitchFamily="34" charset="0"/>
              <a:buChar char="•"/>
            </a:pPr>
            <a:r>
              <a:rPr lang="en-GB" sz="2800" dirty="0">
                <a:latin typeface="Arial" panose="020B0604020202020204" pitchFamily="34" charset="0"/>
                <a:cs typeface="Arial" panose="020B0604020202020204" pitchFamily="34" charset="0"/>
              </a:rPr>
              <a:t>39 completed online</a:t>
            </a:r>
          </a:p>
        </p:txBody>
      </p:sp>
      <p:pic>
        <p:nvPicPr>
          <p:cNvPr id="4" name="Picture 3">
            <a:extLst>
              <a:ext uri="{FF2B5EF4-FFF2-40B4-BE49-F238E27FC236}">
                <a16:creationId xmlns:a16="http://schemas.microsoft.com/office/drawing/2014/main" id="{85C6604B-E97D-452D-93C2-6B93C7B84F90}"/>
              </a:ext>
            </a:extLst>
          </p:cNvPr>
          <p:cNvPicPr>
            <a:picLocks noChangeAspect="1"/>
          </p:cNvPicPr>
          <p:nvPr/>
        </p:nvPicPr>
        <p:blipFill>
          <a:blip r:embed="rId4"/>
          <a:stretch>
            <a:fillRect/>
          </a:stretch>
        </p:blipFill>
        <p:spPr>
          <a:xfrm>
            <a:off x="0" y="5339964"/>
            <a:ext cx="5962405" cy="1518036"/>
          </a:xfrm>
          <a:prstGeom prst="rect">
            <a:avLst/>
          </a:prstGeom>
        </p:spPr>
      </p:pic>
    </p:spTree>
    <p:extLst>
      <p:ext uri="{BB962C8B-B14F-4D97-AF65-F5344CB8AC3E}">
        <p14:creationId xmlns:p14="http://schemas.microsoft.com/office/powerpoint/2010/main" val="1269679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F13E6-2E9B-449A-8462-66E970508C2B}"/>
              </a:ext>
            </a:extLst>
          </p:cNvPr>
          <p:cNvSpPr>
            <a:spLocks noGrp="1"/>
          </p:cNvSpPr>
          <p:nvPr>
            <p:ph idx="1"/>
          </p:nvPr>
        </p:nvSpPr>
        <p:spPr>
          <a:xfrm>
            <a:off x="278754" y="1983997"/>
            <a:ext cx="8048818" cy="3263504"/>
          </a:xfrm>
        </p:spPr>
        <p:txBody>
          <a:bodyPr>
            <a:normAutofit/>
          </a:bodyPr>
          <a:lstStyle/>
          <a:p>
            <a:endParaRPr lang="en-GB">
              <a:solidFill>
                <a:schemeClr val="dk1"/>
              </a:solidFill>
              <a:latin typeface="Arial"/>
              <a:ea typeface="Arial"/>
              <a:cs typeface="Arial"/>
              <a:sym typeface="Arial"/>
            </a:endParaRPr>
          </a:p>
          <a:p>
            <a:endParaRPr lang="en-GB">
              <a:solidFill>
                <a:schemeClr val="dk1"/>
              </a:solidFill>
              <a:latin typeface="Arial"/>
              <a:ea typeface="Arial"/>
              <a:cs typeface="Arial"/>
              <a:sym typeface="Arial"/>
            </a:endParaRPr>
          </a:p>
          <a:p>
            <a:endParaRPr lang="en-GB">
              <a:solidFill>
                <a:schemeClr val="dk1"/>
              </a:solidFill>
            </a:endParaRPr>
          </a:p>
          <a:p>
            <a:pPr lvl="1"/>
            <a:endParaRPr lang="en-GB">
              <a:solidFill>
                <a:schemeClr val="dk1"/>
              </a:solidFill>
            </a:endParaRPr>
          </a:p>
          <a:p>
            <a:endParaRPr lang="en-GB"/>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25</a:t>
            </a:fld>
            <a:endParaRPr>
              <a:solidFill>
                <a:srgbClr val="888888"/>
              </a:solidFill>
              <a:latin typeface="Calibri"/>
              <a:ea typeface="Calibri"/>
              <a:cs typeface="Calibri"/>
              <a:sym typeface="Calibri"/>
            </a:endParaRPr>
          </a:p>
        </p:txBody>
      </p:sp>
      <p:graphicFrame>
        <p:nvGraphicFramePr>
          <p:cNvPr id="7" name="Chart 6">
            <a:extLst>
              <a:ext uri="{FF2B5EF4-FFF2-40B4-BE49-F238E27FC236}">
                <a16:creationId xmlns:a16="http://schemas.microsoft.com/office/drawing/2014/main" id="{C3BB0A47-1772-46FB-B35D-F125316977C1}"/>
              </a:ext>
            </a:extLst>
          </p:cNvPr>
          <p:cNvGraphicFramePr>
            <a:graphicFrameLocks noGrp="1"/>
          </p:cNvGraphicFramePr>
          <p:nvPr>
            <p:extLst>
              <p:ext uri="{D42A27DB-BD31-4B8C-83A1-F6EECF244321}">
                <p14:modId xmlns:p14="http://schemas.microsoft.com/office/powerpoint/2010/main" val="1164550980"/>
              </p:ext>
            </p:extLst>
          </p:nvPr>
        </p:nvGraphicFramePr>
        <p:xfrm>
          <a:off x="66701" y="1144522"/>
          <a:ext cx="3892978" cy="22844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767DE376-C9AD-4B55-B647-66E8C3AFB0A1}"/>
              </a:ext>
            </a:extLst>
          </p:cNvPr>
          <p:cNvGraphicFramePr>
            <a:graphicFrameLocks noGrp="1"/>
          </p:cNvGraphicFramePr>
          <p:nvPr>
            <p:extLst>
              <p:ext uri="{D42A27DB-BD31-4B8C-83A1-F6EECF244321}">
                <p14:modId xmlns:p14="http://schemas.microsoft.com/office/powerpoint/2010/main" val="2223207426"/>
              </p:ext>
            </p:extLst>
          </p:nvPr>
        </p:nvGraphicFramePr>
        <p:xfrm>
          <a:off x="4147457" y="136524"/>
          <a:ext cx="4929842" cy="30087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3F7215DB-CE43-40C0-935C-47512724E63E}"/>
              </a:ext>
            </a:extLst>
          </p:cNvPr>
          <p:cNvGraphicFramePr>
            <a:graphicFrameLocks noGrp="1"/>
          </p:cNvGraphicFramePr>
          <p:nvPr>
            <p:extLst>
              <p:ext uri="{D42A27DB-BD31-4B8C-83A1-F6EECF244321}">
                <p14:modId xmlns:p14="http://schemas.microsoft.com/office/powerpoint/2010/main" val="2918191004"/>
              </p:ext>
            </p:extLst>
          </p:nvPr>
        </p:nvGraphicFramePr>
        <p:xfrm>
          <a:off x="466532" y="3378820"/>
          <a:ext cx="8048818" cy="34791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61659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26</a:t>
            </a:fld>
            <a:endParaRPr>
              <a:solidFill>
                <a:srgbClr val="888888"/>
              </a:solidFill>
              <a:latin typeface="Calibri"/>
              <a:ea typeface="Calibri"/>
              <a:cs typeface="Calibri"/>
              <a:sym typeface="Calibri"/>
            </a:endParaRPr>
          </a:p>
        </p:txBody>
      </p:sp>
      <p:graphicFrame>
        <p:nvGraphicFramePr>
          <p:cNvPr id="11" name="Chart 10">
            <a:extLst>
              <a:ext uri="{FF2B5EF4-FFF2-40B4-BE49-F238E27FC236}">
                <a16:creationId xmlns:a16="http://schemas.microsoft.com/office/drawing/2014/main" id="{778FAF2C-0BAE-4E5F-AA55-BFC279450CD1}"/>
              </a:ext>
            </a:extLst>
          </p:cNvPr>
          <p:cNvGraphicFramePr>
            <a:graphicFrameLocks noGrp="1"/>
          </p:cNvGraphicFramePr>
          <p:nvPr>
            <p:extLst>
              <p:ext uri="{D42A27DB-BD31-4B8C-83A1-F6EECF244321}">
                <p14:modId xmlns:p14="http://schemas.microsoft.com/office/powerpoint/2010/main" val="3335350230"/>
              </p:ext>
            </p:extLst>
          </p:nvPr>
        </p:nvGraphicFramePr>
        <p:xfrm>
          <a:off x="199519" y="3037114"/>
          <a:ext cx="7496681" cy="38208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6772FF9B-50BC-477A-9A0F-424712224D39}"/>
              </a:ext>
            </a:extLst>
          </p:cNvPr>
          <p:cNvGraphicFramePr>
            <a:graphicFrameLocks noGrp="1"/>
          </p:cNvGraphicFramePr>
          <p:nvPr>
            <p:extLst>
              <p:ext uri="{D42A27DB-BD31-4B8C-83A1-F6EECF244321}">
                <p14:modId xmlns:p14="http://schemas.microsoft.com/office/powerpoint/2010/main" val="73462245"/>
              </p:ext>
            </p:extLst>
          </p:nvPr>
        </p:nvGraphicFramePr>
        <p:xfrm>
          <a:off x="2296886" y="1"/>
          <a:ext cx="6455119" cy="30371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01113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27</a:t>
            </a:fld>
            <a:endParaRPr>
              <a:solidFill>
                <a:srgbClr val="888888"/>
              </a:solidFill>
              <a:latin typeface="Calibri"/>
              <a:ea typeface="Calibri"/>
              <a:cs typeface="Calibri"/>
              <a:sym typeface="Calibri"/>
            </a:endParaRPr>
          </a:p>
        </p:txBody>
      </p:sp>
      <p:graphicFrame>
        <p:nvGraphicFramePr>
          <p:cNvPr id="6" name="Chart 5">
            <a:extLst>
              <a:ext uri="{FF2B5EF4-FFF2-40B4-BE49-F238E27FC236}">
                <a16:creationId xmlns:a16="http://schemas.microsoft.com/office/drawing/2014/main" id="{95B2270C-828F-4DA8-88FD-4978AD2779F4}"/>
              </a:ext>
            </a:extLst>
          </p:cNvPr>
          <p:cNvGraphicFramePr>
            <a:graphicFrameLocks noGrp="1"/>
          </p:cNvGraphicFramePr>
          <p:nvPr>
            <p:extLst>
              <p:ext uri="{D42A27DB-BD31-4B8C-83A1-F6EECF244321}">
                <p14:modId xmlns:p14="http://schemas.microsoft.com/office/powerpoint/2010/main" val="2677541310"/>
              </p:ext>
            </p:extLst>
          </p:nvPr>
        </p:nvGraphicFramePr>
        <p:xfrm>
          <a:off x="2427513" y="429788"/>
          <a:ext cx="6596743" cy="39898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F7C3369D-CD4D-416E-A8F4-5475CE408518}"/>
              </a:ext>
            </a:extLst>
          </p:cNvPr>
          <p:cNvGraphicFramePr>
            <a:graphicFrameLocks noGrp="1"/>
          </p:cNvGraphicFramePr>
          <p:nvPr>
            <p:extLst>
              <p:ext uri="{D42A27DB-BD31-4B8C-83A1-F6EECF244321}">
                <p14:modId xmlns:p14="http://schemas.microsoft.com/office/powerpoint/2010/main" val="2567064243"/>
              </p:ext>
            </p:extLst>
          </p:nvPr>
        </p:nvGraphicFramePr>
        <p:xfrm>
          <a:off x="0" y="4131581"/>
          <a:ext cx="4326236" cy="27264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0679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28</a:t>
            </a:fld>
            <a:endParaRPr>
              <a:solidFill>
                <a:srgbClr val="888888"/>
              </a:solidFill>
              <a:latin typeface="Calibri"/>
              <a:ea typeface="Calibri"/>
              <a:cs typeface="Calibri"/>
              <a:sym typeface="Calibri"/>
            </a:endParaRPr>
          </a:p>
        </p:txBody>
      </p:sp>
      <p:sp>
        <p:nvSpPr>
          <p:cNvPr id="9" name="TextBox 8">
            <a:extLst>
              <a:ext uri="{FF2B5EF4-FFF2-40B4-BE49-F238E27FC236}">
                <a16:creationId xmlns:a16="http://schemas.microsoft.com/office/drawing/2014/main" id="{270F8A82-47A6-4BED-914F-8044F182442D}"/>
              </a:ext>
            </a:extLst>
          </p:cNvPr>
          <p:cNvSpPr txBox="1"/>
          <p:nvPr/>
        </p:nvSpPr>
        <p:spPr>
          <a:xfrm>
            <a:off x="271463" y="1964532"/>
            <a:ext cx="2373766" cy="2862322"/>
          </a:xfrm>
          <a:prstGeom prst="rect">
            <a:avLst/>
          </a:prstGeom>
          <a:noFill/>
        </p:spPr>
        <p:txBody>
          <a:bodyPr wrap="square" lIns="91440" tIns="45720" rIns="91440" bIns="45720" rtlCol="0" anchor="t">
            <a:spAutoFit/>
          </a:bodyPr>
          <a:lstStyle/>
          <a:p>
            <a:r>
              <a:rPr lang="en-GB">
                <a:latin typeface="Arial" panose="020B0604020202020204" pitchFamily="34" charset="0"/>
                <a:cs typeface="Arial" panose="020B0604020202020204" pitchFamily="34" charset="0"/>
              </a:rPr>
              <a:t>England and West Midlands figures from Annual Population Survey, ONS, for year ending March 2022</a:t>
            </a:r>
          </a:p>
          <a:p>
            <a:endParaRPr lang="en-GB">
              <a:latin typeface="Arial" panose="020B0604020202020204" pitchFamily="34" charset="0"/>
              <a:cs typeface="Arial" panose="020B0604020202020204" pitchFamily="34" charset="0"/>
            </a:endParaRPr>
          </a:p>
          <a:p>
            <a:r>
              <a:rPr lang="en-GB">
                <a:latin typeface="Arial"/>
                <a:cs typeface="Arial"/>
              </a:rPr>
              <a:t>Bishop's Castle figures from local survey</a:t>
            </a:r>
          </a:p>
        </p:txBody>
      </p:sp>
      <p:graphicFrame>
        <p:nvGraphicFramePr>
          <p:cNvPr id="10" name="Chart 9">
            <a:extLst>
              <a:ext uri="{FF2B5EF4-FFF2-40B4-BE49-F238E27FC236}">
                <a16:creationId xmlns:a16="http://schemas.microsoft.com/office/drawing/2014/main" id="{BBF1D505-3CB9-4BC6-9AE6-B6190A967E80}"/>
              </a:ext>
            </a:extLst>
          </p:cNvPr>
          <p:cNvGraphicFramePr>
            <a:graphicFrameLocks noGrp="1"/>
          </p:cNvGraphicFramePr>
          <p:nvPr>
            <p:extLst>
              <p:ext uri="{D42A27DB-BD31-4B8C-83A1-F6EECF244321}">
                <p14:modId xmlns:p14="http://schemas.microsoft.com/office/powerpoint/2010/main" val="2609122572"/>
              </p:ext>
            </p:extLst>
          </p:nvPr>
        </p:nvGraphicFramePr>
        <p:xfrm>
          <a:off x="3004457" y="446313"/>
          <a:ext cx="6139543" cy="30312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A9D2C82E-2B0E-4EF1-9798-6EFD5DD39117}"/>
              </a:ext>
            </a:extLst>
          </p:cNvPr>
          <p:cNvGraphicFramePr>
            <a:graphicFrameLocks noGrp="1"/>
          </p:cNvGraphicFramePr>
          <p:nvPr>
            <p:extLst>
              <p:ext uri="{D42A27DB-BD31-4B8C-83A1-F6EECF244321}">
                <p14:modId xmlns:p14="http://schemas.microsoft.com/office/powerpoint/2010/main" val="1116048855"/>
              </p:ext>
            </p:extLst>
          </p:nvPr>
        </p:nvGraphicFramePr>
        <p:xfrm>
          <a:off x="3004457" y="3614057"/>
          <a:ext cx="6139543" cy="32439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2375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29</a:t>
            </a:fld>
            <a:endParaRPr>
              <a:solidFill>
                <a:srgbClr val="888888"/>
              </a:solidFill>
              <a:latin typeface="Calibri"/>
              <a:ea typeface="Calibri"/>
              <a:cs typeface="Calibri"/>
              <a:sym typeface="Calibri"/>
            </a:endParaRPr>
          </a:p>
        </p:txBody>
      </p:sp>
      <p:sp>
        <p:nvSpPr>
          <p:cNvPr id="9" name="TextBox 8">
            <a:extLst>
              <a:ext uri="{FF2B5EF4-FFF2-40B4-BE49-F238E27FC236}">
                <a16:creationId xmlns:a16="http://schemas.microsoft.com/office/drawing/2014/main" id="{270F8A82-47A6-4BED-914F-8044F182442D}"/>
              </a:ext>
            </a:extLst>
          </p:cNvPr>
          <p:cNvSpPr txBox="1"/>
          <p:nvPr/>
        </p:nvSpPr>
        <p:spPr>
          <a:xfrm>
            <a:off x="271463" y="2399961"/>
            <a:ext cx="2395537" cy="286232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England and West Midlands figures from Annual Population Survey, ONS, for year ending March 2022</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Bishops Castle figures from local survey</a:t>
            </a:r>
          </a:p>
        </p:txBody>
      </p:sp>
      <p:graphicFrame>
        <p:nvGraphicFramePr>
          <p:cNvPr id="7" name="Chart 6">
            <a:extLst>
              <a:ext uri="{FF2B5EF4-FFF2-40B4-BE49-F238E27FC236}">
                <a16:creationId xmlns:a16="http://schemas.microsoft.com/office/drawing/2014/main" id="{294A606E-A2E1-4177-8716-5D65E722C161}"/>
              </a:ext>
            </a:extLst>
          </p:cNvPr>
          <p:cNvGraphicFramePr>
            <a:graphicFrameLocks noGrp="1"/>
          </p:cNvGraphicFramePr>
          <p:nvPr>
            <p:extLst>
              <p:ext uri="{D42A27DB-BD31-4B8C-83A1-F6EECF244321}">
                <p14:modId xmlns:p14="http://schemas.microsoft.com/office/powerpoint/2010/main" val="55956778"/>
              </p:ext>
            </p:extLst>
          </p:nvPr>
        </p:nvGraphicFramePr>
        <p:xfrm>
          <a:off x="3200400" y="136523"/>
          <a:ext cx="5943600" cy="31618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455D7688-B813-4C8C-AD5C-E9AEFCBC5B40}"/>
              </a:ext>
            </a:extLst>
          </p:cNvPr>
          <p:cNvGraphicFramePr>
            <a:graphicFrameLocks noGrp="1"/>
          </p:cNvGraphicFramePr>
          <p:nvPr>
            <p:extLst>
              <p:ext uri="{D42A27DB-BD31-4B8C-83A1-F6EECF244321}">
                <p14:modId xmlns:p14="http://schemas.microsoft.com/office/powerpoint/2010/main" val="574366217"/>
              </p:ext>
            </p:extLst>
          </p:nvPr>
        </p:nvGraphicFramePr>
        <p:xfrm>
          <a:off x="3200401" y="3559631"/>
          <a:ext cx="5943600" cy="32983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70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B4E582B2-E627-4F0E-9E18-9DF9E6E82DCB}"/>
              </a:ext>
            </a:extLst>
          </p:cNvPr>
          <p:cNvPicPr>
            <a:picLocks noChangeAspect="1"/>
          </p:cNvPicPr>
          <p:nvPr/>
        </p:nvPicPr>
        <p:blipFill rotWithShape="1">
          <a:blip r:embed="rId4">
            <a:extLst>
              <a:ext uri="{28A0092B-C50C-407E-A947-70E740481C1C}">
                <a14:useLocalDpi xmlns:a14="http://schemas.microsoft.com/office/drawing/2010/main" val="0"/>
              </a:ext>
            </a:extLst>
          </a:blip>
          <a:srcRect l="2587" r="27340"/>
          <a:stretch/>
        </p:blipFill>
        <p:spPr>
          <a:xfrm>
            <a:off x="0" y="5340403"/>
            <a:ext cx="5963055" cy="1517597"/>
          </a:xfrm>
          <a:prstGeom prst="rect">
            <a:avLst/>
          </a:prstGeom>
        </p:spPr>
      </p:pic>
      <p:sp>
        <p:nvSpPr>
          <p:cNvPr id="8" name="TextBox 7">
            <a:extLst>
              <a:ext uri="{FF2B5EF4-FFF2-40B4-BE49-F238E27FC236}">
                <a16:creationId xmlns:a16="http://schemas.microsoft.com/office/drawing/2014/main" id="{32B5C765-A069-4AA2-8D79-C6EBF56CA321}"/>
              </a:ext>
            </a:extLst>
          </p:cNvPr>
          <p:cNvSpPr txBox="1"/>
          <p:nvPr/>
        </p:nvSpPr>
        <p:spPr>
          <a:xfrm>
            <a:off x="252919" y="1087630"/>
            <a:ext cx="8122595" cy="523220"/>
          </a:xfrm>
          <a:prstGeom prst="rect">
            <a:avLst/>
          </a:prstGeom>
          <a:noFill/>
        </p:spPr>
        <p:txBody>
          <a:bodyPr wrap="square">
            <a:spAutoFit/>
          </a:bodyPr>
          <a:lstStyle/>
          <a:p>
            <a:r>
              <a:rPr lang="en-GB" sz="2800" b="1">
                <a:solidFill>
                  <a:srgbClr val="0070C0"/>
                </a:solidFill>
                <a:latin typeface="Arial" panose="020B0604020202020204" pitchFamily="34" charset="0"/>
                <a:cs typeface="Arial" panose="020B0604020202020204" pitchFamily="34" charset="0"/>
              </a:rPr>
              <a:t>What is a Joint Strategic Needs Assessment? </a:t>
            </a:r>
          </a:p>
        </p:txBody>
      </p:sp>
      <p:sp>
        <p:nvSpPr>
          <p:cNvPr id="14" name="TextBox 13">
            <a:extLst>
              <a:ext uri="{FF2B5EF4-FFF2-40B4-BE49-F238E27FC236}">
                <a16:creationId xmlns:a16="http://schemas.microsoft.com/office/drawing/2014/main" id="{A87481D4-C81F-4475-9EB3-FDB42858305F}"/>
              </a:ext>
            </a:extLst>
          </p:cNvPr>
          <p:cNvSpPr txBox="1"/>
          <p:nvPr/>
        </p:nvSpPr>
        <p:spPr>
          <a:xfrm>
            <a:off x="252919" y="1775972"/>
            <a:ext cx="8891081" cy="4078039"/>
          </a:xfrm>
          <a:prstGeom prst="rect">
            <a:avLst/>
          </a:prstGeom>
          <a:noFill/>
        </p:spPr>
        <p:txBody>
          <a:bodyPr wrap="square">
            <a:spAutoFit/>
          </a:bodyPr>
          <a:lstStyle/>
          <a:p>
            <a:pPr algn="l" rtl="0" fontAlgn="base"/>
            <a:r>
              <a:rPr lang="en-GB" b="0" i="0" u="none" strike="noStrike">
                <a:solidFill>
                  <a:srgbClr val="000000"/>
                </a:solidFill>
                <a:effectLst/>
                <a:latin typeface="Calibri" panose="020F0502020204030204" pitchFamily="34" charset="0"/>
              </a:rPr>
              <a:t>Local Authorities and CCGs (now ICS) have a legal Statutory Duty to undertake a Joint Strategic Needs Assessment (JSNA), through the health and wellbeing board.</a:t>
            </a:r>
          </a:p>
          <a:p>
            <a:pPr algn="l" rtl="0" fontAlgn="base"/>
            <a:r>
              <a:rPr lang="en-GB" sz="1100" b="0" i="0" u="none" strike="noStrike">
                <a:solidFill>
                  <a:srgbClr val="000000"/>
                </a:solidFill>
                <a:effectLst/>
                <a:latin typeface="Calibri" panose="020F0502020204030204" pitchFamily="34" charset="0"/>
              </a:rPr>
              <a:t> </a:t>
            </a:r>
            <a:r>
              <a:rPr lang="en-US" sz="1100" b="0" i="0" u="none" strike="noStrike">
                <a:solidFill>
                  <a:srgbClr val="000000"/>
                </a:solidFill>
                <a:effectLst/>
                <a:latin typeface="Calibri" panose="020F0502020204030204" pitchFamily="34" charset="0"/>
              </a:rPr>
              <a:t>​</a:t>
            </a:r>
            <a:r>
              <a:rPr lang="en-US" sz="1100" b="0" i="0">
                <a:solidFill>
                  <a:srgbClr val="000000"/>
                </a:solidFill>
                <a:effectLst/>
                <a:latin typeface="Calibri" panose="020F0502020204030204" pitchFamily="34" charset="0"/>
              </a:rPr>
              <a:t>​</a:t>
            </a:r>
            <a:endParaRPr lang="en-US" sz="1100" b="0" i="0">
              <a:solidFill>
                <a:srgbClr val="000000"/>
              </a:solidFill>
              <a:effectLst/>
              <a:latin typeface="Arial" panose="020B0604020202020204" pitchFamily="34" charset="0"/>
            </a:endParaRPr>
          </a:p>
          <a:p>
            <a:pPr algn="l" rtl="0" fontAlgn="base"/>
            <a:r>
              <a:rPr lang="en-GB" b="0" i="0" u="none" strike="noStrike">
                <a:solidFill>
                  <a:srgbClr val="000000"/>
                </a:solidFill>
                <a:effectLst/>
                <a:latin typeface="Calibri" panose="020F0502020204030204" pitchFamily="34" charset="0"/>
              </a:rPr>
              <a:t>The JSNA seeks to identify </a:t>
            </a:r>
            <a:r>
              <a:rPr lang="en-GB" b="1" i="0" u="none" strike="noStrike">
                <a:solidFill>
                  <a:srgbClr val="000000"/>
                </a:solidFill>
                <a:effectLst/>
                <a:latin typeface="Calibri" panose="020F0502020204030204" pitchFamily="34" charset="0"/>
              </a:rPr>
              <a:t>current</a:t>
            </a:r>
            <a:r>
              <a:rPr lang="en-GB" b="0" i="0" u="none" strike="noStrike">
                <a:solidFill>
                  <a:srgbClr val="000000"/>
                </a:solidFill>
                <a:effectLst/>
                <a:latin typeface="Calibri" panose="020F0502020204030204" pitchFamily="34" charset="0"/>
              </a:rPr>
              <a:t> and </a:t>
            </a:r>
            <a:r>
              <a:rPr lang="en-GB" b="1" i="0" u="none" strike="noStrike">
                <a:solidFill>
                  <a:srgbClr val="000000"/>
                </a:solidFill>
                <a:effectLst/>
                <a:latin typeface="Calibri" panose="020F0502020204030204" pitchFamily="34" charset="0"/>
              </a:rPr>
              <a:t>future health and wellbeing </a:t>
            </a:r>
            <a:r>
              <a:rPr lang="en-GB" b="0" i="0" u="none" strike="noStrike">
                <a:solidFill>
                  <a:srgbClr val="000000"/>
                </a:solidFill>
                <a:effectLst/>
                <a:latin typeface="Calibri" panose="020F0502020204030204" pitchFamily="34" charset="0"/>
              </a:rPr>
              <a:t>needs in the local population and identify strategic </a:t>
            </a:r>
            <a:r>
              <a:rPr lang="en-GB" b="1" i="0" u="none" strike="noStrike">
                <a:solidFill>
                  <a:srgbClr val="000000"/>
                </a:solidFill>
                <a:effectLst/>
                <a:latin typeface="Calibri" panose="020F0502020204030204" pitchFamily="34" charset="0"/>
              </a:rPr>
              <a:t>priorities </a:t>
            </a:r>
            <a:r>
              <a:rPr lang="en-GB" b="0" i="0" u="none" strike="noStrike">
                <a:solidFill>
                  <a:srgbClr val="000000"/>
                </a:solidFill>
                <a:effectLst/>
                <a:latin typeface="Calibri" panose="020F0502020204030204" pitchFamily="34" charset="0"/>
              </a:rPr>
              <a:t>to inform commissioning of services based on those needs.  </a:t>
            </a:r>
            <a:r>
              <a:rPr lang="en-US" b="0" i="0" u="none" strike="noStrike">
                <a:solidFill>
                  <a:srgbClr val="000000"/>
                </a:solidFill>
                <a:effectLst/>
                <a:latin typeface="Calibri" panose="020F0502020204030204" pitchFamily="34" charset="0"/>
              </a:rPr>
              <a:t>​</a:t>
            </a:r>
            <a:endParaRPr lang="en-US" b="0" i="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100" b="0" i="0">
              <a:solidFill>
                <a:srgbClr val="000000"/>
              </a:solidFill>
              <a:effectLst/>
              <a:latin typeface="Arial" panose="020B0604020202020204" pitchFamily="34" charset="0"/>
            </a:endParaRPr>
          </a:p>
          <a:p>
            <a:pPr algn="l" rtl="0" fontAlgn="base"/>
            <a:r>
              <a:rPr lang="en-GB" b="0" i="0" u="none" strike="noStrike">
                <a:solidFill>
                  <a:srgbClr val="000000"/>
                </a:solidFill>
                <a:effectLst/>
                <a:latin typeface="Calibri" panose="020F0502020204030204" pitchFamily="34" charset="0"/>
              </a:rPr>
              <a:t>These priorities in turn inform the </a:t>
            </a:r>
            <a:r>
              <a:rPr lang="en-GB" b="1" i="0" u="none" strike="noStrike">
                <a:solidFill>
                  <a:srgbClr val="000000"/>
                </a:solidFill>
                <a:effectLst/>
                <a:latin typeface="Calibri" panose="020F0502020204030204" pitchFamily="34" charset="0"/>
              </a:rPr>
              <a:t>Health and Wellbeing Strategy </a:t>
            </a:r>
            <a:r>
              <a:rPr lang="en-GB" b="0" i="0" u="none" strike="noStrike">
                <a:solidFill>
                  <a:srgbClr val="000000"/>
                </a:solidFill>
                <a:effectLst/>
                <a:latin typeface="Calibri" panose="020F0502020204030204" pitchFamily="34" charset="0"/>
              </a:rPr>
              <a:t>and </a:t>
            </a:r>
            <a:r>
              <a:rPr lang="en-GB" b="1" i="0" u="none" strike="noStrike">
                <a:solidFill>
                  <a:srgbClr val="000000"/>
                </a:solidFill>
                <a:effectLst/>
                <a:latin typeface="Calibri" panose="020F0502020204030204" pitchFamily="34" charset="0"/>
              </a:rPr>
              <a:t>Integrated Care Strategy</a:t>
            </a:r>
            <a:r>
              <a:rPr lang="en-GB" b="0" i="0" u="none" strike="noStrike">
                <a:solidFill>
                  <a:srgbClr val="000000"/>
                </a:solidFill>
                <a:effectLst/>
                <a:latin typeface="Calibri" panose="020F0502020204030204" pitchFamily="34" charset="0"/>
              </a:rPr>
              <a:t>, key documents as a basis for commissioning health and social care services in the local area. We also believe they should support local </a:t>
            </a:r>
            <a:r>
              <a:rPr lang="en-GB" b="1" i="0" u="none" strike="noStrike">
                <a:solidFill>
                  <a:srgbClr val="000000"/>
                </a:solidFill>
                <a:effectLst/>
                <a:latin typeface="Calibri" panose="020F0502020204030204" pitchFamily="34" charset="0"/>
              </a:rPr>
              <a:t>partners/communities' priorities</a:t>
            </a:r>
            <a:r>
              <a:rPr lang="en-GB" b="0" i="0" u="none" strike="noStrike">
                <a:solidFill>
                  <a:srgbClr val="000000"/>
                </a:solidFill>
                <a:effectLst/>
                <a:latin typeface="Calibri" panose="020F0502020204030204" pitchFamily="34" charset="0"/>
              </a:rPr>
              <a:t>.</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endParaRPr lang="en-US" sz="1100" b="0" i="0" u="none" strike="noStrike">
              <a:solidFill>
                <a:srgbClr val="000000"/>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Shropshire, ou</a:t>
            </a:r>
            <a:r>
              <a:rPr lang="en-US" b="1" i="0" u="none" strike="noStrike">
                <a:solidFill>
                  <a:srgbClr val="000000"/>
                </a:solidFill>
                <a:effectLst/>
                <a:latin typeface="Calibri" panose="020F0502020204030204" pitchFamily="34" charset="0"/>
              </a:rPr>
              <a:t>r JSNA takes three types</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Web based profiling Tool</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Thematic Needs Assessments  - e.g., pharmacy, drug and alcohol and children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2400" b="1" i="0" u="none" strike="noStrike">
                <a:solidFill>
                  <a:srgbClr val="000000"/>
                </a:solidFill>
                <a:effectLst/>
                <a:latin typeface="Calibri" panose="020F0502020204030204" pitchFamily="34" charset="0"/>
              </a:rPr>
              <a:t>Place Based Needs Assessments</a:t>
            </a:r>
            <a:endParaRPr lang="en-US" sz="2400" b="0" i="0">
              <a:solidFill>
                <a:srgbClr val="000000"/>
              </a:solidFill>
              <a:effectLst/>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30</a:t>
            </a:fld>
            <a:endParaRPr>
              <a:solidFill>
                <a:srgbClr val="888888"/>
              </a:solidFill>
              <a:latin typeface="Calibri"/>
              <a:ea typeface="Calibri"/>
              <a:cs typeface="Calibri"/>
              <a:sym typeface="Calibri"/>
            </a:endParaRPr>
          </a:p>
        </p:txBody>
      </p:sp>
      <p:graphicFrame>
        <p:nvGraphicFramePr>
          <p:cNvPr id="10" name="Chart 9">
            <a:extLst>
              <a:ext uri="{FF2B5EF4-FFF2-40B4-BE49-F238E27FC236}">
                <a16:creationId xmlns:a16="http://schemas.microsoft.com/office/drawing/2014/main" id="{992E5124-2E6A-46A8-97E5-9AC7A45A037F}"/>
              </a:ext>
            </a:extLst>
          </p:cNvPr>
          <p:cNvGraphicFramePr>
            <a:graphicFrameLocks noGrp="1"/>
          </p:cNvGraphicFramePr>
          <p:nvPr>
            <p:extLst>
              <p:ext uri="{D42A27DB-BD31-4B8C-83A1-F6EECF244321}">
                <p14:modId xmlns:p14="http://schemas.microsoft.com/office/powerpoint/2010/main" val="3118422331"/>
              </p:ext>
            </p:extLst>
          </p:nvPr>
        </p:nvGraphicFramePr>
        <p:xfrm>
          <a:off x="628650" y="1186543"/>
          <a:ext cx="7981950" cy="48441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2792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31</a:t>
            </a:fld>
            <a:endParaRPr>
              <a:solidFill>
                <a:srgbClr val="888888"/>
              </a:solidFill>
              <a:latin typeface="Calibri"/>
              <a:ea typeface="Calibri"/>
              <a:cs typeface="Calibri"/>
              <a:sym typeface="Calibri"/>
            </a:endParaRPr>
          </a:p>
        </p:txBody>
      </p:sp>
      <p:graphicFrame>
        <p:nvGraphicFramePr>
          <p:cNvPr id="5" name="Chart 4">
            <a:extLst>
              <a:ext uri="{FF2B5EF4-FFF2-40B4-BE49-F238E27FC236}">
                <a16:creationId xmlns:a16="http://schemas.microsoft.com/office/drawing/2014/main" id="{C6A0FE53-ABC4-4473-A558-140F610D103C}"/>
              </a:ext>
            </a:extLst>
          </p:cNvPr>
          <p:cNvGraphicFramePr>
            <a:graphicFrameLocks noGrp="1"/>
          </p:cNvGraphicFramePr>
          <p:nvPr>
            <p:extLst>
              <p:ext uri="{D42A27DB-BD31-4B8C-83A1-F6EECF244321}">
                <p14:modId xmlns:p14="http://schemas.microsoft.com/office/powerpoint/2010/main" val="949840356"/>
              </p:ext>
            </p:extLst>
          </p:nvPr>
        </p:nvGraphicFramePr>
        <p:xfrm>
          <a:off x="729343" y="1419404"/>
          <a:ext cx="8164286" cy="4720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706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32</a:t>
            </a:fld>
            <a:endParaRPr>
              <a:solidFill>
                <a:srgbClr val="888888"/>
              </a:solidFill>
              <a:latin typeface="Calibri"/>
              <a:ea typeface="Calibri"/>
              <a:cs typeface="Calibri"/>
              <a:sym typeface="Calibri"/>
            </a:endParaRPr>
          </a:p>
        </p:txBody>
      </p:sp>
      <p:graphicFrame>
        <p:nvGraphicFramePr>
          <p:cNvPr id="7" name="Chart 6">
            <a:extLst>
              <a:ext uri="{FF2B5EF4-FFF2-40B4-BE49-F238E27FC236}">
                <a16:creationId xmlns:a16="http://schemas.microsoft.com/office/drawing/2014/main" id="{D88E1CC8-F610-43FE-8DC4-03E51D32A7D9}"/>
              </a:ext>
            </a:extLst>
          </p:cNvPr>
          <p:cNvGraphicFramePr>
            <a:graphicFrameLocks noGrp="1"/>
          </p:cNvGraphicFramePr>
          <p:nvPr>
            <p:extLst>
              <p:ext uri="{D42A27DB-BD31-4B8C-83A1-F6EECF244321}">
                <p14:modId xmlns:p14="http://schemas.microsoft.com/office/powerpoint/2010/main" val="1127669024"/>
              </p:ext>
            </p:extLst>
          </p:nvPr>
        </p:nvGraphicFramePr>
        <p:xfrm>
          <a:off x="174171" y="1099457"/>
          <a:ext cx="8969829" cy="57585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4146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33</a:t>
            </a:fld>
            <a:endParaRPr>
              <a:solidFill>
                <a:srgbClr val="888888"/>
              </a:solidFill>
              <a:latin typeface="Calibri"/>
              <a:ea typeface="Calibri"/>
              <a:cs typeface="Calibri"/>
              <a:sym typeface="Calibri"/>
            </a:endParaRPr>
          </a:p>
        </p:txBody>
      </p:sp>
      <p:graphicFrame>
        <p:nvGraphicFramePr>
          <p:cNvPr id="5" name="Chart 4">
            <a:extLst>
              <a:ext uri="{FF2B5EF4-FFF2-40B4-BE49-F238E27FC236}">
                <a16:creationId xmlns:a16="http://schemas.microsoft.com/office/drawing/2014/main" id="{7E14BBE7-4C20-4388-9F12-B076916AC4C3}"/>
              </a:ext>
            </a:extLst>
          </p:cNvPr>
          <p:cNvGraphicFramePr>
            <a:graphicFrameLocks noGrp="1"/>
          </p:cNvGraphicFramePr>
          <p:nvPr>
            <p:extLst>
              <p:ext uri="{D42A27DB-BD31-4B8C-83A1-F6EECF244321}">
                <p14:modId xmlns:p14="http://schemas.microsoft.com/office/powerpoint/2010/main" val="2080281036"/>
              </p:ext>
            </p:extLst>
          </p:nvPr>
        </p:nvGraphicFramePr>
        <p:xfrm>
          <a:off x="1082048" y="1148243"/>
          <a:ext cx="6979903" cy="4561514"/>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a:extLst>
              <a:ext uri="{FF2B5EF4-FFF2-40B4-BE49-F238E27FC236}">
                <a16:creationId xmlns:a16="http://schemas.microsoft.com/office/drawing/2014/main" id="{E9E30CF1-0B20-4C3B-A097-27A936B7F472}"/>
              </a:ext>
            </a:extLst>
          </p:cNvPr>
          <p:cNvPicPr>
            <a:picLocks noChangeAspect="1"/>
          </p:cNvPicPr>
          <p:nvPr/>
        </p:nvPicPr>
        <p:blipFill>
          <a:blip r:embed="rId5"/>
          <a:stretch>
            <a:fillRect/>
          </a:stretch>
        </p:blipFill>
        <p:spPr>
          <a:xfrm>
            <a:off x="0" y="5339964"/>
            <a:ext cx="5962405" cy="1518036"/>
          </a:xfrm>
          <a:prstGeom prst="rect">
            <a:avLst/>
          </a:prstGeom>
        </p:spPr>
      </p:pic>
    </p:spTree>
    <p:extLst>
      <p:ext uri="{BB962C8B-B14F-4D97-AF65-F5344CB8AC3E}">
        <p14:creationId xmlns:p14="http://schemas.microsoft.com/office/powerpoint/2010/main" val="2862687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34</a:t>
            </a:fld>
            <a:endParaRPr>
              <a:solidFill>
                <a:srgbClr val="888888"/>
              </a:solidFill>
              <a:latin typeface="Calibri"/>
              <a:ea typeface="Calibri"/>
              <a:cs typeface="Calibri"/>
              <a:sym typeface="Calibri"/>
            </a:endParaRPr>
          </a:p>
        </p:txBody>
      </p:sp>
      <p:graphicFrame>
        <p:nvGraphicFramePr>
          <p:cNvPr id="6" name="Chart 5">
            <a:extLst>
              <a:ext uri="{FF2B5EF4-FFF2-40B4-BE49-F238E27FC236}">
                <a16:creationId xmlns:a16="http://schemas.microsoft.com/office/drawing/2014/main" id="{20FF0A0C-346D-44D6-89A9-1E86DABD6906}"/>
              </a:ext>
            </a:extLst>
          </p:cNvPr>
          <p:cNvGraphicFramePr>
            <a:graphicFrameLocks noGrp="1"/>
          </p:cNvGraphicFramePr>
          <p:nvPr>
            <p:extLst>
              <p:ext uri="{D42A27DB-BD31-4B8C-83A1-F6EECF244321}">
                <p14:modId xmlns:p14="http://schemas.microsoft.com/office/powerpoint/2010/main" val="2143873978"/>
              </p:ext>
            </p:extLst>
          </p:nvPr>
        </p:nvGraphicFramePr>
        <p:xfrm>
          <a:off x="973194" y="1148243"/>
          <a:ext cx="6979903" cy="4561514"/>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a:extLst>
              <a:ext uri="{FF2B5EF4-FFF2-40B4-BE49-F238E27FC236}">
                <a16:creationId xmlns:a16="http://schemas.microsoft.com/office/drawing/2014/main" id="{ED76E429-8E7B-4B5B-A699-7ADA83934F58}"/>
              </a:ext>
            </a:extLst>
          </p:cNvPr>
          <p:cNvPicPr>
            <a:picLocks noChangeAspect="1"/>
          </p:cNvPicPr>
          <p:nvPr/>
        </p:nvPicPr>
        <p:blipFill>
          <a:blip r:embed="rId5"/>
          <a:stretch>
            <a:fillRect/>
          </a:stretch>
        </p:blipFill>
        <p:spPr>
          <a:xfrm>
            <a:off x="0" y="5339964"/>
            <a:ext cx="5962405" cy="1518036"/>
          </a:xfrm>
          <a:prstGeom prst="rect">
            <a:avLst/>
          </a:prstGeom>
        </p:spPr>
      </p:pic>
    </p:spTree>
    <p:extLst>
      <p:ext uri="{BB962C8B-B14F-4D97-AF65-F5344CB8AC3E}">
        <p14:creationId xmlns:p14="http://schemas.microsoft.com/office/powerpoint/2010/main" val="2493532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35</a:t>
            </a:fld>
            <a:endParaRPr>
              <a:solidFill>
                <a:srgbClr val="888888"/>
              </a:solidFill>
              <a:latin typeface="Calibri"/>
              <a:ea typeface="Calibri"/>
              <a:cs typeface="Calibri"/>
              <a:sym typeface="Calibri"/>
            </a:endParaRPr>
          </a:p>
        </p:txBody>
      </p:sp>
      <p:graphicFrame>
        <p:nvGraphicFramePr>
          <p:cNvPr id="5" name="Chart 4">
            <a:extLst>
              <a:ext uri="{FF2B5EF4-FFF2-40B4-BE49-F238E27FC236}">
                <a16:creationId xmlns:a16="http://schemas.microsoft.com/office/drawing/2014/main" id="{9ADDFADE-5331-42E0-A31A-5E021EDE73AC}"/>
              </a:ext>
            </a:extLst>
          </p:cNvPr>
          <p:cNvGraphicFramePr>
            <a:graphicFrameLocks noGrp="1"/>
          </p:cNvGraphicFramePr>
          <p:nvPr>
            <p:extLst>
              <p:ext uri="{D42A27DB-BD31-4B8C-83A1-F6EECF244321}">
                <p14:modId xmlns:p14="http://schemas.microsoft.com/office/powerpoint/2010/main" val="3988616861"/>
              </p:ext>
            </p:extLst>
          </p:nvPr>
        </p:nvGraphicFramePr>
        <p:xfrm>
          <a:off x="0" y="1238407"/>
          <a:ext cx="4495800" cy="41826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7FD9DEB0-3443-4716-AA74-C90AA8726982}"/>
              </a:ext>
            </a:extLst>
          </p:cNvPr>
          <p:cNvGraphicFramePr>
            <a:graphicFrameLocks noGrp="1"/>
          </p:cNvGraphicFramePr>
          <p:nvPr>
            <p:extLst>
              <p:ext uri="{D42A27DB-BD31-4B8C-83A1-F6EECF244321}">
                <p14:modId xmlns:p14="http://schemas.microsoft.com/office/powerpoint/2010/main" val="142834854"/>
              </p:ext>
            </p:extLst>
          </p:nvPr>
        </p:nvGraphicFramePr>
        <p:xfrm>
          <a:off x="4495800" y="1238406"/>
          <a:ext cx="4770751" cy="41826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54430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36</a:t>
            </a:fld>
            <a:endParaRPr>
              <a:solidFill>
                <a:srgbClr val="888888"/>
              </a:solidFill>
              <a:latin typeface="Calibri"/>
              <a:ea typeface="Calibri"/>
              <a:cs typeface="Calibri"/>
              <a:sym typeface="Calibri"/>
            </a:endParaRPr>
          </a:p>
        </p:txBody>
      </p:sp>
      <p:graphicFrame>
        <p:nvGraphicFramePr>
          <p:cNvPr id="6" name="Chart 5">
            <a:extLst>
              <a:ext uri="{FF2B5EF4-FFF2-40B4-BE49-F238E27FC236}">
                <a16:creationId xmlns:a16="http://schemas.microsoft.com/office/drawing/2014/main" id="{68B41BEA-1AD4-43B1-972F-066F2584D81A}"/>
              </a:ext>
            </a:extLst>
          </p:cNvPr>
          <p:cNvGraphicFramePr>
            <a:graphicFrameLocks noGrp="1"/>
          </p:cNvGraphicFramePr>
          <p:nvPr>
            <p:extLst>
              <p:ext uri="{D42A27DB-BD31-4B8C-83A1-F6EECF244321}">
                <p14:modId xmlns:p14="http://schemas.microsoft.com/office/powerpoint/2010/main" val="2301211868"/>
              </p:ext>
            </p:extLst>
          </p:nvPr>
        </p:nvGraphicFramePr>
        <p:xfrm>
          <a:off x="0" y="1087281"/>
          <a:ext cx="4572000" cy="44100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4936A86C-D796-4F30-9FBC-B84E5095277A}"/>
              </a:ext>
            </a:extLst>
          </p:cNvPr>
          <p:cNvGraphicFramePr>
            <a:graphicFrameLocks noGrp="1"/>
          </p:cNvGraphicFramePr>
          <p:nvPr>
            <p:extLst>
              <p:ext uri="{D42A27DB-BD31-4B8C-83A1-F6EECF244321}">
                <p14:modId xmlns:p14="http://schemas.microsoft.com/office/powerpoint/2010/main" val="1004001229"/>
              </p:ext>
            </p:extLst>
          </p:nvPr>
        </p:nvGraphicFramePr>
        <p:xfrm>
          <a:off x="4691744" y="1087281"/>
          <a:ext cx="4532744" cy="44100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34491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37</a:t>
            </a:fld>
            <a:endParaRPr>
              <a:solidFill>
                <a:srgbClr val="888888"/>
              </a:solidFill>
              <a:latin typeface="Calibri"/>
              <a:ea typeface="Calibri"/>
              <a:cs typeface="Calibri"/>
              <a:sym typeface="Calibri"/>
            </a:endParaRPr>
          </a:p>
        </p:txBody>
      </p:sp>
      <p:graphicFrame>
        <p:nvGraphicFramePr>
          <p:cNvPr id="7" name="Chart 6">
            <a:extLst>
              <a:ext uri="{FF2B5EF4-FFF2-40B4-BE49-F238E27FC236}">
                <a16:creationId xmlns:a16="http://schemas.microsoft.com/office/drawing/2014/main" id="{86CE5446-D707-448D-82F9-8F5C5A713A85}"/>
              </a:ext>
            </a:extLst>
          </p:cNvPr>
          <p:cNvGraphicFramePr>
            <a:graphicFrameLocks noGrp="1"/>
          </p:cNvGraphicFramePr>
          <p:nvPr>
            <p:extLst>
              <p:ext uri="{D42A27DB-BD31-4B8C-83A1-F6EECF244321}">
                <p14:modId xmlns:p14="http://schemas.microsoft.com/office/powerpoint/2010/main" val="541614589"/>
              </p:ext>
            </p:extLst>
          </p:nvPr>
        </p:nvGraphicFramePr>
        <p:xfrm>
          <a:off x="0" y="1077686"/>
          <a:ext cx="9144000" cy="5780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1589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38</a:t>
            </a:fld>
            <a:endParaRPr>
              <a:solidFill>
                <a:srgbClr val="888888"/>
              </a:solidFill>
              <a:latin typeface="Calibri"/>
              <a:ea typeface="Calibri"/>
              <a:cs typeface="Calibri"/>
              <a:sym typeface="Calibri"/>
            </a:endParaRPr>
          </a:p>
        </p:txBody>
      </p:sp>
      <p:graphicFrame>
        <p:nvGraphicFramePr>
          <p:cNvPr id="4" name="Chart 3">
            <a:extLst>
              <a:ext uri="{FF2B5EF4-FFF2-40B4-BE49-F238E27FC236}">
                <a16:creationId xmlns:a16="http://schemas.microsoft.com/office/drawing/2014/main" id="{39789B43-C1B7-4143-AD7B-F6445F22670D}"/>
              </a:ext>
            </a:extLst>
          </p:cNvPr>
          <p:cNvGraphicFramePr>
            <a:graphicFrameLocks noGrp="1"/>
          </p:cNvGraphicFramePr>
          <p:nvPr>
            <p:extLst>
              <p:ext uri="{D42A27DB-BD31-4B8C-83A1-F6EECF244321}">
                <p14:modId xmlns:p14="http://schemas.microsoft.com/office/powerpoint/2010/main" val="1565173665"/>
              </p:ext>
            </p:extLst>
          </p:nvPr>
        </p:nvGraphicFramePr>
        <p:xfrm>
          <a:off x="-81269" y="881767"/>
          <a:ext cx="9306537" cy="59762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0027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39</a:t>
            </a:fld>
            <a:endParaRPr>
              <a:solidFill>
                <a:srgbClr val="888888"/>
              </a:solidFill>
              <a:latin typeface="Calibri"/>
              <a:ea typeface="Calibri"/>
              <a:cs typeface="Calibri"/>
              <a:sym typeface="Calibri"/>
            </a:endParaRPr>
          </a:p>
        </p:txBody>
      </p:sp>
      <p:graphicFrame>
        <p:nvGraphicFramePr>
          <p:cNvPr id="6" name="Chart 5">
            <a:extLst>
              <a:ext uri="{FF2B5EF4-FFF2-40B4-BE49-F238E27FC236}">
                <a16:creationId xmlns:a16="http://schemas.microsoft.com/office/drawing/2014/main" id="{8083548F-4D70-4CFF-8432-2361DE68DEA9}"/>
              </a:ext>
            </a:extLst>
          </p:cNvPr>
          <p:cNvGraphicFramePr>
            <a:graphicFrameLocks noGrp="1"/>
          </p:cNvGraphicFramePr>
          <p:nvPr>
            <p:extLst>
              <p:ext uri="{D42A27DB-BD31-4B8C-83A1-F6EECF244321}">
                <p14:modId xmlns:p14="http://schemas.microsoft.com/office/powerpoint/2010/main" val="2588519042"/>
              </p:ext>
            </p:extLst>
          </p:nvPr>
        </p:nvGraphicFramePr>
        <p:xfrm>
          <a:off x="0" y="1099457"/>
          <a:ext cx="9144000" cy="57585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5979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7"/>
        <p:cNvGrpSpPr/>
        <p:nvPr/>
      </p:nvGrpSpPr>
      <p:grpSpPr>
        <a:xfrm>
          <a:off x="0" y="0"/>
          <a:ext cx="0" cy="0"/>
          <a:chOff x="0" y="0"/>
          <a:chExt cx="0" cy="0"/>
        </a:xfrm>
      </p:grpSpPr>
      <p:sp>
        <p:nvSpPr>
          <p:cNvPr id="169" name="Google Shape;169;p26"/>
          <p:cNvSpPr txBox="1">
            <a:spLocks noGrp="1"/>
          </p:cNvSpPr>
          <p:nvPr>
            <p:ph type="sldNum" sz="quarter" idx="12"/>
          </p:nvPr>
        </p:nvSpPr>
        <p:spPr>
          <a:xfrm>
            <a:off x="6057900" y="5624513"/>
            <a:ext cx="16002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GB"/>
              <a:pPr>
                <a:buClr>
                  <a:srgbClr val="000000"/>
                </a:buClr>
              </a:pPr>
              <a:t>4</a:t>
            </a:fld>
            <a:endParaRPr/>
          </a:p>
        </p:txBody>
      </p:sp>
      <p:sp>
        <p:nvSpPr>
          <p:cNvPr id="168" name="Google Shape;168;p26"/>
          <p:cNvSpPr/>
          <p:nvPr/>
        </p:nvSpPr>
        <p:spPr>
          <a:xfrm>
            <a:off x="382792" y="4782133"/>
            <a:ext cx="4189208" cy="1705759"/>
          </a:xfrm>
          <a:prstGeom prst="rect">
            <a:avLst/>
          </a:prstGeom>
          <a:solidFill>
            <a:schemeClr val="bg1"/>
          </a:solidFill>
          <a:ln w="25400" cap="flat" cmpd="sng">
            <a:noFill/>
            <a:prstDash val="solid"/>
            <a:round/>
            <a:headEnd type="none" w="sm" len="sm"/>
            <a:tailEnd type="none" w="sm" len="sm"/>
          </a:ln>
        </p:spPr>
        <p:txBody>
          <a:bodyPr spcFirstLastPara="1" wrap="square" lIns="68569" tIns="34275" rIns="68569" bIns="34275" anchor="ctr" anchorCtr="0">
            <a:noAutofit/>
          </a:bodyPr>
          <a:lstStyle/>
          <a:p>
            <a:endParaRPr lang="en-GB" sz="1950">
              <a:latin typeface="Calibri"/>
              <a:ea typeface="Calibri"/>
              <a:cs typeface="Calibri"/>
              <a:sym typeface="Calibri"/>
            </a:endParaRPr>
          </a:p>
          <a:p>
            <a:endParaRPr lang="en-GB" sz="2400">
              <a:solidFill>
                <a:schemeClr val="dk1"/>
              </a:solidFill>
              <a:latin typeface="Calibri"/>
              <a:ea typeface="Calibri"/>
              <a:cs typeface="Calibri"/>
              <a:sym typeface="Calibri"/>
            </a:endParaRP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Reducing inequalities</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Improving Population Health</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Working with and building strong  and vibrant communities</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Joined up working </a:t>
            </a:r>
          </a:p>
          <a:p>
            <a:endParaRPr lang="en-GB" sz="3000">
              <a:latin typeface="Calibri"/>
              <a:ea typeface="Calibri"/>
              <a:cs typeface="Calibri"/>
              <a:sym typeface="Calibri"/>
            </a:endParaRPr>
          </a:p>
          <a:p>
            <a:endParaRPr lang="en-GB" sz="3000">
              <a:latin typeface="Calibri"/>
              <a:ea typeface="Calibri"/>
              <a:cs typeface="Calibri"/>
              <a:sym typeface="Calibri"/>
            </a:endParaRPr>
          </a:p>
          <a:p>
            <a:endParaRPr sz="3000">
              <a:latin typeface="Calibri"/>
              <a:ea typeface="Calibri"/>
              <a:cs typeface="Calibri"/>
              <a:sym typeface="Calibri"/>
            </a:endParaRPr>
          </a:p>
        </p:txBody>
      </p:sp>
      <p:pic>
        <p:nvPicPr>
          <p:cNvPr id="7" name="Picture 4" descr="Diagram&#10;&#10;Description automatically generated">
            <a:extLst>
              <a:ext uri="{FF2B5EF4-FFF2-40B4-BE49-F238E27FC236}">
                <a16:creationId xmlns:a16="http://schemas.microsoft.com/office/drawing/2014/main" id="{8ECF3715-1D97-4465-8442-227022DCC671}"/>
              </a:ext>
            </a:extLst>
          </p:cNvPr>
          <p:cNvPicPr>
            <a:picLocks noGrp="1" noChangeAspect="1"/>
          </p:cNvPicPr>
          <p:nvPr>
            <p:ph idx="1"/>
          </p:nvPr>
        </p:nvPicPr>
        <p:blipFill rotWithShape="1">
          <a:blip r:embed="rId4">
            <a:alphaModFix/>
          </a:blip>
          <a:srcRect b="42443"/>
          <a:stretch/>
        </p:blipFill>
        <p:spPr>
          <a:xfrm>
            <a:off x="131676" y="-184826"/>
            <a:ext cx="4420639" cy="36138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DC8A1EEF-3622-4CCD-8A5F-12E8EAE04C8D}"/>
              </a:ext>
            </a:extLst>
          </p:cNvPr>
          <p:cNvPicPr>
            <a:picLocks noChangeAspect="1"/>
          </p:cNvPicPr>
          <p:nvPr/>
        </p:nvPicPr>
        <p:blipFill>
          <a:blip r:embed="rId5"/>
          <a:stretch>
            <a:fillRect/>
          </a:stretch>
        </p:blipFill>
        <p:spPr>
          <a:xfrm>
            <a:off x="4320230" y="0"/>
            <a:ext cx="4823770" cy="6167336"/>
          </a:xfrm>
          <a:prstGeom prst="rect">
            <a:avLst/>
          </a:prstGeom>
        </p:spPr>
      </p:pic>
      <p:sp>
        <p:nvSpPr>
          <p:cNvPr id="8" name="TextBox 7">
            <a:extLst>
              <a:ext uri="{FF2B5EF4-FFF2-40B4-BE49-F238E27FC236}">
                <a16:creationId xmlns:a16="http://schemas.microsoft.com/office/drawing/2014/main" id="{3DE94C6B-325B-4482-AB0F-DEB9033C1BCE}"/>
              </a:ext>
            </a:extLst>
          </p:cNvPr>
          <p:cNvSpPr txBox="1"/>
          <p:nvPr/>
        </p:nvSpPr>
        <p:spPr>
          <a:xfrm>
            <a:off x="63485" y="2336005"/>
            <a:ext cx="4400954" cy="1815882"/>
          </a:xfrm>
          <a:prstGeom prst="rect">
            <a:avLst/>
          </a:prstGeom>
          <a:noFill/>
        </p:spPr>
        <p:txBody>
          <a:bodyPr wrap="square">
            <a:spAutoFit/>
          </a:bodyPr>
          <a:lstStyle/>
          <a:p>
            <a:r>
              <a:rPr lang="en-GB" sz="2800" b="1">
                <a:solidFill>
                  <a:srgbClr val="0070C0"/>
                </a:solidFill>
                <a:latin typeface="Arial" panose="020B0604020202020204" pitchFamily="34" charset="0"/>
                <a:cs typeface="Arial" panose="020B0604020202020204" pitchFamily="34" charset="0"/>
              </a:rPr>
              <a:t>Vision: </a:t>
            </a:r>
          </a:p>
          <a:p>
            <a:r>
              <a:rPr lang="en-GB" sz="2800" b="1">
                <a:solidFill>
                  <a:srgbClr val="0070C0"/>
                </a:solidFill>
                <a:latin typeface="Arial" panose="020B0604020202020204" pitchFamily="34" charset="0"/>
                <a:cs typeface="Arial" panose="020B0604020202020204" pitchFamily="34" charset="0"/>
              </a:rPr>
              <a:t>For Shropshire people to be the healthiest and most fulfilled in England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40</a:t>
            </a:fld>
            <a:endParaRPr>
              <a:solidFill>
                <a:srgbClr val="888888"/>
              </a:solidFill>
              <a:latin typeface="Calibri"/>
              <a:ea typeface="Calibri"/>
              <a:cs typeface="Calibri"/>
              <a:sym typeface="Calibri"/>
            </a:endParaRPr>
          </a:p>
        </p:txBody>
      </p:sp>
      <p:graphicFrame>
        <p:nvGraphicFramePr>
          <p:cNvPr id="5" name="Chart 4">
            <a:extLst>
              <a:ext uri="{FF2B5EF4-FFF2-40B4-BE49-F238E27FC236}">
                <a16:creationId xmlns:a16="http://schemas.microsoft.com/office/drawing/2014/main" id="{B7388F2F-3DB1-4D74-9395-E91BA2931897}"/>
              </a:ext>
            </a:extLst>
          </p:cNvPr>
          <p:cNvGraphicFramePr>
            <a:graphicFrameLocks noGrp="1"/>
          </p:cNvGraphicFramePr>
          <p:nvPr>
            <p:extLst>
              <p:ext uri="{D42A27DB-BD31-4B8C-83A1-F6EECF244321}">
                <p14:modId xmlns:p14="http://schemas.microsoft.com/office/powerpoint/2010/main" val="1104716891"/>
              </p:ext>
            </p:extLst>
          </p:nvPr>
        </p:nvGraphicFramePr>
        <p:xfrm>
          <a:off x="0" y="1084044"/>
          <a:ext cx="9144000" cy="57739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1110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41</a:t>
            </a:fld>
            <a:endParaRPr>
              <a:solidFill>
                <a:srgbClr val="888888"/>
              </a:solidFill>
              <a:latin typeface="Calibri"/>
              <a:ea typeface="Calibri"/>
              <a:cs typeface="Calibri"/>
              <a:sym typeface="Calibri"/>
            </a:endParaRPr>
          </a:p>
        </p:txBody>
      </p:sp>
      <p:graphicFrame>
        <p:nvGraphicFramePr>
          <p:cNvPr id="6" name="Chart 5">
            <a:extLst>
              <a:ext uri="{FF2B5EF4-FFF2-40B4-BE49-F238E27FC236}">
                <a16:creationId xmlns:a16="http://schemas.microsoft.com/office/drawing/2014/main" id="{3436A838-A4C5-4BC8-8B1B-4936F2EB34F2}"/>
              </a:ext>
            </a:extLst>
          </p:cNvPr>
          <p:cNvGraphicFramePr>
            <a:graphicFrameLocks noGrp="1"/>
          </p:cNvGraphicFramePr>
          <p:nvPr>
            <p:extLst>
              <p:ext uri="{D42A27DB-BD31-4B8C-83A1-F6EECF244321}">
                <p14:modId xmlns:p14="http://schemas.microsoft.com/office/powerpoint/2010/main" val="2986527651"/>
              </p:ext>
            </p:extLst>
          </p:nvPr>
        </p:nvGraphicFramePr>
        <p:xfrm>
          <a:off x="0" y="1121229"/>
          <a:ext cx="9144000" cy="57367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879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42</a:t>
            </a:fld>
            <a:endParaRPr>
              <a:solidFill>
                <a:srgbClr val="888888"/>
              </a:solidFill>
              <a:latin typeface="Calibri"/>
              <a:ea typeface="Calibri"/>
              <a:cs typeface="Calibri"/>
              <a:sym typeface="Calibri"/>
            </a:endParaRPr>
          </a:p>
        </p:txBody>
      </p:sp>
      <p:graphicFrame>
        <p:nvGraphicFramePr>
          <p:cNvPr id="5" name="Chart 4">
            <a:extLst>
              <a:ext uri="{FF2B5EF4-FFF2-40B4-BE49-F238E27FC236}">
                <a16:creationId xmlns:a16="http://schemas.microsoft.com/office/drawing/2014/main" id="{0E23F174-5AE5-441F-9281-317F93B3EC8C}"/>
              </a:ext>
            </a:extLst>
          </p:cNvPr>
          <p:cNvGraphicFramePr>
            <a:graphicFrameLocks noGrp="1"/>
          </p:cNvGraphicFramePr>
          <p:nvPr>
            <p:extLst>
              <p:ext uri="{D42A27DB-BD31-4B8C-83A1-F6EECF244321}">
                <p14:modId xmlns:p14="http://schemas.microsoft.com/office/powerpoint/2010/main" val="2334442331"/>
              </p:ext>
            </p:extLst>
          </p:nvPr>
        </p:nvGraphicFramePr>
        <p:xfrm>
          <a:off x="0" y="891504"/>
          <a:ext cx="9144000" cy="5966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7371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43</a:t>
            </a:fld>
            <a:endParaRPr>
              <a:solidFill>
                <a:srgbClr val="888888"/>
              </a:solidFill>
              <a:latin typeface="Calibri"/>
              <a:ea typeface="Calibri"/>
              <a:cs typeface="Calibri"/>
              <a:sym typeface="Calibri"/>
            </a:endParaRPr>
          </a:p>
        </p:txBody>
      </p:sp>
      <p:graphicFrame>
        <p:nvGraphicFramePr>
          <p:cNvPr id="6" name="Chart 5">
            <a:extLst>
              <a:ext uri="{FF2B5EF4-FFF2-40B4-BE49-F238E27FC236}">
                <a16:creationId xmlns:a16="http://schemas.microsoft.com/office/drawing/2014/main" id="{D216D72D-1D46-4F6D-884A-2556F7F34445}"/>
              </a:ext>
            </a:extLst>
          </p:cNvPr>
          <p:cNvGraphicFramePr>
            <a:graphicFrameLocks noGrp="1"/>
          </p:cNvGraphicFramePr>
          <p:nvPr>
            <p:extLst>
              <p:ext uri="{D42A27DB-BD31-4B8C-83A1-F6EECF244321}">
                <p14:modId xmlns:p14="http://schemas.microsoft.com/office/powerpoint/2010/main" val="156472968"/>
              </p:ext>
            </p:extLst>
          </p:nvPr>
        </p:nvGraphicFramePr>
        <p:xfrm>
          <a:off x="0" y="947057"/>
          <a:ext cx="9143999" cy="52904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2839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44</a:t>
            </a:fld>
            <a:endParaRPr>
              <a:solidFill>
                <a:srgbClr val="888888"/>
              </a:solidFill>
              <a:latin typeface="Calibri"/>
              <a:ea typeface="Calibri"/>
              <a:cs typeface="Calibri"/>
              <a:sym typeface="Calibri"/>
            </a:endParaRPr>
          </a:p>
        </p:txBody>
      </p:sp>
      <p:graphicFrame>
        <p:nvGraphicFramePr>
          <p:cNvPr id="5" name="Chart 4">
            <a:extLst>
              <a:ext uri="{FF2B5EF4-FFF2-40B4-BE49-F238E27FC236}">
                <a16:creationId xmlns:a16="http://schemas.microsoft.com/office/drawing/2014/main" id="{D235E086-4555-4A73-BF69-23352C1A29E0}"/>
              </a:ext>
            </a:extLst>
          </p:cNvPr>
          <p:cNvGraphicFramePr>
            <a:graphicFrameLocks noGrp="1"/>
          </p:cNvGraphicFramePr>
          <p:nvPr>
            <p:extLst>
              <p:ext uri="{D42A27DB-BD31-4B8C-83A1-F6EECF244321}">
                <p14:modId xmlns:p14="http://schemas.microsoft.com/office/powerpoint/2010/main" val="3888824660"/>
              </p:ext>
            </p:extLst>
          </p:nvPr>
        </p:nvGraphicFramePr>
        <p:xfrm>
          <a:off x="-152400" y="1105354"/>
          <a:ext cx="9144000" cy="57526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2089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45</a:t>
            </a:fld>
            <a:endParaRPr>
              <a:solidFill>
                <a:srgbClr val="888888"/>
              </a:solidFill>
              <a:latin typeface="Calibri"/>
              <a:ea typeface="Calibri"/>
              <a:cs typeface="Calibri"/>
              <a:sym typeface="Calibri"/>
            </a:endParaRPr>
          </a:p>
        </p:txBody>
      </p:sp>
      <p:sp>
        <p:nvSpPr>
          <p:cNvPr id="4" name="Content Placeholder 2">
            <a:extLst>
              <a:ext uri="{FF2B5EF4-FFF2-40B4-BE49-F238E27FC236}">
                <a16:creationId xmlns:a16="http://schemas.microsoft.com/office/drawing/2014/main" id="{1637B3D4-E2EE-4D00-B3A3-88CC4F069250}"/>
              </a:ext>
            </a:extLst>
          </p:cNvPr>
          <p:cNvSpPr>
            <a:spLocks noGrp="1"/>
          </p:cNvSpPr>
          <p:nvPr>
            <p:ph idx="1"/>
          </p:nvPr>
        </p:nvSpPr>
        <p:spPr>
          <a:xfrm>
            <a:off x="149651" y="1438353"/>
            <a:ext cx="8844698" cy="4586986"/>
          </a:xfrm>
        </p:spPr>
        <p:txBody>
          <a:bodyPr vert="horz" lIns="91440" tIns="45720" rIns="91440" bIns="45720" rtlCol="0" anchor="t">
            <a:noAutofit/>
          </a:bodyPr>
          <a:lstStyle/>
          <a:p>
            <a:pPr>
              <a:lnSpc>
                <a:spcPct val="100000"/>
              </a:lnSpc>
              <a:spcBef>
                <a:spcPts val="0"/>
              </a:spcBef>
              <a:spcAft>
                <a:spcPts val="450"/>
              </a:spcAft>
            </a:pPr>
            <a:r>
              <a:rPr lang="en-GB" sz="1400" dirty="0">
                <a:solidFill>
                  <a:srgbClr val="0070C0"/>
                </a:solidFill>
                <a:latin typeface="Arial"/>
                <a:cs typeface="Arial"/>
              </a:rPr>
              <a:t>The top theme of what is important to Bishop’s Castle residents in terms of making an area a good place to live in was “Health Services”, and this was the second top theme in term of what can be improved in Bishop’s Castle.</a:t>
            </a:r>
          </a:p>
          <a:p>
            <a:pPr>
              <a:lnSpc>
                <a:spcPct val="100000"/>
              </a:lnSpc>
              <a:spcBef>
                <a:spcPts val="0"/>
              </a:spcBef>
              <a:spcAft>
                <a:spcPts val="450"/>
              </a:spcAft>
            </a:pPr>
            <a:r>
              <a:rPr lang="en-GB" sz="1400" dirty="0">
                <a:solidFill>
                  <a:srgbClr val="0070C0"/>
                </a:solidFill>
                <a:latin typeface="Arial"/>
                <a:cs typeface="Arial"/>
              </a:rPr>
              <a:t>Also, the most frequent issue raised around needs at both a community and personal/family level was access to GP services and secondly issues related to accessing hospital services, with number of respondents mentioning the closure of the local hospital and the long distance in order to get to the nearest hospital. Ambulance times were also mentioned quite often.</a:t>
            </a:r>
          </a:p>
          <a:p>
            <a:pPr>
              <a:lnSpc>
                <a:spcPct val="100000"/>
              </a:lnSpc>
              <a:spcBef>
                <a:spcPts val="0"/>
              </a:spcBef>
              <a:spcAft>
                <a:spcPts val="450"/>
              </a:spcAft>
            </a:pPr>
            <a:r>
              <a:rPr lang="en-GB" sz="1400" dirty="0">
                <a:solidFill>
                  <a:srgbClr val="0070C0"/>
                </a:solidFill>
                <a:latin typeface="Arial"/>
                <a:cs typeface="Arial"/>
              </a:rPr>
              <a:t>The third most mentioned issue for both in the area, and for yourself and your family, was around mental health services.</a:t>
            </a:r>
          </a:p>
          <a:p>
            <a:pPr>
              <a:lnSpc>
                <a:spcPct val="100000"/>
              </a:lnSpc>
              <a:spcBef>
                <a:spcPts val="0"/>
              </a:spcBef>
              <a:spcAft>
                <a:spcPts val="450"/>
              </a:spcAft>
            </a:pPr>
            <a:r>
              <a:rPr lang="en-GB" sz="1400" dirty="0">
                <a:solidFill>
                  <a:srgbClr val="0070C0"/>
                </a:solidFill>
                <a:latin typeface="Arial"/>
                <a:cs typeface="Arial"/>
              </a:rPr>
              <a:t>When it came to the biggest issues affecting young people, access to GPs, hospital services, or ambulance times, or access to dental care were not mentioned at all, however mental health issues were the third most mentioned issue.</a:t>
            </a:r>
          </a:p>
          <a:p>
            <a:pPr>
              <a:lnSpc>
                <a:spcPct val="100000"/>
              </a:lnSpc>
              <a:spcBef>
                <a:spcPts val="0"/>
              </a:spcBef>
              <a:spcAft>
                <a:spcPts val="450"/>
              </a:spcAft>
            </a:pPr>
            <a:r>
              <a:rPr lang="en-GB" sz="1400" dirty="0">
                <a:solidFill>
                  <a:srgbClr val="0070C0"/>
                </a:solidFill>
                <a:latin typeface="Arial"/>
                <a:cs typeface="Arial"/>
              </a:rPr>
              <a:t>Whilst the health and wellbeing index overview (slide 19) rated Bishop’s Castle as the 6</a:t>
            </a:r>
            <a:r>
              <a:rPr lang="en-GB" sz="1400" baseline="30000" dirty="0">
                <a:solidFill>
                  <a:srgbClr val="0070C0"/>
                </a:solidFill>
                <a:latin typeface="Arial"/>
                <a:cs typeface="Arial"/>
              </a:rPr>
              <a:t>th</a:t>
            </a:r>
            <a:r>
              <a:rPr lang="en-GB" sz="1400" dirty="0">
                <a:solidFill>
                  <a:srgbClr val="0070C0"/>
                </a:solidFill>
                <a:latin typeface="Arial"/>
                <a:cs typeface="Arial"/>
              </a:rPr>
              <a:t> best place plan area for Health, on closer examination of some indicators revealed that the Bishop’s Castle place plan area had the longest average journey time in minutes to a GP and also to a hospital, which is not helped by it being the largest place plan area at over 52,000 hectares so not everyone has the same level of access.</a:t>
            </a:r>
          </a:p>
          <a:p>
            <a:pPr>
              <a:lnSpc>
                <a:spcPct val="100000"/>
              </a:lnSpc>
              <a:spcBef>
                <a:spcPts val="0"/>
              </a:spcBef>
              <a:spcAft>
                <a:spcPts val="450"/>
              </a:spcAft>
            </a:pPr>
            <a:r>
              <a:rPr lang="en-GB" sz="1400" dirty="0">
                <a:solidFill>
                  <a:srgbClr val="0070C0"/>
                </a:solidFill>
                <a:latin typeface="Arial"/>
                <a:cs typeface="Arial"/>
              </a:rPr>
              <a:t>Bishop’s Castle has the 2</a:t>
            </a:r>
            <a:r>
              <a:rPr lang="en-GB" sz="1400" baseline="30000" dirty="0">
                <a:solidFill>
                  <a:srgbClr val="0070C0"/>
                </a:solidFill>
                <a:latin typeface="Arial"/>
                <a:cs typeface="Arial"/>
              </a:rPr>
              <a:t>nd</a:t>
            </a:r>
            <a:r>
              <a:rPr lang="en-GB" sz="1400" dirty="0">
                <a:solidFill>
                  <a:srgbClr val="0070C0"/>
                </a:solidFill>
                <a:latin typeface="Arial"/>
                <a:cs typeface="Arial"/>
              </a:rPr>
              <a:t> highest percentage of it’s population that are above pension age – 35.3% compared to 30.5% in Shropshire overall</a:t>
            </a:r>
          </a:p>
          <a:p>
            <a:pPr marL="0" indent="0">
              <a:lnSpc>
                <a:spcPct val="100000"/>
              </a:lnSpc>
              <a:buNone/>
            </a:pPr>
            <a:r>
              <a:rPr lang="en-GB" sz="1400" i="1" dirty="0">
                <a:latin typeface="Arial"/>
                <a:cs typeface="Arial"/>
              </a:rPr>
              <a:t>"Closure of local hospital due to staff shortages  delays &amp; access to hospital services in Shrewsbury  distance from Bishops Castle to hospital services  lack of local mental health services"</a:t>
            </a:r>
          </a:p>
          <a:p>
            <a:pPr marL="0" indent="0">
              <a:lnSpc>
                <a:spcPct val="100000"/>
              </a:lnSpc>
              <a:buNone/>
            </a:pPr>
            <a:endParaRPr lang="en-GB" sz="100" i="1" dirty="0">
              <a:latin typeface="Arial"/>
              <a:cs typeface="Arial"/>
            </a:endParaRPr>
          </a:p>
          <a:p>
            <a:pPr marL="0" indent="0">
              <a:lnSpc>
                <a:spcPct val="100000"/>
              </a:lnSpc>
              <a:spcBef>
                <a:spcPts val="0"/>
              </a:spcBef>
              <a:buNone/>
            </a:pPr>
            <a:r>
              <a:rPr lang="en-GB" sz="1400" i="1" dirty="0">
                <a:latin typeface="Arial"/>
                <a:cs typeface="Arial"/>
              </a:rPr>
              <a:t>"Distance from services. Too many retirees moving into the area putting pressure </a:t>
            </a:r>
            <a:endParaRPr lang="en-GB" dirty="0">
              <a:latin typeface="Arial"/>
              <a:cs typeface="Arial"/>
            </a:endParaRPr>
          </a:p>
          <a:p>
            <a:pPr marL="0" indent="0">
              <a:lnSpc>
                <a:spcPct val="100000"/>
              </a:lnSpc>
              <a:spcBef>
                <a:spcPts val="0"/>
              </a:spcBef>
              <a:buNone/>
            </a:pPr>
            <a:r>
              <a:rPr lang="en-GB" sz="1400" i="1" dirty="0">
                <a:latin typeface="Arial"/>
                <a:cs typeface="Arial"/>
              </a:rPr>
              <a:t>on health services and housing for young people "</a:t>
            </a:r>
            <a:endParaRPr lang="en-GB" dirty="0">
              <a:latin typeface="Arial"/>
              <a:cs typeface="Arial"/>
            </a:endParaRPr>
          </a:p>
          <a:p>
            <a:pPr marL="0" indent="0">
              <a:lnSpc>
                <a:spcPct val="107000"/>
              </a:lnSpc>
              <a:spcAft>
                <a:spcPts val="600"/>
              </a:spcAft>
              <a:buNone/>
            </a:pPr>
            <a:endParaRPr lang="en-GB" sz="1400" dirty="0">
              <a:latin typeface="Arial" panose="020B0604020202020204" pitchFamily="34" charset="0"/>
              <a:ea typeface="Calibri" panose="020F0502020204030204" pitchFamily="34" charset="0"/>
            </a:endParaRPr>
          </a:p>
        </p:txBody>
      </p:sp>
      <p:sp>
        <p:nvSpPr>
          <p:cNvPr id="6" name="Title 1">
            <a:extLst>
              <a:ext uri="{FF2B5EF4-FFF2-40B4-BE49-F238E27FC236}">
                <a16:creationId xmlns:a16="http://schemas.microsoft.com/office/drawing/2014/main" id="{102D0EFF-126E-43D3-A06E-334B9EAB8FC2}"/>
              </a:ext>
            </a:extLst>
          </p:cNvPr>
          <p:cNvSpPr>
            <a:spLocks noGrp="1"/>
          </p:cNvSpPr>
          <p:nvPr>
            <p:ph type="title"/>
          </p:nvPr>
        </p:nvSpPr>
        <p:spPr>
          <a:xfrm>
            <a:off x="288897" y="1088198"/>
            <a:ext cx="6165145" cy="425672"/>
          </a:xfrm>
        </p:spPr>
        <p:txBody>
          <a:bodyPr>
            <a:noAutofit/>
          </a:bodyPr>
          <a:lstStyle/>
          <a:p>
            <a:r>
              <a:rPr lang="en-GB" sz="2800" b="1">
                <a:solidFill>
                  <a:srgbClr val="2886C6"/>
                </a:solidFill>
                <a:latin typeface="Arial"/>
                <a:ea typeface="Calibri" panose="020F0502020204030204" pitchFamily="34" charset="0"/>
                <a:cs typeface="Arial"/>
              </a:rPr>
              <a:t>Focus Theme 1 – Health Services</a:t>
            </a:r>
            <a:endParaRPr lang="en-GB" sz="2800" b="1">
              <a:latin typeface="Arial"/>
              <a:cs typeface="Arial"/>
            </a:endParaRPr>
          </a:p>
        </p:txBody>
      </p:sp>
    </p:spTree>
    <p:extLst>
      <p:ext uri="{BB962C8B-B14F-4D97-AF65-F5344CB8AC3E}">
        <p14:creationId xmlns:p14="http://schemas.microsoft.com/office/powerpoint/2010/main" val="3879645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46</a:t>
            </a:fld>
            <a:endParaRPr>
              <a:solidFill>
                <a:srgbClr val="888888"/>
              </a:solidFill>
              <a:latin typeface="Calibri"/>
              <a:ea typeface="Calibri"/>
              <a:cs typeface="Calibri"/>
              <a:sym typeface="Calibri"/>
            </a:endParaRPr>
          </a:p>
        </p:txBody>
      </p:sp>
      <p:sp>
        <p:nvSpPr>
          <p:cNvPr id="4" name="Content Placeholder 2">
            <a:extLst>
              <a:ext uri="{FF2B5EF4-FFF2-40B4-BE49-F238E27FC236}">
                <a16:creationId xmlns:a16="http://schemas.microsoft.com/office/drawing/2014/main" id="{1637B3D4-E2EE-4D00-B3A3-88CC4F069250}"/>
              </a:ext>
            </a:extLst>
          </p:cNvPr>
          <p:cNvSpPr>
            <a:spLocks noGrp="1"/>
          </p:cNvSpPr>
          <p:nvPr>
            <p:ph idx="1"/>
          </p:nvPr>
        </p:nvSpPr>
        <p:spPr>
          <a:xfrm>
            <a:off x="149651" y="1555584"/>
            <a:ext cx="8844698" cy="5300139"/>
          </a:xfrm>
        </p:spPr>
        <p:txBody>
          <a:bodyPr vert="horz" lIns="91440" tIns="45720" rIns="91440" bIns="45720" rtlCol="0" anchor="t">
            <a:noAutofit/>
          </a:bodyPr>
          <a:lstStyle/>
          <a:p>
            <a:pPr>
              <a:lnSpc>
                <a:spcPct val="100000"/>
              </a:lnSpc>
              <a:spcBef>
                <a:spcPts val="0"/>
              </a:spcBef>
              <a:spcAft>
                <a:spcPts val="450"/>
              </a:spcAft>
            </a:pPr>
            <a:r>
              <a:rPr lang="en-GB" sz="1400" dirty="0">
                <a:solidFill>
                  <a:srgbClr val="0070C0"/>
                </a:solidFill>
                <a:latin typeface="Arial"/>
                <a:cs typeface="Arial"/>
              </a:rPr>
              <a:t>The health and wellbeing index overview (slide 19) rated Bishop’s Castle as 17</a:t>
            </a:r>
            <a:r>
              <a:rPr lang="en-GB" sz="1400" baseline="30000" dirty="0">
                <a:solidFill>
                  <a:srgbClr val="0070C0"/>
                </a:solidFill>
                <a:latin typeface="Arial"/>
                <a:cs typeface="Arial"/>
              </a:rPr>
              <a:t>th</a:t>
            </a:r>
            <a:r>
              <a:rPr lang="en-GB" sz="1400" dirty="0">
                <a:solidFill>
                  <a:srgbClr val="0070C0"/>
                </a:solidFill>
                <a:latin typeface="Arial"/>
                <a:cs typeface="Arial"/>
              </a:rPr>
              <a:t> out of 18 for “housing and occupancy” and “cost of living vulnerability”</a:t>
            </a:r>
          </a:p>
          <a:p>
            <a:pPr>
              <a:lnSpc>
                <a:spcPct val="100000"/>
              </a:lnSpc>
              <a:spcBef>
                <a:spcPts val="0"/>
              </a:spcBef>
              <a:spcAft>
                <a:spcPts val="450"/>
              </a:spcAft>
            </a:pPr>
            <a:r>
              <a:rPr lang="en-GB" sz="1400" dirty="0">
                <a:solidFill>
                  <a:srgbClr val="0070C0"/>
                </a:solidFill>
                <a:latin typeface="Arial"/>
                <a:ea typeface="Calibri" panose="020F0502020204030204" pitchFamily="34" charset="0"/>
                <a:cs typeface="Arial"/>
              </a:rPr>
              <a:t>In the year end up to August 2021, there had been 93 house sales in this area at a median sales price of £310,000, the 4th highest of the 18 place plan areas, however, median gross household income at this point was £31,849, the 13</a:t>
            </a:r>
            <a:r>
              <a:rPr lang="en-GB" sz="1400" baseline="30000" dirty="0">
                <a:solidFill>
                  <a:srgbClr val="0070C0"/>
                </a:solidFill>
                <a:latin typeface="Arial"/>
                <a:ea typeface="Calibri" panose="020F0502020204030204" pitchFamily="34" charset="0"/>
                <a:cs typeface="Arial"/>
              </a:rPr>
              <a:t>th</a:t>
            </a:r>
            <a:r>
              <a:rPr lang="en-GB" sz="1400" dirty="0">
                <a:solidFill>
                  <a:srgbClr val="0070C0"/>
                </a:solidFill>
                <a:latin typeface="Arial"/>
                <a:ea typeface="Calibri" panose="020F0502020204030204" pitchFamily="34" charset="0"/>
                <a:cs typeface="Arial"/>
              </a:rPr>
              <a:t> highest, which gives a median affordability ratio of 9.7 which is the third highest place plan area – i.e. it is harder to buy.</a:t>
            </a:r>
          </a:p>
          <a:p>
            <a:pPr>
              <a:lnSpc>
                <a:spcPct val="100000"/>
              </a:lnSpc>
              <a:spcBef>
                <a:spcPts val="0"/>
              </a:spcBef>
              <a:spcAft>
                <a:spcPts val="450"/>
              </a:spcAft>
            </a:pPr>
            <a:r>
              <a:rPr lang="en-GB" sz="1400" dirty="0">
                <a:solidFill>
                  <a:srgbClr val="0070C0"/>
                </a:solidFill>
                <a:latin typeface="Arial"/>
                <a:ea typeface="Calibri" panose="020F0502020204030204" pitchFamily="34" charset="0"/>
                <a:cs typeface="Arial"/>
              </a:rPr>
              <a:t>Out of all place plan areas, Bishop’s Castle has the highest percentage of households without central heating at 6% compared to 3.2% in Shropshire and the 4</a:t>
            </a:r>
            <a:r>
              <a:rPr lang="en-GB" sz="1400" baseline="30000" dirty="0">
                <a:solidFill>
                  <a:srgbClr val="0070C0"/>
                </a:solidFill>
                <a:latin typeface="Arial"/>
                <a:ea typeface="Calibri" panose="020F0502020204030204" pitchFamily="34" charset="0"/>
                <a:cs typeface="Arial"/>
              </a:rPr>
              <a:t>th</a:t>
            </a:r>
            <a:r>
              <a:rPr lang="en-GB" sz="1400" dirty="0">
                <a:solidFill>
                  <a:srgbClr val="0070C0"/>
                </a:solidFill>
                <a:latin typeface="Arial"/>
                <a:ea typeface="Calibri" panose="020F0502020204030204" pitchFamily="34" charset="0"/>
                <a:cs typeface="Arial"/>
              </a:rPr>
              <a:t> highest percentage of one person households at 29%, with the 7</a:t>
            </a:r>
            <a:r>
              <a:rPr lang="en-GB" sz="1400" baseline="30000" dirty="0">
                <a:solidFill>
                  <a:srgbClr val="0070C0"/>
                </a:solidFill>
                <a:latin typeface="Arial"/>
                <a:ea typeface="Calibri" panose="020F0502020204030204" pitchFamily="34" charset="0"/>
                <a:cs typeface="Arial"/>
              </a:rPr>
              <a:t>th</a:t>
            </a:r>
            <a:r>
              <a:rPr lang="en-GB" sz="1400" dirty="0">
                <a:solidFill>
                  <a:srgbClr val="0070C0"/>
                </a:solidFill>
                <a:latin typeface="Arial"/>
                <a:ea typeface="Calibri" panose="020F0502020204030204" pitchFamily="34" charset="0"/>
                <a:cs typeface="Arial"/>
              </a:rPr>
              <a:t> highest percentage of households that are one person aged 65 or over at 14.4%.</a:t>
            </a:r>
          </a:p>
          <a:p>
            <a:pPr>
              <a:lnSpc>
                <a:spcPct val="100000"/>
              </a:lnSpc>
              <a:spcBef>
                <a:spcPts val="0"/>
              </a:spcBef>
              <a:spcAft>
                <a:spcPts val="450"/>
              </a:spcAft>
            </a:pPr>
            <a:r>
              <a:rPr lang="en-GB" sz="1400" dirty="0">
                <a:solidFill>
                  <a:srgbClr val="0070C0"/>
                </a:solidFill>
                <a:latin typeface="Arial"/>
                <a:ea typeface="Calibri" panose="020F0502020204030204" pitchFamily="34" charset="0"/>
                <a:cs typeface="Arial"/>
              </a:rPr>
              <a:t>In the Index of multiple deprivation domain around barriers to housing and services, Bishop’s Castle was the place plan area with the 2</a:t>
            </a:r>
            <a:r>
              <a:rPr lang="en-GB" sz="1400" baseline="30000" dirty="0">
                <a:solidFill>
                  <a:srgbClr val="0070C0"/>
                </a:solidFill>
                <a:latin typeface="Arial"/>
                <a:ea typeface="Calibri" panose="020F0502020204030204" pitchFamily="34" charset="0"/>
                <a:cs typeface="Arial"/>
              </a:rPr>
              <a:t>nd</a:t>
            </a:r>
            <a:r>
              <a:rPr lang="en-GB" sz="1400" dirty="0">
                <a:solidFill>
                  <a:srgbClr val="0070C0"/>
                </a:solidFill>
                <a:latin typeface="Arial"/>
                <a:ea typeface="Calibri" panose="020F0502020204030204" pitchFamily="34" charset="0"/>
                <a:cs typeface="Arial"/>
              </a:rPr>
              <a:t> highest score, which indicates problems.</a:t>
            </a:r>
          </a:p>
          <a:p>
            <a:pPr>
              <a:lnSpc>
                <a:spcPct val="100000"/>
              </a:lnSpc>
              <a:spcBef>
                <a:spcPts val="0"/>
              </a:spcBef>
              <a:spcAft>
                <a:spcPts val="450"/>
              </a:spcAft>
            </a:pPr>
            <a:r>
              <a:rPr lang="en-GB" sz="1400" dirty="0">
                <a:solidFill>
                  <a:srgbClr val="0070C0"/>
                </a:solidFill>
                <a:latin typeface="Arial"/>
                <a:ea typeface="Calibri" panose="020F0502020204030204" pitchFamily="34" charset="0"/>
                <a:cs typeface="Arial"/>
              </a:rPr>
              <a:t>Data also showed that 20.3% of Bishop’s Castle households were fuel poor, which was the highest area – the next highest was 17.4%, while Shropshire overall was 12.3%.</a:t>
            </a:r>
          </a:p>
          <a:p>
            <a:pPr>
              <a:lnSpc>
                <a:spcPct val="100000"/>
              </a:lnSpc>
              <a:spcBef>
                <a:spcPts val="0"/>
              </a:spcBef>
              <a:spcAft>
                <a:spcPts val="450"/>
              </a:spcAft>
            </a:pPr>
            <a:r>
              <a:rPr lang="en-GB" sz="1400" dirty="0">
                <a:solidFill>
                  <a:srgbClr val="0070C0"/>
                </a:solidFill>
                <a:latin typeface="Arial"/>
                <a:ea typeface="Calibri" panose="020F0502020204030204" pitchFamily="34" charset="0"/>
                <a:cs typeface="Arial"/>
              </a:rPr>
              <a:t>In the survey data, the 2</a:t>
            </a:r>
            <a:r>
              <a:rPr lang="en-GB" sz="1400" baseline="30000" dirty="0">
                <a:solidFill>
                  <a:srgbClr val="0070C0"/>
                </a:solidFill>
                <a:latin typeface="Arial"/>
                <a:ea typeface="Calibri" panose="020F0502020204030204" pitchFamily="34" charset="0"/>
                <a:cs typeface="Arial"/>
              </a:rPr>
              <a:t>nd</a:t>
            </a:r>
            <a:r>
              <a:rPr lang="en-GB" sz="1400" dirty="0">
                <a:solidFill>
                  <a:srgbClr val="0070C0"/>
                </a:solidFill>
                <a:latin typeface="Arial"/>
                <a:ea typeface="Calibri" panose="020F0502020204030204" pitchFamily="34" charset="0"/>
                <a:cs typeface="Arial"/>
              </a:rPr>
              <a:t> most mentioned issue that was affecting younger people was around housing, with there being many mentions of housing prices being too high for those people to be able to buy or even rent in the area.</a:t>
            </a:r>
          </a:p>
          <a:p>
            <a:pPr marL="0" indent="0">
              <a:lnSpc>
                <a:spcPct val="100000"/>
              </a:lnSpc>
              <a:spcBef>
                <a:spcPts val="0"/>
              </a:spcBef>
              <a:spcAft>
                <a:spcPts val="450"/>
              </a:spcAft>
              <a:buNone/>
            </a:pPr>
            <a:endParaRPr lang="en-GB" sz="600" dirty="0">
              <a:solidFill>
                <a:srgbClr val="0070C0"/>
              </a:solidFill>
              <a:latin typeface="Arial" panose="020B0604020202020204" pitchFamily="34" charset="0"/>
              <a:ea typeface="Calibri" panose="020F0502020204030204" pitchFamily="34" charset="0"/>
            </a:endParaRPr>
          </a:p>
          <a:p>
            <a:pPr marL="0" indent="0">
              <a:lnSpc>
                <a:spcPct val="100000"/>
              </a:lnSpc>
              <a:spcBef>
                <a:spcPts val="0"/>
              </a:spcBef>
              <a:spcAft>
                <a:spcPts val="450"/>
              </a:spcAft>
              <a:buNone/>
            </a:pPr>
            <a:r>
              <a:rPr lang="en-GB" sz="1400" i="1" dirty="0">
                <a:latin typeface="Arial"/>
                <a:ea typeface="Calibri" panose="020F0502020204030204" pitchFamily="34" charset="0"/>
                <a:cs typeface="Arial"/>
              </a:rPr>
              <a:t>“No “affordable” housing being built driving people out into the towns and cities when we don’t want to.“</a:t>
            </a:r>
          </a:p>
          <a:p>
            <a:pPr marL="0" indent="0">
              <a:lnSpc>
                <a:spcPct val="100000"/>
              </a:lnSpc>
              <a:spcBef>
                <a:spcPts val="0"/>
              </a:spcBef>
              <a:spcAft>
                <a:spcPts val="450"/>
              </a:spcAft>
              <a:buNone/>
            </a:pPr>
            <a:r>
              <a:rPr lang="en-GB" sz="1400" i="1" dirty="0">
                <a:latin typeface="Arial"/>
                <a:ea typeface="Calibri" panose="020F0502020204030204" pitchFamily="34" charset="0"/>
                <a:cs typeface="Arial"/>
              </a:rPr>
              <a:t>“Cannot afford to live here”</a:t>
            </a:r>
          </a:p>
          <a:p>
            <a:pPr marL="0" indent="0">
              <a:lnSpc>
                <a:spcPct val="100000"/>
              </a:lnSpc>
              <a:spcBef>
                <a:spcPts val="0"/>
              </a:spcBef>
              <a:spcAft>
                <a:spcPts val="450"/>
              </a:spcAft>
              <a:buNone/>
            </a:pPr>
            <a:r>
              <a:rPr lang="en-GB" sz="1400" i="1" dirty="0">
                <a:latin typeface="Arial"/>
                <a:ea typeface="Calibri" panose="020F0502020204030204" pitchFamily="34" charset="0"/>
                <a:cs typeface="Arial"/>
              </a:rPr>
              <a:t>“My four children are grown up and have left the area (and country) because work is </a:t>
            </a:r>
          </a:p>
          <a:p>
            <a:pPr marL="0" indent="0">
              <a:lnSpc>
                <a:spcPct val="100000"/>
              </a:lnSpc>
              <a:spcBef>
                <a:spcPts val="0"/>
              </a:spcBef>
              <a:spcAft>
                <a:spcPts val="450"/>
              </a:spcAft>
              <a:buNone/>
            </a:pPr>
            <a:r>
              <a:rPr lang="en-GB" sz="1400" i="1" dirty="0">
                <a:latin typeface="Arial"/>
                <a:ea typeface="Calibri" panose="020F0502020204030204" pitchFamily="34" charset="0"/>
                <a:cs typeface="Arial"/>
              </a:rPr>
              <a:t> very limited and housing too expensive.”</a:t>
            </a:r>
            <a:endParaRPr lang="en-GB" dirty="0">
              <a:latin typeface="Arial"/>
              <a:cs typeface="Arial"/>
            </a:endParaRPr>
          </a:p>
        </p:txBody>
      </p:sp>
      <p:sp>
        <p:nvSpPr>
          <p:cNvPr id="6" name="Title 1">
            <a:extLst>
              <a:ext uri="{FF2B5EF4-FFF2-40B4-BE49-F238E27FC236}">
                <a16:creationId xmlns:a16="http://schemas.microsoft.com/office/drawing/2014/main" id="{102D0EFF-126E-43D3-A06E-334B9EAB8FC2}"/>
              </a:ext>
            </a:extLst>
          </p:cNvPr>
          <p:cNvSpPr>
            <a:spLocks noGrp="1"/>
          </p:cNvSpPr>
          <p:nvPr>
            <p:ph type="title"/>
          </p:nvPr>
        </p:nvSpPr>
        <p:spPr>
          <a:xfrm>
            <a:off x="327973" y="1127274"/>
            <a:ext cx="8138529" cy="425672"/>
          </a:xfrm>
        </p:spPr>
        <p:txBody>
          <a:bodyPr>
            <a:noAutofit/>
          </a:bodyPr>
          <a:lstStyle/>
          <a:p>
            <a:r>
              <a:rPr lang="en-GB" sz="2800" b="1" dirty="0">
                <a:solidFill>
                  <a:srgbClr val="2886C6"/>
                </a:solidFill>
                <a:latin typeface="Arial"/>
                <a:ea typeface="Calibri" panose="020F0502020204030204" pitchFamily="34" charset="0"/>
                <a:cs typeface="Arial"/>
              </a:rPr>
              <a:t>Focus Theme 2 – Housing and Cost of Living</a:t>
            </a:r>
            <a:endParaRPr lang="en-GB" sz="2800" dirty="0">
              <a:latin typeface="Arial"/>
              <a:cs typeface="Arial"/>
            </a:endParaRPr>
          </a:p>
        </p:txBody>
      </p:sp>
    </p:spTree>
    <p:extLst>
      <p:ext uri="{BB962C8B-B14F-4D97-AF65-F5344CB8AC3E}">
        <p14:creationId xmlns:p14="http://schemas.microsoft.com/office/powerpoint/2010/main" val="420941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47</a:t>
            </a:fld>
            <a:endParaRPr>
              <a:solidFill>
                <a:srgbClr val="888888"/>
              </a:solidFill>
              <a:latin typeface="Calibri"/>
              <a:ea typeface="Calibri"/>
              <a:cs typeface="Calibri"/>
              <a:sym typeface="Calibri"/>
            </a:endParaRPr>
          </a:p>
        </p:txBody>
      </p:sp>
      <p:sp>
        <p:nvSpPr>
          <p:cNvPr id="6" name="Title 1">
            <a:extLst>
              <a:ext uri="{FF2B5EF4-FFF2-40B4-BE49-F238E27FC236}">
                <a16:creationId xmlns:a16="http://schemas.microsoft.com/office/drawing/2014/main" id="{102D0EFF-126E-43D3-A06E-334B9EAB8FC2}"/>
              </a:ext>
            </a:extLst>
          </p:cNvPr>
          <p:cNvSpPr>
            <a:spLocks noGrp="1"/>
          </p:cNvSpPr>
          <p:nvPr>
            <p:ph type="title"/>
          </p:nvPr>
        </p:nvSpPr>
        <p:spPr>
          <a:xfrm>
            <a:off x="271773" y="1084887"/>
            <a:ext cx="8100956" cy="425672"/>
          </a:xfrm>
        </p:spPr>
        <p:txBody>
          <a:bodyPr>
            <a:noAutofit/>
          </a:bodyPr>
          <a:lstStyle/>
          <a:p>
            <a:r>
              <a:rPr lang="en-GB" sz="2800" b="1" dirty="0">
                <a:solidFill>
                  <a:srgbClr val="2886C6"/>
                </a:solidFill>
                <a:latin typeface="Arial"/>
                <a:ea typeface="Calibri" panose="020F0502020204030204" pitchFamily="34" charset="0"/>
                <a:cs typeface="Arial"/>
              </a:rPr>
              <a:t>Focus Theme 3 – Lack of Activities</a:t>
            </a:r>
            <a:endParaRPr lang="en-GB" sz="2800" dirty="0">
              <a:latin typeface="Arial"/>
              <a:cs typeface="Arial"/>
            </a:endParaRPr>
          </a:p>
        </p:txBody>
      </p:sp>
      <p:sp>
        <p:nvSpPr>
          <p:cNvPr id="7" name="Content Placeholder 2">
            <a:extLst>
              <a:ext uri="{FF2B5EF4-FFF2-40B4-BE49-F238E27FC236}">
                <a16:creationId xmlns:a16="http://schemas.microsoft.com/office/drawing/2014/main" id="{6BEE007D-F56B-4552-A02F-A15E510364E9}"/>
              </a:ext>
            </a:extLst>
          </p:cNvPr>
          <p:cNvSpPr txBox="1">
            <a:spLocks/>
          </p:cNvSpPr>
          <p:nvPr/>
        </p:nvSpPr>
        <p:spPr>
          <a:xfrm>
            <a:off x="77684" y="1532173"/>
            <a:ext cx="8823960" cy="441614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Symbol" panose="05050102010706020507" pitchFamily="18" charset="2"/>
              <a:buChar char=""/>
            </a:pPr>
            <a:r>
              <a:rPr lang="en-GB" sz="1200" dirty="0">
                <a:solidFill>
                  <a:srgbClr val="2886C6"/>
                </a:solidFill>
                <a:latin typeface="Arial" panose="020B0604020202020204" pitchFamily="34" charset="0"/>
                <a:ea typeface="Calibri" panose="020F0502020204030204" pitchFamily="34" charset="0"/>
              </a:rPr>
              <a:t>While “Activities for Teenagers” was only down as the 5</a:t>
            </a:r>
            <a:r>
              <a:rPr lang="en-GB" sz="1200" baseline="30000" dirty="0">
                <a:solidFill>
                  <a:srgbClr val="2886C6"/>
                </a:solidFill>
                <a:latin typeface="Arial" panose="020B0604020202020204" pitchFamily="34" charset="0"/>
                <a:ea typeface="Calibri" panose="020F0502020204030204" pitchFamily="34" charset="0"/>
              </a:rPr>
              <a:t>th</a:t>
            </a:r>
            <a:r>
              <a:rPr lang="en-GB" sz="1200" dirty="0">
                <a:solidFill>
                  <a:srgbClr val="2886C6"/>
                </a:solidFill>
                <a:latin typeface="Arial" panose="020B0604020202020204" pitchFamily="34" charset="0"/>
                <a:ea typeface="Calibri" panose="020F0502020204030204" pitchFamily="34" charset="0"/>
              </a:rPr>
              <a:t> most selected areas that most needs improving in Bishop’s Castle according to the respondents, in the subsequent question regarding the biggest issues facing children and young people, the most mentioned things were around there being a lack of activities or youth services or out of school, and in the subsequent question about what needs to be done to support children and young people, again the issues related to the lack of activities were the most mentioned, with issues around youth services being the second most mentioned.</a:t>
            </a:r>
          </a:p>
          <a:p>
            <a:pPr marL="342900" indent="-342900">
              <a:lnSpc>
                <a:spcPct val="100000"/>
              </a:lnSpc>
              <a:buFont typeface="Symbol" panose="05050102010706020507" pitchFamily="18" charset="2"/>
              <a:buChar char=""/>
            </a:pPr>
            <a:r>
              <a:rPr lang="en-GB" sz="1200" dirty="0">
                <a:solidFill>
                  <a:srgbClr val="2886C6"/>
                </a:solidFill>
                <a:latin typeface="Arial" panose="020B0604020202020204" pitchFamily="34" charset="0"/>
                <a:ea typeface="Calibri" panose="020F0502020204030204" pitchFamily="34" charset="0"/>
              </a:rPr>
              <a:t>Overwhelming response from the survey as the biggest issue facing children and young people was a lack of activities and things to do, with a lack of out of school activities, lack of youth clubs / youth workers, lack of support and safe places to go also heavily mentioned. Several people also mentioned that boredom led to unsociable / criminal behaviour. Several people also mentioned the lack of activities in their rural area. Issues with accessing sport / leisure facilities were also mentioned separately and there were also numerous mentions of how people had to travel long distances to access things.</a:t>
            </a:r>
            <a:endParaRPr lang="en-GB" sz="1200" dirty="0">
              <a:latin typeface="Arial" panose="020B0604020202020204" pitchFamily="34" charset="0"/>
              <a:ea typeface="Calibri" panose="020F0502020204030204" pitchFamily="34" charset="0"/>
            </a:endParaRPr>
          </a:p>
          <a:p>
            <a:pPr marL="342900" indent="-342900">
              <a:lnSpc>
                <a:spcPct val="100000"/>
              </a:lnSpc>
              <a:spcAft>
                <a:spcPts val="800"/>
              </a:spcAft>
              <a:buFont typeface="Symbol" panose="05050102010706020507" pitchFamily="18" charset="2"/>
              <a:buChar char=""/>
            </a:pPr>
            <a:r>
              <a:rPr lang="en-GB" sz="1200" dirty="0">
                <a:solidFill>
                  <a:srgbClr val="2886C6"/>
                </a:solidFill>
                <a:latin typeface="Arial" panose="020B0604020202020204" pitchFamily="34" charset="0"/>
                <a:ea typeface="Calibri" panose="020F0502020204030204" pitchFamily="34" charset="0"/>
              </a:rPr>
              <a:t>Whilst 66% of all respondents said they did not face challenges to being active in their daily life, some of the ones who did have challenges mentioned the lack of local facilities or transport issues or the time it takes to get to them. </a:t>
            </a:r>
          </a:p>
          <a:p>
            <a:pPr marL="0" indent="0">
              <a:lnSpc>
                <a:spcPct val="100000"/>
              </a:lnSpc>
              <a:spcAft>
                <a:spcPts val="800"/>
              </a:spcAft>
              <a:buNone/>
            </a:pPr>
            <a:endParaRPr lang="en-GB" sz="100" dirty="0">
              <a:solidFill>
                <a:srgbClr val="2886C6"/>
              </a:solidFill>
              <a:latin typeface="Arial" panose="020B0604020202020204" pitchFamily="34" charset="0"/>
              <a:ea typeface="Calibri" panose="020F0502020204030204" pitchFamily="34" charset="0"/>
            </a:endParaRPr>
          </a:p>
          <a:p>
            <a:pPr marL="0" indent="0">
              <a:lnSpc>
                <a:spcPct val="100000"/>
              </a:lnSpc>
              <a:spcBef>
                <a:spcPts val="0"/>
              </a:spcBef>
              <a:buFont typeface="Arial" panose="020B0604020202020204" pitchFamily="34" charset="0"/>
              <a:buNone/>
            </a:pPr>
            <a:r>
              <a:rPr lang="en-GB" sz="1200" i="1" dirty="0">
                <a:latin typeface="Arial" panose="020B0604020202020204" pitchFamily="34" charset="0"/>
                <a:ea typeface="Calibri" panose="020F0502020204030204" pitchFamily="34" charset="0"/>
              </a:rPr>
              <a:t>“Access to a space, just to meet and talk. Promotion of affordable, accessible activities. Education looking at a more child/young person approach rather than results driven. Lack of facilities and activities. There is nothing at all in our village and we are wholly reliant on schools for activities.” </a:t>
            </a:r>
          </a:p>
          <a:p>
            <a:pPr marL="0" indent="0">
              <a:lnSpc>
                <a:spcPct val="100000"/>
              </a:lnSpc>
              <a:spcBef>
                <a:spcPts val="0"/>
              </a:spcBef>
              <a:buFont typeface="Arial" panose="020B0604020202020204" pitchFamily="34" charset="0"/>
              <a:buNone/>
            </a:pPr>
            <a:endParaRPr lang="en-GB" sz="600" i="1" dirty="0">
              <a:latin typeface="Arial" panose="020B0604020202020204" pitchFamily="34" charset="0"/>
              <a:ea typeface="Calibri" panose="020F0502020204030204" pitchFamily="34" charset="0"/>
            </a:endParaRPr>
          </a:p>
          <a:p>
            <a:pPr marL="0" indent="0">
              <a:lnSpc>
                <a:spcPct val="100000"/>
              </a:lnSpc>
              <a:spcBef>
                <a:spcPts val="0"/>
              </a:spcBef>
              <a:buFont typeface="Arial" panose="020B0604020202020204" pitchFamily="34" charset="0"/>
              <a:buNone/>
            </a:pPr>
            <a:r>
              <a:rPr lang="en-GB" sz="1200" i="1" dirty="0">
                <a:latin typeface="Arial" panose="020B0604020202020204" pitchFamily="34" charset="0"/>
                <a:ea typeface="Calibri" panose="020F0502020204030204" pitchFamily="34" charset="0"/>
              </a:rPr>
              <a:t>"Time as you often have to travel to Shrewsbury for decent facilities“</a:t>
            </a:r>
          </a:p>
          <a:p>
            <a:pPr marL="0" indent="0">
              <a:lnSpc>
                <a:spcPct val="100000"/>
              </a:lnSpc>
              <a:spcBef>
                <a:spcPts val="0"/>
              </a:spcBef>
              <a:buFont typeface="Arial" panose="020B0604020202020204" pitchFamily="34" charset="0"/>
              <a:buNone/>
            </a:pPr>
            <a:endParaRPr lang="en-GB" sz="600" dirty="0">
              <a:latin typeface="Arial" panose="020B0604020202020204" pitchFamily="34" charset="0"/>
              <a:ea typeface="Calibri" panose="020F0502020204030204" pitchFamily="34" charset="0"/>
            </a:endParaRPr>
          </a:p>
          <a:p>
            <a:pPr marL="0" indent="0">
              <a:lnSpc>
                <a:spcPct val="100000"/>
              </a:lnSpc>
              <a:spcBef>
                <a:spcPts val="0"/>
              </a:spcBef>
              <a:buFont typeface="Arial" panose="020B0604020202020204" pitchFamily="34" charset="0"/>
              <a:buNone/>
            </a:pPr>
            <a:r>
              <a:rPr lang="en-GB" sz="1200" i="1" dirty="0">
                <a:latin typeface="Arial" panose="020B0604020202020204" pitchFamily="34" charset="0"/>
                <a:ea typeface="Calibri" panose="020F0502020204030204" pitchFamily="34" charset="0"/>
              </a:rPr>
              <a:t>"Yes, nothing easy to get too, having to fit your exercise around the school commitment at the sports centre also not enough activities for older people. No safe places to cycle“</a:t>
            </a:r>
          </a:p>
          <a:p>
            <a:pPr marL="0" indent="0">
              <a:lnSpc>
                <a:spcPct val="100000"/>
              </a:lnSpc>
              <a:spcBef>
                <a:spcPts val="0"/>
              </a:spcBef>
              <a:buFont typeface="Arial" panose="020B0604020202020204" pitchFamily="34" charset="0"/>
              <a:buNone/>
            </a:pPr>
            <a:endParaRPr lang="en-GB" sz="600" dirty="0">
              <a:latin typeface="Arial" panose="020B0604020202020204" pitchFamily="34" charset="0"/>
              <a:ea typeface="Calibri" panose="020F0502020204030204" pitchFamily="34" charset="0"/>
            </a:endParaRPr>
          </a:p>
          <a:p>
            <a:pPr marL="0" indent="0">
              <a:lnSpc>
                <a:spcPct val="100000"/>
              </a:lnSpc>
              <a:spcBef>
                <a:spcPts val="0"/>
              </a:spcBef>
              <a:buFont typeface="Arial" panose="020B0604020202020204" pitchFamily="34" charset="0"/>
              <a:buNone/>
            </a:pPr>
            <a:r>
              <a:rPr lang="en-GB" sz="1200" i="1" dirty="0">
                <a:latin typeface="Arial" panose="020B0604020202020204" pitchFamily="34" charset="0"/>
                <a:ea typeface="Calibri" panose="020F0502020204030204" pitchFamily="34" charset="0"/>
              </a:rPr>
              <a:t>"Apart from walking, cycling, running and horse riding there really isn’t anything to do with out travelling 10 miles or more“</a:t>
            </a:r>
            <a:endParaRPr lang="en-GB" sz="1400" b="1" i="1" dirty="0">
              <a:latin typeface="Arial" panose="020B0604020202020204" pitchFamily="34" charset="0"/>
              <a:ea typeface="Calibri" panose="020F0502020204030204" pitchFamily="34" charset="0"/>
            </a:endParaRPr>
          </a:p>
          <a:p>
            <a:pPr marL="0" indent="0">
              <a:lnSpc>
                <a:spcPct val="100000"/>
              </a:lnSpc>
              <a:spcBef>
                <a:spcPts val="0"/>
              </a:spcBef>
              <a:buFont typeface="Arial" panose="020B0604020202020204" pitchFamily="34" charset="0"/>
              <a:buNone/>
            </a:pPr>
            <a:r>
              <a:rPr lang="en-GB" sz="1200" i="1" dirty="0">
                <a:latin typeface="Arial" panose="020B0604020202020204" pitchFamily="34" charset="0"/>
              </a:rPr>
              <a:t>“Youth workers in BC. Using funding from Sport England or similar to provide a better range of clubs. </a:t>
            </a:r>
          </a:p>
          <a:p>
            <a:pPr marL="0" indent="0">
              <a:lnSpc>
                <a:spcPct val="100000"/>
              </a:lnSpc>
              <a:spcBef>
                <a:spcPts val="0"/>
              </a:spcBef>
              <a:buFont typeface="Arial" panose="020B0604020202020204" pitchFamily="34" charset="0"/>
              <a:buNone/>
            </a:pPr>
            <a:r>
              <a:rPr lang="en-GB" sz="1200" i="1" dirty="0">
                <a:latin typeface="Arial" panose="020B0604020202020204" pitchFamily="34" charset="0"/>
              </a:rPr>
              <a:t>There is very little for my six year old“</a:t>
            </a:r>
          </a:p>
        </p:txBody>
      </p:sp>
    </p:spTree>
    <p:extLst>
      <p:ext uri="{BB962C8B-B14F-4D97-AF65-F5344CB8AC3E}">
        <p14:creationId xmlns:p14="http://schemas.microsoft.com/office/powerpoint/2010/main" val="1464503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692181-D842-46EC-8619-C88C59663F4E}"/>
              </a:ext>
            </a:extLst>
          </p:cNvPr>
          <p:cNvPicPr>
            <a:picLocks noChangeAspect="1"/>
          </p:cNvPicPr>
          <p:nvPr/>
        </p:nvPicPr>
        <p:blipFill>
          <a:blip r:embed="rId2"/>
          <a:stretch>
            <a:fillRect/>
          </a:stretch>
        </p:blipFill>
        <p:spPr>
          <a:xfrm>
            <a:off x="0" y="320608"/>
            <a:ext cx="9144000" cy="6216783"/>
          </a:xfrm>
          <a:prstGeom prst="rect">
            <a:avLst/>
          </a:prstGeom>
        </p:spPr>
      </p:pic>
    </p:spTree>
    <p:extLst>
      <p:ext uri="{BB962C8B-B14F-4D97-AF65-F5344CB8AC3E}">
        <p14:creationId xmlns:p14="http://schemas.microsoft.com/office/powerpoint/2010/main" val="2572371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49</a:t>
            </a:fld>
            <a:endParaRPr>
              <a:solidFill>
                <a:srgbClr val="888888"/>
              </a:solidFill>
              <a:latin typeface="Calibri"/>
              <a:ea typeface="Calibri"/>
              <a:cs typeface="Calibri"/>
              <a:sym typeface="Calibri"/>
            </a:endParaRPr>
          </a:p>
        </p:txBody>
      </p:sp>
      <p:sp>
        <p:nvSpPr>
          <p:cNvPr id="7" name="Title 6">
            <a:extLst>
              <a:ext uri="{FF2B5EF4-FFF2-40B4-BE49-F238E27FC236}">
                <a16:creationId xmlns:a16="http://schemas.microsoft.com/office/drawing/2014/main" id="{6FB5B414-3E77-50B2-5956-57EBFB107011}"/>
              </a:ext>
            </a:extLst>
          </p:cNvPr>
          <p:cNvSpPr>
            <a:spLocks noGrp="1"/>
          </p:cNvSpPr>
          <p:nvPr>
            <p:ph type="title"/>
          </p:nvPr>
        </p:nvSpPr>
        <p:spPr>
          <a:xfrm>
            <a:off x="1009650" y="335819"/>
            <a:ext cx="7505700" cy="6014793"/>
          </a:xfrm>
        </p:spPr>
        <p:txBody>
          <a:bodyPr>
            <a:normAutofit/>
          </a:bodyPr>
          <a:lstStyle/>
          <a:p>
            <a:pPr algn="ctr" rtl="0"/>
            <a:r>
              <a:rPr lang="en-GB" sz="8000">
                <a:solidFill>
                  <a:srgbClr val="2E74B5"/>
                </a:solidFill>
                <a:latin typeface="Arial"/>
                <a:ea typeface="Segoe UI"/>
                <a:cs typeface="Segoe UI"/>
              </a:rPr>
              <a:t>Group Discussion</a:t>
            </a:r>
            <a:r>
              <a:rPr lang="en-GB" sz="8000">
                <a:solidFill>
                  <a:srgbClr val="2E74B5"/>
                </a:solidFill>
                <a:latin typeface="Arial"/>
                <a:ea typeface="Arial"/>
                <a:cs typeface="Arial"/>
              </a:rPr>
              <a:t> </a:t>
            </a:r>
          </a:p>
          <a:p>
            <a:pPr rtl="0"/>
            <a:endParaRPr lang="en-GB" sz="2800">
              <a:solidFill>
                <a:srgbClr val="2E74B5"/>
              </a:solidFill>
              <a:latin typeface="Arial"/>
              <a:ea typeface="Arial"/>
              <a:cs typeface="Arial"/>
            </a:endParaRPr>
          </a:p>
          <a:p>
            <a:r>
              <a:rPr lang="en-GB" sz="2800">
                <a:solidFill>
                  <a:srgbClr val="2E74B5"/>
                </a:solidFill>
                <a:latin typeface="Arial"/>
                <a:ea typeface="Segoe UI"/>
                <a:cs typeface="Segoe UI"/>
              </a:rPr>
              <a:t>1. What is happening around each theme  </a:t>
            </a:r>
            <a:br>
              <a:rPr lang="en-GB" sz="2800">
                <a:latin typeface="Arial"/>
                <a:ea typeface="Segoe UI"/>
                <a:cs typeface="Segoe UI"/>
              </a:rPr>
            </a:br>
            <a:r>
              <a:rPr lang="en-GB" sz="2800">
                <a:solidFill>
                  <a:srgbClr val="2E74B5"/>
                </a:solidFill>
                <a:latin typeface="Arial"/>
                <a:ea typeface="Segoe UI"/>
                <a:cs typeface="Segoe UI"/>
              </a:rPr>
              <a:t>    already? </a:t>
            </a:r>
            <a:r>
              <a:rPr lang="en-GB" sz="2800">
                <a:solidFill>
                  <a:srgbClr val="2E74B5"/>
                </a:solidFill>
                <a:latin typeface="Arial"/>
                <a:ea typeface="Arial"/>
                <a:cs typeface="Arial"/>
              </a:rPr>
              <a:t> </a:t>
            </a:r>
          </a:p>
          <a:p>
            <a:pPr rtl="0"/>
            <a:endParaRPr lang="en-GB" sz="2800">
              <a:solidFill>
                <a:srgbClr val="2E74B5"/>
              </a:solidFill>
              <a:latin typeface="Arial"/>
              <a:ea typeface="Arial"/>
              <a:cs typeface="Arial"/>
            </a:endParaRPr>
          </a:p>
          <a:p>
            <a:r>
              <a:rPr lang="en-GB" sz="2800">
                <a:solidFill>
                  <a:srgbClr val="2E74B5"/>
                </a:solidFill>
                <a:latin typeface="Arial"/>
                <a:ea typeface="Segoe UI"/>
                <a:cs typeface="Segoe UI"/>
              </a:rPr>
              <a:t>2. How are we working with the local </a:t>
            </a:r>
            <a:br>
              <a:rPr lang="en-GB" sz="2800">
                <a:solidFill>
                  <a:srgbClr val="2E74B5"/>
                </a:solidFill>
                <a:latin typeface="Arial"/>
                <a:ea typeface="Segoe UI"/>
                <a:cs typeface="Segoe UI"/>
              </a:rPr>
            </a:br>
            <a:r>
              <a:rPr lang="en-GB" sz="2800">
                <a:solidFill>
                  <a:srgbClr val="2E74B5"/>
                </a:solidFill>
                <a:latin typeface="Arial"/>
                <a:ea typeface="Segoe UI"/>
                <a:cs typeface="Segoe UI"/>
              </a:rPr>
              <a:t>    population? </a:t>
            </a:r>
            <a:r>
              <a:rPr lang="en-GB" sz="2800">
                <a:solidFill>
                  <a:srgbClr val="2E74B5"/>
                </a:solidFill>
                <a:latin typeface="Arial"/>
                <a:ea typeface="Arial"/>
                <a:cs typeface="Arial"/>
              </a:rPr>
              <a:t> </a:t>
            </a:r>
          </a:p>
          <a:p>
            <a:pPr rtl="0"/>
            <a:endParaRPr lang="en-GB" sz="2800">
              <a:solidFill>
                <a:srgbClr val="2E74B5"/>
              </a:solidFill>
              <a:latin typeface="Arial"/>
              <a:ea typeface="Arial"/>
              <a:cs typeface="Arial"/>
            </a:endParaRPr>
          </a:p>
          <a:p>
            <a:pPr rtl="0"/>
            <a:r>
              <a:rPr lang="en-GB" sz="2800">
                <a:solidFill>
                  <a:srgbClr val="2E74B5"/>
                </a:solidFill>
                <a:latin typeface="Arial"/>
                <a:ea typeface="Segoe UI"/>
                <a:cs typeface="Segoe UI"/>
              </a:rPr>
              <a:t>3. Recommendations?</a:t>
            </a:r>
            <a:endParaRPr lang="en-GB"/>
          </a:p>
        </p:txBody>
      </p:sp>
    </p:spTree>
    <p:extLst>
      <p:ext uri="{BB962C8B-B14F-4D97-AF65-F5344CB8AC3E}">
        <p14:creationId xmlns:p14="http://schemas.microsoft.com/office/powerpoint/2010/main" val="381293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7"/>
        <p:cNvGrpSpPr/>
        <p:nvPr/>
      </p:nvGrpSpPr>
      <p:grpSpPr>
        <a:xfrm>
          <a:off x="0" y="0"/>
          <a:ext cx="0" cy="0"/>
          <a:chOff x="0" y="0"/>
          <a:chExt cx="0" cy="0"/>
        </a:xfrm>
      </p:grpSpPr>
      <p:sp>
        <p:nvSpPr>
          <p:cNvPr id="162" name="Google Shape;162;p25"/>
          <p:cNvSpPr txBox="1"/>
          <p:nvPr/>
        </p:nvSpPr>
        <p:spPr>
          <a:xfrm>
            <a:off x="647024" y="995098"/>
            <a:ext cx="7722615" cy="900225"/>
          </a:xfrm>
          <a:prstGeom prst="rect">
            <a:avLst/>
          </a:prstGeom>
          <a:noFill/>
          <a:ln>
            <a:noFill/>
          </a:ln>
        </p:spPr>
        <p:txBody>
          <a:bodyPr spcFirstLastPara="1" wrap="square" lIns="68569" tIns="34275" rIns="68569" bIns="34275" anchor="t" anchorCtr="0">
            <a:noAutofit/>
          </a:bodyPr>
          <a:lstStyle/>
          <a:p>
            <a:r>
              <a:rPr lang="en-GB" sz="2800" b="1">
                <a:solidFill>
                  <a:srgbClr val="0070C0"/>
                </a:solidFill>
                <a:latin typeface="Arial" panose="020B0604020202020204" pitchFamily="34" charset="0"/>
                <a:ea typeface="Calibri"/>
                <a:cs typeface="Arial" panose="020B0604020202020204" pitchFamily="34" charset="0"/>
                <a:sym typeface="Calibri"/>
              </a:rPr>
              <a:t>Today people in Shropshire are living longer, but not necessarily healthier lives…</a:t>
            </a:r>
            <a:endParaRPr sz="1400" b="1">
              <a:solidFill>
                <a:srgbClr val="0070C0"/>
              </a:solidFill>
              <a:latin typeface="Arial" panose="020B0604020202020204" pitchFamily="34" charset="0"/>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F640CC5A-6495-494F-84B9-9E998F311AB0}"/>
              </a:ext>
            </a:extLst>
          </p:cNvPr>
          <p:cNvGraphicFramePr>
            <a:graphicFrameLocks noGrp="1"/>
          </p:cNvGraphicFramePr>
          <p:nvPr>
            <p:ph idx="1"/>
            <p:extLst>
              <p:ext uri="{D42A27DB-BD31-4B8C-83A1-F6EECF244321}">
                <p14:modId xmlns:p14="http://schemas.microsoft.com/office/powerpoint/2010/main" val="2144887640"/>
              </p:ext>
            </p:extLst>
          </p:nvPr>
        </p:nvGraphicFramePr>
        <p:xfrm>
          <a:off x="98964" y="2024919"/>
          <a:ext cx="8946073" cy="2587357"/>
        </p:xfrm>
        <a:graphic>
          <a:graphicData uri="http://schemas.openxmlformats.org/drawingml/2006/table">
            <a:tbl>
              <a:tblPr firstRow="1" firstCol="1" bandRow="1">
                <a:tableStyleId>{5C22544A-7EE6-4342-B048-85BDC9FD1C3A}</a:tableStyleId>
              </a:tblPr>
              <a:tblGrid>
                <a:gridCol w="2712330">
                  <a:extLst>
                    <a:ext uri="{9D8B030D-6E8A-4147-A177-3AD203B41FA5}">
                      <a16:colId xmlns:a16="http://schemas.microsoft.com/office/drawing/2014/main" val="2237374028"/>
                    </a:ext>
                  </a:extLst>
                </a:gridCol>
                <a:gridCol w="1634246">
                  <a:extLst>
                    <a:ext uri="{9D8B030D-6E8A-4147-A177-3AD203B41FA5}">
                      <a16:colId xmlns:a16="http://schemas.microsoft.com/office/drawing/2014/main" val="3549534021"/>
                    </a:ext>
                  </a:extLst>
                </a:gridCol>
                <a:gridCol w="1468877">
                  <a:extLst>
                    <a:ext uri="{9D8B030D-6E8A-4147-A177-3AD203B41FA5}">
                      <a16:colId xmlns:a16="http://schemas.microsoft.com/office/drawing/2014/main" val="2463720068"/>
                    </a:ext>
                  </a:extLst>
                </a:gridCol>
                <a:gridCol w="1721796">
                  <a:extLst>
                    <a:ext uri="{9D8B030D-6E8A-4147-A177-3AD203B41FA5}">
                      <a16:colId xmlns:a16="http://schemas.microsoft.com/office/drawing/2014/main" val="807314266"/>
                    </a:ext>
                  </a:extLst>
                </a:gridCol>
                <a:gridCol w="1408824">
                  <a:extLst>
                    <a:ext uri="{9D8B030D-6E8A-4147-A177-3AD203B41FA5}">
                      <a16:colId xmlns:a16="http://schemas.microsoft.com/office/drawing/2014/main" val="1152413952"/>
                    </a:ext>
                  </a:extLst>
                </a:gridCol>
              </a:tblGrid>
              <a:tr h="352073">
                <a:tc>
                  <a:txBody>
                    <a:bodyPr/>
                    <a:lstStyle/>
                    <a:p>
                      <a:pPr algn="l">
                        <a:lnSpc>
                          <a:spcPct val="107000"/>
                        </a:lnSpc>
                        <a:spcAft>
                          <a:spcPts val="800"/>
                        </a:spcAft>
                      </a:pPr>
                      <a:r>
                        <a:rPr lang="en-GB" sz="1400" b="1">
                          <a:effectLst/>
                          <a:latin typeface="Arial" panose="020B0604020202020204" pitchFamily="34" charset="0"/>
                          <a:cs typeface="Arial" panose="020B0604020202020204" pitchFamily="34" charset="0"/>
                        </a:rPr>
                        <a:t>Measure</a:t>
                      </a: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England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Shropshire</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Range (Ward)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Range (Ward)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67122271"/>
                  </a:ext>
                </a:extLst>
              </a:tr>
              <a:tr h="298114">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IMD Score</a:t>
                      </a: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21.7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17.2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3.7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37.6 (</a:t>
                      </a:r>
                      <a:r>
                        <a:rPr lang="en-GB" sz="1200" err="1">
                          <a:effectLst/>
                          <a:latin typeface="Arial" panose="020B0604020202020204" pitchFamily="34" charset="0"/>
                          <a:cs typeface="Arial" panose="020B0604020202020204" pitchFamily="34" charset="0"/>
                        </a:rPr>
                        <a:t>Harlescott</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204446882"/>
                  </a:ext>
                </a:extLst>
              </a:tr>
              <a:tr h="35949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Life expectancy at birth, (Male)</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79.7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80.5</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75.3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85.8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847496679"/>
                  </a:ext>
                </a:extLst>
              </a:tr>
              <a:tr h="35007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Life expectancy at birth, (Female)</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83.2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83.6</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79.5 (Tern)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89.6 (Clun)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100736813"/>
                  </a:ext>
                </a:extLst>
              </a:tr>
              <a:tr h="35007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Deaths all causes, all ages,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96.7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65.4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145 (</a:t>
                      </a:r>
                      <a:r>
                        <a:rPr lang="en-GB" sz="1200" err="1">
                          <a:effectLst/>
                          <a:latin typeface="Arial" panose="020B0604020202020204" pitchFamily="34" charset="0"/>
                          <a:cs typeface="Arial" panose="020B0604020202020204" pitchFamily="34" charset="0"/>
                        </a:rPr>
                        <a:t>Worfield</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934610464"/>
                  </a:ext>
                </a:extLst>
              </a:tr>
              <a:tr h="394363">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Deaths all causes, under 75,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89.7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55.2 (Clun)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149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633735041"/>
                  </a:ext>
                </a:extLst>
              </a:tr>
              <a:tr h="48316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Preventable deaths, under 75,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85.7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48.2 (</a:t>
                      </a:r>
                      <a:r>
                        <a:rPr lang="en-GB" sz="1200" err="1">
                          <a:effectLst/>
                          <a:latin typeface="Arial" panose="020B0604020202020204" pitchFamily="34" charset="0"/>
                          <a:cs typeface="Arial" panose="020B0604020202020204" pitchFamily="34" charset="0"/>
                        </a:rPr>
                        <a:t>Corvedale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160.6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480785499"/>
                  </a:ext>
                </a:extLst>
              </a:tr>
            </a:tbl>
          </a:graphicData>
        </a:graphic>
      </p:graphicFrame>
      <p:graphicFrame>
        <p:nvGraphicFramePr>
          <p:cNvPr id="9" name="Table 8">
            <a:extLst>
              <a:ext uri="{FF2B5EF4-FFF2-40B4-BE49-F238E27FC236}">
                <a16:creationId xmlns:a16="http://schemas.microsoft.com/office/drawing/2014/main" id="{DBE16929-041C-4262-BF42-D5D875E12261}"/>
              </a:ext>
            </a:extLst>
          </p:cNvPr>
          <p:cNvGraphicFramePr>
            <a:graphicFrameLocks noGrp="1"/>
          </p:cNvGraphicFramePr>
          <p:nvPr>
            <p:extLst>
              <p:ext uri="{D42A27DB-BD31-4B8C-83A1-F6EECF244321}">
                <p14:modId xmlns:p14="http://schemas.microsoft.com/office/powerpoint/2010/main" val="1544951619"/>
              </p:ext>
            </p:extLst>
          </p:nvPr>
        </p:nvGraphicFramePr>
        <p:xfrm>
          <a:off x="98964" y="4689511"/>
          <a:ext cx="4181205" cy="2168489"/>
        </p:xfrm>
        <a:graphic>
          <a:graphicData uri="http://schemas.openxmlformats.org/drawingml/2006/table">
            <a:tbl>
              <a:tblPr firstRow="1" firstCol="1" bandRow="1">
                <a:tableStyleId>{5C22544A-7EE6-4342-B048-85BDC9FD1C3A}</a:tableStyleId>
              </a:tblPr>
              <a:tblGrid>
                <a:gridCol w="2280007">
                  <a:extLst>
                    <a:ext uri="{9D8B030D-6E8A-4147-A177-3AD203B41FA5}">
                      <a16:colId xmlns:a16="http://schemas.microsoft.com/office/drawing/2014/main" val="3062242064"/>
                    </a:ext>
                  </a:extLst>
                </a:gridCol>
                <a:gridCol w="1096784">
                  <a:extLst>
                    <a:ext uri="{9D8B030D-6E8A-4147-A177-3AD203B41FA5}">
                      <a16:colId xmlns:a16="http://schemas.microsoft.com/office/drawing/2014/main" val="816310402"/>
                    </a:ext>
                  </a:extLst>
                </a:gridCol>
                <a:gridCol w="804414">
                  <a:extLst>
                    <a:ext uri="{9D8B030D-6E8A-4147-A177-3AD203B41FA5}">
                      <a16:colId xmlns:a16="http://schemas.microsoft.com/office/drawing/2014/main" val="3064950072"/>
                    </a:ext>
                  </a:extLst>
                </a:gridCol>
              </a:tblGrid>
              <a:tr h="320681">
                <a:tc>
                  <a:txBody>
                    <a:bodyPr/>
                    <a:lstStyle/>
                    <a:p>
                      <a:pPr algn="l">
                        <a:lnSpc>
                          <a:spcPct val="107000"/>
                        </a:lnSpc>
                        <a:spcAft>
                          <a:spcPts val="800"/>
                        </a:spcAft>
                      </a:pPr>
                      <a:r>
                        <a:rPr lang="en-GB" sz="1400" b="1">
                          <a:effectLst/>
                          <a:latin typeface="Arial" panose="020B0604020202020204" pitchFamily="34" charset="0"/>
                          <a:cs typeface="Arial" panose="020B0604020202020204" pitchFamily="34" charset="0"/>
                        </a:rPr>
                        <a:t>Indicator </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Shropshire</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England</a:t>
                      </a:r>
                      <a:endParaRPr lang="en-GB" sz="800" b="1">
                        <a:effectLst/>
                        <a:latin typeface="Arial" panose="020B060402020202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31002"/>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Healthy Life Expectancy (HLE) 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62.8</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63.1</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171461960"/>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Inequality in HLE 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5.5</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9.7</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97086878"/>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HLE Females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67.1</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63.9</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307511430"/>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Inequality in HLE Females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3.5</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7.9</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737597452"/>
                  </a:ext>
                </a:extLst>
              </a:tr>
            </a:tbl>
          </a:graphicData>
        </a:graphic>
      </p:graphicFrame>
      <p:graphicFrame>
        <p:nvGraphicFramePr>
          <p:cNvPr id="10" name="Table 9">
            <a:extLst>
              <a:ext uri="{FF2B5EF4-FFF2-40B4-BE49-F238E27FC236}">
                <a16:creationId xmlns:a16="http://schemas.microsoft.com/office/drawing/2014/main" id="{C72EC62D-3F7D-40AC-8A38-A800A3B0B6FE}"/>
              </a:ext>
            </a:extLst>
          </p:cNvPr>
          <p:cNvGraphicFramePr>
            <a:graphicFrameLocks noGrp="1"/>
          </p:cNvGraphicFramePr>
          <p:nvPr>
            <p:extLst>
              <p:ext uri="{D42A27DB-BD31-4B8C-83A1-F6EECF244321}">
                <p14:modId xmlns:p14="http://schemas.microsoft.com/office/powerpoint/2010/main" val="1821645952"/>
              </p:ext>
            </p:extLst>
          </p:nvPr>
        </p:nvGraphicFramePr>
        <p:xfrm>
          <a:off x="4682150" y="4689511"/>
          <a:ext cx="4362886" cy="1427655"/>
        </p:xfrm>
        <a:graphic>
          <a:graphicData uri="http://schemas.openxmlformats.org/drawingml/2006/table">
            <a:tbl>
              <a:tblPr firstRow="1" bandRow="1">
                <a:tableStyleId>{5C22544A-7EE6-4342-B048-85BDC9FD1C3A}</a:tableStyleId>
              </a:tblPr>
              <a:tblGrid>
                <a:gridCol w="1806198">
                  <a:extLst>
                    <a:ext uri="{9D8B030D-6E8A-4147-A177-3AD203B41FA5}">
                      <a16:colId xmlns:a16="http://schemas.microsoft.com/office/drawing/2014/main" val="3293760553"/>
                    </a:ext>
                  </a:extLst>
                </a:gridCol>
                <a:gridCol w="1488332">
                  <a:extLst>
                    <a:ext uri="{9D8B030D-6E8A-4147-A177-3AD203B41FA5}">
                      <a16:colId xmlns:a16="http://schemas.microsoft.com/office/drawing/2014/main" val="2041512708"/>
                    </a:ext>
                  </a:extLst>
                </a:gridCol>
                <a:gridCol w="1068356">
                  <a:extLst>
                    <a:ext uri="{9D8B030D-6E8A-4147-A177-3AD203B41FA5}">
                      <a16:colId xmlns:a16="http://schemas.microsoft.com/office/drawing/2014/main" val="296585154"/>
                    </a:ext>
                  </a:extLst>
                </a:gridCol>
              </a:tblGrid>
              <a:tr h="177054">
                <a:tc>
                  <a:txBody>
                    <a:bodyPr/>
                    <a:lstStyle/>
                    <a:p>
                      <a:pPr algn="ctr"/>
                      <a:r>
                        <a:rPr lang="en-GB" sz="1400">
                          <a:latin typeface="Arial" panose="020B0604020202020204" pitchFamily="34" charset="0"/>
                          <a:cs typeface="Arial" panose="020B0604020202020204" pitchFamily="34" charset="0"/>
                        </a:rPr>
                        <a:t>Ward</a:t>
                      </a:r>
                    </a:p>
                  </a:txBody>
                  <a:tcPr marL="68588" marR="68588" marT="34275" marB="34275"/>
                </a:tc>
                <a:tc>
                  <a:txBody>
                    <a:bodyPr/>
                    <a:lstStyle/>
                    <a:p>
                      <a:pPr algn="ctr"/>
                      <a:r>
                        <a:rPr lang="en-GB" sz="1400">
                          <a:latin typeface="Arial" panose="020B0604020202020204" pitchFamily="34" charset="0"/>
                          <a:cs typeface="Arial" panose="020B0604020202020204" pitchFamily="34" charset="0"/>
                        </a:rPr>
                        <a:t>Bishop’s Castle</a:t>
                      </a:r>
                    </a:p>
                  </a:txBody>
                  <a:tcPr marL="68588" marR="68588" marT="34275" marB="34275"/>
                </a:tc>
                <a:tc>
                  <a:txBody>
                    <a:bodyPr/>
                    <a:lstStyle/>
                    <a:p>
                      <a:pPr algn="ctr"/>
                      <a:r>
                        <a:rPr lang="en-GB" sz="1400">
                          <a:latin typeface="Arial" panose="020B0604020202020204" pitchFamily="34" charset="0"/>
                          <a:cs typeface="Arial" panose="020B0604020202020204" pitchFamily="34" charset="0"/>
                        </a:rPr>
                        <a:t>Copthorne</a:t>
                      </a:r>
                    </a:p>
                  </a:txBody>
                  <a:tcPr marL="68588" marR="68588" marT="34275" marB="34275"/>
                </a:tc>
                <a:extLst>
                  <a:ext uri="{0D108BD9-81ED-4DB2-BD59-A6C34878D82A}">
                    <a16:rowId xmlns:a16="http://schemas.microsoft.com/office/drawing/2014/main" val="3629531450"/>
                  </a:ext>
                </a:extLst>
              </a:tr>
              <a:tr h="54379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Male Life Expectancy</a:t>
                      </a:r>
                    </a:p>
                  </a:txBody>
                  <a:tcPr marL="68588" marR="68588" marT="34275" marB="34275"/>
                </a:tc>
                <a:tc>
                  <a:txBody>
                    <a:bodyPr/>
                    <a:lstStyle/>
                    <a:p>
                      <a:pPr algn="ctr"/>
                      <a:r>
                        <a:rPr lang="en-GB" sz="1200">
                          <a:latin typeface="Arial" panose="020B0604020202020204" pitchFamily="34" charset="0"/>
                          <a:cs typeface="Arial" panose="020B0604020202020204" pitchFamily="34" charset="0"/>
                        </a:rPr>
                        <a:t>80.3 years</a:t>
                      </a:r>
                    </a:p>
                  </a:txBody>
                  <a:tcPr marL="68588" marR="68588" marT="34275" marB="34275"/>
                </a:tc>
                <a:tc>
                  <a:txBody>
                    <a:bodyPr/>
                    <a:lstStyle/>
                    <a:p>
                      <a:pPr algn="ctr"/>
                      <a:r>
                        <a:rPr lang="en-GB" sz="1200">
                          <a:latin typeface="Arial" panose="020B0604020202020204" pitchFamily="34" charset="0"/>
                          <a:cs typeface="Arial" panose="020B0604020202020204" pitchFamily="34" charset="0"/>
                        </a:rPr>
                        <a:t>85.8 years</a:t>
                      </a:r>
                    </a:p>
                  </a:txBody>
                  <a:tcPr marL="68588" marR="68588" marT="34275" marB="34275"/>
                </a:tc>
                <a:extLst>
                  <a:ext uri="{0D108BD9-81ED-4DB2-BD59-A6C34878D82A}">
                    <a16:rowId xmlns:a16="http://schemas.microsoft.com/office/drawing/2014/main" val="2518987255"/>
                  </a:ext>
                </a:extLst>
              </a:tr>
              <a:tr h="45232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Female Life Expectancy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100">
                        <a:latin typeface="Arial" panose="020B0604020202020204" pitchFamily="34" charset="0"/>
                        <a:cs typeface="Arial" panose="020B0604020202020204" pitchFamily="34" charset="0"/>
                      </a:endParaRPr>
                    </a:p>
                  </a:txBody>
                  <a:tcPr marL="68588" marR="68588" marT="34275" marB="34275"/>
                </a:tc>
                <a:tc>
                  <a:txBody>
                    <a:bodyPr/>
                    <a:lstStyle/>
                    <a:p>
                      <a:pPr algn="ctr"/>
                      <a:r>
                        <a:rPr lang="en-GB" sz="1200">
                          <a:latin typeface="Arial" panose="020B0604020202020204" pitchFamily="34" charset="0"/>
                          <a:cs typeface="Arial" panose="020B0604020202020204" pitchFamily="34" charset="0"/>
                        </a:rPr>
                        <a:t>88.1 years</a:t>
                      </a:r>
                    </a:p>
                  </a:txBody>
                  <a:tcPr marL="68588" marR="68588" marT="34275" marB="34275"/>
                </a:tc>
                <a:tc>
                  <a:txBody>
                    <a:bodyPr/>
                    <a:lstStyle/>
                    <a:p>
                      <a:pPr algn="ctr"/>
                      <a:r>
                        <a:rPr lang="en-GB" sz="1200">
                          <a:latin typeface="Arial" panose="020B0604020202020204" pitchFamily="34" charset="0"/>
                          <a:cs typeface="Arial" panose="020B0604020202020204" pitchFamily="34" charset="0"/>
                        </a:rPr>
                        <a:t>87.7 years</a:t>
                      </a:r>
                    </a:p>
                  </a:txBody>
                  <a:tcPr marL="68588" marR="68588" marT="34275" marB="34275"/>
                </a:tc>
                <a:extLst>
                  <a:ext uri="{0D108BD9-81ED-4DB2-BD59-A6C34878D82A}">
                    <a16:rowId xmlns:a16="http://schemas.microsoft.com/office/drawing/2014/main" val="403453957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C585AA8-DA92-4251-9B75-E4D575537209}"/>
              </a:ext>
            </a:extLst>
          </p:cNvPr>
          <p:cNvSpPr txBox="1">
            <a:spLocks noChangeArrowheads="1"/>
          </p:cNvSpPr>
          <p:nvPr/>
        </p:nvSpPr>
        <p:spPr bwMode="auto">
          <a:xfrm>
            <a:off x="134710" y="1777889"/>
            <a:ext cx="5003276" cy="475537"/>
          </a:xfrm>
          <a:prstGeom prst="rect">
            <a:avLst/>
          </a:prstGeom>
          <a:solidFill>
            <a:srgbClr val="FFFFFF"/>
          </a:solidFill>
          <a:ln w="9525">
            <a:solidFill>
              <a:srgbClr val="000000"/>
            </a:solidFill>
            <a:miter lim="800000"/>
            <a:headEnd/>
            <a:tailEnd/>
          </a:ln>
        </p:spPr>
        <p:txBody>
          <a:bodyPr rot="0" vert="horz" wrap="square" lIns="51435" tIns="25718" rIns="51435" bIns="25718" rtlCol="0" anchor="t" anchorCtr="0">
            <a:noAutofit/>
          </a:bodyPr>
          <a:lstStyle>
            <a:lvl1pPr algn="l" defTabSz="914400" rtl="0" eaLnBrk="1" latinLnBrk="0" hangingPunct="1">
              <a:lnSpc>
                <a:spcPct val="90000"/>
              </a:lnSpc>
              <a:spcBef>
                <a:spcPct val="0"/>
              </a:spcBef>
              <a:buNone/>
              <a:defRPr sz="3800" b="1" kern="1200">
                <a:solidFill>
                  <a:srgbClr val="0087CA"/>
                </a:solidFill>
                <a:latin typeface="Arial" panose="020B0604020202020204" pitchFamily="34" charset="0"/>
                <a:ea typeface="+mj-ea"/>
                <a:cs typeface="Arial" panose="020B0604020202020204" pitchFamily="34" charset="0"/>
              </a:defRPr>
            </a:lvl1pPr>
          </a:lstStyle>
          <a:p>
            <a:pPr algn="ctr" defTabSz="685783">
              <a:lnSpc>
                <a:spcPct val="107000"/>
              </a:lnSpc>
              <a:spcAft>
                <a:spcPts val="450"/>
              </a:spcAft>
              <a:defRPr/>
            </a:pPr>
            <a:r>
              <a:rPr lang="en-GB" sz="1200">
                <a:solidFill>
                  <a:srgbClr val="CC99FF"/>
                </a:solidFill>
                <a:ea typeface="Calibri" panose="020F0502020204030204" pitchFamily="34" charset="0"/>
                <a:cs typeface="Times New Roman" panose="02020603050405020304" pitchFamily="18" charset="0"/>
              </a:rPr>
              <a:t>Understanding and Addressing Inequalities </a:t>
            </a:r>
          </a:p>
          <a:p>
            <a:pPr algn="ctr" defTabSz="685783">
              <a:lnSpc>
                <a:spcPct val="107000"/>
              </a:lnSpc>
              <a:spcAft>
                <a:spcPts val="450"/>
              </a:spcAft>
              <a:defRPr/>
            </a:pPr>
            <a:r>
              <a:rPr lang="en-GB" sz="1200">
                <a:solidFill>
                  <a:srgbClr val="CC99FF"/>
                </a:solidFill>
                <a:ea typeface="Calibri" panose="020F0502020204030204" pitchFamily="34" charset="0"/>
                <a:cs typeface="Times New Roman" panose="02020603050405020304" pitchFamily="18" charset="0"/>
              </a:rPr>
              <a:t>– taking a preventative approach</a:t>
            </a:r>
            <a:endParaRPr lang="en-GB" sz="12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4AE1ACF-0672-4A25-A843-D75F453846D7}"/>
              </a:ext>
            </a:extLst>
          </p:cNvPr>
          <p:cNvPicPr/>
          <p:nvPr/>
        </p:nvPicPr>
        <p:blipFill rotWithShape="1">
          <a:blip r:embed="rId3" cstate="print">
            <a:extLst>
              <a:ext uri="{28A0092B-C50C-407E-A947-70E740481C1C}">
                <a14:useLocalDpi xmlns:a14="http://schemas.microsoft.com/office/drawing/2010/main" val="0"/>
              </a:ext>
            </a:extLst>
          </a:blip>
          <a:srcRect l="962" r="2" b="1"/>
          <a:stretch/>
        </p:blipFill>
        <p:spPr>
          <a:xfrm>
            <a:off x="134710" y="2275696"/>
            <a:ext cx="5003276" cy="3786490"/>
          </a:xfrm>
          <a:prstGeom prst="rect">
            <a:avLst/>
          </a:prstGeom>
        </p:spPr>
      </p:pic>
      <p:sp>
        <p:nvSpPr>
          <p:cNvPr id="6" name="Text Box 2">
            <a:extLst>
              <a:ext uri="{FF2B5EF4-FFF2-40B4-BE49-F238E27FC236}">
                <a16:creationId xmlns:a16="http://schemas.microsoft.com/office/drawing/2014/main" id="{7BF8E42C-6AD3-45EA-8F44-5A515393BEFE}"/>
              </a:ext>
            </a:extLst>
          </p:cNvPr>
          <p:cNvSpPr txBox="1">
            <a:spLocks noChangeArrowheads="1"/>
          </p:cNvSpPr>
          <p:nvPr/>
        </p:nvSpPr>
        <p:spPr bwMode="auto">
          <a:xfrm>
            <a:off x="134710" y="6070516"/>
            <a:ext cx="5003276" cy="690207"/>
          </a:xfrm>
          <a:prstGeom prst="rect">
            <a:avLst/>
          </a:prstGeom>
          <a:solidFill>
            <a:schemeClr val="accent4">
              <a:lumMod val="75000"/>
            </a:schemeClr>
          </a:solidFill>
          <a:ln w="9525">
            <a:solidFill>
              <a:srgbClr val="000000"/>
            </a:solidFill>
            <a:miter lim="800000"/>
            <a:headEnd/>
            <a:tailEnd/>
          </a:ln>
        </p:spPr>
        <p:txBody>
          <a:bodyPr rot="0" vert="horz" wrap="square" lIns="51435" tIns="25718" rIns="51435" bIns="25718" anchor="t" anchorCtr="0">
            <a:noAutofit/>
          </a:bodyPr>
          <a:lstStyle/>
          <a:p>
            <a:pPr algn="ctr" defTabSz="514337">
              <a:lnSpc>
                <a:spcPct val="107000"/>
              </a:lnSpc>
              <a:spcAft>
                <a:spcPts val="450"/>
              </a:spcAft>
              <a:defRPr/>
            </a:pPr>
            <a:r>
              <a:rPr lang="en-GB" sz="1400" b="1">
                <a:latin typeface="Arial" panose="020B0604020202020204" pitchFamily="34" charset="0"/>
                <a:ea typeface="Calibri" panose="020F0502020204030204" pitchFamily="34" charset="0"/>
                <a:cs typeface="Times New Roman" panose="02020603050405020304" pitchFamily="18" charset="0"/>
              </a:rPr>
              <a:t>Understanding our Population Health/Population Health Management (Insight/JSNA)</a:t>
            </a:r>
            <a:endParaRPr lang="en-GB" sz="140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06CA1432-B91A-49B1-A25A-D6CC40EF6FFB}"/>
              </a:ext>
            </a:extLst>
          </p:cNvPr>
          <p:cNvSpPr txBox="1">
            <a:spLocks noChangeArrowheads="1"/>
          </p:cNvSpPr>
          <p:nvPr/>
        </p:nvSpPr>
        <p:spPr bwMode="auto">
          <a:xfrm>
            <a:off x="2021511" y="3609541"/>
            <a:ext cx="1114610" cy="238676"/>
          </a:xfrm>
          <a:prstGeom prst="rect">
            <a:avLst/>
          </a:prstGeom>
          <a:solidFill>
            <a:srgbClr val="FFFFFF"/>
          </a:solidFill>
          <a:ln w="9525">
            <a:solidFill>
              <a:srgbClr val="000000"/>
            </a:solidFill>
            <a:miter lim="800000"/>
            <a:headEnd/>
            <a:tailEnd/>
          </a:ln>
        </p:spPr>
        <p:txBody>
          <a:bodyPr rot="0" vert="horz" wrap="square" lIns="51435" tIns="25718" rIns="51435" bIns="25718" anchor="t" anchorCtr="0">
            <a:noAutofit/>
          </a:bodyPr>
          <a:lstStyle/>
          <a:p>
            <a:pPr algn="ctr" defTabSz="514337">
              <a:lnSpc>
                <a:spcPct val="107000"/>
              </a:lnSpc>
              <a:spcAft>
                <a:spcPts val="450"/>
              </a:spcAft>
              <a:defRPr/>
            </a:pPr>
            <a:r>
              <a:rPr lang="en-GB" sz="900" b="1">
                <a:solidFill>
                  <a:srgbClr val="CC99FF"/>
                </a:solidFill>
                <a:latin typeface="Arial" panose="020B0604020202020204" pitchFamily="34" charset="0"/>
                <a:ea typeface="Calibri" panose="020F0502020204030204" pitchFamily="34" charset="0"/>
                <a:cs typeface="Times New Roman" panose="02020603050405020304" pitchFamily="18" charset="0"/>
              </a:rPr>
              <a:t>Health Protection</a:t>
            </a:r>
            <a:endParaRPr lang="en-GB" sz="9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Shape 376">
            <a:extLst>
              <a:ext uri="{FF2B5EF4-FFF2-40B4-BE49-F238E27FC236}">
                <a16:creationId xmlns:a16="http://schemas.microsoft.com/office/drawing/2014/main" id="{5AE57F0E-4503-4BE5-A392-A1CEC28C44DD}"/>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l="3802" r="4099"/>
          <a:stretch>
            <a:fillRect/>
          </a:stretch>
        </p:blipFill>
        <p:spPr bwMode="auto">
          <a:xfrm>
            <a:off x="5180997" y="2614380"/>
            <a:ext cx="3882983" cy="310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6C722FF-1780-4506-B665-218F5F0DDD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1288" y="428018"/>
            <a:ext cx="2061761" cy="175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1F9DE441-92B2-4E5B-9457-7381DF82AC10}"/>
              </a:ext>
            </a:extLst>
          </p:cNvPr>
          <p:cNvSpPr>
            <a:spLocks noGrp="1"/>
          </p:cNvSpPr>
          <p:nvPr>
            <p:ph type="title"/>
          </p:nvPr>
        </p:nvSpPr>
        <p:spPr>
          <a:xfrm>
            <a:off x="247474" y="1155950"/>
            <a:ext cx="7886700" cy="475537"/>
          </a:xfrm>
        </p:spPr>
        <p:txBody>
          <a:bodyPr>
            <a:noAutofit/>
          </a:bodyPr>
          <a:lstStyle/>
          <a:p>
            <a:r>
              <a:rPr lang="en-GB" sz="3800" b="1">
                <a:solidFill>
                  <a:srgbClr val="0070C0"/>
                </a:solidFill>
                <a:latin typeface="Arial" panose="020B0604020202020204" pitchFamily="34" charset="0"/>
                <a:cs typeface="Arial" panose="020B0604020202020204" pitchFamily="34" charset="0"/>
              </a:rPr>
              <a:t>What makes us healthy?</a:t>
            </a:r>
          </a:p>
        </p:txBody>
      </p:sp>
    </p:spTree>
    <p:extLst>
      <p:ext uri="{BB962C8B-B14F-4D97-AF65-F5344CB8AC3E}">
        <p14:creationId xmlns:p14="http://schemas.microsoft.com/office/powerpoint/2010/main" val="324527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662D77-9132-4D6D-88B0-4441063EA8F9}"/>
              </a:ext>
            </a:extLst>
          </p:cNvPr>
          <p:cNvPicPr>
            <a:picLocks noChangeAspect="1"/>
          </p:cNvPicPr>
          <p:nvPr/>
        </p:nvPicPr>
        <p:blipFill>
          <a:blip r:embed="rId4"/>
          <a:stretch>
            <a:fillRect/>
          </a:stretch>
        </p:blipFill>
        <p:spPr>
          <a:xfrm>
            <a:off x="0" y="5339964"/>
            <a:ext cx="5962405" cy="1518036"/>
          </a:xfrm>
          <a:prstGeom prst="rect">
            <a:avLst/>
          </a:prstGeom>
        </p:spPr>
      </p:pic>
      <p:pic>
        <p:nvPicPr>
          <p:cNvPr id="3" name="Picture 2" descr="Map&#10;&#10;Description automatically generated">
            <a:extLst>
              <a:ext uri="{FF2B5EF4-FFF2-40B4-BE49-F238E27FC236}">
                <a16:creationId xmlns:a16="http://schemas.microsoft.com/office/drawing/2014/main" id="{6192663C-F7D5-411B-94E9-B3B37BD80D2D}"/>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l="3448" t="2099" r="3448" b="1908"/>
          <a:stretch/>
        </p:blipFill>
        <p:spPr>
          <a:xfrm>
            <a:off x="4805465" y="-1"/>
            <a:ext cx="4338536" cy="6229237"/>
          </a:xfrm>
          <a:prstGeom prst="rect">
            <a:avLst/>
          </a:prstGeom>
        </p:spPr>
      </p:pic>
      <p:sp>
        <p:nvSpPr>
          <p:cNvPr id="9" name="Title 8">
            <a:extLst>
              <a:ext uri="{FF2B5EF4-FFF2-40B4-BE49-F238E27FC236}">
                <a16:creationId xmlns:a16="http://schemas.microsoft.com/office/drawing/2014/main" id="{C8F8B200-0A35-473C-94A2-24BC5488EC0B}"/>
              </a:ext>
            </a:extLst>
          </p:cNvPr>
          <p:cNvSpPr>
            <a:spLocks noGrp="1"/>
          </p:cNvSpPr>
          <p:nvPr>
            <p:ph type="title"/>
          </p:nvPr>
        </p:nvSpPr>
        <p:spPr>
          <a:xfrm>
            <a:off x="369036" y="1386630"/>
            <a:ext cx="3804130" cy="699290"/>
          </a:xfrm>
        </p:spPr>
        <p:txBody>
          <a:bodyPr>
            <a:normAutofit fontScale="90000"/>
          </a:bodyPr>
          <a:lstStyle/>
          <a:p>
            <a:r>
              <a:rPr lang="en-GB" sz="3600">
                <a:solidFill>
                  <a:srgbClr val="0070C0"/>
                </a:solidFill>
                <a:latin typeface="Arial" panose="020B0604020202020204" pitchFamily="34" charset="0"/>
                <a:cs typeface="Arial" panose="020B0604020202020204" pitchFamily="34" charset="0"/>
              </a:rPr>
              <a:t>JSNA Place Based Geographies</a:t>
            </a:r>
          </a:p>
        </p:txBody>
      </p:sp>
      <p:sp>
        <p:nvSpPr>
          <p:cNvPr id="8" name="Text Placeholder 7">
            <a:extLst>
              <a:ext uri="{FF2B5EF4-FFF2-40B4-BE49-F238E27FC236}">
                <a16:creationId xmlns:a16="http://schemas.microsoft.com/office/drawing/2014/main" id="{5835C8A6-0B95-4F3A-BED3-C29345AE46D7}"/>
              </a:ext>
            </a:extLst>
          </p:cNvPr>
          <p:cNvSpPr>
            <a:spLocks noGrp="1"/>
          </p:cNvSpPr>
          <p:nvPr>
            <p:ph type="body" sz="half" idx="2"/>
          </p:nvPr>
        </p:nvSpPr>
        <p:spPr>
          <a:xfrm>
            <a:off x="145079" y="2123197"/>
            <a:ext cx="5389408" cy="2648884"/>
          </a:xfrm>
        </p:spPr>
        <p:txBody>
          <a:bodyPr vert="horz" lIns="68580" tIns="34290" rIns="68580" bIns="34290" rtlCol="0" anchor="t">
            <a:noAutofit/>
          </a:bodyPr>
          <a:lstStyle/>
          <a:p>
            <a:pPr marL="214308" indent="-214308">
              <a:lnSpc>
                <a:spcPct val="100000"/>
              </a:lnSpc>
              <a:spcBef>
                <a:spcPts val="750"/>
              </a:spcBef>
              <a:buChar char="•"/>
            </a:pPr>
            <a:r>
              <a:rPr lang="en-GB" sz="1800">
                <a:latin typeface="Arial" panose="020B0604020202020204" pitchFamily="34" charset="0"/>
                <a:cs typeface="Arial" panose="020B0604020202020204" pitchFamily="34" charset="0"/>
              </a:rPr>
              <a:t>As well as the overall JSNA for Shropshire, JSNAs are being produced around smaller localities – namely Place Plan Areas</a:t>
            </a:r>
          </a:p>
          <a:p>
            <a:pPr marL="214308" indent="-214308">
              <a:lnSpc>
                <a:spcPct val="100000"/>
              </a:lnSpc>
              <a:spcBef>
                <a:spcPts val="750"/>
              </a:spcBef>
              <a:buChar char="•"/>
            </a:pPr>
            <a:r>
              <a:rPr lang="en-GB" sz="1800">
                <a:latin typeface="Arial" panose="020B0604020202020204" pitchFamily="34" charset="0"/>
                <a:cs typeface="Arial" panose="020B0604020202020204" pitchFamily="34" charset="0"/>
              </a:rPr>
              <a:t>There are 18 place plan areas in Shropshire, usually (not always) focused on a market town and its surrounding rural communities.</a:t>
            </a:r>
          </a:p>
          <a:p>
            <a:pPr marL="214308" indent="-214308">
              <a:lnSpc>
                <a:spcPct val="100000"/>
              </a:lnSpc>
              <a:spcBef>
                <a:spcPts val="750"/>
              </a:spcBef>
              <a:buChar char="•"/>
            </a:pPr>
            <a:r>
              <a:rPr lang="en-GB" sz="1800">
                <a:latin typeface="Arial" panose="020B0604020202020204" pitchFamily="34" charset="0"/>
                <a:cs typeface="Arial" panose="020B0604020202020204" pitchFamily="34" charset="0"/>
              </a:rPr>
              <a:t>Place Plan Areas are based along geographical/communities boundaries rather than political ones</a:t>
            </a:r>
          </a:p>
          <a:p>
            <a:pPr marL="214308" indent="-214308">
              <a:lnSpc>
                <a:spcPct val="100000"/>
              </a:lnSpc>
              <a:spcBef>
                <a:spcPts val="750"/>
              </a:spcBef>
              <a:buChar char="•"/>
            </a:pPr>
            <a:r>
              <a:rPr lang="en-GB" sz="1800">
                <a:latin typeface="Arial" panose="020B0604020202020204" pitchFamily="34" charset="0"/>
                <a:cs typeface="Arial" panose="020B0604020202020204" pitchFamily="34" charset="0"/>
              </a:rPr>
              <a:t>There are enough Place Plan Areas to identify some differences in the areas to help with local planning, but not too many areas where it becomes difficult to identify meaningful differences</a:t>
            </a:r>
            <a:endParaRPr lang="en-GB" sz="1800">
              <a:latin typeface="Arial" panose="020B0604020202020204" pitchFamily="34" charset="0"/>
              <a:ea typeface="+mn-lt"/>
              <a:cs typeface="Arial" panose="020B0604020202020204" pitchFamily="34" charset="0"/>
            </a:endParaRPr>
          </a:p>
          <a:p>
            <a:endParaRPr lang="en-GB" sz="1200">
              <a:cs typeface="Calibri"/>
            </a:endParaRPr>
          </a:p>
        </p:txBody>
      </p:sp>
    </p:spTree>
    <p:extLst>
      <p:ext uri="{BB962C8B-B14F-4D97-AF65-F5344CB8AC3E}">
        <p14:creationId xmlns:p14="http://schemas.microsoft.com/office/powerpoint/2010/main" val="161047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1"/>
        <p:cNvGrpSpPr/>
        <p:nvPr/>
      </p:nvGrpSpPr>
      <p:grpSpPr>
        <a:xfrm>
          <a:off x="0" y="0"/>
          <a:ext cx="0" cy="0"/>
          <a:chOff x="0" y="0"/>
          <a:chExt cx="0" cy="0"/>
        </a:xfrm>
      </p:grpSpPr>
      <p:sp>
        <p:nvSpPr>
          <p:cNvPr id="273" name="Google Shape;273;p38"/>
          <p:cNvSpPr txBox="1"/>
          <p:nvPr/>
        </p:nvSpPr>
        <p:spPr>
          <a:xfrm>
            <a:off x="1143000" y="1792201"/>
            <a:ext cx="6858000" cy="518175"/>
          </a:xfrm>
          <a:prstGeom prst="rect">
            <a:avLst/>
          </a:prstGeom>
          <a:noFill/>
          <a:ln>
            <a:noFill/>
          </a:ln>
        </p:spPr>
        <p:txBody>
          <a:bodyPr spcFirstLastPara="1" wrap="square" lIns="68569" tIns="68569" rIns="68569" bIns="68569" anchor="ctr" anchorCtr="0">
            <a:noAutofit/>
          </a:bodyPr>
          <a:lstStyle/>
          <a:p>
            <a:pPr algn="ctr">
              <a:buClr>
                <a:srgbClr val="666666"/>
              </a:buClr>
              <a:buSzPts val="2800"/>
            </a:pPr>
            <a:endParaRPr sz="1350"/>
          </a:p>
        </p:txBody>
      </p:sp>
      <p:sp>
        <p:nvSpPr>
          <p:cNvPr id="4" name="Title 3">
            <a:extLst>
              <a:ext uri="{FF2B5EF4-FFF2-40B4-BE49-F238E27FC236}">
                <a16:creationId xmlns:a16="http://schemas.microsoft.com/office/drawing/2014/main" id="{E9D076E1-79F6-4733-A047-CEA79A6C9B61}"/>
              </a:ext>
            </a:extLst>
          </p:cNvPr>
          <p:cNvSpPr>
            <a:spLocks noGrp="1"/>
          </p:cNvSpPr>
          <p:nvPr>
            <p:ph type="title"/>
          </p:nvPr>
        </p:nvSpPr>
        <p:spPr>
          <a:xfrm>
            <a:off x="498425" y="1193305"/>
            <a:ext cx="7886700" cy="994172"/>
          </a:xfrm>
        </p:spPr>
        <p:txBody>
          <a:bodyPr>
            <a:noAutofit/>
          </a:bodyPr>
          <a:lstStyle/>
          <a:p>
            <a:r>
              <a:rPr lang="en-GB" sz="3800" b="1">
                <a:solidFill>
                  <a:srgbClr val="0070C0"/>
                </a:solidFill>
                <a:latin typeface="Arial" panose="020B0604020202020204" pitchFamily="34" charset="0"/>
                <a:ea typeface="Calibri"/>
                <a:cs typeface="Arial" panose="020B0604020202020204" pitchFamily="34" charset="0"/>
                <a:sym typeface="Calibri"/>
              </a:rPr>
              <a:t>JSNA Web Based Profiler Tool</a:t>
            </a:r>
            <a:br>
              <a:rPr lang="en-GB" sz="3800" b="1">
                <a:solidFill>
                  <a:srgbClr val="0070C0"/>
                </a:solidFill>
                <a:latin typeface="Arial" panose="020B0604020202020204" pitchFamily="34" charset="0"/>
                <a:cs typeface="Arial" panose="020B0604020202020204" pitchFamily="34" charset="0"/>
              </a:rPr>
            </a:br>
            <a:endParaRPr lang="en-GB" sz="3800" b="1">
              <a:solidFill>
                <a:srgbClr val="0070C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003E658-C341-4342-8CAF-001B4DAEA6BC}"/>
              </a:ext>
            </a:extLst>
          </p:cNvPr>
          <p:cNvSpPr txBox="1"/>
          <p:nvPr/>
        </p:nvSpPr>
        <p:spPr>
          <a:xfrm>
            <a:off x="372082" y="1970700"/>
            <a:ext cx="6320547" cy="307777"/>
          </a:xfrm>
          <a:prstGeom prst="rect">
            <a:avLst/>
          </a:prstGeom>
          <a:noFill/>
        </p:spPr>
        <p:txBody>
          <a:bodyPr wrap="square">
            <a:spAutoFit/>
          </a:bodyPr>
          <a:lstStyle/>
          <a:p>
            <a:r>
              <a:rPr lang="en-GB" sz="1400" b="0" i="0" u="sng" strike="noStrike">
                <a:solidFill>
                  <a:srgbClr val="0563C1"/>
                </a:solidFill>
                <a:effectLst/>
                <a:latin typeface="Arial" panose="020B0604020202020204" pitchFamily="34" charset="0"/>
                <a:hlinkClick r:id="rId4"/>
              </a:rPr>
              <a:t>https://www.shropshire.gov.uk/public-health/jsna-data-beta/</a:t>
            </a:r>
            <a:endParaRPr lang="en-GB" sz="1400"/>
          </a:p>
        </p:txBody>
      </p:sp>
      <p:sp>
        <p:nvSpPr>
          <p:cNvPr id="9" name="TextBox 8">
            <a:extLst>
              <a:ext uri="{FF2B5EF4-FFF2-40B4-BE49-F238E27FC236}">
                <a16:creationId xmlns:a16="http://schemas.microsoft.com/office/drawing/2014/main" id="{5F2B680D-4A54-4AAE-8AEE-860422D209FA}"/>
              </a:ext>
            </a:extLst>
          </p:cNvPr>
          <p:cNvSpPr txBox="1"/>
          <p:nvPr/>
        </p:nvSpPr>
        <p:spPr>
          <a:xfrm>
            <a:off x="5841459" y="3354059"/>
            <a:ext cx="3185809" cy="1200329"/>
          </a:xfrm>
          <a:prstGeom prst="rect">
            <a:avLst/>
          </a:prstGeom>
          <a:noFill/>
        </p:spPr>
        <p:txBody>
          <a:bodyPr wrap="square">
            <a:spAutoFit/>
          </a:bodyPr>
          <a:lstStyle/>
          <a:p>
            <a:r>
              <a:rPr lang="en-GB">
                <a:latin typeface="Arial" panose="020B0604020202020204" pitchFamily="34" charset="0"/>
                <a:cs typeface="Arial" panose="020B0604020202020204" pitchFamily="34" charset="0"/>
              </a:rPr>
              <a:t>The web-based JSNA is an interactive tool that allows users to explore data relating to health need in Shropshire.</a:t>
            </a:r>
          </a:p>
        </p:txBody>
      </p:sp>
      <p:pic>
        <p:nvPicPr>
          <p:cNvPr id="3" name="Picture 2">
            <a:extLst>
              <a:ext uri="{FF2B5EF4-FFF2-40B4-BE49-F238E27FC236}">
                <a16:creationId xmlns:a16="http://schemas.microsoft.com/office/drawing/2014/main" id="{963171D8-F8DA-4AF2-954C-44740F777187}"/>
              </a:ext>
            </a:extLst>
          </p:cNvPr>
          <p:cNvPicPr>
            <a:picLocks noChangeAspect="1"/>
          </p:cNvPicPr>
          <p:nvPr/>
        </p:nvPicPr>
        <p:blipFill>
          <a:blip r:embed="rId5"/>
          <a:stretch>
            <a:fillRect/>
          </a:stretch>
        </p:blipFill>
        <p:spPr>
          <a:xfrm>
            <a:off x="618971" y="2365976"/>
            <a:ext cx="4657117" cy="43044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1"/>
        <p:cNvGrpSpPr/>
        <p:nvPr/>
      </p:nvGrpSpPr>
      <p:grpSpPr>
        <a:xfrm>
          <a:off x="0" y="0"/>
          <a:ext cx="0" cy="0"/>
          <a:chOff x="0" y="0"/>
          <a:chExt cx="0" cy="0"/>
        </a:xfrm>
      </p:grpSpPr>
      <p:sp>
        <p:nvSpPr>
          <p:cNvPr id="273" name="Google Shape;273;p38"/>
          <p:cNvSpPr txBox="1"/>
          <p:nvPr/>
        </p:nvSpPr>
        <p:spPr>
          <a:xfrm>
            <a:off x="1143000" y="1792201"/>
            <a:ext cx="6858000" cy="518175"/>
          </a:xfrm>
          <a:prstGeom prst="rect">
            <a:avLst/>
          </a:prstGeom>
          <a:noFill/>
          <a:ln>
            <a:noFill/>
          </a:ln>
        </p:spPr>
        <p:txBody>
          <a:bodyPr spcFirstLastPara="1" wrap="square" lIns="68569" tIns="68569" rIns="68569" bIns="68569" anchor="ctr" anchorCtr="0">
            <a:noAutofit/>
          </a:bodyPr>
          <a:lstStyle/>
          <a:p>
            <a:pPr algn="ctr">
              <a:buClr>
                <a:srgbClr val="666666"/>
              </a:buClr>
              <a:buSzPts val="2800"/>
            </a:pPr>
            <a:endParaRPr sz="1350"/>
          </a:p>
        </p:txBody>
      </p:sp>
      <p:sp>
        <p:nvSpPr>
          <p:cNvPr id="4" name="Title 3">
            <a:extLst>
              <a:ext uri="{FF2B5EF4-FFF2-40B4-BE49-F238E27FC236}">
                <a16:creationId xmlns:a16="http://schemas.microsoft.com/office/drawing/2014/main" id="{E9D076E1-79F6-4733-A047-CEA79A6C9B61}"/>
              </a:ext>
            </a:extLst>
          </p:cNvPr>
          <p:cNvSpPr>
            <a:spLocks noGrp="1"/>
          </p:cNvSpPr>
          <p:nvPr>
            <p:ph type="title"/>
          </p:nvPr>
        </p:nvSpPr>
        <p:spPr>
          <a:xfrm>
            <a:off x="414642" y="1083536"/>
            <a:ext cx="7886700" cy="1325563"/>
          </a:xfrm>
        </p:spPr>
        <p:txBody>
          <a:bodyPr>
            <a:normAutofit/>
          </a:bodyPr>
          <a:lstStyle/>
          <a:p>
            <a:r>
              <a:rPr lang="en-GB" sz="3800" b="1">
                <a:solidFill>
                  <a:srgbClr val="0070C0"/>
                </a:solidFill>
                <a:latin typeface="Calibri"/>
                <a:ea typeface="Calibri"/>
                <a:cs typeface="Calibri"/>
                <a:sym typeface="Calibri"/>
              </a:rPr>
              <a:t>Community Engagement</a:t>
            </a:r>
            <a:br>
              <a:rPr lang="en-GB" sz="3800" b="1">
                <a:solidFill>
                  <a:srgbClr val="0070C0"/>
                </a:solidFill>
              </a:rPr>
            </a:br>
            <a:endParaRPr lang="en-GB" sz="3800" b="1">
              <a:solidFill>
                <a:srgbClr val="0070C0"/>
              </a:solidFill>
            </a:endParaRPr>
          </a:p>
        </p:txBody>
      </p:sp>
      <p:sp>
        <p:nvSpPr>
          <p:cNvPr id="2" name="Content Placeholder 1">
            <a:extLst>
              <a:ext uri="{FF2B5EF4-FFF2-40B4-BE49-F238E27FC236}">
                <a16:creationId xmlns:a16="http://schemas.microsoft.com/office/drawing/2014/main" id="{B83F5183-D220-4513-A157-9DFD04EC9613}"/>
              </a:ext>
            </a:extLst>
          </p:cNvPr>
          <p:cNvSpPr>
            <a:spLocks noGrp="1"/>
          </p:cNvSpPr>
          <p:nvPr>
            <p:ph idx="1"/>
          </p:nvPr>
        </p:nvSpPr>
        <p:spPr>
          <a:xfrm>
            <a:off x="628650" y="2051288"/>
            <a:ext cx="7886700" cy="4351338"/>
          </a:xfrm>
        </p:spPr>
        <p:txBody>
          <a:bodyPr/>
          <a:lstStyle/>
          <a:p>
            <a:pPr marL="0" indent="0">
              <a:buNone/>
            </a:pPr>
            <a:r>
              <a:rPr lang="en-GB" b="1" u="sng">
                <a:latin typeface="Arial" panose="020B0604020202020204" pitchFamily="34" charset="0"/>
                <a:ea typeface="Calibri"/>
                <a:cs typeface="Arial" panose="020B0604020202020204" pitchFamily="34" charset="0"/>
                <a:sym typeface="Calibri"/>
              </a:rPr>
              <a:t>Stakeholder and Resident engagement via:</a:t>
            </a:r>
          </a:p>
          <a:p>
            <a:pPr marL="0" indent="0">
              <a:buNone/>
            </a:pPr>
            <a:endParaRPr lang="en-GB" b="1" u="sng">
              <a:latin typeface="Arial" panose="020B0604020202020204" pitchFamily="34" charset="0"/>
              <a:ea typeface="Calibri"/>
              <a:cs typeface="Arial" panose="020B0604020202020204" pitchFamily="34" charset="0"/>
              <a:sym typeface="Calibri"/>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Questionnaires to residents</a:t>
            </a:r>
          </a:p>
          <a:p>
            <a:pPr marL="457200" lvl="1" indent="0">
              <a:buNone/>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Interviews</a:t>
            </a:r>
          </a:p>
          <a:p>
            <a:pPr lvl="1">
              <a:buFont typeface="Wingdings" panose="05000000000000000000" pitchFamily="2" charset="2"/>
              <a:buChar char="ü"/>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Focus Groups</a:t>
            </a:r>
          </a:p>
          <a:p>
            <a:pPr lvl="1">
              <a:buFont typeface="Wingdings" panose="05000000000000000000" pitchFamily="2" charset="2"/>
              <a:buChar char="ü"/>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Attending key meetings/groups</a:t>
            </a:r>
          </a:p>
        </p:txBody>
      </p:sp>
      <p:pic>
        <p:nvPicPr>
          <p:cNvPr id="3" name="Picture 2">
            <a:extLst>
              <a:ext uri="{FF2B5EF4-FFF2-40B4-BE49-F238E27FC236}">
                <a16:creationId xmlns:a16="http://schemas.microsoft.com/office/drawing/2014/main" id="{A45D5F20-69D7-43D2-AFA2-6B7A622EBF68}"/>
              </a:ext>
            </a:extLst>
          </p:cNvPr>
          <p:cNvPicPr>
            <a:picLocks noChangeAspect="1"/>
          </p:cNvPicPr>
          <p:nvPr/>
        </p:nvPicPr>
        <p:blipFill>
          <a:blip r:embed="rId4"/>
          <a:stretch>
            <a:fillRect/>
          </a:stretch>
        </p:blipFill>
        <p:spPr>
          <a:xfrm>
            <a:off x="0" y="5339964"/>
            <a:ext cx="5962405" cy="1518036"/>
          </a:xfrm>
          <a:prstGeom prst="rect">
            <a:avLst/>
          </a:prstGeom>
        </p:spPr>
      </p:pic>
    </p:spTree>
    <p:extLst>
      <p:ext uri="{BB962C8B-B14F-4D97-AF65-F5344CB8AC3E}">
        <p14:creationId xmlns:p14="http://schemas.microsoft.com/office/powerpoint/2010/main" val="4902157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d1fb052-2e39-4dc2-ae27-4dc85d86b8c7" xsi:nil="true"/>
    <lcf76f155ced4ddcb4097134ff3c332f xmlns="ac6f7727-9981-47f0-993e-6511a1c3812d">
      <Terms xmlns="http://schemas.microsoft.com/office/infopath/2007/PartnerControls"/>
    </lcf76f155ced4ddcb4097134ff3c332f>
    <SharedWithUsers xmlns="6d1fb052-2e39-4dc2-ae27-4dc85d86b8c7">
      <UserInfo>
        <DisplayName>Mark Trenfield</DisplayName>
        <AccountId>1273</AccountId>
        <AccountType/>
      </UserInfo>
      <UserInfo>
        <DisplayName>Alex Mclellan</DisplayName>
        <AccountId>4746</AccountId>
        <AccountType/>
      </UserInfo>
      <UserInfo>
        <DisplayName>Penny Bason</DisplayName>
        <AccountId>444</AccountId>
        <AccountType/>
      </UserInfo>
      <UserInfo>
        <DisplayName>Hannah Thomas</DisplayName>
        <AccountId>40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571947FA09604384E124AE626DC1AC" ma:contentTypeVersion="18" ma:contentTypeDescription="Create a new document." ma:contentTypeScope="" ma:versionID="9835c98b5cbd819f40e1afe51d72bd28">
  <xsd:schema xmlns:xsd="http://www.w3.org/2001/XMLSchema" xmlns:xs="http://www.w3.org/2001/XMLSchema" xmlns:p="http://schemas.microsoft.com/office/2006/metadata/properties" xmlns:ns2="ac6f7727-9981-47f0-993e-6511a1c3812d" xmlns:ns3="6d1fb052-2e39-4dc2-ae27-4dc85d86b8c7" targetNamespace="http://schemas.microsoft.com/office/2006/metadata/properties" ma:root="true" ma:fieldsID="d21000e32432ef9353921e782328b1ab" ns2:_="" ns3:_="">
    <xsd:import namespace="ac6f7727-9981-47f0-993e-6511a1c3812d"/>
    <xsd:import namespace="6d1fb052-2e39-4dc2-ae27-4dc85d86b8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6f7727-9981-47f0-993e-6511a1c381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fb052-2e39-4dc2-ae27-4dc85d86b8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665dd9-df5b-4711-bdf4-e426221bd71b}" ma:internalName="TaxCatchAll" ma:showField="CatchAllData" ma:web="6d1fb052-2e39-4dc2-ae27-4dc85d86b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147E4-B00F-4513-9132-B679394A4C4C}">
  <ds:schemaRefs>
    <ds:schemaRef ds:uri="http://schemas.microsoft.com/sharepoint/v3/contenttype/forms"/>
  </ds:schemaRefs>
</ds:datastoreItem>
</file>

<file path=customXml/itemProps2.xml><?xml version="1.0" encoding="utf-8"?>
<ds:datastoreItem xmlns:ds="http://schemas.openxmlformats.org/officeDocument/2006/customXml" ds:itemID="{13539D4D-550D-495B-AAAE-59A0C43AA873}">
  <ds:schemaRefs>
    <ds:schemaRef ds:uri="6d1fb052-2e39-4dc2-ae27-4dc85d86b8c7"/>
    <ds:schemaRef ds:uri="http://schemas.microsoft.com/office/2006/documentManagement/types"/>
    <ds:schemaRef ds:uri="http://schemas.microsoft.com/office/2006/metadata/properties"/>
    <ds:schemaRef ds:uri="ac6f7727-9981-47f0-993e-6511a1c3812d"/>
    <ds:schemaRef ds:uri="http://schemas.microsoft.com/office/infopath/2007/PartnerControls"/>
    <ds:schemaRef ds:uri="http://schemas.openxmlformats.org/package/2006/metadata/core-properties"/>
    <ds:schemaRef ds:uri="http://purl.org/dc/term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B4D94726-F807-4EE2-9F61-B4AA7D184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6f7727-9981-47f0-993e-6511a1c3812d"/>
    <ds:schemaRef ds:uri="6d1fb052-2e39-4dc2-ae27-4dc85d86b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5164</Words>
  <Application>Microsoft Office PowerPoint</Application>
  <PresentationFormat>On-screen Show (4:3)</PresentationFormat>
  <Paragraphs>704</Paragraphs>
  <Slides>49</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Symbol</vt:lpstr>
      <vt:lpstr>Wingdings</vt:lpstr>
      <vt:lpstr>Office Theme</vt:lpstr>
      <vt:lpstr>Joint Strategic Needs  Assessment (JSNA) place-based approach  </vt:lpstr>
      <vt:lpstr>Overview</vt:lpstr>
      <vt:lpstr>PowerPoint Presentation</vt:lpstr>
      <vt:lpstr>PowerPoint Presentation</vt:lpstr>
      <vt:lpstr>PowerPoint Presentation</vt:lpstr>
      <vt:lpstr>What makes us healthy?</vt:lpstr>
      <vt:lpstr>JSNA Place Based Geographies</vt:lpstr>
      <vt:lpstr>JSNA Web Based Profiler Tool </vt:lpstr>
      <vt:lpstr>Community Engagement </vt:lpstr>
      <vt:lpstr>Bishop’s Castle Place Plan   Examples of Key Health and Wellbeing Data</vt:lpstr>
      <vt:lpstr>PowerPoint Presentation</vt:lpstr>
      <vt:lpstr>Ranking of Wards in Bishop’s Castle Place Plan Area in metrics</vt:lpstr>
      <vt:lpstr>Smoking in Pregnancy</vt:lpstr>
      <vt:lpstr>Quality &amp; Outcomes Framework (QOF) Indicators 2020/21</vt:lpstr>
      <vt:lpstr>QOF Indicators 2020/21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Engagement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Theme 1 – Health Services</vt:lpstr>
      <vt:lpstr>Focus Theme 2 – Housing and Cost of Living</vt:lpstr>
      <vt:lpstr>Focus Theme 3 – Lack of Activities</vt:lpstr>
      <vt:lpstr>PowerPoint Presentation</vt:lpstr>
      <vt:lpstr>Group Discussion   1. What is happening around each theme       already?    2. How are we working with the local      population?    3.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JSNA – Highley Stakeholder Consultation</dc:title>
  <dc:creator>Katie Morris</dc:creator>
  <cp:lastModifiedBy>Amanda Cheeseman</cp:lastModifiedBy>
  <cp:revision>5</cp:revision>
  <dcterms:created xsi:type="dcterms:W3CDTF">2022-07-25T09:32:02Z</dcterms:created>
  <dcterms:modified xsi:type="dcterms:W3CDTF">2023-09-26T13:25:21Z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0x0101007A571947FA09604384E124AE626DC1AC</vt:lpwstr>
  </property>
  <property fmtid="{D5CDD505-2E9C-101B-9397-08002B2CF9AE}" pid="3" name="MediaServiceImageTags">
    <vt:lpwstr/>
  </property>
</Properties>
</file>