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0.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1.xml" ContentType="application/vnd.openxmlformats-officedocument.drawingml.chartshapes+xml"/>
  <Override PartName="/ppt/notesSlides/notesSlide31.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2.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46"/>
  </p:notesMasterIdLst>
  <p:sldIdLst>
    <p:sldId id="265" r:id="rId6"/>
    <p:sldId id="361" r:id="rId7"/>
    <p:sldId id="362" r:id="rId8"/>
    <p:sldId id="262" r:id="rId9"/>
    <p:sldId id="269" r:id="rId10"/>
    <p:sldId id="364" r:id="rId11"/>
    <p:sldId id="2145707197" r:id="rId12"/>
    <p:sldId id="321" r:id="rId13"/>
    <p:sldId id="2145707208" r:id="rId14"/>
    <p:sldId id="2145707209" r:id="rId15"/>
    <p:sldId id="287" r:id="rId16"/>
    <p:sldId id="419" r:id="rId17"/>
    <p:sldId id="420" r:id="rId18"/>
    <p:sldId id="442" r:id="rId19"/>
    <p:sldId id="2145707198" r:id="rId20"/>
    <p:sldId id="346" r:id="rId21"/>
    <p:sldId id="349" r:id="rId22"/>
    <p:sldId id="350" r:id="rId23"/>
    <p:sldId id="351" r:id="rId24"/>
    <p:sldId id="2145707199" r:id="rId25"/>
    <p:sldId id="2145707200" r:id="rId26"/>
    <p:sldId id="2145707202" r:id="rId27"/>
    <p:sldId id="2145707203" r:id="rId28"/>
    <p:sldId id="2145707204" r:id="rId29"/>
    <p:sldId id="2145707205" r:id="rId30"/>
    <p:sldId id="2145707206"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2145707210" r:id="rId44"/>
    <p:sldId id="2145707212" r:id="rId45"/>
  </p:sldIdLst>
  <p:sldSz cx="12192000" cy="6858000"/>
  <p:notesSz cx="9926638" cy="1435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41F4A-3E51-80B6-5D00-BA48A1A22FFA}" name="Hannah Thomas" initials="HT" userId="S::hannah.thomas@shropshire.gov.uk::5c9b5c0b-cc95-4f8a-aad3-7eca96980d82" providerId="AD"/>
  <p188:author id="{06D0BCB4-7E0E-B4F3-CB22-F210A627E15F}" name="Rachel Robinson" initials="SCTMP1348" userId="Rachel Robinson" providerId="None"/>
  <p188:author id="{C1AEB8E6-DFB3-E16D-D1C4-D8443FE17C7E}" name="Chris Hirons" initials="CH" userId="S::chris.hirons@shropshire.gov.uk::6f56ab38-6c4f-42bb-9086-cb31dfab87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ie Morris" initials="SCTMP2188" lastIdx="1" clrIdx="0">
    <p:extLst>
      <p:ext uri="{19B8F6BF-5375-455C-9EA6-DF929625EA0E}">
        <p15:presenceInfo xmlns:p15="http://schemas.microsoft.com/office/powerpoint/2012/main" userId="Katie Morr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6B23C-7D79-447F-A57F-B40B81D22B8D}" v="46" dt="2023-09-26T13:45:45.573"/>
    <p1510:client id="{76479990-50CB-4440-98BE-01859B6575AA}" v="491" vWet="493" dt="2022-12-09T10:00:12.872"/>
    <p1510:client id="{8B27CDAC-513D-BCC3-DDEB-92C3DBA0DF3F}" v="4" dt="2023-02-22T18:44:10.675"/>
    <p1510:client id="{AC61EDDA-2291-B2F1-8BC1-9245375450CD}" v="2" dt="2022-12-08T16:07:46.744"/>
    <p1510:client id="{E5FAFFDC-2ECF-4FA2-8E02-53405C27FFE7}" v="6" dt="2022-12-09T13:34:05.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C142087\AppData\Local\Microsoft\Windows\INetCache\Content.Outlook\50O87B35\Copy%20of%20Family%20Hub%20Data%20for%202022%20Assessmen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1.xml"/></Relationships>
</file>

<file path=ppt/charts/_rels/chart27.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Oswestry%20Survey%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Sheet1!$G$12</c:f>
              <c:strCache>
                <c:ptCount val="1"/>
                <c:pt idx="0">
                  <c:v>Deprivation (IMD)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Sheet1!$F$13:$F$18</c:f>
              <c:strCache>
                <c:ptCount val="6"/>
                <c:pt idx="0">
                  <c:v>North East</c:v>
                </c:pt>
                <c:pt idx="1">
                  <c:v>South West</c:v>
                </c:pt>
                <c:pt idx="2">
                  <c:v>North West</c:v>
                </c:pt>
                <c:pt idx="3">
                  <c:v>Central South</c:v>
                </c:pt>
                <c:pt idx="4">
                  <c:v>Central North</c:v>
                </c:pt>
                <c:pt idx="5">
                  <c:v>South East</c:v>
                </c:pt>
              </c:strCache>
            </c:strRef>
          </c:cat>
          <c:val>
            <c:numRef>
              <c:f>Sheet1!$G$13:$G$18</c:f>
              <c:numCache>
                <c:formatCode>General</c:formatCode>
                <c:ptCount val="6"/>
                <c:pt idx="0">
                  <c:v>20.2</c:v>
                </c:pt>
                <c:pt idx="1">
                  <c:v>19.5</c:v>
                </c:pt>
                <c:pt idx="2">
                  <c:v>18.3</c:v>
                </c:pt>
                <c:pt idx="3">
                  <c:v>17.100000000000001</c:v>
                </c:pt>
                <c:pt idx="4">
                  <c:v>15.5</c:v>
                </c:pt>
                <c:pt idx="5">
                  <c:v>15.1</c:v>
                </c:pt>
              </c:numCache>
            </c:numRef>
          </c:val>
          <c:extLst>
            <c:ext xmlns:c16="http://schemas.microsoft.com/office/drawing/2014/chart" uri="{C3380CC4-5D6E-409C-BE32-E72D297353CC}">
              <c16:uniqueId val="{00000000-8C03-4B73-B890-E030CD7993D6}"/>
            </c:ext>
          </c:extLst>
        </c:ser>
        <c:dLbls>
          <c:dLblPos val="outEnd"/>
          <c:showLegendKey val="0"/>
          <c:showVal val="1"/>
          <c:showCatName val="0"/>
          <c:showSerName val="0"/>
          <c:showPercent val="0"/>
          <c:showBubbleSize val="0"/>
        </c:dLbls>
        <c:gapWidth val="219"/>
        <c:overlap val="-27"/>
        <c:axId val="1416327631"/>
        <c:axId val="1416325135"/>
      </c:barChart>
      <c:catAx>
        <c:axId val="141632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6325135"/>
        <c:crosses val="autoZero"/>
        <c:auto val="1"/>
        <c:lblAlgn val="ctr"/>
        <c:lblOffset val="100"/>
        <c:noMultiLvlLbl val="0"/>
      </c:catAx>
      <c:valAx>
        <c:axId val="1416325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6327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On a scale of 0-10, with 0 being lowest and 10 being highest, overall, to what extent do you feel that the things you do in your life are worthwhile?</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'Oswestry Results'!$A$27</c:f>
              <c:strCache>
                <c:ptCount val="1"/>
                <c:pt idx="0">
                  <c:v>Oswestry Place Plan Area</c:v>
                </c:pt>
              </c:strCache>
            </c:strRef>
          </c:tx>
          <c:spPr>
            <a:solidFill>
              <a:schemeClr val="accent3"/>
            </a:solidFill>
            <a:ln>
              <a:noFill/>
            </a:ln>
            <a:effectLst/>
          </c:spPr>
          <c:invertIfNegative val="0"/>
          <c:cat>
            <c:strRef>
              <c:f>'Oswestry Results'!$B$26:$M$26</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'Oswestry Results'!$B$27:$M$27</c:f>
              <c:numCache>
                <c:formatCode>0.00%</c:formatCode>
                <c:ptCount val="12"/>
                <c:pt idx="0">
                  <c:v>2.8169014084507044E-3</c:v>
                </c:pt>
                <c:pt idx="1">
                  <c:v>0</c:v>
                </c:pt>
                <c:pt idx="2">
                  <c:v>2.8169014084507044E-3</c:v>
                </c:pt>
                <c:pt idx="3">
                  <c:v>1.4084507042253521E-2</c:v>
                </c:pt>
                <c:pt idx="4">
                  <c:v>1.9718309859154931E-2</c:v>
                </c:pt>
                <c:pt idx="5">
                  <c:v>8.7323943661971826E-2</c:v>
                </c:pt>
                <c:pt idx="6">
                  <c:v>7.0422535211267609E-2</c:v>
                </c:pt>
                <c:pt idx="7">
                  <c:v>0.14929577464788732</c:v>
                </c:pt>
                <c:pt idx="8">
                  <c:v>0.28732394366197184</c:v>
                </c:pt>
                <c:pt idx="9">
                  <c:v>0.16338028169014085</c:v>
                </c:pt>
                <c:pt idx="10">
                  <c:v>0.2</c:v>
                </c:pt>
                <c:pt idx="11">
                  <c:v>2.8169014084507044E-3</c:v>
                </c:pt>
              </c:numCache>
            </c:numRef>
          </c:val>
          <c:extLst>
            <c:ext xmlns:c16="http://schemas.microsoft.com/office/drawing/2014/chart" uri="{C3380CC4-5D6E-409C-BE32-E72D297353CC}">
              <c16:uniqueId val="{00000000-29F8-421D-A0A5-3B17EC925188}"/>
            </c:ext>
          </c:extLst>
        </c:ser>
        <c:ser>
          <c:idx val="0"/>
          <c:order val="1"/>
          <c:tx>
            <c:strRef>
              <c:f>'Oswestry Results'!$A$28</c:f>
              <c:strCache>
                <c:ptCount val="1"/>
                <c:pt idx="0">
                  <c:v>England, Year Ending March 22</c:v>
                </c:pt>
              </c:strCache>
            </c:strRef>
          </c:tx>
          <c:spPr>
            <a:solidFill>
              <a:schemeClr val="accent1"/>
            </a:solidFill>
            <a:ln>
              <a:noFill/>
            </a:ln>
            <a:effectLst/>
          </c:spPr>
          <c:invertIfNegative val="0"/>
          <c:cat>
            <c:strRef>
              <c:f>'Oswestry Results'!$B$26:$M$26</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'Oswestry Results'!$B$28:$M$28</c:f>
              <c:numCache>
                <c:formatCode>0.00%</c:formatCode>
                <c:ptCount val="12"/>
                <c:pt idx="0">
                  <c:v>3.8E-3</c:v>
                </c:pt>
                <c:pt idx="1">
                  <c:v>2E-3</c:v>
                </c:pt>
                <c:pt idx="2">
                  <c:v>6.6E-3</c:v>
                </c:pt>
                <c:pt idx="3">
                  <c:v>9.5999999999999992E-3</c:v>
                </c:pt>
                <c:pt idx="4">
                  <c:v>1.77E-2</c:v>
                </c:pt>
                <c:pt idx="5">
                  <c:v>5.7500000000000002E-2</c:v>
                </c:pt>
                <c:pt idx="6">
                  <c:v>7.3599999999999999E-2</c:v>
                </c:pt>
                <c:pt idx="7">
                  <c:v>0.18770000000000001</c:v>
                </c:pt>
                <c:pt idx="8">
                  <c:v>0.3155</c:v>
                </c:pt>
                <c:pt idx="9">
                  <c:v>0.16439999999999999</c:v>
                </c:pt>
                <c:pt idx="10">
                  <c:v>0.1618</c:v>
                </c:pt>
              </c:numCache>
            </c:numRef>
          </c:val>
          <c:extLst>
            <c:ext xmlns:c16="http://schemas.microsoft.com/office/drawing/2014/chart" uri="{C3380CC4-5D6E-409C-BE32-E72D297353CC}">
              <c16:uniqueId val="{00000001-29F8-421D-A0A5-3B17EC925188}"/>
            </c:ext>
          </c:extLst>
        </c:ser>
        <c:ser>
          <c:idx val="1"/>
          <c:order val="2"/>
          <c:tx>
            <c:strRef>
              <c:f>'Oswestry Results'!$A$29</c:f>
              <c:strCache>
                <c:ptCount val="1"/>
                <c:pt idx="0">
                  <c:v>West Midlands, Year Ending March 22</c:v>
                </c:pt>
              </c:strCache>
            </c:strRef>
          </c:tx>
          <c:spPr>
            <a:solidFill>
              <a:schemeClr val="accent2"/>
            </a:solidFill>
            <a:ln>
              <a:noFill/>
            </a:ln>
            <a:effectLst/>
          </c:spPr>
          <c:invertIfNegative val="0"/>
          <c:cat>
            <c:strRef>
              <c:f>'Oswestry Results'!$B$26:$M$26</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'Oswestry Results'!$B$29:$M$29</c:f>
              <c:numCache>
                <c:formatCode>0.00%</c:formatCode>
                <c:ptCount val="12"/>
                <c:pt idx="0">
                  <c:v>3.5999999999999999E-3</c:v>
                </c:pt>
                <c:pt idx="1">
                  <c:v>2E-3</c:v>
                </c:pt>
                <c:pt idx="2">
                  <c:v>7.0000000000000001E-3</c:v>
                </c:pt>
                <c:pt idx="3">
                  <c:v>8.8000000000000005E-3</c:v>
                </c:pt>
                <c:pt idx="4">
                  <c:v>2.0799999999999999E-2</c:v>
                </c:pt>
                <c:pt idx="5">
                  <c:v>6.0299999999999999E-2</c:v>
                </c:pt>
                <c:pt idx="6">
                  <c:v>7.0000000000000007E-2</c:v>
                </c:pt>
                <c:pt idx="7">
                  <c:v>0.192</c:v>
                </c:pt>
                <c:pt idx="8">
                  <c:v>0.31859999999999999</c:v>
                </c:pt>
                <c:pt idx="9">
                  <c:v>0.1636</c:v>
                </c:pt>
                <c:pt idx="10">
                  <c:v>0.1532</c:v>
                </c:pt>
              </c:numCache>
            </c:numRef>
          </c:val>
          <c:extLst>
            <c:ext xmlns:c16="http://schemas.microsoft.com/office/drawing/2014/chart" uri="{C3380CC4-5D6E-409C-BE32-E72D297353CC}">
              <c16:uniqueId val="{00000002-29F8-421D-A0A5-3B17EC925188}"/>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Satisfaction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On a scale of 0-10, with 0 being lowest and 10 being highest, overall, how happy did you feel yesterday?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'Oswestry Results'!$A$32</c:f>
              <c:strCache>
                <c:ptCount val="1"/>
                <c:pt idx="0">
                  <c:v>Oswestry Place Plan Area</c:v>
                </c:pt>
              </c:strCache>
            </c:strRef>
          </c:tx>
          <c:spPr>
            <a:solidFill>
              <a:schemeClr val="accent3"/>
            </a:solidFill>
            <a:ln>
              <a:noFill/>
            </a:ln>
            <a:effectLst/>
          </c:spPr>
          <c:invertIfNegative val="0"/>
          <c:cat>
            <c:strRef>
              <c:f>'Oswestry Results'!$B$31:$M$31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'Oswestry Results'!$B$32:$M$32</c:f>
              <c:numCache>
                <c:formatCode>0.00%</c:formatCode>
                <c:ptCount val="12"/>
                <c:pt idx="0">
                  <c:v>5.6338028169014088E-3</c:v>
                </c:pt>
                <c:pt idx="1">
                  <c:v>1.4084507042253521E-2</c:v>
                </c:pt>
                <c:pt idx="2">
                  <c:v>2.8169014084507043E-2</c:v>
                </c:pt>
                <c:pt idx="3">
                  <c:v>1.9718309859154931E-2</c:v>
                </c:pt>
                <c:pt idx="4">
                  <c:v>3.9436619718309862E-2</c:v>
                </c:pt>
                <c:pt idx="5">
                  <c:v>8.7323943661971826E-2</c:v>
                </c:pt>
                <c:pt idx="6">
                  <c:v>7.8873239436619724E-2</c:v>
                </c:pt>
                <c:pt idx="7">
                  <c:v>0.12394366197183099</c:v>
                </c:pt>
                <c:pt idx="8">
                  <c:v>0.27323943661971833</c:v>
                </c:pt>
                <c:pt idx="9">
                  <c:v>0.15774647887323945</c:v>
                </c:pt>
                <c:pt idx="10">
                  <c:v>0.16901408450704225</c:v>
                </c:pt>
                <c:pt idx="11">
                  <c:v>2.8169014084507044E-3</c:v>
                </c:pt>
              </c:numCache>
            </c:numRef>
          </c:val>
          <c:extLst>
            <c:ext xmlns:c16="http://schemas.microsoft.com/office/drawing/2014/chart" uri="{C3380CC4-5D6E-409C-BE32-E72D297353CC}">
              <c16:uniqueId val="{00000000-C3B7-4B00-B5ED-E331C9C6818C}"/>
            </c:ext>
          </c:extLst>
        </c:ser>
        <c:ser>
          <c:idx val="0"/>
          <c:order val="1"/>
          <c:tx>
            <c:strRef>
              <c:f>'Oswestry Results'!$A$33</c:f>
              <c:strCache>
                <c:ptCount val="1"/>
                <c:pt idx="0">
                  <c:v>England, Year Ending March 22</c:v>
                </c:pt>
              </c:strCache>
            </c:strRef>
          </c:tx>
          <c:spPr>
            <a:solidFill>
              <a:schemeClr val="accent1"/>
            </a:solidFill>
            <a:ln>
              <a:noFill/>
            </a:ln>
            <a:effectLst/>
          </c:spPr>
          <c:invertIfNegative val="0"/>
          <c:cat>
            <c:strRef>
              <c:f>'Oswestry Results'!$B$31:$M$31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'Oswestry Results'!$B$33:$M$33</c:f>
              <c:numCache>
                <c:formatCode>0.00%</c:formatCode>
                <c:ptCount val="12"/>
                <c:pt idx="0">
                  <c:v>7.6E-3</c:v>
                </c:pt>
                <c:pt idx="1">
                  <c:v>6.1999999999999998E-3</c:v>
                </c:pt>
                <c:pt idx="2">
                  <c:v>1.4999999999999999E-2</c:v>
                </c:pt>
                <c:pt idx="3">
                  <c:v>2.2200000000000001E-2</c:v>
                </c:pt>
                <c:pt idx="4">
                  <c:v>3.3099999999999997E-2</c:v>
                </c:pt>
                <c:pt idx="5">
                  <c:v>7.9100000000000004E-2</c:v>
                </c:pt>
                <c:pt idx="6">
                  <c:v>8.8800000000000004E-2</c:v>
                </c:pt>
                <c:pt idx="7">
                  <c:v>0.1774</c:v>
                </c:pt>
                <c:pt idx="8">
                  <c:v>0.2472</c:v>
                </c:pt>
                <c:pt idx="9">
                  <c:v>0.16400000000000001</c:v>
                </c:pt>
                <c:pt idx="10">
                  <c:v>0.1595</c:v>
                </c:pt>
              </c:numCache>
            </c:numRef>
          </c:val>
          <c:extLst>
            <c:ext xmlns:c16="http://schemas.microsoft.com/office/drawing/2014/chart" uri="{C3380CC4-5D6E-409C-BE32-E72D297353CC}">
              <c16:uniqueId val="{00000001-C3B7-4B00-B5ED-E331C9C6818C}"/>
            </c:ext>
          </c:extLst>
        </c:ser>
        <c:ser>
          <c:idx val="1"/>
          <c:order val="2"/>
          <c:tx>
            <c:strRef>
              <c:f>'Oswestry Results'!$A$34</c:f>
              <c:strCache>
                <c:ptCount val="1"/>
                <c:pt idx="0">
                  <c:v>West Midlands, Year Ending March 22</c:v>
                </c:pt>
              </c:strCache>
            </c:strRef>
          </c:tx>
          <c:spPr>
            <a:solidFill>
              <a:schemeClr val="accent2"/>
            </a:solidFill>
            <a:ln>
              <a:noFill/>
            </a:ln>
            <a:effectLst/>
          </c:spPr>
          <c:invertIfNegative val="0"/>
          <c:cat>
            <c:strRef>
              <c:f>'Oswestry Results'!$B$31:$M$31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'Oswestry Results'!$B$34:$M$34</c:f>
              <c:numCache>
                <c:formatCode>0.00%</c:formatCode>
                <c:ptCount val="12"/>
                <c:pt idx="0">
                  <c:v>9.1000000000000004E-3</c:v>
                </c:pt>
                <c:pt idx="1">
                  <c:v>7.4000000000000003E-3</c:v>
                </c:pt>
                <c:pt idx="2">
                  <c:v>1.3100000000000001E-2</c:v>
                </c:pt>
                <c:pt idx="3">
                  <c:v>2.41E-2</c:v>
                </c:pt>
                <c:pt idx="4">
                  <c:v>3.04E-2</c:v>
                </c:pt>
                <c:pt idx="5">
                  <c:v>8.0199999999999994E-2</c:v>
                </c:pt>
                <c:pt idx="6">
                  <c:v>8.9099999999999999E-2</c:v>
                </c:pt>
                <c:pt idx="7">
                  <c:v>0.17910000000000001</c:v>
                </c:pt>
                <c:pt idx="8">
                  <c:v>0.25330000000000003</c:v>
                </c:pt>
                <c:pt idx="9">
                  <c:v>0.16289999999999999</c:v>
                </c:pt>
                <c:pt idx="10">
                  <c:v>0.15140000000000001</c:v>
                </c:pt>
              </c:numCache>
            </c:numRef>
          </c:val>
          <c:extLst>
            <c:ext xmlns:c16="http://schemas.microsoft.com/office/drawing/2014/chart" uri="{C3380CC4-5D6E-409C-BE32-E72D297353CC}">
              <c16:uniqueId val="{00000002-C3B7-4B00-B5ED-E331C9C6818C}"/>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Satisfaction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On a scale where 0 is “not at all anxious” and 10 is “completely anxious”, overall, how anxious did you feel yesterday?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'Oswestry Results'!$A$37</c:f>
              <c:strCache>
                <c:ptCount val="1"/>
                <c:pt idx="0">
                  <c:v>Oswestry Place Plan Area</c:v>
                </c:pt>
              </c:strCache>
            </c:strRef>
          </c:tx>
          <c:spPr>
            <a:solidFill>
              <a:schemeClr val="accent3"/>
            </a:solidFill>
            <a:ln>
              <a:noFill/>
            </a:ln>
            <a:effectLst/>
          </c:spPr>
          <c:invertIfNegative val="0"/>
          <c:cat>
            <c:strRef>
              <c:f>'Oswestry Results'!$B$36:$M$36</c:f>
              <c:strCache>
                <c:ptCount val="12"/>
                <c:pt idx="0">
                  <c:v>0 - not at all anxious</c:v>
                </c:pt>
                <c:pt idx="1">
                  <c:v>1</c:v>
                </c:pt>
                <c:pt idx="2">
                  <c:v>2</c:v>
                </c:pt>
                <c:pt idx="3">
                  <c:v>3</c:v>
                </c:pt>
                <c:pt idx="4">
                  <c:v>4</c:v>
                </c:pt>
                <c:pt idx="5">
                  <c:v>5</c:v>
                </c:pt>
                <c:pt idx="6">
                  <c:v>6</c:v>
                </c:pt>
                <c:pt idx="7">
                  <c:v>7</c:v>
                </c:pt>
                <c:pt idx="8">
                  <c:v>8</c:v>
                </c:pt>
                <c:pt idx="9">
                  <c:v>9</c:v>
                </c:pt>
                <c:pt idx="10">
                  <c:v>10 - completely anxious</c:v>
                </c:pt>
                <c:pt idx="11">
                  <c:v>(blank)</c:v>
                </c:pt>
              </c:strCache>
            </c:strRef>
          </c:cat>
          <c:val>
            <c:numRef>
              <c:f>'Oswestry Results'!$B$37:$M$37</c:f>
              <c:numCache>
                <c:formatCode>0.00%</c:formatCode>
                <c:ptCount val="12"/>
                <c:pt idx="0">
                  <c:v>0.21971830985915494</c:v>
                </c:pt>
                <c:pt idx="1">
                  <c:v>9.014084507042254E-2</c:v>
                </c:pt>
                <c:pt idx="2">
                  <c:v>0.14929577464788732</c:v>
                </c:pt>
                <c:pt idx="3">
                  <c:v>7.8873239436619724E-2</c:v>
                </c:pt>
                <c:pt idx="4">
                  <c:v>6.7605633802816895E-2</c:v>
                </c:pt>
                <c:pt idx="5">
                  <c:v>0.10422535211267606</c:v>
                </c:pt>
                <c:pt idx="6">
                  <c:v>7.3239436619718309E-2</c:v>
                </c:pt>
                <c:pt idx="7">
                  <c:v>9.5774647887323941E-2</c:v>
                </c:pt>
                <c:pt idx="8">
                  <c:v>6.1971830985915494E-2</c:v>
                </c:pt>
                <c:pt idx="9">
                  <c:v>3.3802816901408447E-2</c:v>
                </c:pt>
                <c:pt idx="10">
                  <c:v>2.2535211267605635E-2</c:v>
                </c:pt>
                <c:pt idx="11">
                  <c:v>2.8169014084507044E-3</c:v>
                </c:pt>
              </c:numCache>
            </c:numRef>
          </c:val>
          <c:extLst>
            <c:ext xmlns:c16="http://schemas.microsoft.com/office/drawing/2014/chart" uri="{C3380CC4-5D6E-409C-BE32-E72D297353CC}">
              <c16:uniqueId val="{00000000-EB3A-4FE2-8600-87F044584C3E}"/>
            </c:ext>
          </c:extLst>
        </c:ser>
        <c:ser>
          <c:idx val="0"/>
          <c:order val="1"/>
          <c:tx>
            <c:strRef>
              <c:f>'Oswestry Results'!$A$38</c:f>
              <c:strCache>
                <c:ptCount val="1"/>
                <c:pt idx="0">
                  <c:v>England, Year Ending March 22</c:v>
                </c:pt>
              </c:strCache>
            </c:strRef>
          </c:tx>
          <c:spPr>
            <a:solidFill>
              <a:schemeClr val="accent1"/>
            </a:solidFill>
            <a:ln>
              <a:noFill/>
            </a:ln>
            <a:effectLst/>
          </c:spPr>
          <c:invertIfNegative val="0"/>
          <c:cat>
            <c:strRef>
              <c:f>'Oswestry Results'!$B$36:$M$36</c:f>
              <c:strCache>
                <c:ptCount val="12"/>
                <c:pt idx="0">
                  <c:v>0 - not at all anxious</c:v>
                </c:pt>
                <c:pt idx="1">
                  <c:v>1</c:v>
                </c:pt>
                <c:pt idx="2">
                  <c:v>2</c:v>
                </c:pt>
                <c:pt idx="3">
                  <c:v>3</c:v>
                </c:pt>
                <c:pt idx="4">
                  <c:v>4</c:v>
                </c:pt>
                <c:pt idx="5">
                  <c:v>5</c:v>
                </c:pt>
                <c:pt idx="6">
                  <c:v>6</c:v>
                </c:pt>
                <c:pt idx="7">
                  <c:v>7</c:v>
                </c:pt>
                <c:pt idx="8">
                  <c:v>8</c:v>
                </c:pt>
                <c:pt idx="9">
                  <c:v>9</c:v>
                </c:pt>
                <c:pt idx="10">
                  <c:v>10 - completely anxious</c:v>
                </c:pt>
                <c:pt idx="11">
                  <c:v>(blank)</c:v>
                </c:pt>
              </c:strCache>
            </c:strRef>
          </c:cat>
          <c:val>
            <c:numRef>
              <c:f>'Oswestry Results'!$B$38:$M$38</c:f>
              <c:numCache>
                <c:formatCode>0.00%</c:formatCode>
                <c:ptCount val="12"/>
                <c:pt idx="0">
                  <c:v>0.26490000000000002</c:v>
                </c:pt>
                <c:pt idx="1">
                  <c:v>9.2399999999999996E-2</c:v>
                </c:pt>
                <c:pt idx="2">
                  <c:v>0.1419</c:v>
                </c:pt>
                <c:pt idx="3">
                  <c:v>9.9000000000000005E-2</c:v>
                </c:pt>
                <c:pt idx="4">
                  <c:v>7.0099999999999996E-2</c:v>
                </c:pt>
                <c:pt idx="5">
                  <c:v>0.10630000000000001</c:v>
                </c:pt>
                <c:pt idx="6">
                  <c:v>6.9900000000000004E-2</c:v>
                </c:pt>
                <c:pt idx="7">
                  <c:v>6.5699999999999995E-2</c:v>
                </c:pt>
                <c:pt idx="8">
                  <c:v>5.5100000000000003E-2</c:v>
                </c:pt>
                <c:pt idx="9">
                  <c:v>1.9599999999999999E-2</c:v>
                </c:pt>
                <c:pt idx="10">
                  <c:v>1.5100000000000001E-2</c:v>
                </c:pt>
              </c:numCache>
            </c:numRef>
          </c:val>
          <c:extLst>
            <c:ext xmlns:c16="http://schemas.microsoft.com/office/drawing/2014/chart" uri="{C3380CC4-5D6E-409C-BE32-E72D297353CC}">
              <c16:uniqueId val="{00000001-EB3A-4FE2-8600-87F044584C3E}"/>
            </c:ext>
          </c:extLst>
        </c:ser>
        <c:ser>
          <c:idx val="1"/>
          <c:order val="2"/>
          <c:tx>
            <c:strRef>
              <c:f>'Oswestry Results'!$A$39</c:f>
              <c:strCache>
                <c:ptCount val="1"/>
                <c:pt idx="0">
                  <c:v>West Midlands, Year Ending March 22</c:v>
                </c:pt>
              </c:strCache>
            </c:strRef>
          </c:tx>
          <c:spPr>
            <a:solidFill>
              <a:schemeClr val="accent2"/>
            </a:solidFill>
            <a:ln>
              <a:noFill/>
            </a:ln>
            <a:effectLst/>
          </c:spPr>
          <c:invertIfNegative val="0"/>
          <c:cat>
            <c:strRef>
              <c:f>'Oswestry Results'!$B$36:$M$36</c:f>
              <c:strCache>
                <c:ptCount val="12"/>
                <c:pt idx="0">
                  <c:v>0 - not at all anxious</c:v>
                </c:pt>
                <c:pt idx="1">
                  <c:v>1</c:v>
                </c:pt>
                <c:pt idx="2">
                  <c:v>2</c:v>
                </c:pt>
                <c:pt idx="3">
                  <c:v>3</c:v>
                </c:pt>
                <c:pt idx="4">
                  <c:v>4</c:v>
                </c:pt>
                <c:pt idx="5">
                  <c:v>5</c:v>
                </c:pt>
                <c:pt idx="6">
                  <c:v>6</c:v>
                </c:pt>
                <c:pt idx="7">
                  <c:v>7</c:v>
                </c:pt>
                <c:pt idx="8">
                  <c:v>8</c:v>
                </c:pt>
                <c:pt idx="9">
                  <c:v>9</c:v>
                </c:pt>
                <c:pt idx="10">
                  <c:v>10 - completely anxious</c:v>
                </c:pt>
                <c:pt idx="11">
                  <c:v>(blank)</c:v>
                </c:pt>
              </c:strCache>
            </c:strRef>
          </c:cat>
          <c:val>
            <c:numRef>
              <c:f>'Oswestry Results'!$B$39:$M$39</c:f>
              <c:numCache>
                <c:formatCode>0.00%</c:formatCode>
                <c:ptCount val="12"/>
                <c:pt idx="0">
                  <c:v>0.27100000000000002</c:v>
                </c:pt>
                <c:pt idx="1">
                  <c:v>9.0200000000000002E-2</c:v>
                </c:pt>
                <c:pt idx="2">
                  <c:v>0.1424</c:v>
                </c:pt>
                <c:pt idx="3">
                  <c:v>9.8199999999999996E-2</c:v>
                </c:pt>
                <c:pt idx="4">
                  <c:v>6.6900000000000001E-2</c:v>
                </c:pt>
                <c:pt idx="5">
                  <c:v>0.1183</c:v>
                </c:pt>
                <c:pt idx="6">
                  <c:v>6.3899999999999998E-2</c:v>
                </c:pt>
                <c:pt idx="7">
                  <c:v>6.3399999999999998E-2</c:v>
                </c:pt>
                <c:pt idx="8">
                  <c:v>5.5100000000000003E-2</c:v>
                </c:pt>
                <c:pt idx="9">
                  <c:v>1.78E-2</c:v>
                </c:pt>
                <c:pt idx="10">
                  <c:v>1.29E-2</c:v>
                </c:pt>
              </c:numCache>
            </c:numRef>
          </c:val>
          <c:extLst>
            <c:ext xmlns:c16="http://schemas.microsoft.com/office/drawing/2014/chart" uri="{C3380CC4-5D6E-409C-BE32-E72D297353CC}">
              <c16:uniqueId val="{00000002-EB3A-4FE2-8600-87F044584C3E}"/>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Anxiousness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Thinking generally, which of the things below would you say are the most important in</a:t>
            </a:r>
            <a:r>
              <a:rPr lang="en-GB" baseline="0"/>
              <a:t> making somewhere a good place to live?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'Oswestry Results'!$B$39</c:f>
              <c:strCache>
                <c:ptCount val="1"/>
                <c:pt idx="0">
                  <c:v>Response</c:v>
                </c:pt>
              </c:strCache>
            </c:strRef>
          </c:tx>
          <c:spPr>
            <a:solidFill>
              <a:schemeClr val="accent1"/>
            </a:solidFill>
            <a:ln>
              <a:noFill/>
            </a:ln>
            <a:effectLst/>
          </c:spPr>
          <c:invertIfNegative val="0"/>
          <c:cat>
            <c:strRef>
              <c:f>'Oswestry Results'!$A$40:$A$60</c:f>
              <c:strCache>
                <c:ptCount val="21"/>
                <c:pt idx="0">
                  <c:v>Access to nature</c:v>
                </c:pt>
                <c:pt idx="1">
                  <c:v>Activities for teenagers</c:v>
                </c:pt>
                <c:pt idx="2">
                  <c:v>Affordable decent housing</c:v>
                </c:pt>
                <c:pt idx="3">
                  <c:v>Clean streets</c:v>
                </c:pt>
                <c:pt idx="4">
                  <c:v>Community activities</c:v>
                </c:pt>
                <c:pt idx="5">
                  <c:v>Cultural facilities (e.g. libraries, museums)</c:v>
                </c:pt>
                <c:pt idx="6">
                  <c:v>Education provision</c:v>
                </c:pt>
                <c:pt idx="7">
                  <c:v>Facilities for young children</c:v>
                </c:pt>
                <c:pt idx="8">
                  <c:v>Health services</c:v>
                </c:pt>
                <c:pt idx="9">
                  <c:v>Job prospects</c:v>
                </c:pt>
                <c:pt idx="10">
                  <c:v>The level of crime</c:v>
                </c:pt>
                <c:pt idx="11">
                  <c:v>The level of pollution</c:v>
                </c:pt>
                <c:pt idx="12">
                  <c:v>The level of traffic congestion</c:v>
                </c:pt>
                <c:pt idx="13">
                  <c:v>Parks and open spaces</c:v>
                </c:pt>
                <c:pt idx="14">
                  <c:v>Public transport</c:v>
                </c:pt>
                <c:pt idx="15">
                  <c:v>Race relations</c:v>
                </c:pt>
                <c:pt idx="16">
                  <c:v>Road and pavement repairs</c:v>
                </c:pt>
                <c:pt idx="17">
                  <c:v>Shopping facilities</c:v>
                </c:pt>
                <c:pt idx="18">
                  <c:v>Sports and leisure facilities</c:v>
                </c:pt>
                <c:pt idx="19">
                  <c:v>Wage levels and local cost of living</c:v>
                </c:pt>
                <c:pt idx="20">
                  <c:v>People and community</c:v>
                </c:pt>
              </c:strCache>
            </c:strRef>
          </c:cat>
          <c:val>
            <c:numRef>
              <c:f>'Oswestry Results'!$B$40:$B$60</c:f>
              <c:numCache>
                <c:formatCode>General</c:formatCode>
                <c:ptCount val="21"/>
                <c:pt idx="0">
                  <c:v>235</c:v>
                </c:pt>
                <c:pt idx="1">
                  <c:v>151</c:v>
                </c:pt>
                <c:pt idx="2">
                  <c:v>190</c:v>
                </c:pt>
                <c:pt idx="3">
                  <c:v>191</c:v>
                </c:pt>
                <c:pt idx="4">
                  <c:v>172</c:v>
                </c:pt>
                <c:pt idx="5">
                  <c:v>147</c:v>
                </c:pt>
                <c:pt idx="6">
                  <c:v>167</c:v>
                </c:pt>
                <c:pt idx="7">
                  <c:v>153</c:v>
                </c:pt>
                <c:pt idx="8">
                  <c:v>267</c:v>
                </c:pt>
                <c:pt idx="9">
                  <c:v>158</c:v>
                </c:pt>
                <c:pt idx="10">
                  <c:v>182</c:v>
                </c:pt>
                <c:pt idx="11">
                  <c:v>142</c:v>
                </c:pt>
                <c:pt idx="12">
                  <c:v>148</c:v>
                </c:pt>
                <c:pt idx="13">
                  <c:v>181</c:v>
                </c:pt>
                <c:pt idx="14">
                  <c:v>177</c:v>
                </c:pt>
                <c:pt idx="15">
                  <c:v>96</c:v>
                </c:pt>
                <c:pt idx="16">
                  <c:v>177</c:v>
                </c:pt>
                <c:pt idx="17">
                  <c:v>167</c:v>
                </c:pt>
                <c:pt idx="18">
                  <c:v>147</c:v>
                </c:pt>
                <c:pt idx="19">
                  <c:v>152</c:v>
                </c:pt>
                <c:pt idx="20">
                  <c:v>17</c:v>
                </c:pt>
              </c:numCache>
            </c:numRef>
          </c:val>
          <c:extLst>
            <c:ext xmlns:c16="http://schemas.microsoft.com/office/drawing/2014/chart" uri="{C3380CC4-5D6E-409C-BE32-E72D297353CC}">
              <c16:uniqueId val="{00000000-B16F-401A-B442-4696A88C2140}"/>
            </c:ext>
          </c:extLst>
        </c:ser>
        <c:dLbls>
          <c:showLegendKey val="0"/>
          <c:showVal val="0"/>
          <c:showCatName val="0"/>
          <c:showSerName val="0"/>
          <c:showPercent val="0"/>
          <c:showBubbleSize val="0"/>
        </c:dLbls>
        <c:gapWidth val="60"/>
        <c:axId val="711859640"/>
        <c:axId val="711857016"/>
      </c:barChart>
      <c:catAx>
        <c:axId val="711859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7016"/>
        <c:crosses val="autoZero"/>
        <c:auto val="1"/>
        <c:lblAlgn val="ctr"/>
        <c:lblOffset val="100"/>
        <c:noMultiLvlLbl val="0"/>
      </c:catAx>
      <c:valAx>
        <c:axId val="711857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9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Thinking about this local area, which things do you think most need improving</a:t>
            </a:r>
            <a:r>
              <a:rPr lang="en-GB" baseline="0"/>
              <a:t>? </a:t>
            </a:r>
            <a:r>
              <a:rPr lang="en-GB" sz="1400" b="0" i="0" u="none" strike="noStrike" baseline="0">
                <a:effectLst/>
              </a:rPr>
              <a:t>(Online only)</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'Oswestry Results'!$B$140</c:f>
              <c:strCache>
                <c:ptCount val="1"/>
                <c:pt idx="0">
                  <c:v>Response</c:v>
                </c:pt>
              </c:strCache>
            </c:strRef>
          </c:tx>
          <c:spPr>
            <a:solidFill>
              <a:schemeClr val="accent1"/>
            </a:solidFill>
            <a:ln>
              <a:noFill/>
            </a:ln>
            <a:effectLst/>
          </c:spPr>
          <c:invertIfNegative val="0"/>
          <c:cat>
            <c:strRef>
              <c:f>'Oswestry Results'!$A$141:$A$161</c:f>
              <c:strCache>
                <c:ptCount val="21"/>
                <c:pt idx="0">
                  <c:v>Access to nature</c:v>
                </c:pt>
                <c:pt idx="1">
                  <c:v>Activities for teenagers</c:v>
                </c:pt>
                <c:pt idx="2">
                  <c:v>Affordable decent housing</c:v>
                </c:pt>
                <c:pt idx="3">
                  <c:v>Clean streets</c:v>
                </c:pt>
                <c:pt idx="4">
                  <c:v>Community activities</c:v>
                </c:pt>
                <c:pt idx="5">
                  <c:v>Cultural facilities (e.g. libraries, museums)</c:v>
                </c:pt>
                <c:pt idx="6">
                  <c:v>Education provision</c:v>
                </c:pt>
                <c:pt idx="7">
                  <c:v>Facilities for young children</c:v>
                </c:pt>
                <c:pt idx="8">
                  <c:v>Health services</c:v>
                </c:pt>
                <c:pt idx="9">
                  <c:v>Job prospects</c:v>
                </c:pt>
                <c:pt idx="10">
                  <c:v>level of crime</c:v>
                </c:pt>
                <c:pt idx="11">
                  <c:v>The level of pollution</c:v>
                </c:pt>
                <c:pt idx="12">
                  <c:v>level of traffic congestion</c:v>
                </c:pt>
                <c:pt idx="13">
                  <c:v>Parks and open spaces</c:v>
                </c:pt>
                <c:pt idx="14">
                  <c:v>Public transport</c:v>
                </c:pt>
                <c:pt idx="15">
                  <c:v>Race relations</c:v>
                </c:pt>
                <c:pt idx="16">
                  <c:v>Road and pavement repairs</c:v>
                </c:pt>
                <c:pt idx="17">
                  <c:v>Shopping facilities</c:v>
                </c:pt>
                <c:pt idx="18">
                  <c:v>Sports and leisure facilities</c:v>
                </c:pt>
                <c:pt idx="19">
                  <c:v>Wage levels and local cost of living</c:v>
                </c:pt>
                <c:pt idx="20">
                  <c:v>People and community</c:v>
                </c:pt>
              </c:strCache>
            </c:strRef>
          </c:cat>
          <c:val>
            <c:numRef>
              <c:f>'Oswestry Results'!$B$141:$B$161</c:f>
              <c:numCache>
                <c:formatCode>General</c:formatCode>
                <c:ptCount val="21"/>
                <c:pt idx="0">
                  <c:v>209</c:v>
                </c:pt>
                <c:pt idx="1">
                  <c:v>163</c:v>
                </c:pt>
                <c:pt idx="2">
                  <c:v>184</c:v>
                </c:pt>
                <c:pt idx="3">
                  <c:v>189</c:v>
                </c:pt>
                <c:pt idx="4">
                  <c:v>163</c:v>
                </c:pt>
                <c:pt idx="5">
                  <c:v>144</c:v>
                </c:pt>
                <c:pt idx="6">
                  <c:v>158</c:v>
                </c:pt>
                <c:pt idx="7">
                  <c:v>161</c:v>
                </c:pt>
                <c:pt idx="8">
                  <c:v>266</c:v>
                </c:pt>
                <c:pt idx="9">
                  <c:v>157</c:v>
                </c:pt>
                <c:pt idx="10">
                  <c:v>171</c:v>
                </c:pt>
                <c:pt idx="11">
                  <c:v>141</c:v>
                </c:pt>
                <c:pt idx="12">
                  <c:v>146</c:v>
                </c:pt>
                <c:pt idx="13">
                  <c:v>173</c:v>
                </c:pt>
                <c:pt idx="14">
                  <c:v>187</c:v>
                </c:pt>
                <c:pt idx="15">
                  <c:v>97</c:v>
                </c:pt>
                <c:pt idx="16">
                  <c:v>184</c:v>
                </c:pt>
                <c:pt idx="17">
                  <c:v>156</c:v>
                </c:pt>
                <c:pt idx="18">
                  <c:v>146</c:v>
                </c:pt>
                <c:pt idx="19">
                  <c:v>153</c:v>
                </c:pt>
                <c:pt idx="20">
                  <c:v>16</c:v>
                </c:pt>
              </c:numCache>
            </c:numRef>
          </c:val>
          <c:extLst>
            <c:ext xmlns:c16="http://schemas.microsoft.com/office/drawing/2014/chart" uri="{C3380CC4-5D6E-409C-BE32-E72D297353CC}">
              <c16:uniqueId val="{00000000-11F1-4D71-BC22-A9D4E89CEE3C}"/>
            </c:ext>
          </c:extLst>
        </c:ser>
        <c:dLbls>
          <c:showLegendKey val="0"/>
          <c:showVal val="0"/>
          <c:showCatName val="0"/>
          <c:showSerName val="0"/>
          <c:showPercent val="0"/>
          <c:showBubbleSize val="0"/>
        </c:dLbls>
        <c:gapWidth val="60"/>
        <c:axId val="711859640"/>
        <c:axId val="711857016"/>
      </c:barChart>
      <c:catAx>
        <c:axId val="711859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7016"/>
        <c:crosses val="autoZero"/>
        <c:auto val="1"/>
        <c:lblAlgn val="ctr"/>
        <c:lblOffset val="100"/>
        <c:noMultiLvlLbl val="0"/>
      </c:catAx>
      <c:valAx>
        <c:axId val="711857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9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What are the most important</a:t>
            </a:r>
            <a:r>
              <a:rPr lang="en-GB" baseline="0"/>
              <a:t> factors in making somewhere a good place to live v What needs improving the most in Oswestry</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920882705651803E-2"/>
          <c:y val="0.13209574276835626"/>
          <c:w val="0.90771541586303128"/>
          <c:h val="0.7938835838213476"/>
        </c:manualLayout>
      </c:layout>
      <c:scatterChart>
        <c:scatterStyle val="lineMarker"/>
        <c:varyColors val="0"/>
        <c:ser>
          <c:idx val="0"/>
          <c:order val="0"/>
          <c:tx>
            <c:strRef>
              <c:f>'Oswestry Results'!$G$40</c:f>
              <c:strCache>
                <c:ptCount val="1"/>
                <c:pt idx="0">
                  <c:v>Access to nature</c:v>
                </c:pt>
              </c:strCache>
            </c:strRef>
          </c:tx>
          <c:spPr>
            <a:ln w="25400" cap="rnd">
              <a:no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Results'!$H$40</c:f>
              <c:numCache>
                <c:formatCode>General</c:formatCode>
                <c:ptCount val="1"/>
                <c:pt idx="0">
                  <c:v>235</c:v>
                </c:pt>
              </c:numCache>
            </c:numRef>
          </c:xVal>
          <c:yVal>
            <c:numRef>
              <c:f>'Oswestry Results'!$I$40</c:f>
              <c:numCache>
                <c:formatCode>General</c:formatCode>
                <c:ptCount val="1"/>
                <c:pt idx="0">
                  <c:v>209</c:v>
                </c:pt>
              </c:numCache>
            </c:numRef>
          </c:yVal>
          <c:smooth val="0"/>
          <c:extLst>
            <c:ext xmlns:c16="http://schemas.microsoft.com/office/drawing/2014/chart" uri="{C3380CC4-5D6E-409C-BE32-E72D297353CC}">
              <c16:uniqueId val="{00000000-86E8-42A2-912F-CE62F8899FA1}"/>
            </c:ext>
          </c:extLst>
        </c:ser>
        <c:ser>
          <c:idx val="1"/>
          <c:order val="1"/>
          <c:tx>
            <c:strRef>
              <c:f>'Oswestry Results'!$G$41</c:f>
              <c:strCache>
                <c:ptCount val="1"/>
                <c:pt idx="0">
                  <c:v>Activities for teenagers</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0.26043141670953679"/>
                  <c:y val="-2.402837803221322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Results'!$H$41</c:f>
              <c:numCache>
                <c:formatCode>General</c:formatCode>
                <c:ptCount val="1"/>
                <c:pt idx="0">
                  <c:v>151</c:v>
                </c:pt>
              </c:numCache>
            </c:numRef>
          </c:xVal>
          <c:yVal>
            <c:numRef>
              <c:f>'Oswestry Results'!$I$41</c:f>
              <c:numCache>
                <c:formatCode>General</c:formatCode>
                <c:ptCount val="1"/>
                <c:pt idx="0">
                  <c:v>163</c:v>
                </c:pt>
              </c:numCache>
            </c:numRef>
          </c:yVal>
          <c:smooth val="0"/>
          <c:extLst>
            <c:ext xmlns:c16="http://schemas.microsoft.com/office/drawing/2014/chart" uri="{C3380CC4-5D6E-409C-BE32-E72D297353CC}">
              <c16:uniqueId val="{00000002-86E8-42A2-912F-CE62F8899FA1}"/>
            </c:ext>
          </c:extLst>
        </c:ser>
        <c:ser>
          <c:idx val="2"/>
          <c:order val="2"/>
          <c:tx>
            <c:strRef>
              <c:f>'Oswestry Results'!$G$42</c:f>
              <c:strCache>
                <c:ptCount val="1"/>
                <c:pt idx="0">
                  <c:v>Affordable decent housing</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5.3285327410088804E-2"/>
                  <c:y val="-9.392888963227881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Results'!$H$42</c:f>
              <c:numCache>
                <c:formatCode>General</c:formatCode>
                <c:ptCount val="1"/>
                <c:pt idx="0">
                  <c:v>190</c:v>
                </c:pt>
              </c:numCache>
            </c:numRef>
          </c:xVal>
          <c:yVal>
            <c:numRef>
              <c:f>'Oswestry Results'!$I$42</c:f>
              <c:numCache>
                <c:formatCode>General</c:formatCode>
                <c:ptCount val="1"/>
                <c:pt idx="0">
                  <c:v>184</c:v>
                </c:pt>
              </c:numCache>
            </c:numRef>
          </c:yVal>
          <c:smooth val="0"/>
          <c:extLst>
            <c:ext xmlns:c16="http://schemas.microsoft.com/office/drawing/2014/chart" uri="{C3380CC4-5D6E-409C-BE32-E72D297353CC}">
              <c16:uniqueId val="{00000004-86E8-42A2-912F-CE62F8899FA1}"/>
            </c:ext>
          </c:extLst>
        </c:ser>
        <c:ser>
          <c:idx val="3"/>
          <c:order val="3"/>
          <c:tx>
            <c:strRef>
              <c:f>'Oswestry Results'!$G$43</c:f>
              <c:strCache>
                <c:ptCount val="1"/>
                <c:pt idx="0">
                  <c:v>Clean streets</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4.3701706603259047E-2"/>
                  <c:y val="-2.718019398525856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Results'!$H$43</c:f>
              <c:numCache>
                <c:formatCode>General</c:formatCode>
                <c:ptCount val="1"/>
                <c:pt idx="0">
                  <c:v>191</c:v>
                </c:pt>
              </c:numCache>
            </c:numRef>
          </c:xVal>
          <c:yVal>
            <c:numRef>
              <c:f>'Oswestry Results'!$I$43</c:f>
              <c:numCache>
                <c:formatCode>General</c:formatCode>
                <c:ptCount val="1"/>
                <c:pt idx="0">
                  <c:v>189</c:v>
                </c:pt>
              </c:numCache>
            </c:numRef>
          </c:yVal>
          <c:smooth val="0"/>
          <c:extLst>
            <c:ext xmlns:c16="http://schemas.microsoft.com/office/drawing/2014/chart" uri="{C3380CC4-5D6E-409C-BE32-E72D297353CC}">
              <c16:uniqueId val="{00000006-86E8-42A2-912F-CE62F8899FA1}"/>
            </c:ext>
          </c:extLst>
        </c:ser>
        <c:ser>
          <c:idx val="4"/>
          <c:order val="4"/>
          <c:tx>
            <c:strRef>
              <c:f>'Oswestry Results'!$G$44</c:f>
              <c:strCache>
                <c:ptCount val="1"/>
                <c:pt idx="0">
                  <c:v>Community activities</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0.17210278331695944"/>
                  <c:y val="4.599725135966813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Results'!$H$44</c:f>
              <c:numCache>
                <c:formatCode>General</c:formatCode>
                <c:ptCount val="1"/>
                <c:pt idx="0">
                  <c:v>172</c:v>
                </c:pt>
              </c:numCache>
            </c:numRef>
          </c:xVal>
          <c:yVal>
            <c:numRef>
              <c:f>'Oswestry Results'!$I$44</c:f>
              <c:numCache>
                <c:formatCode>General</c:formatCode>
                <c:ptCount val="1"/>
                <c:pt idx="0">
                  <c:v>163</c:v>
                </c:pt>
              </c:numCache>
            </c:numRef>
          </c:yVal>
          <c:smooth val="0"/>
          <c:extLst>
            <c:ext xmlns:c16="http://schemas.microsoft.com/office/drawing/2014/chart" uri="{C3380CC4-5D6E-409C-BE32-E72D297353CC}">
              <c16:uniqueId val="{00000008-86E8-42A2-912F-CE62F8899FA1}"/>
            </c:ext>
          </c:extLst>
        </c:ser>
        <c:ser>
          <c:idx val="5"/>
          <c:order val="5"/>
          <c:tx>
            <c:strRef>
              <c:f>'Oswestry Results'!$G$45</c:f>
              <c:strCache>
                <c:ptCount val="1"/>
                <c:pt idx="0">
                  <c:v>Cultural facilities</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0.12429382601559148"/>
                  <c:y val="-9.392888963227957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Results'!$H$45</c:f>
              <c:numCache>
                <c:formatCode>General</c:formatCode>
                <c:ptCount val="1"/>
                <c:pt idx="0">
                  <c:v>147</c:v>
                </c:pt>
              </c:numCache>
            </c:numRef>
          </c:xVal>
          <c:yVal>
            <c:numRef>
              <c:f>'Oswestry Results'!$I$45</c:f>
              <c:numCache>
                <c:formatCode>General</c:formatCode>
                <c:ptCount val="1"/>
                <c:pt idx="0">
                  <c:v>144</c:v>
                </c:pt>
              </c:numCache>
            </c:numRef>
          </c:yVal>
          <c:smooth val="0"/>
          <c:extLst>
            <c:ext xmlns:c16="http://schemas.microsoft.com/office/drawing/2014/chart" uri="{C3380CC4-5D6E-409C-BE32-E72D297353CC}">
              <c16:uniqueId val="{0000000A-86E8-42A2-912F-CE62F8899FA1}"/>
            </c:ext>
          </c:extLst>
        </c:ser>
        <c:ser>
          <c:idx val="6"/>
          <c:order val="6"/>
          <c:tx>
            <c:strRef>
              <c:f>'Oswestry Results'!$G$46</c:f>
              <c:strCache>
                <c:ptCount val="1"/>
                <c:pt idx="0">
                  <c:v>Education provision</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9.3798228876504824E-2"/>
                  <c:y val="-6.169377222898662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Results'!$H$46</c:f>
              <c:numCache>
                <c:formatCode>General</c:formatCode>
                <c:ptCount val="1"/>
                <c:pt idx="0">
                  <c:v>167</c:v>
                </c:pt>
              </c:numCache>
            </c:numRef>
          </c:xVal>
          <c:yVal>
            <c:numRef>
              <c:f>'Oswestry Results'!$I$46</c:f>
              <c:numCache>
                <c:formatCode>General</c:formatCode>
                <c:ptCount val="1"/>
                <c:pt idx="0">
                  <c:v>158</c:v>
                </c:pt>
              </c:numCache>
            </c:numRef>
          </c:yVal>
          <c:smooth val="0"/>
          <c:extLst>
            <c:ext xmlns:c16="http://schemas.microsoft.com/office/drawing/2014/chart" uri="{C3380CC4-5D6E-409C-BE32-E72D297353CC}">
              <c16:uniqueId val="{0000000C-86E8-42A2-912F-CE62F8899FA1}"/>
            </c:ext>
          </c:extLst>
        </c:ser>
        <c:ser>
          <c:idx val="7"/>
          <c:order val="7"/>
          <c:tx>
            <c:strRef>
              <c:f>'Oswestry Results'!$G$47</c:f>
              <c:strCache>
                <c:ptCount val="1"/>
                <c:pt idx="0">
                  <c:v>Facilities for young children</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0.23047187519893744"/>
                  <c:y val="-6.584406108645705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Results'!$H$47</c:f>
              <c:numCache>
                <c:formatCode>General</c:formatCode>
                <c:ptCount val="1"/>
                <c:pt idx="0">
                  <c:v>153</c:v>
                </c:pt>
              </c:numCache>
            </c:numRef>
          </c:xVal>
          <c:yVal>
            <c:numRef>
              <c:f>'Oswestry Results'!$I$47</c:f>
              <c:numCache>
                <c:formatCode>General</c:formatCode>
                <c:ptCount val="1"/>
                <c:pt idx="0">
                  <c:v>161</c:v>
                </c:pt>
              </c:numCache>
            </c:numRef>
          </c:yVal>
          <c:smooth val="0"/>
          <c:extLst>
            <c:ext xmlns:c16="http://schemas.microsoft.com/office/drawing/2014/chart" uri="{C3380CC4-5D6E-409C-BE32-E72D297353CC}">
              <c16:uniqueId val="{0000000E-86E8-42A2-912F-CE62F8899FA1}"/>
            </c:ext>
          </c:extLst>
        </c:ser>
        <c:ser>
          <c:idx val="8"/>
          <c:order val="8"/>
          <c:tx>
            <c:strRef>
              <c:f>'Oswestry Results'!$G$48</c:f>
              <c:strCache>
                <c:ptCount val="1"/>
                <c:pt idx="0">
                  <c:v>Health services</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Results'!$H$48</c:f>
              <c:numCache>
                <c:formatCode>General</c:formatCode>
                <c:ptCount val="1"/>
                <c:pt idx="0">
                  <c:v>267</c:v>
                </c:pt>
              </c:numCache>
            </c:numRef>
          </c:xVal>
          <c:yVal>
            <c:numRef>
              <c:f>'Oswestry Results'!$I$48</c:f>
              <c:numCache>
                <c:formatCode>General</c:formatCode>
                <c:ptCount val="1"/>
                <c:pt idx="0">
                  <c:v>266</c:v>
                </c:pt>
              </c:numCache>
            </c:numRef>
          </c:yVal>
          <c:smooth val="0"/>
          <c:extLst>
            <c:ext xmlns:c16="http://schemas.microsoft.com/office/drawing/2014/chart" uri="{C3380CC4-5D6E-409C-BE32-E72D297353CC}">
              <c16:uniqueId val="{0000000F-86E8-42A2-912F-CE62F8899FA1}"/>
            </c:ext>
          </c:extLst>
        </c:ser>
        <c:ser>
          <c:idx val="9"/>
          <c:order val="9"/>
          <c:tx>
            <c:strRef>
              <c:f>'Oswestry Results'!$G$49</c:f>
              <c:strCache>
                <c:ptCount val="1"/>
                <c:pt idx="0">
                  <c:v>Job prospects</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0.24381799357550502"/>
                  <c:y val="-3.120536505091382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Results'!$H$49</c:f>
              <c:numCache>
                <c:formatCode>General</c:formatCode>
                <c:ptCount val="1"/>
                <c:pt idx="0">
                  <c:v>158</c:v>
                </c:pt>
              </c:numCache>
            </c:numRef>
          </c:xVal>
          <c:yVal>
            <c:numRef>
              <c:f>'Oswestry Results'!$I$49</c:f>
              <c:numCache>
                <c:formatCode>General</c:formatCode>
                <c:ptCount val="1"/>
                <c:pt idx="0">
                  <c:v>157</c:v>
                </c:pt>
              </c:numCache>
            </c:numRef>
          </c:yVal>
          <c:smooth val="0"/>
          <c:extLst>
            <c:ext xmlns:c16="http://schemas.microsoft.com/office/drawing/2014/chart" uri="{C3380CC4-5D6E-409C-BE32-E72D297353CC}">
              <c16:uniqueId val="{00000011-86E8-42A2-912F-CE62F8899FA1}"/>
            </c:ext>
          </c:extLst>
        </c:ser>
        <c:ser>
          <c:idx val="10"/>
          <c:order val="10"/>
          <c:tx>
            <c:strRef>
              <c:f>'Oswestry Results'!$G$50</c:f>
              <c:strCache>
                <c:ptCount val="1"/>
                <c:pt idx="0">
                  <c:v>Level of crime</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0"/>
              <c:layout>
                <c:manualLayout>
                  <c:x val="8.7324913585897085E-2"/>
                  <c:y val="3.033200993830368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Results'!$H$50</c:f>
              <c:numCache>
                <c:formatCode>General</c:formatCode>
                <c:ptCount val="1"/>
                <c:pt idx="0">
                  <c:v>182</c:v>
                </c:pt>
              </c:numCache>
            </c:numRef>
          </c:xVal>
          <c:yVal>
            <c:numRef>
              <c:f>'Oswestry Results'!$I$50</c:f>
              <c:numCache>
                <c:formatCode>General</c:formatCode>
                <c:ptCount val="1"/>
                <c:pt idx="0">
                  <c:v>171</c:v>
                </c:pt>
              </c:numCache>
            </c:numRef>
          </c:yVal>
          <c:smooth val="0"/>
          <c:extLst>
            <c:ext xmlns:c16="http://schemas.microsoft.com/office/drawing/2014/chart" uri="{C3380CC4-5D6E-409C-BE32-E72D297353CC}">
              <c16:uniqueId val="{00000013-86E8-42A2-912F-CE62F8899FA1}"/>
            </c:ext>
          </c:extLst>
        </c:ser>
        <c:ser>
          <c:idx val="11"/>
          <c:order val="11"/>
          <c:tx>
            <c:strRef>
              <c:f>'Oswestry Results'!$G$51</c:f>
              <c:strCache>
                <c:ptCount val="1"/>
                <c:pt idx="0">
                  <c:v>Level of pollution</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0"/>
              <c:layout>
                <c:manualLayout>
                  <c:x val="-0.14476190312329559"/>
                  <c:y val="1.254470491627307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Results'!$H$51</c:f>
              <c:numCache>
                <c:formatCode>General</c:formatCode>
                <c:ptCount val="1"/>
                <c:pt idx="0">
                  <c:v>142</c:v>
                </c:pt>
              </c:numCache>
            </c:numRef>
          </c:xVal>
          <c:yVal>
            <c:numRef>
              <c:f>'Oswestry Results'!$I$51</c:f>
              <c:numCache>
                <c:formatCode>General</c:formatCode>
                <c:ptCount val="1"/>
                <c:pt idx="0">
                  <c:v>141</c:v>
                </c:pt>
              </c:numCache>
            </c:numRef>
          </c:yVal>
          <c:smooth val="0"/>
          <c:extLst>
            <c:ext xmlns:c16="http://schemas.microsoft.com/office/drawing/2014/chart" uri="{C3380CC4-5D6E-409C-BE32-E72D297353CC}">
              <c16:uniqueId val="{00000015-86E8-42A2-912F-CE62F8899FA1}"/>
            </c:ext>
          </c:extLst>
        </c:ser>
        <c:ser>
          <c:idx val="12"/>
          <c:order val="12"/>
          <c:tx>
            <c:strRef>
              <c:f>'Oswestry Results'!$G$52</c:f>
              <c:strCache>
                <c:ptCount val="1"/>
                <c:pt idx="0">
                  <c:v>Traffic congestion</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dLbl>
              <c:idx val="0"/>
              <c:layout>
                <c:manualLayout>
                  <c:x val="-2.867924495838885E-2"/>
                  <c:y val="8.363136610848774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Results'!$H$52</c:f>
              <c:numCache>
                <c:formatCode>General</c:formatCode>
                <c:ptCount val="1"/>
                <c:pt idx="0">
                  <c:v>148</c:v>
                </c:pt>
              </c:numCache>
            </c:numRef>
          </c:xVal>
          <c:yVal>
            <c:numRef>
              <c:f>'Oswestry Results'!$I$52</c:f>
              <c:numCache>
                <c:formatCode>General</c:formatCode>
                <c:ptCount val="1"/>
                <c:pt idx="0">
                  <c:v>146</c:v>
                </c:pt>
              </c:numCache>
            </c:numRef>
          </c:yVal>
          <c:smooth val="0"/>
          <c:extLst>
            <c:ext xmlns:c16="http://schemas.microsoft.com/office/drawing/2014/chart" uri="{C3380CC4-5D6E-409C-BE32-E72D297353CC}">
              <c16:uniqueId val="{00000017-86E8-42A2-912F-CE62F8899FA1}"/>
            </c:ext>
          </c:extLst>
        </c:ser>
        <c:ser>
          <c:idx val="13"/>
          <c:order val="13"/>
          <c:tx>
            <c:strRef>
              <c:f>'Oswestry Results'!$G$53</c:f>
              <c:strCache>
                <c:ptCount val="1"/>
                <c:pt idx="0">
                  <c:v>Parks and open spaces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4.6682326444866168E-2"/>
                  <c:y val="3.151815953045191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Results'!$H$53</c:f>
              <c:numCache>
                <c:formatCode>General</c:formatCode>
                <c:ptCount val="1"/>
                <c:pt idx="0">
                  <c:v>181</c:v>
                </c:pt>
              </c:numCache>
            </c:numRef>
          </c:xVal>
          <c:yVal>
            <c:numRef>
              <c:f>'Oswestry Results'!$I$53</c:f>
              <c:numCache>
                <c:formatCode>General</c:formatCode>
                <c:ptCount val="1"/>
                <c:pt idx="0">
                  <c:v>173</c:v>
                </c:pt>
              </c:numCache>
            </c:numRef>
          </c:yVal>
          <c:smooth val="0"/>
          <c:extLst>
            <c:ext xmlns:c16="http://schemas.microsoft.com/office/drawing/2014/chart" uri="{C3380CC4-5D6E-409C-BE32-E72D297353CC}">
              <c16:uniqueId val="{00000019-86E8-42A2-912F-CE62F8899FA1}"/>
            </c:ext>
          </c:extLst>
        </c:ser>
        <c:ser>
          <c:idx val="14"/>
          <c:order val="14"/>
          <c:tx>
            <c:strRef>
              <c:f>'Oswestry Results'!$G$54</c:f>
              <c:strCache>
                <c:ptCount val="1"/>
                <c:pt idx="0">
                  <c:v>Public transport</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dLbl>
              <c:idx val="0"/>
              <c:layout>
                <c:manualLayout>
                  <c:x val="-5.1503170954538179E-2"/>
                  <c:y val="-6.584406108645712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Results'!$H$54</c:f>
              <c:numCache>
                <c:formatCode>General</c:formatCode>
                <c:ptCount val="1"/>
                <c:pt idx="0">
                  <c:v>177</c:v>
                </c:pt>
              </c:numCache>
            </c:numRef>
          </c:xVal>
          <c:yVal>
            <c:numRef>
              <c:f>'Oswestry Results'!$I$54</c:f>
              <c:numCache>
                <c:formatCode>General</c:formatCode>
                <c:ptCount val="1"/>
                <c:pt idx="0">
                  <c:v>187</c:v>
                </c:pt>
              </c:numCache>
            </c:numRef>
          </c:yVal>
          <c:smooth val="0"/>
          <c:extLst>
            <c:ext xmlns:c16="http://schemas.microsoft.com/office/drawing/2014/chart" uri="{C3380CC4-5D6E-409C-BE32-E72D297353CC}">
              <c16:uniqueId val="{0000001B-86E8-42A2-912F-CE62F8899FA1}"/>
            </c:ext>
          </c:extLst>
        </c:ser>
        <c:ser>
          <c:idx val="15"/>
          <c:order val="15"/>
          <c:tx>
            <c:strRef>
              <c:f>'Oswestry Results'!$G$55</c:f>
              <c:strCache>
                <c:ptCount val="1"/>
                <c:pt idx="0">
                  <c:v>Race relations</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Results'!$H$55</c:f>
              <c:numCache>
                <c:formatCode>General</c:formatCode>
                <c:ptCount val="1"/>
                <c:pt idx="0">
                  <c:v>96</c:v>
                </c:pt>
              </c:numCache>
            </c:numRef>
          </c:xVal>
          <c:yVal>
            <c:numRef>
              <c:f>'Oswestry Results'!$I$55</c:f>
              <c:numCache>
                <c:formatCode>General</c:formatCode>
                <c:ptCount val="1"/>
                <c:pt idx="0">
                  <c:v>97</c:v>
                </c:pt>
              </c:numCache>
            </c:numRef>
          </c:yVal>
          <c:smooth val="0"/>
          <c:extLst>
            <c:ext xmlns:c16="http://schemas.microsoft.com/office/drawing/2014/chart" uri="{C3380CC4-5D6E-409C-BE32-E72D297353CC}">
              <c16:uniqueId val="{0000001C-86E8-42A2-912F-CE62F8899FA1}"/>
            </c:ext>
          </c:extLst>
        </c:ser>
        <c:ser>
          <c:idx val="16"/>
          <c:order val="16"/>
          <c:tx>
            <c:strRef>
              <c:f>'Oswestry Results'!$G$56</c:f>
              <c:strCache>
                <c:ptCount val="1"/>
                <c:pt idx="0">
                  <c:v>Road and pavement repairs</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dLbl>
              <c:idx val="0"/>
              <c:layout>
                <c:manualLayout>
                  <c:x val="-0.20753536139074663"/>
                  <c:y val="-6.79348452391692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Results'!$H$56</c:f>
              <c:numCache>
                <c:formatCode>General</c:formatCode>
                <c:ptCount val="1"/>
                <c:pt idx="0">
                  <c:v>177</c:v>
                </c:pt>
              </c:numCache>
            </c:numRef>
          </c:xVal>
          <c:yVal>
            <c:numRef>
              <c:f>'Oswestry Results'!$I$56</c:f>
              <c:numCache>
                <c:formatCode>General</c:formatCode>
                <c:ptCount val="1"/>
                <c:pt idx="0">
                  <c:v>184</c:v>
                </c:pt>
              </c:numCache>
            </c:numRef>
          </c:yVal>
          <c:smooth val="0"/>
          <c:extLst>
            <c:ext xmlns:c16="http://schemas.microsoft.com/office/drawing/2014/chart" uri="{C3380CC4-5D6E-409C-BE32-E72D297353CC}">
              <c16:uniqueId val="{0000001E-86E8-42A2-912F-CE62F8899FA1}"/>
            </c:ext>
          </c:extLst>
        </c:ser>
        <c:ser>
          <c:idx val="17"/>
          <c:order val="17"/>
          <c:tx>
            <c:strRef>
              <c:f>'Oswestry Results'!$G$57</c:f>
              <c:strCache>
                <c:ptCount val="1"/>
                <c:pt idx="0">
                  <c:v>Shopping facilities</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dLbl>
              <c:idx val="0"/>
              <c:layout>
                <c:manualLayout>
                  <c:x val="8.6536153699246235E-2"/>
                  <c:y val="4.914906731271348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Results'!$H$57</c:f>
              <c:numCache>
                <c:formatCode>General</c:formatCode>
                <c:ptCount val="1"/>
                <c:pt idx="0">
                  <c:v>167</c:v>
                </c:pt>
              </c:numCache>
            </c:numRef>
          </c:xVal>
          <c:yVal>
            <c:numRef>
              <c:f>'Oswestry Results'!$I$57</c:f>
              <c:numCache>
                <c:formatCode>General</c:formatCode>
                <c:ptCount val="1"/>
                <c:pt idx="0">
                  <c:v>156</c:v>
                </c:pt>
              </c:numCache>
            </c:numRef>
          </c:yVal>
          <c:smooth val="0"/>
          <c:extLst>
            <c:ext xmlns:c16="http://schemas.microsoft.com/office/drawing/2014/chart" uri="{C3380CC4-5D6E-409C-BE32-E72D297353CC}">
              <c16:uniqueId val="{00000020-86E8-42A2-912F-CE62F8899FA1}"/>
            </c:ext>
          </c:extLst>
        </c:ser>
        <c:ser>
          <c:idx val="18"/>
          <c:order val="18"/>
          <c:tx>
            <c:strRef>
              <c:f>'Oswestry Results'!$G$58</c:f>
              <c:strCache>
                <c:ptCount val="1"/>
                <c:pt idx="0">
                  <c:v>Sports and leisure facilities</c:v>
                </c:pt>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dLbl>
              <c:idx val="0"/>
              <c:layout>
                <c:manualLayout>
                  <c:x val="-7.8372838357022342E-2"/>
                  <c:y val="4.49362195593351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1-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Results'!$H$58</c:f>
              <c:numCache>
                <c:formatCode>General</c:formatCode>
                <c:ptCount val="1"/>
                <c:pt idx="0">
                  <c:v>147</c:v>
                </c:pt>
              </c:numCache>
            </c:numRef>
          </c:xVal>
          <c:yVal>
            <c:numRef>
              <c:f>'Oswestry Results'!$I$58</c:f>
              <c:numCache>
                <c:formatCode>General</c:formatCode>
                <c:ptCount val="1"/>
                <c:pt idx="0">
                  <c:v>146</c:v>
                </c:pt>
              </c:numCache>
            </c:numRef>
          </c:yVal>
          <c:smooth val="0"/>
          <c:extLst>
            <c:ext xmlns:c16="http://schemas.microsoft.com/office/drawing/2014/chart" uri="{C3380CC4-5D6E-409C-BE32-E72D297353CC}">
              <c16:uniqueId val="{00000022-86E8-42A2-912F-CE62F8899FA1}"/>
            </c:ext>
          </c:extLst>
        </c:ser>
        <c:ser>
          <c:idx val="19"/>
          <c:order val="19"/>
          <c:tx>
            <c:strRef>
              <c:f>'Oswestry Results'!$G$59</c:f>
              <c:strCache>
                <c:ptCount val="1"/>
                <c:pt idx="0">
                  <c:v>Wage levels and local cost of living</c:v>
                </c:pt>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dLbl>
              <c:idx val="0"/>
              <c:layout>
                <c:manualLayout>
                  <c:x val="0.10824710562220735"/>
                  <c:y val="8.46923979088206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86E8-42A2-912F-CE62F8899F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Results'!$H$59</c:f>
              <c:numCache>
                <c:formatCode>General</c:formatCode>
                <c:ptCount val="1"/>
                <c:pt idx="0">
                  <c:v>152</c:v>
                </c:pt>
              </c:numCache>
            </c:numRef>
          </c:xVal>
          <c:yVal>
            <c:numRef>
              <c:f>'Oswestry Results'!$I$59</c:f>
              <c:numCache>
                <c:formatCode>General</c:formatCode>
                <c:ptCount val="1"/>
                <c:pt idx="0">
                  <c:v>153</c:v>
                </c:pt>
              </c:numCache>
            </c:numRef>
          </c:yVal>
          <c:smooth val="0"/>
          <c:extLst>
            <c:ext xmlns:c16="http://schemas.microsoft.com/office/drawing/2014/chart" uri="{C3380CC4-5D6E-409C-BE32-E72D297353CC}">
              <c16:uniqueId val="{00000024-86E8-42A2-912F-CE62F8899FA1}"/>
            </c:ext>
          </c:extLst>
        </c:ser>
        <c:ser>
          <c:idx val="20"/>
          <c:order val="20"/>
          <c:tx>
            <c:strRef>
              <c:f>'Oswestry Results'!$G$60</c:f>
              <c:strCache>
                <c:ptCount val="1"/>
                <c:pt idx="0">
                  <c:v>People and community</c:v>
                </c:pt>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'Oswestry Results'!$H$60</c:f>
              <c:numCache>
                <c:formatCode>General</c:formatCode>
                <c:ptCount val="1"/>
                <c:pt idx="0">
                  <c:v>17</c:v>
                </c:pt>
              </c:numCache>
            </c:numRef>
          </c:xVal>
          <c:yVal>
            <c:numRef>
              <c:f>'Oswestry Results'!$I$60</c:f>
              <c:numCache>
                <c:formatCode>General</c:formatCode>
                <c:ptCount val="1"/>
                <c:pt idx="0">
                  <c:v>16</c:v>
                </c:pt>
              </c:numCache>
            </c:numRef>
          </c:yVal>
          <c:smooth val="0"/>
          <c:extLst>
            <c:ext xmlns:c16="http://schemas.microsoft.com/office/drawing/2014/chart" uri="{C3380CC4-5D6E-409C-BE32-E72D297353CC}">
              <c16:uniqueId val="{00000025-86E8-42A2-912F-CE62F8899FA1}"/>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rPr>
                  <a:t>Thinking generally, which of the things are most important in making somewhere a good place to live?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Thinking about this local area, which do you think most need improving?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Do you agree or disagree that you can influence decisions affecting your local area? (Online only)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'Oswestry Results'!$B$254</c:f>
              <c:strCache>
                <c:ptCount val="1"/>
                <c:pt idx="0">
                  <c:v>Response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Results'!$A$255:$A$263</c:f>
              <c:strCache>
                <c:ptCount val="9"/>
                <c:pt idx="0">
                  <c:v>Strongly agree</c:v>
                </c:pt>
                <c:pt idx="1">
                  <c:v>Agree</c:v>
                </c:pt>
                <c:pt idx="2">
                  <c:v>Somewhat agree</c:v>
                </c:pt>
                <c:pt idx="3">
                  <c:v>Neither agree nor disagree</c:v>
                </c:pt>
                <c:pt idx="4">
                  <c:v>Somewhat disagree</c:v>
                </c:pt>
                <c:pt idx="5">
                  <c:v>Disagree</c:v>
                </c:pt>
                <c:pt idx="6">
                  <c:v>Strongly disagree</c:v>
                </c:pt>
                <c:pt idx="7">
                  <c:v>Don't know</c:v>
                </c:pt>
                <c:pt idx="8">
                  <c:v>No opinion</c:v>
                </c:pt>
              </c:strCache>
            </c:strRef>
          </c:cat>
          <c:val>
            <c:numRef>
              <c:f>'Oswestry Results'!$B$255:$B$263</c:f>
              <c:numCache>
                <c:formatCode>General</c:formatCode>
                <c:ptCount val="9"/>
                <c:pt idx="0">
                  <c:v>1</c:v>
                </c:pt>
                <c:pt idx="1">
                  <c:v>8</c:v>
                </c:pt>
                <c:pt idx="2">
                  <c:v>12</c:v>
                </c:pt>
                <c:pt idx="3">
                  <c:v>5</c:v>
                </c:pt>
                <c:pt idx="4">
                  <c:v>9</c:v>
                </c:pt>
                <c:pt idx="5">
                  <c:v>7</c:v>
                </c:pt>
                <c:pt idx="6">
                  <c:v>10</c:v>
                </c:pt>
              </c:numCache>
            </c:numRef>
          </c:val>
          <c:extLst>
            <c:ext xmlns:c16="http://schemas.microsoft.com/office/drawing/2014/chart" uri="{C3380CC4-5D6E-409C-BE32-E72D297353CC}">
              <c16:uniqueId val="{00000000-DB9C-43F8-BCC7-7A144E096EE7}"/>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Agreement</a:t>
                </a:r>
                <a:r>
                  <a:rPr lang="en-GB" baseline="0"/>
                  <a:t> scale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How would you like to be involved in decisions affecting your local area? (Online only)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'Oswestry Results'!$H$266</c:f>
              <c:strCache>
                <c:ptCount val="1"/>
                <c:pt idx="0">
                  <c:v>Response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Results'!$G$267:$G$271</c:f>
              <c:strCache>
                <c:ptCount val="5"/>
                <c:pt idx="0">
                  <c:v>Questionnaires</c:v>
                </c:pt>
                <c:pt idx="1">
                  <c:v>Consultations</c:v>
                </c:pt>
                <c:pt idx="2">
                  <c:v>Elected members</c:v>
                </c:pt>
                <c:pt idx="3">
                  <c:v>Public Meetings</c:v>
                </c:pt>
                <c:pt idx="4">
                  <c:v>Unspecified involvement</c:v>
                </c:pt>
              </c:strCache>
            </c:strRef>
          </c:cat>
          <c:val>
            <c:numRef>
              <c:f>'Oswestry Results'!$H$267:$H$271</c:f>
              <c:numCache>
                <c:formatCode>General</c:formatCode>
                <c:ptCount val="5"/>
                <c:pt idx="0">
                  <c:v>19</c:v>
                </c:pt>
                <c:pt idx="1">
                  <c:v>11</c:v>
                </c:pt>
                <c:pt idx="2">
                  <c:v>6</c:v>
                </c:pt>
                <c:pt idx="3">
                  <c:v>13</c:v>
                </c:pt>
                <c:pt idx="4">
                  <c:v>7</c:v>
                </c:pt>
              </c:numCache>
            </c:numRef>
          </c:val>
          <c:extLst>
            <c:ext xmlns:c16="http://schemas.microsoft.com/office/drawing/2014/chart" uri="{C3380CC4-5D6E-409C-BE32-E72D297353CC}">
              <c16:uniqueId val="{00000000-917F-4E7F-9743-316AD6F5A5AA}"/>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To what extent do you agree or disagree that your local area is a place where people from different backgrounds get on well together? (Online only)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'Oswestry Results'!$B$302</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Results'!$A$303:$A$309</c:f>
              <c:strCache>
                <c:ptCount val="7"/>
                <c:pt idx="0">
                  <c:v>Strongly agree</c:v>
                </c:pt>
                <c:pt idx="1">
                  <c:v>Agree</c:v>
                </c:pt>
                <c:pt idx="2">
                  <c:v>Somewhat agree</c:v>
                </c:pt>
                <c:pt idx="3">
                  <c:v>Neither agree nor disagree</c:v>
                </c:pt>
                <c:pt idx="4">
                  <c:v>Somewhat disagree</c:v>
                </c:pt>
                <c:pt idx="5">
                  <c:v>Disagree</c:v>
                </c:pt>
                <c:pt idx="6">
                  <c:v>Strongly disagree</c:v>
                </c:pt>
              </c:strCache>
            </c:strRef>
          </c:cat>
          <c:val>
            <c:numRef>
              <c:f>'Oswestry Results'!$B$303:$B$309</c:f>
              <c:numCache>
                <c:formatCode>General</c:formatCode>
                <c:ptCount val="7"/>
                <c:pt idx="0">
                  <c:v>5</c:v>
                </c:pt>
                <c:pt idx="1">
                  <c:v>19</c:v>
                </c:pt>
                <c:pt idx="2">
                  <c:v>10</c:v>
                </c:pt>
                <c:pt idx="3">
                  <c:v>13</c:v>
                </c:pt>
                <c:pt idx="4">
                  <c:v>3</c:v>
                </c:pt>
                <c:pt idx="6">
                  <c:v>2</c:v>
                </c:pt>
              </c:numCache>
            </c:numRef>
          </c:val>
          <c:extLst>
            <c:ext xmlns:c16="http://schemas.microsoft.com/office/drawing/2014/chart" uri="{C3380CC4-5D6E-409C-BE32-E72D297353CC}">
              <c16:uniqueId val="{00000000-4849-43D8-9219-0D211A9D5B5C}"/>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Agreement</a:t>
                </a:r>
                <a:r>
                  <a:rPr lang="en-GB" baseline="0"/>
                  <a:t> scale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In your local area, would you agree that there's a problem with people not treating each other with respect and consideration? (Online only)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'Oswestry Results'!$B$313</c:f>
              <c:strCache>
                <c:ptCount val="1"/>
                <c:pt idx="0">
                  <c:v>In your local area, would you agree that there's a problem with people not treating each other with respect and consideration?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Results'!$A$314:$A$320</c:f>
              <c:strCache>
                <c:ptCount val="7"/>
                <c:pt idx="0">
                  <c:v>Strongly agree</c:v>
                </c:pt>
                <c:pt idx="1">
                  <c:v>Agree</c:v>
                </c:pt>
                <c:pt idx="2">
                  <c:v>Somewhat agree</c:v>
                </c:pt>
                <c:pt idx="3">
                  <c:v>Neither agree nor disagree</c:v>
                </c:pt>
                <c:pt idx="4">
                  <c:v>Somewhat disagree</c:v>
                </c:pt>
                <c:pt idx="5">
                  <c:v>Disagree</c:v>
                </c:pt>
                <c:pt idx="6">
                  <c:v>Strongly disagree</c:v>
                </c:pt>
              </c:strCache>
            </c:strRef>
          </c:cat>
          <c:val>
            <c:numRef>
              <c:f>'Oswestry Results'!$B$314:$B$320</c:f>
              <c:numCache>
                <c:formatCode>General</c:formatCode>
                <c:ptCount val="7"/>
                <c:pt idx="0">
                  <c:v>4</c:v>
                </c:pt>
                <c:pt idx="1">
                  <c:v>7</c:v>
                </c:pt>
                <c:pt idx="2">
                  <c:v>10</c:v>
                </c:pt>
                <c:pt idx="3">
                  <c:v>15</c:v>
                </c:pt>
                <c:pt idx="4">
                  <c:v>8</c:v>
                </c:pt>
                <c:pt idx="5">
                  <c:v>7</c:v>
                </c:pt>
                <c:pt idx="6">
                  <c:v>1</c:v>
                </c:pt>
              </c:numCache>
            </c:numRef>
          </c:val>
          <c:extLst>
            <c:ext xmlns:c16="http://schemas.microsoft.com/office/drawing/2014/chart" uri="{C3380CC4-5D6E-409C-BE32-E72D297353CC}">
              <c16:uniqueId val="{00000000-01D8-41DC-B636-6B080BBCB30A}"/>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Agreement</a:t>
                </a:r>
                <a:r>
                  <a:rPr lang="en-GB" baseline="0"/>
                  <a:t> scale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Age Group</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Results'!$F$1715:$F$1721</c:f>
              <c:strCache>
                <c:ptCount val="7"/>
                <c:pt idx="0">
                  <c:v>Under 25</c:v>
                </c:pt>
                <c:pt idx="1">
                  <c:v>25-34</c:v>
                </c:pt>
                <c:pt idx="2">
                  <c:v>35-44</c:v>
                </c:pt>
                <c:pt idx="3">
                  <c:v>45-54</c:v>
                </c:pt>
                <c:pt idx="4">
                  <c:v>55-64</c:v>
                </c:pt>
                <c:pt idx="5">
                  <c:v>65+</c:v>
                </c:pt>
                <c:pt idx="6">
                  <c:v>#N/A</c:v>
                </c:pt>
              </c:strCache>
            </c:strRef>
          </c:cat>
          <c:val>
            <c:numRef>
              <c:f>'Oswestry Results'!$G$1715:$G$1721</c:f>
              <c:numCache>
                <c:formatCode>General</c:formatCode>
                <c:ptCount val="7"/>
                <c:pt idx="0">
                  <c:v>21</c:v>
                </c:pt>
                <c:pt idx="1">
                  <c:v>41</c:v>
                </c:pt>
                <c:pt idx="2">
                  <c:v>36</c:v>
                </c:pt>
                <c:pt idx="3">
                  <c:v>39</c:v>
                </c:pt>
                <c:pt idx="4">
                  <c:v>63</c:v>
                </c:pt>
                <c:pt idx="5">
                  <c:v>148</c:v>
                </c:pt>
                <c:pt idx="6">
                  <c:v>7</c:v>
                </c:pt>
              </c:numCache>
            </c:numRef>
          </c:val>
          <c:extLst>
            <c:ext xmlns:c16="http://schemas.microsoft.com/office/drawing/2014/chart" uri="{C3380CC4-5D6E-409C-BE32-E72D297353CC}">
              <c16:uniqueId val="{00000000-3A54-4317-B8E8-1775A1ACB67B}"/>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Age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Overall, about how often over the last 12 months have you given unpaid help to any group(s), club(s) or organisation(s)? Please only include work that is unpaid and not for your family (Online only)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'Oswestry Results'!$B$324</c:f>
              <c:strCache>
                <c:ptCount val="1"/>
                <c:pt idx="0">
                  <c:v>Overall, about how often over the last 12 months have you given unpaid help to any group(s), club(s) or organisation(s)? Please only include work that is unpaid and not for your family.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Results'!$A$325:$A$329</c:f>
              <c:strCache>
                <c:ptCount val="5"/>
                <c:pt idx="0">
                  <c:v>At least once a week</c:v>
                </c:pt>
                <c:pt idx="1">
                  <c:v>Less than once a week but at least once a month</c:v>
                </c:pt>
                <c:pt idx="2">
                  <c:v>Less than once a month</c:v>
                </c:pt>
                <c:pt idx="3">
                  <c:v>I have not given any unpaid help at all over the last 12 months</c:v>
                </c:pt>
                <c:pt idx="4">
                  <c:v>Don’t know</c:v>
                </c:pt>
              </c:strCache>
            </c:strRef>
          </c:cat>
          <c:val>
            <c:numRef>
              <c:f>'Oswestry Results'!$B$325:$B$329</c:f>
              <c:numCache>
                <c:formatCode>General</c:formatCode>
                <c:ptCount val="5"/>
                <c:pt idx="0">
                  <c:v>12</c:v>
                </c:pt>
                <c:pt idx="1">
                  <c:v>14</c:v>
                </c:pt>
                <c:pt idx="2">
                  <c:v>10</c:v>
                </c:pt>
                <c:pt idx="3">
                  <c:v>12</c:v>
                </c:pt>
                <c:pt idx="4">
                  <c:v>4</c:v>
                </c:pt>
              </c:numCache>
            </c:numRef>
          </c:val>
          <c:extLst>
            <c:ext xmlns:c16="http://schemas.microsoft.com/office/drawing/2014/chart" uri="{C3380CC4-5D6E-409C-BE32-E72D297353CC}">
              <c16:uniqueId val="{00000000-257B-46E5-9F5A-DF54DBF7E152}"/>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Overall, about how often have you given unpaid help as a neighbour? (Online only)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'Oswestry Results'!$B$332</c:f>
              <c:strCache>
                <c:ptCount val="1"/>
                <c:pt idx="0">
                  <c:v>Overall, about how often have you given unpaid help as a neighbour?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Results'!$A$333:$A$337</c:f>
              <c:strCache>
                <c:ptCount val="5"/>
                <c:pt idx="0">
                  <c:v>At least once a week</c:v>
                </c:pt>
                <c:pt idx="1">
                  <c:v>Less than once a week but at least once a month</c:v>
                </c:pt>
                <c:pt idx="2">
                  <c:v>Less than once a month</c:v>
                </c:pt>
                <c:pt idx="3">
                  <c:v>I have not given any unpaid help at all over the last 12 months</c:v>
                </c:pt>
                <c:pt idx="4">
                  <c:v>Don't know</c:v>
                </c:pt>
              </c:strCache>
            </c:strRef>
          </c:cat>
          <c:val>
            <c:numRef>
              <c:f>'Oswestry Results'!$B$333:$B$337</c:f>
              <c:numCache>
                <c:formatCode>General</c:formatCode>
                <c:ptCount val="5"/>
                <c:pt idx="0">
                  <c:v>6</c:v>
                </c:pt>
                <c:pt idx="1">
                  <c:v>18</c:v>
                </c:pt>
                <c:pt idx="2">
                  <c:v>15</c:v>
                </c:pt>
                <c:pt idx="3">
                  <c:v>10</c:v>
                </c:pt>
                <c:pt idx="4">
                  <c:v>3</c:v>
                </c:pt>
              </c:numCache>
            </c:numRef>
          </c:val>
          <c:extLst>
            <c:ext xmlns:c16="http://schemas.microsoft.com/office/drawing/2014/chart" uri="{C3380CC4-5D6E-409C-BE32-E72D297353CC}">
              <c16:uniqueId val="{00000000-2B21-4BE9-B1AE-0260E1D67E46}"/>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What do you think the biggest issues are regarding health and wellbeing in your area?</a:t>
            </a:r>
            <a:endParaRPr lang="en-GB" sz="1200">
              <a:effectLst/>
            </a:endParaRPr>
          </a:p>
        </c:rich>
      </c:tx>
      <c:layout>
        <c:manualLayout>
          <c:xMode val="edge"/>
          <c:yMode val="edge"/>
          <c:x val="0.28275935935271362"/>
          <c:y val="2.293838965279947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60283235233896"/>
          <c:y val="0.12680605886199442"/>
          <c:w val="0.43749042949830791"/>
          <c:h val="0.84307973493466548"/>
        </c:manualLayout>
      </c:layout>
      <c:barChart>
        <c:barDir val="bar"/>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Results'!$A$340:$A$369</c:f>
              <c:strCache>
                <c:ptCount val="30"/>
                <c:pt idx="0">
                  <c:v>Access to affordable dental care</c:v>
                </c:pt>
                <c:pt idx="1">
                  <c:v>Access to gp for appointments / no face to face / not enough GPs</c:v>
                </c:pt>
                <c:pt idx="2">
                  <c:v>Aging community / them needing more support</c:v>
                </c:pt>
                <c:pt idx="3">
                  <c:v>Ambulance times</c:v>
                </c:pt>
                <c:pt idx="4">
                  <c:v>Communication between organisations / continuity / cross border</c:v>
                </c:pt>
                <c:pt idx="5">
                  <c:v>Covid19 and the rules</c:v>
                </c:pt>
                <c:pt idx="6">
                  <c:v>Crime, Antisocial behaviour and Vandalism / Police numbers</c:v>
                </c:pt>
                <c:pt idx="7">
                  <c:v>Drugs</c:v>
                </c:pt>
                <c:pt idx="8">
                  <c:v>Education at schools / education needed for adults too</c:v>
                </c:pt>
                <c:pt idx="9">
                  <c:v>Few local jobs</c:v>
                </c:pt>
                <c:pt idx="10">
                  <c:v>Healthcare in general / in area</c:v>
                </c:pt>
                <c:pt idx="11">
                  <c:v>Hospital services - Distances / access / facilities / services offered / waiting times</c:v>
                </c:pt>
                <c:pt idx="12">
                  <c:v>Housing - lack of affordable ones / too many developments</c:v>
                </c:pt>
                <c:pt idx="13">
                  <c:v>Inadequate / Size of GP facilties / Parking</c:v>
                </c:pt>
                <c:pt idx="14">
                  <c:v>Issues with council</c:v>
                </c:pt>
                <c:pt idx="15">
                  <c:v>Lack of activities - particularly for younger people / Youth services</c:v>
                </c:pt>
                <c:pt idx="16">
                  <c:v>Lifestyle issues - Diets / Obesity / Amount of takeaways / Smoking / Alcohol</c:v>
                </c:pt>
                <c:pt idx="17">
                  <c:v>Litter / street clenliness</c:v>
                </c:pt>
                <c:pt idx="18">
                  <c:v>Mental health / social media pressure / isolation / lonliness / lack of MH services</c:v>
                </c:pt>
                <c:pt idx="19">
                  <c:v>No GP surgery in the area / GP surgery closing</c:v>
                </c:pt>
                <c:pt idx="20">
                  <c:v>Nothing / not sure</c:v>
                </c:pt>
                <c:pt idx="21">
                  <c:v>Other health services - pharmacy / health visitors / counselling / disability support / hospices</c:v>
                </c:pt>
                <c:pt idx="22">
                  <c:v>People's attitude / parental / personal responsibilities</c:v>
                </c:pt>
                <c:pt idx="23">
                  <c:v>Personal chronic health condition</c:v>
                </c:pt>
                <c:pt idx="24">
                  <c:v>Pollution from local business / traffic</c:v>
                </c:pt>
                <c:pt idx="25">
                  <c:v>Public Transport / getting to health appointments</c:v>
                </c:pt>
                <c:pt idx="26">
                  <c:v>Quality of GP service</c:v>
                </c:pt>
                <c:pt idx="27">
                  <c:v>Rising costs or living</c:v>
                </c:pt>
                <c:pt idx="28">
                  <c:v>Sports Facilities - Amount of them, Opening times, Disabled access, Cost, Lack of exercise</c:v>
                </c:pt>
                <c:pt idx="29">
                  <c:v>State of Local Infrastructure now and in future - Cycle routes, Roads, Pavements, Street lighting and Parks / schools</c:v>
                </c:pt>
              </c:strCache>
            </c:strRef>
          </c:cat>
          <c:val>
            <c:numRef>
              <c:f>'Oswestry Results'!$B$340:$B$369</c:f>
              <c:numCache>
                <c:formatCode>General</c:formatCode>
                <c:ptCount val="30"/>
                <c:pt idx="0">
                  <c:v>26</c:v>
                </c:pt>
                <c:pt idx="1">
                  <c:v>80</c:v>
                </c:pt>
                <c:pt idx="2">
                  <c:v>8</c:v>
                </c:pt>
                <c:pt idx="3">
                  <c:v>30</c:v>
                </c:pt>
                <c:pt idx="4">
                  <c:v>5</c:v>
                </c:pt>
                <c:pt idx="5">
                  <c:v>2</c:v>
                </c:pt>
                <c:pt idx="6">
                  <c:v>9</c:v>
                </c:pt>
                <c:pt idx="7">
                  <c:v>6</c:v>
                </c:pt>
                <c:pt idx="8">
                  <c:v>7</c:v>
                </c:pt>
                <c:pt idx="9">
                  <c:v>9</c:v>
                </c:pt>
                <c:pt idx="10">
                  <c:v>16</c:v>
                </c:pt>
                <c:pt idx="11">
                  <c:v>34</c:v>
                </c:pt>
                <c:pt idx="12">
                  <c:v>5</c:v>
                </c:pt>
                <c:pt idx="13">
                  <c:v>3</c:v>
                </c:pt>
                <c:pt idx="14">
                  <c:v>1</c:v>
                </c:pt>
                <c:pt idx="15">
                  <c:v>10</c:v>
                </c:pt>
                <c:pt idx="16">
                  <c:v>14</c:v>
                </c:pt>
                <c:pt idx="17">
                  <c:v>3</c:v>
                </c:pt>
                <c:pt idx="18">
                  <c:v>23</c:v>
                </c:pt>
                <c:pt idx="19">
                  <c:v>60</c:v>
                </c:pt>
                <c:pt idx="20">
                  <c:v>52</c:v>
                </c:pt>
                <c:pt idx="21">
                  <c:v>9</c:v>
                </c:pt>
                <c:pt idx="22">
                  <c:v>4</c:v>
                </c:pt>
                <c:pt idx="23">
                  <c:v>3</c:v>
                </c:pt>
                <c:pt idx="24">
                  <c:v>8</c:v>
                </c:pt>
                <c:pt idx="25">
                  <c:v>14</c:v>
                </c:pt>
                <c:pt idx="26">
                  <c:v>5</c:v>
                </c:pt>
                <c:pt idx="27">
                  <c:v>9</c:v>
                </c:pt>
                <c:pt idx="28">
                  <c:v>6</c:v>
                </c:pt>
                <c:pt idx="29">
                  <c:v>10</c:v>
                </c:pt>
              </c:numCache>
            </c:numRef>
          </c:val>
          <c:extLst>
            <c:ext xmlns:c16="http://schemas.microsoft.com/office/drawing/2014/chart" uri="{C3380CC4-5D6E-409C-BE32-E72D297353CC}">
              <c16:uniqueId val="{00000000-2846-4966-B97B-FFB8ACFB2ADD}"/>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What do you think the biggest health issues are that affect you and your family?</a:t>
            </a:r>
            <a:endParaRPr lang="en-GB" sz="1200">
              <a:effectLst/>
            </a:endParaRPr>
          </a:p>
        </c:rich>
      </c:tx>
      <c:layout>
        <c:manualLayout>
          <c:xMode val="edge"/>
          <c:yMode val="edge"/>
          <c:x val="0.24906690352486641"/>
          <c:y val="3.336493040407196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8109086083759309"/>
          <c:y val="0.1422847759963492"/>
          <c:w val="0.39454543773108997"/>
          <c:h val="0.83471659832381673"/>
        </c:manualLayout>
      </c:layout>
      <c:barChart>
        <c:barDir val="bar"/>
        <c:grouping val="stacked"/>
        <c:varyColors val="0"/>
        <c:ser>
          <c:idx val="2"/>
          <c:order val="0"/>
          <c:tx>
            <c:strRef>
              <c:f>'Oswestry Results'!$A$642</c:f>
              <c:strCache>
                <c:ptCount val="1"/>
                <c:pt idx="0">
                  <c:v>What do you think the biggest health issues are that affect you and your family?</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Results'!$A$643:$A$674</c:f>
              <c:strCache>
                <c:ptCount val="32"/>
                <c:pt idx="0">
                  <c:v>Access to affordable dental care</c:v>
                </c:pt>
                <c:pt idx="1">
                  <c:v>Access to gp for appointments / no face to face / not enough GPs</c:v>
                </c:pt>
                <c:pt idx="2">
                  <c:v>Aging community / them needing more support</c:v>
                </c:pt>
                <c:pt idx="3">
                  <c:v>Ambulance times</c:v>
                </c:pt>
                <c:pt idx="4">
                  <c:v>Communication between organisations / continuity / cross border</c:v>
                </c:pt>
                <c:pt idx="5">
                  <c:v>Covid19 and the rules</c:v>
                </c:pt>
                <c:pt idx="6">
                  <c:v>Crime, Antisocial behaviour and Vandalism / Police numbers</c:v>
                </c:pt>
                <c:pt idx="7">
                  <c:v>Drugs</c:v>
                </c:pt>
                <c:pt idx="8">
                  <c:v>Education at schools / education needed for adults too</c:v>
                </c:pt>
                <c:pt idx="9">
                  <c:v>Few local jobs</c:v>
                </c:pt>
                <c:pt idx="10">
                  <c:v>Healthcare in general / in area / funding</c:v>
                </c:pt>
                <c:pt idx="11">
                  <c:v>Hospital services - Distances / access / facilities / services offered / waiting times</c:v>
                </c:pt>
                <c:pt idx="12">
                  <c:v>Housing - lack of affordable ones / too many developments</c:v>
                </c:pt>
                <c:pt idx="13">
                  <c:v>Inadequate / Size of GP facilties / Parking</c:v>
                </c:pt>
                <c:pt idx="14">
                  <c:v>Issues with council</c:v>
                </c:pt>
                <c:pt idx="15">
                  <c:v>Lack of activities - particularly for younger people / Youth services</c:v>
                </c:pt>
                <c:pt idx="16">
                  <c:v>Lifestyle issues - Diets / Obesity / Amount of takeaways / Smoking / Alcohol</c:v>
                </c:pt>
                <c:pt idx="17">
                  <c:v>Litter / street clenliness</c:v>
                </c:pt>
                <c:pt idx="18">
                  <c:v>Mental health / social media pressure / isolation / lonliness / lack of MH services</c:v>
                </c:pt>
                <c:pt idx="19">
                  <c:v>No GP surgery in the area / GP surgery closing</c:v>
                </c:pt>
                <c:pt idx="20">
                  <c:v>Nothing / not sure</c:v>
                </c:pt>
                <c:pt idx="21">
                  <c:v>Other health services - pharmacy / health visitors / counselling / disability support / hospices</c:v>
                </c:pt>
                <c:pt idx="22">
                  <c:v>People's attitude / parental / personal responsibilities</c:v>
                </c:pt>
                <c:pt idx="23">
                  <c:v>Personal chronic health condition / mobility</c:v>
                </c:pt>
                <c:pt idx="24">
                  <c:v>Pollution from local business / traffic</c:v>
                </c:pt>
                <c:pt idx="25">
                  <c:v>Public Transport / getting to health appointments</c:v>
                </c:pt>
                <c:pt idx="26">
                  <c:v>Quality of GP service</c:v>
                </c:pt>
                <c:pt idx="27">
                  <c:v>Having to pay for private healthcare / tests</c:v>
                </c:pt>
                <c:pt idx="28">
                  <c:v>Rising costs or living</c:v>
                </c:pt>
                <c:pt idx="29">
                  <c:v>Sports Facilities - Amount of them, Opening times, Disabled access, Cost, Lack of exercise</c:v>
                </c:pt>
                <c:pt idx="30">
                  <c:v>The Future - worries / prospects </c:v>
                </c:pt>
                <c:pt idx="31">
                  <c:v>State of Local Infrastructure now and in future - Cycle routes, Roads, Pavements, Street lighting and Parks / schools</c:v>
                </c:pt>
              </c:strCache>
            </c:strRef>
          </c:cat>
          <c:val>
            <c:numRef>
              <c:f>'Oswestry Results'!$B$643:$B$674</c:f>
              <c:numCache>
                <c:formatCode>General</c:formatCode>
                <c:ptCount val="32"/>
                <c:pt idx="0">
                  <c:v>13</c:v>
                </c:pt>
                <c:pt idx="1">
                  <c:v>53</c:v>
                </c:pt>
                <c:pt idx="2">
                  <c:v>8</c:v>
                </c:pt>
                <c:pt idx="3">
                  <c:v>9</c:v>
                </c:pt>
                <c:pt idx="4">
                  <c:v>2</c:v>
                </c:pt>
                <c:pt idx="5">
                  <c:v>5</c:v>
                </c:pt>
                <c:pt idx="6">
                  <c:v>4</c:v>
                </c:pt>
                <c:pt idx="7">
                  <c:v>2</c:v>
                </c:pt>
                <c:pt idx="9">
                  <c:v>2</c:v>
                </c:pt>
                <c:pt idx="10">
                  <c:v>12</c:v>
                </c:pt>
                <c:pt idx="11">
                  <c:v>22</c:v>
                </c:pt>
                <c:pt idx="12">
                  <c:v>7</c:v>
                </c:pt>
                <c:pt idx="13">
                  <c:v>2</c:v>
                </c:pt>
                <c:pt idx="15">
                  <c:v>2</c:v>
                </c:pt>
                <c:pt idx="16">
                  <c:v>14</c:v>
                </c:pt>
                <c:pt idx="18">
                  <c:v>25</c:v>
                </c:pt>
                <c:pt idx="19">
                  <c:v>30</c:v>
                </c:pt>
                <c:pt idx="20">
                  <c:v>97</c:v>
                </c:pt>
                <c:pt idx="21">
                  <c:v>11</c:v>
                </c:pt>
                <c:pt idx="23">
                  <c:v>56</c:v>
                </c:pt>
                <c:pt idx="24">
                  <c:v>8</c:v>
                </c:pt>
                <c:pt idx="25">
                  <c:v>9</c:v>
                </c:pt>
                <c:pt idx="26">
                  <c:v>4</c:v>
                </c:pt>
                <c:pt idx="27">
                  <c:v>3</c:v>
                </c:pt>
                <c:pt idx="28">
                  <c:v>11</c:v>
                </c:pt>
                <c:pt idx="29">
                  <c:v>1</c:v>
                </c:pt>
                <c:pt idx="30">
                  <c:v>3</c:v>
                </c:pt>
              </c:numCache>
            </c:numRef>
          </c:val>
          <c:extLst>
            <c:ext xmlns:c16="http://schemas.microsoft.com/office/drawing/2014/chart" uri="{C3380CC4-5D6E-409C-BE32-E72D297353CC}">
              <c16:uniqueId val="{00000000-7E2D-4FCD-891F-236250447A41}"/>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ax val="10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u="none" strike="noStrike" baseline="0">
                <a:effectLst/>
              </a:rPr>
              <a:t>What do you think are the biggest issues facing children and young people?</a:t>
            </a:r>
            <a:r>
              <a:rPr lang="en-GB" sz="1200" b="0" i="0" u="none" strike="noStrike" baseline="0"/>
              <a:t> </a:t>
            </a:r>
            <a:endParaRPr lang="en-GB" sz="1200">
              <a:effectLst/>
            </a:endParaRPr>
          </a:p>
        </c:rich>
      </c:tx>
      <c:layout>
        <c:manualLayout>
          <c:xMode val="edge"/>
          <c:yMode val="edge"/>
          <c:x val="0.27872767784964381"/>
          <c:y val="1.87677733522904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2"/>
          <c:order val="0"/>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Results'!$A$912:$A$944</c:f>
              <c:strCache>
                <c:ptCount val="33"/>
                <c:pt idx="0">
                  <c:v>Access to affordable dental care</c:v>
                </c:pt>
                <c:pt idx="1">
                  <c:v>Access to gp for appointments / no face to face / not enough GPs</c:v>
                </c:pt>
                <c:pt idx="2">
                  <c:v>Ambulance times</c:v>
                </c:pt>
                <c:pt idx="3">
                  <c:v>Communication between organisations / continuity / cross border</c:v>
                </c:pt>
                <c:pt idx="4">
                  <c:v>Covid19 and the rules</c:v>
                </c:pt>
                <c:pt idx="5">
                  <c:v>Crime, Antisocial behaviour and Vandalism / Police numbers</c:v>
                </c:pt>
                <c:pt idx="6">
                  <c:v>Distance from things / rurality</c:v>
                </c:pt>
                <c:pt idx="7">
                  <c:v>Drugs</c:v>
                </c:pt>
                <c:pt idx="8">
                  <c:v>Education at schools / education needed for adults too / FE opportunities / stress</c:v>
                </c:pt>
                <c:pt idx="9">
                  <c:v>Engagement / language</c:v>
                </c:pt>
                <c:pt idx="10">
                  <c:v>Few local jobs / wage levels</c:v>
                </c:pt>
                <c:pt idx="11">
                  <c:v>Healthcare in general / in area / funding</c:v>
                </c:pt>
                <c:pt idx="12">
                  <c:v>Hospital services - Distances / access / facilities / services offered / waiting times</c:v>
                </c:pt>
                <c:pt idx="13">
                  <c:v>Housing - lack of affordable ones / too many developments</c:v>
                </c:pt>
                <c:pt idx="14">
                  <c:v>Lack of activities / out of school / support</c:v>
                </c:pt>
                <c:pt idx="15">
                  <c:v>Lifestyle issues - Diets / Obesity / Amount of takeaways / Smoking / Alcohol</c:v>
                </c:pt>
                <c:pt idx="16">
                  <c:v>Litter / street clenliness</c:v>
                </c:pt>
                <c:pt idx="17">
                  <c:v>Mental health / social media pressure / isolation / lonliness / lack of MH services / bullying</c:v>
                </c:pt>
                <c:pt idx="18">
                  <c:v>No GP surgery in the area / GP surgery closing</c:v>
                </c:pt>
                <c:pt idx="19">
                  <c:v>Nothing / not sure</c:v>
                </c:pt>
                <c:pt idx="20">
                  <c:v>Other health services - pharmacy / health visitors / counselling / disability support / hospices</c:v>
                </c:pt>
                <c:pt idx="21">
                  <c:v>People's attitude / parental / personal responsibilities</c:v>
                </c:pt>
                <c:pt idx="22">
                  <c:v>Personal chronic health condition / mobility</c:v>
                </c:pt>
                <c:pt idx="23">
                  <c:v>Pollution from local business / traffic</c:v>
                </c:pt>
                <c:pt idx="24">
                  <c:v>Public Transport / getting to health appointments</c:v>
                </c:pt>
                <c:pt idx="25">
                  <c:v>Rising costs or living</c:v>
                </c:pt>
                <c:pt idx="26">
                  <c:v>Safe environments</c:v>
                </c:pt>
                <c:pt idx="27">
                  <c:v>Screen time - too much / the internet / access / social media</c:v>
                </c:pt>
                <c:pt idx="28">
                  <c:v>Sports Facilities - Amount of them, Opening times, Disabled access, Cost, Lack of exercise</c:v>
                </c:pt>
                <c:pt idx="29">
                  <c:v>State of Local Infrastructure now and in future - Cycle routes, Roads, Pavements, Street lighting and Parks / schools</c:v>
                </c:pt>
                <c:pt idx="30">
                  <c:v>Support for parents</c:v>
                </c:pt>
                <c:pt idx="31">
                  <c:v>The Future - worries / prospects </c:v>
                </c:pt>
                <c:pt idx="32">
                  <c:v>Youth clubs / workers</c:v>
                </c:pt>
              </c:strCache>
            </c:strRef>
          </c:cat>
          <c:val>
            <c:numRef>
              <c:f>'Oswestry Results'!$B$912:$B$944</c:f>
              <c:numCache>
                <c:formatCode>General</c:formatCode>
                <c:ptCount val="33"/>
                <c:pt idx="0">
                  <c:v>2</c:v>
                </c:pt>
                <c:pt idx="1">
                  <c:v>2</c:v>
                </c:pt>
                <c:pt idx="2">
                  <c:v>2</c:v>
                </c:pt>
                <c:pt idx="4">
                  <c:v>6</c:v>
                </c:pt>
                <c:pt idx="5">
                  <c:v>20</c:v>
                </c:pt>
                <c:pt idx="6">
                  <c:v>8</c:v>
                </c:pt>
                <c:pt idx="7">
                  <c:v>13</c:v>
                </c:pt>
                <c:pt idx="8">
                  <c:v>28</c:v>
                </c:pt>
                <c:pt idx="9">
                  <c:v>6</c:v>
                </c:pt>
                <c:pt idx="10">
                  <c:v>34</c:v>
                </c:pt>
                <c:pt idx="11">
                  <c:v>3</c:v>
                </c:pt>
                <c:pt idx="12">
                  <c:v>1</c:v>
                </c:pt>
                <c:pt idx="13">
                  <c:v>17</c:v>
                </c:pt>
                <c:pt idx="14">
                  <c:v>107</c:v>
                </c:pt>
                <c:pt idx="15">
                  <c:v>5</c:v>
                </c:pt>
                <c:pt idx="16">
                  <c:v>2</c:v>
                </c:pt>
                <c:pt idx="17">
                  <c:v>36</c:v>
                </c:pt>
                <c:pt idx="19">
                  <c:v>45</c:v>
                </c:pt>
                <c:pt idx="20">
                  <c:v>1</c:v>
                </c:pt>
                <c:pt idx="21">
                  <c:v>21</c:v>
                </c:pt>
                <c:pt idx="22">
                  <c:v>1</c:v>
                </c:pt>
                <c:pt idx="23">
                  <c:v>8</c:v>
                </c:pt>
                <c:pt idx="24">
                  <c:v>4</c:v>
                </c:pt>
                <c:pt idx="25">
                  <c:v>15</c:v>
                </c:pt>
                <c:pt idx="26">
                  <c:v>5</c:v>
                </c:pt>
                <c:pt idx="27">
                  <c:v>31</c:v>
                </c:pt>
                <c:pt idx="28">
                  <c:v>9</c:v>
                </c:pt>
                <c:pt idx="29">
                  <c:v>5</c:v>
                </c:pt>
                <c:pt idx="30">
                  <c:v>2</c:v>
                </c:pt>
                <c:pt idx="31">
                  <c:v>15</c:v>
                </c:pt>
                <c:pt idx="32">
                  <c:v>10</c:v>
                </c:pt>
              </c:numCache>
            </c:numRef>
          </c:val>
          <c:extLst>
            <c:ext xmlns:c16="http://schemas.microsoft.com/office/drawing/2014/chart" uri="{C3380CC4-5D6E-409C-BE32-E72D297353CC}">
              <c16:uniqueId val="{00000000-D54A-4BD9-895C-E5D3C5C3AC38}"/>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ax val="110"/>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u="none" strike="noStrike" baseline="0">
                <a:effectLst/>
              </a:rPr>
              <a:t>What needs to be done to support children and young people?</a:t>
            </a:r>
            <a:r>
              <a:rPr lang="en-GB" sz="1200" b="0" i="0" u="none" strike="noStrike" baseline="0"/>
              <a:t> </a:t>
            </a:r>
            <a:endParaRPr lang="en-GB" sz="1200">
              <a:effectLst/>
            </a:endParaRPr>
          </a:p>
        </c:rich>
      </c:tx>
      <c:layout>
        <c:manualLayout>
          <c:xMode val="edge"/>
          <c:yMode val="edge"/>
          <c:x val="0.30343113407177785"/>
          <c:y val="1.87677733522904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2"/>
          <c:order val="0"/>
          <c:tx>
            <c:strRef>
              <c:f>'Oswestry Results'!$A$1236</c:f>
              <c:strCache>
                <c:ptCount val="1"/>
                <c:pt idx="0">
                  <c:v>What needs to be done to support children and young people?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Results'!$A$1237:$A$1269</c:f>
              <c:strCache>
                <c:ptCount val="33"/>
                <c:pt idx="0">
                  <c:v>Access to affordable dental care</c:v>
                </c:pt>
                <c:pt idx="1">
                  <c:v>Access to gp for appointments / no face to face / not enough GPs</c:v>
                </c:pt>
                <c:pt idx="2">
                  <c:v>Ambulance times</c:v>
                </c:pt>
                <c:pt idx="3">
                  <c:v>Communication between organisations / continuity / cross border</c:v>
                </c:pt>
                <c:pt idx="4">
                  <c:v>Covid19 and the rules</c:v>
                </c:pt>
                <c:pt idx="5">
                  <c:v>Crime, Antisocial behaviour and Vandalism / Police numbers</c:v>
                </c:pt>
                <c:pt idx="6">
                  <c:v>Distance from things / rurality / funding</c:v>
                </c:pt>
                <c:pt idx="7">
                  <c:v>Drugs</c:v>
                </c:pt>
                <c:pt idx="8">
                  <c:v>Education at schools / education needed for adults too / FE opportunities / stress</c:v>
                </c:pt>
                <c:pt idx="9">
                  <c:v>Engagement / language / being respected by adults</c:v>
                </c:pt>
                <c:pt idx="10">
                  <c:v>Few local jobs / wage levels</c:v>
                </c:pt>
                <c:pt idx="11">
                  <c:v>Healthcare in general / in area / funding</c:v>
                </c:pt>
                <c:pt idx="12">
                  <c:v>Hospital services - Distances / access / facilities / services offered / waiting times</c:v>
                </c:pt>
                <c:pt idx="13">
                  <c:v>Housing - lack of affordable ones / too many developments</c:v>
                </c:pt>
                <c:pt idx="14">
                  <c:v>Lack of activities / Youth services / out of school / support</c:v>
                </c:pt>
                <c:pt idx="15">
                  <c:v>Lifestyle issues - Diets / Obesity / Amount of takeaways / Smoking / Alcohol</c:v>
                </c:pt>
                <c:pt idx="16">
                  <c:v>Litter / street clenliness</c:v>
                </c:pt>
                <c:pt idx="17">
                  <c:v>Mental health / social media pressure / isolation / lonliness / lack of MH services / bullying</c:v>
                </c:pt>
                <c:pt idx="18">
                  <c:v>No GP surgery in the area / GP surgery closing</c:v>
                </c:pt>
                <c:pt idx="19">
                  <c:v>Nothing / not sure</c:v>
                </c:pt>
                <c:pt idx="20">
                  <c:v>Other health services - pharmacy / health visitors / counselling / disability support / hospices</c:v>
                </c:pt>
                <c:pt idx="21">
                  <c:v>People's attitude / parental / personal responsibilities / role models</c:v>
                </c:pt>
                <c:pt idx="22">
                  <c:v>Personal chronic health condition / mobility</c:v>
                </c:pt>
                <c:pt idx="23">
                  <c:v>Pollution from local business / traffic</c:v>
                </c:pt>
                <c:pt idx="24">
                  <c:v>Public Transport / getting to health appointments</c:v>
                </c:pt>
                <c:pt idx="25">
                  <c:v>Rising costs or living</c:v>
                </c:pt>
                <c:pt idx="26">
                  <c:v>Safe environments</c:v>
                </c:pt>
                <c:pt idx="27">
                  <c:v>Screen time - too much / the internet / access / social media</c:v>
                </c:pt>
                <c:pt idx="28">
                  <c:v>Sports Facilities - Amount of them, Opening times, Disabled access, Cost, Lack of exercise</c:v>
                </c:pt>
                <c:pt idx="29">
                  <c:v>State of Local Infrastructure now and in future - Cycle routes, Roads, Pavements, Street lighting and Parks / schools</c:v>
                </c:pt>
                <c:pt idx="30">
                  <c:v>Support for parents</c:v>
                </c:pt>
                <c:pt idx="31">
                  <c:v>The Future - worries / prospects / opportunities</c:v>
                </c:pt>
                <c:pt idx="32">
                  <c:v>Youth clubs / workers</c:v>
                </c:pt>
              </c:strCache>
            </c:strRef>
          </c:cat>
          <c:val>
            <c:numRef>
              <c:f>'Oswestry Results'!$B$1237:$B$1269</c:f>
              <c:numCache>
                <c:formatCode>General</c:formatCode>
                <c:ptCount val="33"/>
                <c:pt idx="3">
                  <c:v>2</c:v>
                </c:pt>
                <c:pt idx="4">
                  <c:v>1</c:v>
                </c:pt>
                <c:pt idx="5">
                  <c:v>8</c:v>
                </c:pt>
                <c:pt idx="6">
                  <c:v>6</c:v>
                </c:pt>
                <c:pt idx="7">
                  <c:v>1</c:v>
                </c:pt>
                <c:pt idx="8">
                  <c:v>55</c:v>
                </c:pt>
                <c:pt idx="9">
                  <c:v>21</c:v>
                </c:pt>
                <c:pt idx="10">
                  <c:v>8</c:v>
                </c:pt>
                <c:pt idx="11">
                  <c:v>6</c:v>
                </c:pt>
                <c:pt idx="12">
                  <c:v>3</c:v>
                </c:pt>
                <c:pt idx="13">
                  <c:v>6</c:v>
                </c:pt>
                <c:pt idx="14">
                  <c:v>99</c:v>
                </c:pt>
                <c:pt idx="15">
                  <c:v>4</c:v>
                </c:pt>
                <c:pt idx="17">
                  <c:v>25</c:v>
                </c:pt>
                <c:pt idx="18">
                  <c:v>1</c:v>
                </c:pt>
                <c:pt idx="19">
                  <c:v>91</c:v>
                </c:pt>
                <c:pt idx="20">
                  <c:v>3</c:v>
                </c:pt>
                <c:pt idx="21">
                  <c:v>30</c:v>
                </c:pt>
                <c:pt idx="23">
                  <c:v>4</c:v>
                </c:pt>
                <c:pt idx="24">
                  <c:v>7</c:v>
                </c:pt>
                <c:pt idx="25">
                  <c:v>15</c:v>
                </c:pt>
                <c:pt idx="26">
                  <c:v>8</c:v>
                </c:pt>
                <c:pt idx="27">
                  <c:v>5</c:v>
                </c:pt>
                <c:pt idx="28">
                  <c:v>32</c:v>
                </c:pt>
                <c:pt idx="29">
                  <c:v>2</c:v>
                </c:pt>
                <c:pt idx="30">
                  <c:v>8</c:v>
                </c:pt>
                <c:pt idx="31">
                  <c:v>7</c:v>
                </c:pt>
                <c:pt idx="32">
                  <c:v>38</c:v>
                </c:pt>
              </c:numCache>
            </c:numRef>
          </c:val>
          <c:extLst>
            <c:ext xmlns:c16="http://schemas.microsoft.com/office/drawing/2014/chart" uri="{C3380CC4-5D6E-409C-BE32-E72D297353CC}">
              <c16:uniqueId val="{00000000-0303-47F9-8642-169EE48A30B9}"/>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ax val="10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Are there challenges for you and your family in eating healthy food?</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85773373961009"/>
          <c:y val="0.1422847759963492"/>
          <c:w val="0.69734865563527115"/>
          <c:h val="0.83471659832381673"/>
        </c:manualLayout>
      </c:layout>
      <c:barChart>
        <c:barDir val="bar"/>
        <c:grouping val="stacked"/>
        <c:varyColors val="0"/>
        <c:ser>
          <c:idx val="2"/>
          <c:order val="0"/>
          <c:tx>
            <c:strRef>
              <c:f>'Oswestry Results'!$B$1538</c:f>
              <c:strCache>
                <c:ptCount val="1"/>
                <c:pt idx="0">
                  <c:v>Comm Survey</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Results'!$A$1539:$A$1547</c:f>
              <c:strCache>
                <c:ptCount val="9"/>
                <c:pt idx="0">
                  <c:v>Cost of healthy food / rising costs of living</c:v>
                </c:pt>
                <c:pt idx="1">
                  <c:v>Health / diet issues</c:v>
                </c:pt>
                <c:pt idx="2">
                  <c:v>Knowing how to eat healthily</c:v>
                </c:pt>
                <c:pt idx="3">
                  <c:v>Lack of access to local supermarket / choice</c:v>
                </c:pt>
                <c:pt idx="4">
                  <c:v>Lack of time to prepare.</c:v>
                </c:pt>
                <c:pt idx="5">
                  <c:v>Motivation to cook / eat healthy food</c:v>
                </c:pt>
                <c:pt idx="6">
                  <c:v>Yes</c:v>
                </c:pt>
                <c:pt idx="7">
                  <c:v>No</c:v>
                </c:pt>
                <c:pt idx="8">
                  <c:v>N/a / blank</c:v>
                </c:pt>
              </c:strCache>
            </c:strRef>
          </c:cat>
          <c:val>
            <c:numRef>
              <c:f>'Oswestry Results'!$B$1539:$B$1547</c:f>
              <c:numCache>
                <c:formatCode>General</c:formatCode>
                <c:ptCount val="9"/>
                <c:pt idx="0">
                  <c:v>49</c:v>
                </c:pt>
                <c:pt idx="1">
                  <c:v>6</c:v>
                </c:pt>
                <c:pt idx="2">
                  <c:v>3</c:v>
                </c:pt>
                <c:pt idx="3">
                  <c:v>7</c:v>
                </c:pt>
                <c:pt idx="4">
                  <c:v>7</c:v>
                </c:pt>
                <c:pt idx="5">
                  <c:v>3</c:v>
                </c:pt>
                <c:pt idx="6">
                  <c:v>6</c:v>
                </c:pt>
                <c:pt idx="7">
                  <c:v>262</c:v>
                </c:pt>
                <c:pt idx="8">
                  <c:v>20</c:v>
                </c:pt>
              </c:numCache>
            </c:numRef>
          </c:val>
          <c:extLst>
            <c:ext xmlns:c16="http://schemas.microsoft.com/office/drawing/2014/chart" uri="{C3380CC4-5D6E-409C-BE32-E72D297353CC}">
              <c16:uniqueId val="{00000000-26D3-41D6-8592-90CF872265F0}"/>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Are there challenges for you and your family with regard to being active in your daily life?</a:t>
            </a:r>
            <a:endParaRPr lang="en-GB" sz="1200">
              <a:effectLst/>
            </a:endParaRPr>
          </a:p>
        </c:rich>
      </c:tx>
      <c:layout>
        <c:manualLayout>
          <c:xMode val="edge"/>
          <c:yMode val="edge"/>
          <c:x val="0.23906529356730652"/>
          <c:y val="3.132184087584088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162143224600965"/>
          <c:y val="0.1422847759963492"/>
          <c:w val="0.62616266394255993"/>
          <c:h val="0.83471659832381673"/>
        </c:manualLayout>
      </c:layout>
      <c:barChart>
        <c:barDir val="bar"/>
        <c:grouping val="stacked"/>
        <c:varyColors val="0"/>
        <c:ser>
          <c:idx val="2"/>
          <c:order val="0"/>
          <c:tx>
            <c:strRef>
              <c:f>'Oswestry Results'!$B$1619</c:f>
              <c:strCache>
                <c:ptCount val="1"/>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Results'!$A$1620:$A$1632</c:f>
              <c:strCache>
                <c:ptCount val="13"/>
                <c:pt idx="0">
                  <c:v>Cost of facilities</c:v>
                </c:pt>
                <c:pt idx="1">
                  <c:v>Lack of adequate local facilities in area</c:v>
                </c:pt>
                <c:pt idx="2">
                  <c:v>Looking after family</c:v>
                </c:pt>
                <c:pt idx="3">
                  <c:v>Mobility issues</c:v>
                </c:pt>
                <c:pt idx="4">
                  <c:v>Motivation</c:v>
                </c:pt>
                <c:pt idx="5">
                  <c:v>Need cycle friendly roads.</c:v>
                </c:pt>
                <c:pt idx="6">
                  <c:v>Safety when exercising outdoors, especially in winter evenings</c:v>
                </c:pt>
                <c:pt idx="7">
                  <c:v>Time / work life balance</c:v>
                </c:pt>
                <c:pt idx="8">
                  <c:v>Underlying health issues</c:v>
                </c:pt>
                <c:pt idx="9">
                  <c:v>Yes - unspecified</c:v>
                </c:pt>
                <c:pt idx="10">
                  <c:v>No</c:v>
                </c:pt>
                <c:pt idx="11">
                  <c:v>Not at present, although maybe challenges in future</c:v>
                </c:pt>
                <c:pt idx="12">
                  <c:v>No. Would benefit from more leisure activities though</c:v>
                </c:pt>
              </c:strCache>
            </c:strRef>
          </c:cat>
          <c:val>
            <c:numRef>
              <c:f>'Oswestry Results'!$B$1620:$B$1632</c:f>
              <c:numCache>
                <c:formatCode>General</c:formatCode>
                <c:ptCount val="13"/>
                <c:pt idx="0">
                  <c:v>11</c:v>
                </c:pt>
                <c:pt idx="1">
                  <c:v>9</c:v>
                </c:pt>
                <c:pt idx="2">
                  <c:v>3</c:v>
                </c:pt>
                <c:pt idx="3">
                  <c:v>15</c:v>
                </c:pt>
                <c:pt idx="4">
                  <c:v>6</c:v>
                </c:pt>
                <c:pt idx="5">
                  <c:v>3</c:v>
                </c:pt>
                <c:pt idx="6">
                  <c:v>1</c:v>
                </c:pt>
                <c:pt idx="7">
                  <c:v>21</c:v>
                </c:pt>
                <c:pt idx="8">
                  <c:v>26</c:v>
                </c:pt>
                <c:pt idx="9">
                  <c:v>4</c:v>
                </c:pt>
                <c:pt idx="10">
                  <c:v>251</c:v>
                </c:pt>
                <c:pt idx="11">
                  <c:v>3</c:v>
                </c:pt>
                <c:pt idx="12">
                  <c:v>2</c:v>
                </c:pt>
              </c:numCache>
            </c:numRef>
          </c:val>
          <c:extLst>
            <c:ext xmlns:c16="http://schemas.microsoft.com/office/drawing/2014/chart" uri="{C3380CC4-5D6E-409C-BE32-E72D297353CC}">
              <c16:uniqueId val="{00000000-B7BF-43B4-AF62-C9E80632726F}"/>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Gender</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Results'!$A$1714:$A$1716</c:f>
              <c:strCache>
                <c:ptCount val="3"/>
                <c:pt idx="0">
                  <c:v>Female</c:v>
                </c:pt>
                <c:pt idx="1">
                  <c:v>Male</c:v>
                </c:pt>
                <c:pt idx="2">
                  <c:v>Blank</c:v>
                </c:pt>
              </c:strCache>
            </c:strRef>
          </c:cat>
          <c:val>
            <c:numRef>
              <c:f>'Oswestry Results'!$B$1714:$B$1716</c:f>
              <c:numCache>
                <c:formatCode>General</c:formatCode>
                <c:ptCount val="3"/>
                <c:pt idx="0">
                  <c:v>221</c:v>
                </c:pt>
                <c:pt idx="1">
                  <c:v>128</c:v>
                </c:pt>
                <c:pt idx="2">
                  <c:v>6</c:v>
                </c:pt>
              </c:numCache>
            </c:numRef>
          </c:val>
          <c:extLst>
            <c:ext xmlns:c16="http://schemas.microsoft.com/office/drawing/2014/chart" uri="{C3380CC4-5D6E-409C-BE32-E72D297353CC}">
              <c16:uniqueId val="{00000000-8659-43B7-96B3-F5F2A6F442F0}"/>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Gender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Ethnicity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Results'!$A$1843:$A$1846</c:f>
              <c:strCache>
                <c:ptCount val="4"/>
                <c:pt idx="0">
                  <c:v>White (British; Irish; Welsh)</c:v>
                </c:pt>
                <c:pt idx="1">
                  <c:v>White european</c:v>
                </c:pt>
                <c:pt idx="2">
                  <c:v>Other</c:v>
                </c:pt>
                <c:pt idx="3">
                  <c:v>Prefer not to say or don’t know</c:v>
                </c:pt>
              </c:strCache>
            </c:strRef>
          </c:cat>
          <c:val>
            <c:numRef>
              <c:f>'Oswestry Results'!$B$1843:$B$1846</c:f>
              <c:numCache>
                <c:formatCode>General</c:formatCode>
                <c:ptCount val="4"/>
                <c:pt idx="0">
                  <c:v>330</c:v>
                </c:pt>
                <c:pt idx="1">
                  <c:v>13</c:v>
                </c:pt>
                <c:pt idx="2">
                  <c:v>6</c:v>
                </c:pt>
                <c:pt idx="3">
                  <c:v>6</c:v>
                </c:pt>
              </c:numCache>
            </c:numRef>
          </c:val>
          <c:extLst>
            <c:ext xmlns:c16="http://schemas.microsoft.com/office/drawing/2014/chart" uri="{C3380CC4-5D6E-409C-BE32-E72D297353CC}">
              <c16:uniqueId val="{00000000-3DCC-4A33-A5D4-386F7512EDAC}"/>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Ethnicity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Housing Situation</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84661045090182"/>
          <c:y val="7.2445670891477437E-2"/>
          <c:w val="0.70620172811000448"/>
          <c:h val="0.78688966388751513"/>
        </c:manualLayout>
      </c:layout>
      <c:barChart>
        <c:barDir val="bar"/>
        <c:grouping val="stacked"/>
        <c:varyColors val="0"/>
        <c:ser>
          <c:idx val="0"/>
          <c:order val="0"/>
          <c:tx>
            <c:strRef>
              <c:f>'Oswestry Results'!$B$1801</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Results'!$A$1802:$A$1809</c:f>
              <c:strCache>
                <c:ptCount val="8"/>
                <c:pt idx="0">
                  <c:v>Buying on mortgage</c:v>
                </c:pt>
                <c:pt idx="1">
                  <c:v>Living with family</c:v>
                </c:pt>
                <c:pt idx="2">
                  <c:v>Owned outright</c:v>
                </c:pt>
                <c:pt idx="3">
                  <c:v>Rent from council</c:v>
                </c:pt>
                <c:pt idx="4">
                  <c:v>Rent from housing association/trust</c:v>
                </c:pt>
                <c:pt idx="5">
                  <c:v>Rented from private landlord</c:v>
                </c:pt>
                <c:pt idx="6">
                  <c:v>Other</c:v>
                </c:pt>
                <c:pt idx="7">
                  <c:v>(blank)</c:v>
                </c:pt>
              </c:strCache>
            </c:strRef>
          </c:cat>
          <c:val>
            <c:numRef>
              <c:f>'Oswestry Results'!$B$1802:$B$1809</c:f>
              <c:numCache>
                <c:formatCode>General</c:formatCode>
                <c:ptCount val="8"/>
                <c:pt idx="0">
                  <c:v>69</c:v>
                </c:pt>
                <c:pt idx="1">
                  <c:v>7</c:v>
                </c:pt>
                <c:pt idx="2">
                  <c:v>188</c:v>
                </c:pt>
                <c:pt idx="3">
                  <c:v>18</c:v>
                </c:pt>
                <c:pt idx="4">
                  <c:v>27</c:v>
                </c:pt>
                <c:pt idx="5">
                  <c:v>39</c:v>
                </c:pt>
                <c:pt idx="6">
                  <c:v>2</c:v>
                </c:pt>
                <c:pt idx="7">
                  <c:v>5</c:v>
                </c:pt>
              </c:numCache>
            </c:numRef>
          </c:val>
          <c:extLst>
            <c:ext xmlns:c16="http://schemas.microsoft.com/office/drawing/2014/chart" uri="{C3380CC4-5D6E-409C-BE32-E72D297353CC}">
              <c16:uniqueId val="{00000000-00C2-459C-A5B5-84128B12E587}"/>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Housing</a:t>
                </a:r>
                <a:r>
                  <a:rPr lang="en-GB" baseline="0"/>
                  <a:t> situation</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Working Situation</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Results'!$A$1813:$A$1821</c:f>
              <c:strCache>
                <c:ptCount val="9"/>
                <c:pt idx="0">
                  <c:v>Carer</c:v>
                </c:pt>
                <c:pt idx="1">
                  <c:v>Part-time employed,  part-time self-employed,  also student.</c:v>
                </c:pt>
                <c:pt idx="2">
                  <c:v>Employee in full-time job (30 hours plus per wk)</c:v>
                </c:pt>
                <c:pt idx="3">
                  <c:v>Employee in part-time job (under 30 hours per week)</c:v>
                </c:pt>
                <c:pt idx="4">
                  <c:v>Looking after the home</c:v>
                </c:pt>
                <c:pt idx="5">
                  <c:v>Permanently sick/disabled</c:v>
                </c:pt>
                <c:pt idx="6">
                  <c:v>Self employed full or part-time</c:v>
                </c:pt>
                <c:pt idx="7">
                  <c:v>Unemployed and available for work</c:v>
                </c:pt>
                <c:pt idx="8">
                  <c:v>Wholly retired from work</c:v>
                </c:pt>
              </c:strCache>
            </c:strRef>
          </c:cat>
          <c:val>
            <c:numRef>
              <c:f>'Oswestry Results'!$B$1813:$B$1821</c:f>
              <c:numCache>
                <c:formatCode>General</c:formatCode>
                <c:ptCount val="9"/>
                <c:pt idx="0">
                  <c:v>2</c:v>
                </c:pt>
                <c:pt idx="1">
                  <c:v>2</c:v>
                </c:pt>
                <c:pt idx="2">
                  <c:v>18</c:v>
                </c:pt>
                <c:pt idx="3">
                  <c:v>7</c:v>
                </c:pt>
                <c:pt idx="4">
                  <c:v>1</c:v>
                </c:pt>
                <c:pt idx="5">
                  <c:v>2</c:v>
                </c:pt>
                <c:pt idx="6">
                  <c:v>4</c:v>
                </c:pt>
                <c:pt idx="7">
                  <c:v>1</c:v>
                </c:pt>
                <c:pt idx="8">
                  <c:v>12</c:v>
                </c:pt>
              </c:numCache>
            </c:numRef>
          </c:val>
          <c:extLst>
            <c:ext xmlns:c16="http://schemas.microsoft.com/office/drawing/2014/chart" uri="{C3380CC4-5D6E-409C-BE32-E72D297353CC}">
              <c16:uniqueId val="{00000000-4CF4-4590-A57C-723B76D72CA5}"/>
            </c:ext>
          </c:extLst>
        </c:ser>
        <c:dLbls>
          <c:dLblPos val="ctr"/>
          <c:showLegendKey val="0"/>
          <c:showVal val="1"/>
          <c:showCatName val="0"/>
          <c:showSerName val="0"/>
          <c:showPercent val="0"/>
          <c:showBubbleSize val="0"/>
        </c:dLbls>
        <c:gapWidth val="59"/>
        <c:axId val="665518960"/>
        <c:axId val="665522240"/>
        <c:extLst/>
      </c:barChart>
      <c:catAx>
        <c:axId val="6655189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Working</a:t>
                </a:r>
                <a:r>
                  <a:rPr lang="en-GB" baseline="0"/>
                  <a:t> situation</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Do you have any long-standing illness and/or disability? (long-standing means anything that has troubled you over a period of time or that is likely to affect you over a period of time) (online only)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'Oswestry Results'!$A$1830:$A$1831</c:f>
              <c:strCache>
                <c:ptCount val="2"/>
                <c:pt idx="0">
                  <c:v>Yes</c:v>
                </c:pt>
                <c:pt idx="1">
                  <c:v>No</c:v>
                </c:pt>
              </c:strCache>
            </c:strRef>
          </c:cat>
          <c:val>
            <c:numRef>
              <c:f>'Oswestry Results'!$B$1830:$B$1831</c:f>
              <c:numCache>
                <c:formatCode>General</c:formatCode>
                <c:ptCount val="2"/>
                <c:pt idx="0">
                  <c:v>22</c:v>
                </c:pt>
                <c:pt idx="1">
                  <c:v>28</c:v>
                </c:pt>
              </c:numCache>
            </c:numRef>
          </c:val>
          <c:extLst>
            <c:ext xmlns:c16="http://schemas.microsoft.com/office/drawing/2014/chart" uri="{C3380CC4-5D6E-409C-BE32-E72D297353CC}">
              <c16:uniqueId val="{00000000-8A4D-4EC9-8DBA-CA41AD0EF485}"/>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Response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If yes, does this illness or disability limit your activities in any way? (online only)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'Oswestry Results'!$B$1838</c:f>
              <c:strCache>
                <c:ptCount val="1"/>
                <c:pt idx="0">
                  <c:v>Does this illness or disability limit your activities in any way?</c:v>
                </c:pt>
              </c:strCache>
            </c:strRef>
          </c:tx>
          <c:dPt>
            <c:idx val="0"/>
            <c:bubble3D val="0"/>
            <c:spPr>
              <a:solidFill>
                <a:schemeClr val="accent1"/>
              </a:solidFill>
              <a:ln>
                <a:noFill/>
              </a:ln>
              <a:effectLst/>
            </c:spPr>
            <c:extLst>
              <c:ext xmlns:c16="http://schemas.microsoft.com/office/drawing/2014/chart" uri="{C3380CC4-5D6E-409C-BE32-E72D297353CC}">
                <c16:uniqueId val="{00000001-D0EB-49EA-927D-8FEF3EA1F060}"/>
              </c:ext>
            </c:extLst>
          </c:dPt>
          <c:dPt>
            <c:idx val="1"/>
            <c:bubble3D val="0"/>
            <c:spPr>
              <a:solidFill>
                <a:schemeClr val="accent2"/>
              </a:solidFill>
              <a:ln>
                <a:noFill/>
              </a:ln>
              <a:effectLst/>
            </c:spPr>
            <c:extLst>
              <c:ext xmlns:c16="http://schemas.microsoft.com/office/drawing/2014/chart" uri="{C3380CC4-5D6E-409C-BE32-E72D297353CC}">
                <c16:uniqueId val="{00000003-D0EB-49EA-927D-8FEF3EA1F06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'Oswestry Results'!$A$1839:$A$1840</c:f>
              <c:strCache>
                <c:ptCount val="2"/>
                <c:pt idx="0">
                  <c:v>Yes</c:v>
                </c:pt>
                <c:pt idx="1">
                  <c:v>No</c:v>
                </c:pt>
              </c:strCache>
            </c:strRef>
          </c:cat>
          <c:val>
            <c:numRef>
              <c:f>'Oswestry Results'!$B$1839:$B$1840</c:f>
              <c:numCache>
                <c:formatCode>General</c:formatCode>
                <c:ptCount val="2"/>
                <c:pt idx="0">
                  <c:v>18</c:v>
                </c:pt>
                <c:pt idx="1">
                  <c:v>4</c:v>
                </c:pt>
              </c:numCache>
            </c:numRef>
          </c:val>
          <c:extLst>
            <c:ext xmlns:c16="http://schemas.microsoft.com/office/drawing/2014/chart" uri="{C3380CC4-5D6E-409C-BE32-E72D297353CC}">
              <c16:uniqueId val="{00000004-D0EB-49EA-927D-8FEF3EA1F0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Overall, how satisfied are you with your life nowadays on a scale</a:t>
            </a:r>
            <a:r>
              <a:rPr lang="en-GB" baseline="0"/>
              <a:t> of 0-10</a:t>
            </a:r>
            <a:r>
              <a:rPr lang="en-GB"/>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'Oswestry Results'!$A$22</c:f>
              <c:strCache>
                <c:ptCount val="1"/>
                <c:pt idx="0">
                  <c:v>Oswestry Place Plan Area</c:v>
                </c:pt>
              </c:strCache>
            </c:strRef>
          </c:tx>
          <c:spPr>
            <a:solidFill>
              <a:schemeClr val="accent3"/>
            </a:solidFill>
            <a:ln>
              <a:noFill/>
            </a:ln>
            <a:effectLst/>
          </c:spPr>
          <c:invertIfNegative val="0"/>
          <c:cat>
            <c:strRef>
              <c:f>'Oswestry Results'!$B$21:$M$21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'Oswestry Results'!$B$22:$M$22</c:f>
              <c:numCache>
                <c:formatCode>0.00%</c:formatCode>
                <c:ptCount val="12"/>
                <c:pt idx="0">
                  <c:v>5.6338028169014088E-3</c:v>
                </c:pt>
                <c:pt idx="1">
                  <c:v>8.4507042253521118E-3</c:v>
                </c:pt>
                <c:pt idx="2">
                  <c:v>0</c:v>
                </c:pt>
                <c:pt idx="3">
                  <c:v>1.4084507042253521E-2</c:v>
                </c:pt>
                <c:pt idx="4">
                  <c:v>2.8169014084507043E-2</c:v>
                </c:pt>
                <c:pt idx="5">
                  <c:v>0.12112676056338029</c:v>
                </c:pt>
                <c:pt idx="6">
                  <c:v>5.6338028169014086E-2</c:v>
                </c:pt>
                <c:pt idx="7">
                  <c:v>0.16619718309859155</c:v>
                </c:pt>
                <c:pt idx="8">
                  <c:v>0.352112676056338</c:v>
                </c:pt>
                <c:pt idx="9">
                  <c:v>0.13239436619718309</c:v>
                </c:pt>
                <c:pt idx="10">
                  <c:v>0.11549295774647887</c:v>
                </c:pt>
                <c:pt idx="11">
                  <c:v>0</c:v>
                </c:pt>
              </c:numCache>
            </c:numRef>
          </c:val>
          <c:extLst xmlns:c15="http://schemas.microsoft.com/office/drawing/2012/chart">
            <c:ext xmlns:c16="http://schemas.microsoft.com/office/drawing/2014/chart" uri="{C3380CC4-5D6E-409C-BE32-E72D297353CC}">
              <c16:uniqueId val="{00000000-D393-4B54-B784-658013265722}"/>
            </c:ext>
          </c:extLst>
        </c:ser>
        <c:ser>
          <c:idx val="0"/>
          <c:order val="1"/>
          <c:tx>
            <c:strRef>
              <c:f>'Oswestry Results'!$A$23</c:f>
              <c:strCache>
                <c:ptCount val="1"/>
                <c:pt idx="0">
                  <c:v>England, Year Ending March 22</c:v>
                </c:pt>
              </c:strCache>
            </c:strRef>
          </c:tx>
          <c:spPr>
            <a:solidFill>
              <a:schemeClr val="accent1"/>
            </a:solidFill>
            <a:ln>
              <a:noFill/>
            </a:ln>
            <a:effectLst/>
          </c:spPr>
          <c:invertIfNegative val="0"/>
          <c:cat>
            <c:strRef>
              <c:f>'Oswestry Results'!$B$21:$M$21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'Oswestry Results'!$B$23:$M$23</c:f>
              <c:numCache>
                <c:formatCode>0.00%</c:formatCode>
                <c:ptCount val="12"/>
                <c:pt idx="0">
                  <c:v>4.7999999999999996E-3</c:v>
                </c:pt>
                <c:pt idx="1">
                  <c:v>3.0999999999999999E-3</c:v>
                </c:pt>
                <c:pt idx="2">
                  <c:v>7.4999999999999997E-3</c:v>
                </c:pt>
                <c:pt idx="3">
                  <c:v>1.2500000000000001E-2</c:v>
                </c:pt>
                <c:pt idx="4">
                  <c:v>2.1899999999999999E-2</c:v>
                </c:pt>
                <c:pt idx="5">
                  <c:v>6.8099999999999994E-2</c:v>
                </c:pt>
                <c:pt idx="6">
                  <c:v>8.2299999999999998E-2</c:v>
                </c:pt>
                <c:pt idx="7">
                  <c:v>0.2112</c:v>
                </c:pt>
                <c:pt idx="8">
                  <c:v>0.32840000000000003</c:v>
                </c:pt>
                <c:pt idx="9">
                  <c:v>0.1381</c:v>
                </c:pt>
                <c:pt idx="10">
                  <c:v>0.122</c:v>
                </c:pt>
              </c:numCache>
            </c:numRef>
          </c:val>
          <c:extLst>
            <c:ext xmlns:c16="http://schemas.microsoft.com/office/drawing/2014/chart" uri="{C3380CC4-5D6E-409C-BE32-E72D297353CC}">
              <c16:uniqueId val="{00000001-D393-4B54-B784-658013265722}"/>
            </c:ext>
          </c:extLst>
        </c:ser>
        <c:ser>
          <c:idx val="1"/>
          <c:order val="2"/>
          <c:tx>
            <c:strRef>
              <c:f>'Oswestry Results'!$A$24</c:f>
              <c:strCache>
                <c:ptCount val="1"/>
                <c:pt idx="0">
                  <c:v>West Midlands, Year Ending March 22</c:v>
                </c:pt>
              </c:strCache>
            </c:strRef>
          </c:tx>
          <c:spPr>
            <a:solidFill>
              <a:schemeClr val="accent2"/>
            </a:solidFill>
            <a:ln>
              <a:noFill/>
            </a:ln>
            <a:effectLst/>
          </c:spPr>
          <c:invertIfNegative val="0"/>
          <c:cat>
            <c:strRef>
              <c:f>'Oswestry Results'!$B$21:$M$21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'Oswestry Results'!$B$24:$M$24</c:f>
              <c:numCache>
                <c:formatCode>0.00%</c:formatCode>
                <c:ptCount val="12"/>
                <c:pt idx="0">
                  <c:v>5.4000000000000003E-3</c:v>
                </c:pt>
                <c:pt idx="1">
                  <c:v>3.3999999999999998E-3</c:v>
                </c:pt>
                <c:pt idx="2">
                  <c:v>8.8999999999999999E-3</c:v>
                </c:pt>
                <c:pt idx="3">
                  <c:v>1.14E-2</c:v>
                </c:pt>
                <c:pt idx="4">
                  <c:v>2.29E-2</c:v>
                </c:pt>
                <c:pt idx="5">
                  <c:v>7.4200000000000002E-2</c:v>
                </c:pt>
                <c:pt idx="6">
                  <c:v>8.5800000000000001E-2</c:v>
                </c:pt>
                <c:pt idx="7">
                  <c:v>0.20300000000000001</c:v>
                </c:pt>
                <c:pt idx="8">
                  <c:v>0.33179999999999998</c:v>
                </c:pt>
                <c:pt idx="9">
                  <c:v>0.12609999999999999</c:v>
                </c:pt>
                <c:pt idx="10">
                  <c:v>0.127</c:v>
                </c:pt>
              </c:numCache>
            </c:numRef>
          </c:val>
          <c:extLst>
            <c:ext xmlns:c16="http://schemas.microsoft.com/office/drawing/2014/chart" uri="{C3380CC4-5D6E-409C-BE32-E72D297353CC}">
              <c16:uniqueId val="{00000002-D393-4B54-B784-658013265722}"/>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Satisfaction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0.86253</cdr:x>
      <cdr:y>0.19395</cdr:y>
    </cdr:from>
    <cdr:to>
      <cdr:x>0.98293</cdr:x>
      <cdr:y>0.96836</cdr:y>
    </cdr:to>
    <cdr:sp macro="" textlink="">
      <cdr:nvSpPr>
        <cdr:cNvPr id="2" name="TextBox 1">
          <a:extLst xmlns:a="http://schemas.openxmlformats.org/drawingml/2006/main">
            <a:ext uri="{FF2B5EF4-FFF2-40B4-BE49-F238E27FC236}">
              <a16:creationId xmlns:a16="http://schemas.microsoft.com/office/drawing/2014/main" id="{E9F2CFDB-1DAE-4FC5-AF26-FD6ED5111D22}"/>
            </a:ext>
          </a:extLst>
        </cdr:cNvPr>
        <cdr:cNvSpPr txBox="1"/>
      </cdr:nvSpPr>
      <cdr:spPr>
        <a:xfrm xmlns:a="http://schemas.openxmlformats.org/drawingml/2006/main">
          <a:off x="8021053" y="1178092"/>
          <a:ext cx="1119605" cy="4704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0.16644</cdr:y>
    </cdr:from>
    <cdr:to>
      <cdr:x>0.98023</cdr:x>
      <cdr:y>0.91059</cdr:y>
    </cdr:to>
    <cdr:sp macro="" textlink="">
      <cdr:nvSpPr>
        <cdr:cNvPr id="3" name="TextBox 2">
          <a:extLst xmlns:a="http://schemas.openxmlformats.org/drawingml/2006/main">
            <a:ext uri="{FF2B5EF4-FFF2-40B4-BE49-F238E27FC236}">
              <a16:creationId xmlns:a16="http://schemas.microsoft.com/office/drawing/2014/main" id="{EC25CCA4-93A2-467B-BCA0-A945D23D2DA6}"/>
            </a:ext>
          </a:extLst>
        </cdr:cNvPr>
        <cdr:cNvSpPr txBox="1"/>
      </cdr:nvSpPr>
      <cdr:spPr>
        <a:xfrm xmlns:a="http://schemas.openxmlformats.org/drawingml/2006/main">
          <a:off x="7895724" y="1010987"/>
          <a:ext cx="1219868" cy="4520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0.18432</cdr:y>
    </cdr:from>
    <cdr:to>
      <cdr:x>0.97574</cdr:x>
      <cdr:y>0.92297</cdr:y>
    </cdr:to>
    <cdr:sp macro="" textlink="">
      <cdr:nvSpPr>
        <cdr:cNvPr id="4" name="TextBox 3">
          <a:extLst xmlns:a="http://schemas.openxmlformats.org/drawingml/2006/main">
            <a:ext uri="{FF2B5EF4-FFF2-40B4-BE49-F238E27FC236}">
              <a16:creationId xmlns:a16="http://schemas.microsoft.com/office/drawing/2014/main" id="{14A53349-B091-466A-A6E6-F4552D3701DC}"/>
            </a:ext>
          </a:extLst>
        </cdr:cNvPr>
        <cdr:cNvSpPr txBox="1"/>
      </cdr:nvSpPr>
      <cdr:spPr>
        <a:xfrm xmlns:a="http://schemas.openxmlformats.org/drawingml/2006/main">
          <a:off x="7895724" y="1119605"/>
          <a:ext cx="1178092" cy="4486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0.84097</cdr:x>
      <cdr:y>0.15543</cdr:y>
    </cdr:from>
    <cdr:to>
      <cdr:x>0.98922</cdr:x>
      <cdr:y>0.89821</cdr:y>
    </cdr:to>
    <cdr:sp macro="" textlink="">
      <cdr:nvSpPr>
        <cdr:cNvPr id="2" name="TextBox 1">
          <a:extLst xmlns:a="http://schemas.openxmlformats.org/drawingml/2006/main">
            <a:ext uri="{FF2B5EF4-FFF2-40B4-BE49-F238E27FC236}">
              <a16:creationId xmlns:a16="http://schemas.microsoft.com/office/drawing/2014/main" id="{5AE46F8D-B6BD-44B1-BEA4-9C188C63AB29}"/>
            </a:ext>
          </a:extLst>
        </cdr:cNvPr>
        <cdr:cNvSpPr txBox="1"/>
      </cdr:nvSpPr>
      <cdr:spPr>
        <a:xfrm xmlns:a="http://schemas.openxmlformats.org/drawingml/2006/main">
          <a:off x="7820526" y="944145"/>
          <a:ext cx="1378619" cy="45118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20281"/>
          </a:xfrm>
          <a:prstGeom prst="rect">
            <a:avLst/>
          </a:prstGeom>
        </p:spPr>
        <p:txBody>
          <a:bodyPr vert="horz" lIns="138751" tIns="69376" rIns="138751" bIns="69376" rtlCol="0"/>
          <a:lstStyle>
            <a:lvl1pPr algn="l">
              <a:defRPr sz="1800"/>
            </a:lvl1pPr>
          </a:lstStyle>
          <a:p>
            <a:endParaRPr lang="en-GB"/>
          </a:p>
        </p:txBody>
      </p:sp>
      <p:sp>
        <p:nvSpPr>
          <p:cNvPr id="3" name="Date Placeholder 2"/>
          <p:cNvSpPr>
            <a:spLocks noGrp="1"/>
          </p:cNvSpPr>
          <p:nvPr>
            <p:ph type="dt" idx="1"/>
          </p:nvPr>
        </p:nvSpPr>
        <p:spPr>
          <a:xfrm>
            <a:off x="5622798" y="0"/>
            <a:ext cx="4301543" cy="720281"/>
          </a:xfrm>
          <a:prstGeom prst="rect">
            <a:avLst/>
          </a:prstGeom>
        </p:spPr>
        <p:txBody>
          <a:bodyPr vert="horz" lIns="138751" tIns="69376" rIns="138751" bIns="69376" rtlCol="0"/>
          <a:lstStyle>
            <a:lvl1pPr algn="r">
              <a:defRPr sz="1800"/>
            </a:lvl1pPr>
          </a:lstStyle>
          <a:p>
            <a:fld id="{BEA34312-7E6F-4AE4-82B9-42097236ACA5}" type="datetimeFigureOut">
              <a:rPr lang="en-GB" smtClean="0"/>
              <a:t>26/09/2023</a:t>
            </a:fld>
            <a:endParaRPr lang="en-GB"/>
          </a:p>
        </p:txBody>
      </p:sp>
      <p:sp>
        <p:nvSpPr>
          <p:cNvPr id="4" name="Slide Image Placeholder 3"/>
          <p:cNvSpPr>
            <a:spLocks noGrp="1" noRot="1" noChangeAspect="1"/>
          </p:cNvSpPr>
          <p:nvPr>
            <p:ph type="sldImg" idx="2"/>
          </p:nvPr>
        </p:nvSpPr>
        <p:spPr>
          <a:xfrm>
            <a:off x="657225" y="1793875"/>
            <a:ext cx="8612188" cy="4845050"/>
          </a:xfrm>
          <a:prstGeom prst="rect">
            <a:avLst/>
          </a:prstGeom>
          <a:noFill/>
          <a:ln w="12700">
            <a:solidFill>
              <a:prstClr val="black"/>
            </a:solidFill>
          </a:ln>
        </p:spPr>
        <p:txBody>
          <a:bodyPr vert="horz" lIns="138751" tIns="69376" rIns="138751" bIns="69376" rtlCol="0" anchor="ctr"/>
          <a:lstStyle/>
          <a:p>
            <a:endParaRPr lang="en-GB"/>
          </a:p>
        </p:txBody>
      </p:sp>
      <p:sp>
        <p:nvSpPr>
          <p:cNvPr id="5" name="Notes Placeholder 4"/>
          <p:cNvSpPr>
            <a:spLocks noGrp="1"/>
          </p:cNvSpPr>
          <p:nvPr>
            <p:ph type="body" sz="quarter" idx="3"/>
          </p:nvPr>
        </p:nvSpPr>
        <p:spPr>
          <a:xfrm>
            <a:off x="992664" y="6908711"/>
            <a:ext cx="7941310" cy="5652582"/>
          </a:xfrm>
          <a:prstGeom prst="rect">
            <a:avLst/>
          </a:prstGeom>
        </p:spPr>
        <p:txBody>
          <a:bodyPr vert="horz" lIns="138751" tIns="69376" rIns="138751" bIns="693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3635484"/>
            <a:ext cx="4301543" cy="720280"/>
          </a:xfrm>
          <a:prstGeom prst="rect">
            <a:avLst/>
          </a:prstGeom>
        </p:spPr>
        <p:txBody>
          <a:bodyPr vert="horz" lIns="138751" tIns="69376" rIns="138751" bIns="69376" rtlCol="0" anchor="b"/>
          <a:lstStyle>
            <a:lvl1pPr algn="l">
              <a:defRPr sz="1800"/>
            </a:lvl1pPr>
          </a:lstStyle>
          <a:p>
            <a:endParaRPr lang="en-GB"/>
          </a:p>
        </p:txBody>
      </p:sp>
      <p:sp>
        <p:nvSpPr>
          <p:cNvPr id="7" name="Slide Number Placeholder 6"/>
          <p:cNvSpPr>
            <a:spLocks noGrp="1"/>
          </p:cNvSpPr>
          <p:nvPr>
            <p:ph type="sldNum" sz="quarter" idx="5"/>
          </p:nvPr>
        </p:nvSpPr>
        <p:spPr>
          <a:xfrm>
            <a:off x="5622798" y="13635484"/>
            <a:ext cx="4301543" cy="720280"/>
          </a:xfrm>
          <a:prstGeom prst="rect">
            <a:avLst/>
          </a:prstGeom>
        </p:spPr>
        <p:txBody>
          <a:bodyPr vert="horz" lIns="138751" tIns="69376" rIns="138751" bIns="69376" rtlCol="0" anchor="b"/>
          <a:lstStyle>
            <a:lvl1pPr algn="r">
              <a:defRPr sz="1800"/>
            </a:lvl1pPr>
          </a:lstStyle>
          <a:p>
            <a:fld id="{27D6E33F-457E-4754-966F-2F2A944A46AC}" type="slidenum">
              <a:rPr lang="en-GB" smtClean="0"/>
              <a:t>‹#›</a:t>
            </a:fld>
            <a:endParaRPr lang="en-GB"/>
          </a:p>
        </p:txBody>
      </p:sp>
    </p:spTree>
    <p:extLst>
      <p:ext uri="{BB962C8B-B14F-4D97-AF65-F5344CB8AC3E}">
        <p14:creationId xmlns:p14="http://schemas.microsoft.com/office/powerpoint/2010/main" val="293287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657225" y="1793875"/>
            <a:ext cx="8612188" cy="4845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The evidence​</a:t>
            </a:r>
          </a:p>
          <a:p>
            <a:pPr eaLnBrk="1" hangingPunct="1"/>
            <a:endParaRPr lang="en-GB" altLang="en-US"/>
          </a:p>
          <a:p>
            <a:pPr eaLnBrk="1" hangingPunct="1"/>
            <a:r>
              <a:rPr lang="en-GB" altLang="en-US"/>
              <a:t>You!! - The key stakeholders ​</a:t>
            </a:r>
          </a:p>
          <a:p>
            <a:pPr eaLnBrk="1" hangingPunct="1"/>
            <a:endParaRPr lang="en-GB" altLang="en-US"/>
          </a:p>
          <a:p>
            <a:pPr eaLnBrk="1" hangingPunct="1"/>
            <a:r>
              <a:rPr lang="en-GB" altLang="en-US"/>
              <a:t>people with an interest in the area​</a:t>
            </a:r>
          </a:p>
          <a:p>
            <a:pPr eaLnBrk="1" hangingPunct="1"/>
            <a:endParaRPr lang="en-GB" altLang="en-US"/>
          </a:p>
          <a:p>
            <a:pPr eaLnBrk="1" hangingPunct="1"/>
            <a:r>
              <a:rPr lang="en-GB" altLang="en-US"/>
              <a:t>Know what's happening in Highley​</a:t>
            </a:r>
          </a:p>
          <a:p>
            <a:pPr eaLnBrk="1" hangingPunct="1"/>
            <a:endParaRPr lang="en-GB" altLang="en-US"/>
          </a:p>
          <a:p>
            <a:pPr eaLnBrk="1" hangingPunct="1"/>
            <a:r>
              <a:rPr lang="en-GB" altLang="en-US"/>
              <a:t>Additions – are there gaps?​</a:t>
            </a:r>
          </a:p>
          <a:p>
            <a:pPr eaLnBrk="1" hangingPunct="1"/>
            <a:endParaRPr lang="en-GB" altLang="en-US"/>
          </a:p>
          <a:p>
            <a:pPr eaLnBrk="1" hangingPunct="1"/>
            <a:r>
              <a:rPr lang="en-GB" altLang="en-US"/>
              <a:t>Identify key themes​</a:t>
            </a:r>
          </a:p>
          <a:p>
            <a:pPr eaLnBrk="1" hangingPunct="1"/>
            <a:endParaRPr lang="en-GB" altLang="en-US"/>
          </a:p>
          <a:p>
            <a:pPr eaLnBrk="1" hangingPunct="1"/>
            <a:r>
              <a:rPr lang="en-GB" altLang="en-US"/>
              <a:t>Develop recommendations for action​</a:t>
            </a:r>
          </a:p>
          <a:p>
            <a:pPr eaLnBrk="1" hangingPunct="1"/>
            <a:endParaRPr lang="en-GB" altLang="en-US"/>
          </a:p>
          <a:p>
            <a:pPr eaLnBrk="1" hangingPunct="1"/>
            <a:r>
              <a:rPr lang="en-GB" altLang="en-US"/>
              <a:t>Targeted work arising from Needs Assessment​</a:t>
            </a:r>
          </a:p>
          <a:p>
            <a:pPr eaLnBrk="1" hangingPunct="1"/>
            <a:endParaRPr lang="en-GB" altLang="en-US"/>
          </a:p>
          <a:p>
            <a:pPr eaLnBrk="1" hangingPunct="1"/>
            <a:r>
              <a:rPr lang="en-GB" altLang="en-US"/>
              <a:t>Learning about place based approach &amp; lessons learnt​</a:t>
            </a:r>
          </a:p>
          <a:p>
            <a:pPr eaLnBrk="1" hangingPunct="1"/>
            <a:endParaRPr lang="en-GB" altLang="en-US"/>
          </a:p>
          <a:p>
            <a:pPr eaLnBrk="1" hangingPunct="1"/>
            <a:r>
              <a:rPr lang="en-GB" altLang="en-US"/>
              <a:t>Starting Point​</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ヒラギノ角ゴ Pro W3" pitchFamily="16" charset="-128"/>
              </a:defRPr>
            </a:lvl1pPr>
            <a:lvl2pPr marL="1127352" indent="-433597">
              <a:defRPr sz="3600">
                <a:solidFill>
                  <a:schemeClr val="tx1"/>
                </a:solidFill>
                <a:latin typeface="Arial" panose="020B0604020202020204" pitchFamily="34" charset="0"/>
                <a:ea typeface="ヒラギノ角ゴ Pro W3" pitchFamily="16" charset="-128"/>
              </a:defRPr>
            </a:lvl2pPr>
            <a:lvl3pPr marL="1734388" indent="-346878">
              <a:defRPr sz="3600">
                <a:solidFill>
                  <a:schemeClr val="tx1"/>
                </a:solidFill>
                <a:latin typeface="Arial" panose="020B0604020202020204" pitchFamily="34" charset="0"/>
                <a:ea typeface="ヒラギノ角ゴ Pro W3" pitchFamily="16" charset="-128"/>
              </a:defRPr>
            </a:lvl3pPr>
            <a:lvl4pPr marL="2428143" indent="-346878">
              <a:defRPr sz="3600">
                <a:solidFill>
                  <a:schemeClr val="tx1"/>
                </a:solidFill>
                <a:latin typeface="Arial" panose="020B0604020202020204" pitchFamily="34" charset="0"/>
                <a:ea typeface="ヒラギノ角ゴ Pro W3" pitchFamily="16" charset="-128"/>
              </a:defRPr>
            </a:lvl4pPr>
            <a:lvl5pPr marL="3121899" indent="-346878">
              <a:defRPr sz="3600">
                <a:solidFill>
                  <a:schemeClr val="tx1"/>
                </a:solidFill>
                <a:latin typeface="Arial" panose="020B0604020202020204" pitchFamily="34" charset="0"/>
                <a:ea typeface="ヒラギノ角ゴ Pro W3" pitchFamily="16" charset="-128"/>
              </a:defRPr>
            </a:lvl5pPr>
            <a:lvl6pPr marL="3815654"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6pPr>
            <a:lvl7pPr marL="4509409"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7pPr>
            <a:lvl8pPr marL="5203165"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8pPr>
            <a:lvl9pPr marL="5896920"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9pPr>
          </a:lstStyle>
          <a:p>
            <a:pPr defTabSz="1387511">
              <a:defRPr/>
            </a:pPr>
            <a:fld id="{3F944841-4FA4-4D0A-B1BA-0DB697507F69}" type="slidenum">
              <a:rPr lang="en-GB" altLang="en-US" sz="1800">
                <a:solidFill>
                  <a:prstClr val="black"/>
                </a:solidFill>
              </a:rPr>
              <a:pPr defTabSz="1387511">
                <a:defRPr/>
              </a:pPr>
              <a:t>2</a:t>
            </a:fld>
            <a:endParaRPr lang="en-GB" altLang="en-US" sz="1800">
              <a:solidFill>
                <a:prstClr val="black"/>
              </a:solidFill>
            </a:endParaRPr>
          </a:p>
        </p:txBody>
      </p:sp>
    </p:spTree>
    <p:extLst>
      <p:ext uri="{BB962C8B-B14F-4D97-AF65-F5344CB8AC3E}">
        <p14:creationId xmlns:p14="http://schemas.microsoft.com/office/powerpoint/2010/main" val="788804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0294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381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677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657225" y="1793875"/>
            <a:ext cx="8612188" cy="4845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ヒラギノ角ゴ Pro W3" pitchFamily="16" charset="-128"/>
              </a:defRPr>
            </a:lvl1pPr>
            <a:lvl2pPr marL="1127352" indent="-433597">
              <a:defRPr sz="3600">
                <a:solidFill>
                  <a:schemeClr val="tx1"/>
                </a:solidFill>
                <a:latin typeface="Arial" panose="020B0604020202020204" pitchFamily="34" charset="0"/>
                <a:ea typeface="ヒラギノ角ゴ Pro W3" pitchFamily="16" charset="-128"/>
              </a:defRPr>
            </a:lvl2pPr>
            <a:lvl3pPr marL="1734388" indent="-346878">
              <a:defRPr sz="3600">
                <a:solidFill>
                  <a:schemeClr val="tx1"/>
                </a:solidFill>
                <a:latin typeface="Arial" panose="020B0604020202020204" pitchFamily="34" charset="0"/>
                <a:ea typeface="ヒラギノ角ゴ Pro W3" pitchFamily="16" charset="-128"/>
              </a:defRPr>
            </a:lvl3pPr>
            <a:lvl4pPr marL="2428143" indent="-346878">
              <a:defRPr sz="3600">
                <a:solidFill>
                  <a:schemeClr val="tx1"/>
                </a:solidFill>
                <a:latin typeface="Arial" panose="020B0604020202020204" pitchFamily="34" charset="0"/>
                <a:ea typeface="ヒラギノ角ゴ Pro W3" pitchFamily="16" charset="-128"/>
              </a:defRPr>
            </a:lvl4pPr>
            <a:lvl5pPr marL="3121899" indent="-346878">
              <a:defRPr sz="3600">
                <a:solidFill>
                  <a:schemeClr val="tx1"/>
                </a:solidFill>
                <a:latin typeface="Arial" panose="020B0604020202020204" pitchFamily="34" charset="0"/>
                <a:ea typeface="ヒラギノ角ゴ Pro W3" pitchFamily="16" charset="-128"/>
              </a:defRPr>
            </a:lvl5pPr>
            <a:lvl6pPr marL="3815654"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6pPr>
            <a:lvl7pPr marL="4509409"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7pPr>
            <a:lvl8pPr marL="5203165"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8pPr>
            <a:lvl9pPr marL="5896920"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9pPr>
          </a:lstStyle>
          <a:p>
            <a:pPr defTabSz="1387511">
              <a:defRPr/>
            </a:pPr>
            <a:fld id="{3F944841-4FA4-4D0A-B1BA-0DB697507F69}" type="slidenum">
              <a:rPr lang="en-GB" altLang="en-US" sz="1800">
                <a:solidFill>
                  <a:prstClr val="black"/>
                </a:solidFill>
              </a:rPr>
              <a:pPr defTabSz="1387511">
                <a:defRPr/>
              </a:pPr>
              <a:t>20</a:t>
            </a:fld>
            <a:endParaRPr lang="en-GB" altLang="en-US" sz="1800">
              <a:solidFill>
                <a:prstClr val="black"/>
              </a:solidFill>
            </a:endParaRPr>
          </a:p>
        </p:txBody>
      </p:sp>
    </p:spTree>
    <p:extLst>
      <p:ext uri="{BB962C8B-B14F-4D97-AF65-F5344CB8AC3E}">
        <p14:creationId xmlns:p14="http://schemas.microsoft.com/office/powerpoint/2010/main" val="1899014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657225" y="1793875"/>
            <a:ext cx="8612188" cy="4845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ヒラギノ角ゴ Pro W3" pitchFamily="16" charset="-128"/>
              </a:defRPr>
            </a:lvl1pPr>
            <a:lvl2pPr marL="1127352" indent="-433597">
              <a:defRPr sz="3600">
                <a:solidFill>
                  <a:schemeClr val="tx1"/>
                </a:solidFill>
                <a:latin typeface="Arial" panose="020B0604020202020204" pitchFamily="34" charset="0"/>
                <a:ea typeface="ヒラギノ角ゴ Pro W3" pitchFamily="16" charset="-128"/>
              </a:defRPr>
            </a:lvl2pPr>
            <a:lvl3pPr marL="1734388" indent="-346878">
              <a:defRPr sz="3600">
                <a:solidFill>
                  <a:schemeClr val="tx1"/>
                </a:solidFill>
                <a:latin typeface="Arial" panose="020B0604020202020204" pitchFamily="34" charset="0"/>
                <a:ea typeface="ヒラギノ角ゴ Pro W3" pitchFamily="16" charset="-128"/>
              </a:defRPr>
            </a:lvl3pPr>
            <a:lvl4pPr marL="2428143" indent="-346878">
              <a:defRPr sz="3600">
                <a:solidFill>
                  <a:schemeClr val="tx1"/>
                </a:solidFill>
                <a:latin typeface="Arial" panose="020B0604020202020204" pitchFamily="34" charset="0"/>
                <a:ea typeface="ヒラギノ角ゴ Pro W3" pitchFamily="16" charset="-128"/>
              </a:defRPr>
            </a:lvl4pPr>
            <a:lvl5pPr marL="3121899" indent="-346878">
              <a:defRPr sz="3600">
                <a:solidFill>
                  <a:schemeClr val="tx1"/>
                </a:solidFill>
                <a:latin typeface="Arial" panose="020B0604020202020204" pitchFamily="34" charset="0"/>
                <a:ea typeface="ヒラギノ角ゴ Pro W3" pitchFamily="16" charset="-128"/>
              </a:defRPr>
            </a:lvl5pPr>
            <a:lvl6pPr marL="3815654"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6pPr>
            <a:lvl7pPr marL="4509409"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7pPr>
            <a:lvl8pPr marL="5203165"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8pPr>
            <a:lvl9pPr marL="5896920"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9pPr>
          </a:lstStyle>
          <a:p>
            <a:pPr defTabSz="1387511">
              <a:defRPr/>
            </a:pPr>
            <a:fld id="{3F944841-4FA4-4D0A-B1BA-0DB697507F69}" type="slidenum">
              <a:rPr lang="en-GB" altLang="en-US" sz="1800">
                <a:solidFill>
                  <a:prstClr val="black"/>
                </a:solidFill>
              </a:rPr>
              <a:pPr defTabSz="1387511">
                <a:defRPr/>
              </a:pPr>
              <a:t>21</a:t>
            </a:fld>
            <a:endParaRPr lang="en-GB" altLang="en-US" sz="1800">
              <a:solidFill>
                <a:prstClr val="black"/>
              </a:solidFill>
            </a:endParaRPr>
          </a:p>
        </p:txBody>
      </p:sp>
    </p:spTree>
    <p:extLst>
      <p:ext uri="{BB962C8B-B14F-4D97-AF65-F5344CB8AC3E}">
        <p14:creationId xmlns:p14="http://schemas.microsoft.com/office/powerpoint/2010/main" val="550931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657225" y="1793875"/>
            <a:ext cx="8612188" cy="4845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ヒラギノ角ゴ Pro W3" pitchFamily="16" charset="-128"/>
              </a:defRPr>
            </a:lvl1pPr>
            <a:lvl2pPr marL="1127352" indent="-433597">
              <a:defRPr sz="3600">
                <a:solidFill>
                  <a:schemeClr val="tx1"/>
                </a:solidFill>
                <a:latin typeface="Arial" panose="020B0604020202020204" pitchFamily="34" charset="0"/>
                <a:ea typeface="ヒラギノ角ゴ Pro W3" pitchFamily="16" charset="-128"/>
              </a:defRPr>
            </a:lvl2pPr>
            <a:lvl3pPr marL="1734388" indent="-346878">
              <a:defRPr sz="3600">
                <a:solidFill>
                  <a:schemeClr val="tx1"/>
                </a:solidFill>
                <a:latin typeface="Arial" panose="020B0604020202020204" pitchFamily="34" charset="0"/>
                <a:ea typeface="ヒラギノ角ゴ Pro W3" pitchFamily="16" charset="-128"/>
              </a:defRPr>
            </a:lvl3pPr>
            <a:lvl4pPr marL="2428143" indent="-346878">
              <a:defRPr sz="3600">
                <a:solidFill>
                  <a:schemeClr val="tx1"/>
                </a:solidFill>
                <a:latin typeface="Arial" panose="020B0604020202020204" pitchFamily="34" charset="0"/>
                <a:ea typeface="ヒラギノ角ゴ Pro W3" pitchFamily="16" charset="-128"/>
              </a:defRPr>
            </a:lvl4pPr>
            <a:lvl5pPr marL="3121899" indent="-346878">
              <a:defRPr sz="3600">
                <a:solidFill>
                  <a:schemeClr val="tx1"/>
                </a:solidFill>
                <a:latin typeface="Arial" panose="020B0604020202020204" pitchFamily="34" charset="0"/>
                <a:ea typeface="ヒラギノ角ゴ Pro W3" pitchFamily="16" charset="-128"/>
              </a:defRPr>
            </a:lvl5pPr>
            <a:lvl6pPr marL="3815654"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6pPr>
            <a:lvl7pPr marL="4509409"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7pPr>
            <a:lvl8pPr marL="5203165"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8pPr>
            <a:lvl9pPr marL="5896920"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9pPr>
          </a:lstStyle>
          <a:p>
            <a:pPr defTabSz="1387511">
              <a:defRPr/>
            </a:pPr>
            <a:fld id="{3F944841-4FA4-4D0A-B1BA-0DB697507F69}" type="slidenum">
              <a:rPr lang="en-GB" altLang="en-US" sz="1800">
                <a:solidFill>
                  <a:prstClr val="black"/>
                </a:solidFill>
              </a:rPr>
              <a:pPr defTabSz="1387511">
                <a:defRPr/>
              </a:pPr>
              <a:t>22</a:t>
            </a:fld>
            <a:endParaRPr lang="en-GB" altLang="en-US" sz="1800">
              <a:solidFill>
                <a:prstClr val="black"/>
              </a:solidFill>
            </a:endParaRPr>
          </a:p>
        </p:txBody>
      </p:sp>
    </p:spTree>
    <p:extLst>
      <p:ext uri="{BB962C8B-B14F-4D97-AF65-F5344CB8AC3E}">
        <p14:creationId xmlns:p14="http://schemas.microsoft.com/office/powerpoint/2010/main" val="106773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657225" y="1793875"/>
            <a:ext cx="8612188" cy="4845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ヒラギノ角ゴ Pro W3" pitchFamily="16" charset="-128"/>
              </a:defRPr>
            </a:lvl1pPr>
            <a:lvl2pPr marL="1127352" indent="-433597">
              <a:defRPr sz="3600">
                <a:solidFill>
                  <a:schemeClr val="tx1"/>
                </a:solidFill>
                <a:latin typeface="Arial" panose="020B0604020202020204" pitchFamily="34" charset="0"/>
                <a:ea typeface="ヒラギノ角ゴ Pro W3" pitchFamily="16" charset="-128"/>
              </a:defRPr>
            </a:lvl2pPr>
            <a:lvl3pPr marL="1734388" indent="-346878">
              <a:defRPr sz="3600">
                <a:solidFill>
                  <a:schemeClr val="tx1"/>
                </a:solidFill>
                <a:latin typeface="Arial" panose="020B0604020202020204" pitchFamily="34" charset="0"/>
                <a:ea typeface="ヒラギノ角ゴ Pro W3" pitchFamily="16" charset="-128"/>
              </a:defRPr>
            </a:lvl3pPr>
            <a:lvl4pPr marL="2428143" indent="-346878">
              <a:defRPr sz="3600">
                <a:solidFill>
                  <a:schemeClr val="tx1"/>
                </a:solidFill>
                <a:latin typeface="Arial" panose="020B0604020202020204" pitchFamily="34" charset="0"/>
                <a:ea typeface="ヒラギノ角ゴ Pro W3" pitchFamily="16" charset="-128"/>
              </a:defRPr>
            </a:lvl4pPr>
            <a:lvl5pPr marL="3121899" indent="-346878">
              <a:defRPr sz="3600">
                <a:solidFill>
                  <a:schemeClr val="tx1"/>
                </a:solidFill>
                <a:latin typeface="Arial" panose="020B0604020202020204" pitchFamily="34" charset="0"/>
                <a:ea typeface="ヒラギノ角ゴ Pro W3" pitchFamily="16" charset="-128"/>
              </a:defRPr>
            </a:lvl5pPr>
            <a:lvl6pPr marL="3815654"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6pPr>
            <a:lvl7pPr marL="4509409"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7pPr>
            <a:lvl8pPr marL="5203165"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8pPr>
            <a:lvl9pPr marL="5896920"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9pPr>
          </a:lstStyle>
          <a:p>
            <a:pPr defTabSz="1387511">
              <a:defRPr/>
            </a:pPr>
            <a:fld id="{3F944841-4FA4-4D0A-B1BA-0DB697507F69}" type="slidenum">
              <a:rPr lang="en-GB" altLang="en-US" sz="1800">
                <a:solidFill>
                  <a:prstClr val="black"/>
                </a:solidFill>
              </a:rPr>
              <a:pPr defTabSz="1387511">
                <a:defRPr/>
              </a:pPr>
              <a:t>23</a:t>
            </a:fld>
            <a:endParaRPr lang="en-GB" altLang="en-US" sz="1800">
              <a:solidFill>
                <a:prstClr val="black"/>
              </a:solidFill>
            </a:endParaRPr>
          </a:p>
        </p:txBody>
      </p:sp>
    </p:spTree>
    <p:extLst>
      <p:ext uri="{BB962C8B-B14F-4D97-AF65-F5344CB8AC3E}">
        <p14:creationId xmlns:p14="http://schemas.microsoft.com/office/powerpoint/2010/main" val="2269722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657225" y="1793875"/>
            <a:ext cx="8612188" cy="4845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ヒラギノ角ゴ Pro W3" pitchFamily="16" charset="-128"/>
              </a:defRPr>
            </a:lvl1pPr>
            <a:lvl2pPr marL="1127352" indent="-433597">
              <a:defRPr sz="3600">
                <a:solidFill>
                  <a:schemeClr val="tx1"/>
                </a:solidFill>
                <a:latin typeface="Arial" panose="020B0604020202020204" pitchFamily="34" charset="0"/>
                <a:ea typeface="ヒラギノ角ゴ Pro W3" pitchFamily="16" charset="-128"/>
              </a:defRPr>
            </a:lvl2pPr>
            <a:lvl3pPr marL="1734388" indent="-346878">
              <a:defRPr sz="3600">
                <a:solidFill>
                  <a:schemeClr val="tx1"/>
                </a:solidFill>
                <a:latin typeface="Arial" panose="020B0604020202020204" pitchFamily="34" charset="0"/>
                <a:ea typeface="ヒラギノ角ゴ Pro W3" pitchFamily="16" charset="-128"/>
              </a:defRPr>
            </a:lvl3pPr>
            <a:lvl4pPr marL="2428143" indent="-346878">
              <a:defRPr sz="3600">
                <a:solidFill>
                  <a:schemeClr val="tx1"/>
                </a:solidFill>
                <a:latin typeface="Arial" panose="020B0604020202020204" pitchFamily="34" charset="0"/>
                <a:ea typeface="ヒラギノ角ゴ Pro W3" pitchFamily="16" charset="-128"/>
              </a:defRPr>
            </a:lvl4pPr>
            <a:lvl5pPr marL="3121899" indent="-346878">
              <a:defRPr sz="3600">
                <a:solidFill>
                  <a:schemeClr val="tx1"/>
                </a:solidFill>
                <a:latin typeface="Arial" panose="020B0604020202020204" pitchFamily="34" charset="0"/>
                <a:ea typeface="ヒラギノ角ゴ Pro W3" pitchFamily="16" charset="-128"/>
              </a:defRPr>
            </a:lvl5pPr>
            <a:lvl6pPr marL="3815654"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6pPr>
            <a:lvl7pPr marL="4509409"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7pPr>
            <a:lvl8pPr marL="5203165"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8pPr>
            <a:lvl9pPr marL="5896920"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9pPr>
          </a:lstStyle>
          <a:p>
            <a:pPr defTabSz="1387511">
              <a:defRPr/>
            </a:pPr>
            <a:fld id="{3F944841-4FA4-4D0A-B1BA-0DB697507F69}" type="slidenum">
              <a:rPr lang="en-GB" altLang="en-US" sz="1800">
                <a:solidFill>
                  <a:prstClr val="black"/>
                </a:solidFill>
              </a:rPr>
              <a:pPr defTabSz="1387511">
                <a:defRPr/>
              </a:pPr>
              <a:t>24</a:t>
            </a:fld>
            <a:endParaRPr lang="en-GB" altLang="en-US" sz="1800">
              <a:solidFill>
                <a:prstClr val="black"/>
              </a:solidFill>
            </a:endParaRPr>
          </a:p>
        </p:txBody>
      </p:sp>
    </p:spTree>
    <p:extLst>
      <p:ext uri="{BB962C8B-B14F-4D97-AF65-F5344CB8AC3E}">
        <p14:creationId xmlns:p14="http://schemas.microsoft.com/office/powerpoint/2010/main" val="1526273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657225" y="1793875"/>
            <a:ext cx="8612188" cy="4845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ヒラギノ角ゴ Pro W3" pitchFamily="16" charset="-128"/>
              </a:defRPr>
            </a:lvl1pPr>
            <a:lvl2pPr marL="1127352" indent="-433597">
              <a:defRPr sz="3600">
                <a:solidFill>
                  <a:schemeClr val="tx1"/>
                </a:solidFill>
                <a:latin typeface="Arial" panose="020B0604020202020204" pitchFamily="34" charset="0"/>
                <a:ea typeface="ヒラギノ角ゴ Pro W3" pitchFamily="16" charset="-128"/>
              </a:defRPr>
            </a:lvl2pPr>
            <a:lvl3pPr marL="1734388" indent="-346878">
              <a:defRPr sz="3600">
                <a:solidFill>
                  <a:schemeClr val="tx1"/>
                </a:solidFill>
                <a:latin typeface="Arial" panose="020B0604020202020204" pitchFamily="34" charset="0"/>
                <a:ea typeface="ヒラギノ角ゴ Pro W3" pitchFamily="16" charset="-128"/>
              </a:defRPr>
            </a:lvl3pPr>
            <a:lvl4pPr marL="2428143" indent="-346878">
              <a:defRPr sz="3600">
                <a:solidFill>
                  <a:schemeClr val="tx1"/>
                </a:solidFill>
                <a:latin typeface="Arial" panose="020B0604020202020204" pitchFamily="34" charset="0"/>
                <a:ea typeface="ヒラギノ角ゴ Pro W3" pitchFamily="16" charset="-128"/>
              </a:defRPr>
            </a:lvl4pPr>
            <a:lvl5pPr marL="3121899" indent="-346878">
              <a:defRPr sz="3600">
                <a:solidFill>
                  <a:schemeClr val="tx1"/>
                </a:solidFill>
                <a:latin typeface="Arial" panose="020B0604020202020204" pitchFamily="34" charset="0"/>
                <a:ea typeface="ヒラギノ角ゴ Pro W3" pitchFamily="16" charset="-128"/>
              </a:defRPr>
            </a:lvl5pPr>
            <a:lvl6pPr marL="3815654"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6pPr>
            <a:lvl7pPr marL="4509409"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7pPr>
            <a:lvl8pPr marL="5203165"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8pPr>
            <a:lvl9pPr marL="5896920"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9pPr>
          </a:lstStyle>
          <a:p>
            <a:pPr defTabSz="1387511">
              <a:defRPr/>
            </a:pPr>
            <a:fld id="{3F944841-4FA4-4D0A-B1BA-0DB697507F69}" type="slidenum">
              <a:rPr lang="en-GB" altLang="en-US" sz="1800">
                <a:solidFill>
                  <a:prstClr val="black"/>
                </a:solidFill>
              </a:rPr>
              <a:pPr defTabSz="1387511">
                <a:defRPr/>
              </a:pPr>
              <a:t>25</a:t>
            </a:fld>
            <a:endParaRPr lang="en-GB" altLang="en-US" sz="1800">
              <a:solidFill>
                <a:prstClr val="black"/>
              </a:solidFill>
            </a:endParaRPr>
          </a:p>
        </p:txBody>
      </p:sp>
    </p:spTree>
    <p:extLst>
      <p:ext uri="{BB962C8B-B14F-4D97-AF65-F5344CB8AC3E}">
        <p14:creationId xmlns:p14="http://schemas.microsoft.com/office/powerpoint/2010/main" val="1991940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657225" y="1793875"/>
            <a:ext cx="8612188" cy="4845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ヒラギノ角ゴ Pro W3" pitchFamily="16" charset="-128"/>
              </a:defRPr>
            </a:lvl1pPr>
            <a:lvl2pPr marL="1127352" indent="-433597">
              <a:defRPr sz="3600">
                <a:solidFill>
                  <a:schemeClr val="tx1"/>
                </a:solidFill>
                <a:latin typeface="Arial" panose="020B0604020202020204" pitchFamily="34" charset="0"/>
                <a:ea typeface="ヒラギノ角ゴ Pro W3" pitchFamily="16" charset="-128"/>
              </a:defRPr>
            </a:lvl2pPr>
            <a:lvl3pPr marL="1734388" indent="-346878">
              <a:defRPr sz="3600">
                <a:solidFill>
                  <a:schemeClr val="tx1"/>
                </a:solidFill>
                <a:latin typeface="Arial" panose="020B0604020202020204" pitchFamily="34" charset="0"/>
                <a:ea typeface="ヒラギノ角ゴ Pro W3" pitchFamily="16" charset="-128"/>
              </a:defRPr>
            </a:lvl3pPr>
            <a:lvl4pPr marL="2428143" indent="-346878">
              <a:defRPr sz="3600">
                <a:solidFill>
                  <a:schemeClr val="tx1"/>
                </a:solidFill>
                <a:latin typeface="Arial" panose="020B0604020202020204" pitchFamily="34" charset="0"/>
                <a:ea typeface="ヒラギノ角ゴ Pro W3" pitchFamily="16" charset="-128"/>
              </a:defRPr>
            </a:lvl4pPr>
            <a:lvl5pPr marL="3121899" indent="-346878">
              <a:defRPr sz="3600">
                <a:solidFill>
                  <a:schemeClr val="tx1"/>
                </a:solidFill>
                <a:latin typeface="Arial" panose="020B0604020202020204" pitchFamily="34" charset="0"/>
                <a:ea typeface="ヒラギノ角ゴ Pro W3" pitchFamily="16" charset="-128"/>
              </a:defRPr>
            </a:lvl5pPr>
            <a:lvl6pPr marL="3815654"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6pPr>
            <a:lvl7pPr marL="4509409"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7pPr>
            <a:lvl8pPr marL="5203165"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8pPr>
            <a:lvl9pPr marL="5896920"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9pPr>
          </a:lstStyle>
          <a:p>
            <a:pPr defTabSz="1387511">
              <a:defRPr/>
            </a:pPr>
            <a:fld id="{3F944841-4FA4-4D0A-B1BA-0DB697507F69}" type="slidenum">
              <a:rPr lang="en-GB" altLang="en-US" sz="1800">
                <a:solidFill>
                  <a:prstClr val="black"/>
                </a:solidFill>
              </a:rPr>
              <a:pPr defTabSz="1387511">
                <a:defRPr/>
              </a:pPr>
              <a:t>26</a:t>
            </a:fld>
            <a:endParaRPr lang="en-GB" altLang="en-US" sz="1800">
              <a:solidFill>
                <a:prstClr val="black"/>
              </a:solidFill>
            </a:endParaRPr>
          </a:p>
        </p:txBody>
      </p:sp>
    </p:spTree>
    <p:extLst>
      <p:ext uri="{BB962C8B-B14F-4D97-AF65-F5344CB8AC3E}">
        <p14:creationId xmlns:p14="http://schemas.microsoft.com/office/powerpoint/2010/main" val="79494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601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06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700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00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5037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4541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9674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1158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022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14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0fd753846_1_345: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40fd753846_1_345:notes"/>
          <p:cNvSpPr txBox="1">
            <a:spLocks noGrp="1"/>
          </p:cNvSpPr>
          <p:nvPr>
            <p:ph type="body" idx="1"/>
          </p:nvPr>
        </p:nvSpPr>
        <p:spPr>
          <a:xfrm>
            <a:off x="965317" y="7273587"/>
            <a:ext cx="7722455" cy="6890578"/>
          </a:xfrm>
          <a:prstGeom prst="rect">
            <a:avLst/>
          </a:prstGeom>
          <a:noFill/>
          <a:ln>
            <a:noFill/>
          </a:ln>
        </p:spPr>
        <p:txBody>
          <a:bodyPr spcFirstLastPara="1" wrap="square" lIns="138728" tIns="69345" rIns="138728" bIns="69345" anchor="t" anchorCtr="0">
            <a:noAutofit/>
          </a:bodyPr>
          <a:lstStyle/>
          <a:p>
            <a:endParaRPr lang="en-GB" sz="1800" i="1">
              <a:solidFill>
                <a:schemeClr val="dk1"/>
              </a:solidFill>
              <a:latin typeface="Calibri"/>
              <a:ea typeface="Calibri"/>
              <a:cs typeface="Calibri"/>
              <a:sym typeface="Calibri"/>
            </a:endParaRPr>
          </a:p>
        </p:txBody>
      </p:sp>
      <p:sp>
        <p:nvSpPr>
          <p:cNvPr id="166" name="Google Shape;166;g40fd753846_1_345:notes"/>
          <p:cNvSpPr txBox="1">
            <a:spLocks noGrp="1"/>
          </p:cNvSpPr>
          <p:nvPr>
            <p:ph type="sldNum" idx="12"/>
          </p:nvPr>
        </p:nvSpPr>
        <p:spPr>
          <a:xfrm>
            <a:off x="5467900" y="14544517"/>
            <a:ext cx="4182997" cy="765829"/>
          </a:xfrm>
          <a:prstGeom prst="rect">
            <a:avLst/>
          </a:prstGeom>
          <a:noFill/>
          <a:ln>
            <a:noFill/>
          </a:ln>
        </p:spPr>
        <p:txBody>
          <a:bodyPr spcFirstLastPara="1" wrap="square" lIns="138728" tIns="69345" rIns="138728" bIns="69345" anchor="b" anchorCtr="0">
            <a:noAutofit/>
          </a:bodyPr>
          <a:lstStyle/>
          <a:p>
            <a:pPr defTabSz="1387511">
              <a:defRPr/>
            </a:pPr>
            <a:fld id="{00000000-1234-1234-1234-123412341234}" type="slidenum">
              <a:rPr lang="en-GB">
                <a:solidFill>
                  <a:prstClr val="black"/>
                </a:solidFill>
                <a:latin typeface="Calibri"/>
                <a:ea typeface="Calibri"/>
                <a:cs typeface="Calibri"/>
                <a:sym typeface="Calibri"/>
              </a:rPr>
              <a:pPr defTabSz="1387511">
                <a:defRPr/>
              </a:pPr>
              <a:t>4</a:t>
            </a:fld>
            <a:endParaRPr lang="en-GB">
              <a:solidFill>
                <a:prstClr val="black"/>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27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007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0fd753846_1_648: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40fd753846_1_648:notes"/>
          <p:cNvSpPr txBox="1">
            <a:spLocks noGrp="1"/>
          </p:cNvSpPr>
          <p:nvPr>
            <p:ph type="body" idx="1"/>
          </p:nvPr>
        </p:nvSpPr>
        <p:spPr>
          <a:xfrm>
            <a:off x="965320" y="7273587"/>
            <a:ext cx="7722455" cy="6890578"/>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lang="en-GB" sz="1800">
              <a:solidFill>
                <a:schemeClr val="dk1"/>
              </a:solidFill>
              <a:latin typeface="Calibri"/>
              <a:ea typeface="Calibri"/>
              <a:cs typeface="Calibri"/>
              <a:sym typeface="Calibri"/>
            </a:endParaRPr>
          </a:p>
        </p:txBody>
      </p:sp>
      <p:sp>
        <p:nvSpPr>
          <p:cNvPr id="217" name="Google Shape;217;g40fd753846_1_648:notes"/>
          <p:cNvSpPr txBox="1">
            <a:spLocks noGrp="1"/>
          </p:cNvSpPr>
          <p:nvPr>
            <p:ph type="sldNum" idx="12"/>
          </p:nvPr>
        </p:nvSpPr>
        <p:spPr>
          <a:xfrm>
            <a:off x="5467911" y="14544515"/>
            <a:ext cx="4182997" cy="765829"/>
          </a:xfrm>
          <a:prstGeom prst="rect">
            <a:avLst/>
          </a:prstGeom>
          <a:noFill/>
          <a:ln>
            <a:noFill/>
          </a:ln>
        </p:spPr>
        <p:txBody>
          <a:bodyPr spcFirstLastPara="1" wrap="square" lIns="138728" tIns="69345" rIns="138728" bIns="69345" anchor="b" anchorCtr="0">
            <a:noAutofit/>
          </a:bodyPr>
          <a:lstStyle/>
          <a:p>
            <a:pPr defTabSz="1387511">
              <a:buClr>
                <a:prstClr val="black"/>
              </a:buClr>
              <a:buSzPts val="1200"/>
              <a:defRPr/>
            </a:pPr>
            <a:fld id="{00000000-1234-1234-1234-123412341234}" type="slidenum">
              <a:rPr lang="en-GB">
                <a:solidFill>
                  <a:prstClr val="black"/>
                </a:solidFill>
                <a:latin typeface="Calibri"/>
                <a:ea typeface="Calibri"/>
                <a:cs typeface="Calibri"/>
                <a:sym typeface="Calibri"/>
              </a:rPr>
              <a:pPr defTabSz="1387511">
                <a:buClr>
                  <a:prstClr val="black"/>
                </a:buClr>
                <a:buSzPts val="1200"/>
                <a:defRPr/>
              </a:pPr>
              <a:t>5</a:t>
            </a:fld>
            <a:endParaRPr lang="en-GB">
              <a:solidFill>
                <a:prstClr val="black"/>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657225" y="1793875"/>
            <a:ext cx="8612188" cy="4845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ヒラギノ角ゴ Pro W3" pitchFamily="16" charset="-128"/>
              </a:defRPr>
            </a:lvl1pPr>
            <a:lvl2pPr marL="1127352" indent="-433597">
              <a:defRPr sz="3600">
                <a:solidFill>
                  <a:schemeClr val="tx1"/>
                </a:solidFill>
                <a:latin typeface="Arial" panose="020B0604020202020204" pitchFamily="34" charset="0"/>
                <a:ea typeface="ヒラギノ角ゴ Pro W3" pitchFamily="16" charset="-128"/>
              </a:defRPr>
            </a:lvl2pPr>
            <a:lvl3pPr marL="1734388" indent="-346878">
              <a:defRPr sz="3600">
                <a:solidFill>
                  <a:schemeClr val="tx1"/>
                </a:solidFill>
                <a:latin typeface="Arial" panose="020B0604020202020204" pitchFamily="34" charset="0"/>
                <a:ea typeface="ヒラギノ角ゴ Pro W3" pitchFamily="16" charset="-128"/>
              </a:defRPr>
            </a:lvl3pPr>
            <a:lvl4pPr marL="2428143" indent="-346878">
              <a:defRPr sz="3600">
                <a:solidFill>
                  <a:schemeClr val="tx1"/>
                </a:solidFill>
                <a:latin typeface="Arial" panose="020B0604020202020204" pitchFamily="34" charset="0"/>
                <a:ea typeface="ヒラギノ角ゴ Pro W3" pitchFamily="16" charset="-128"/>
              </a:defRPr>
            </a:lvl4pPr>
            <a:lvl5pPr marL="3121899" indent="-346878">
              <a:defRPr sz="3600">
                <a:solidFill>
                  <a:schemeClr val="tx1"/>
                </a:solidFill>
                <a:latin typeface="Arial" panose="020B0604020202020204" pitchFamily="34" charset="0"/>
                <a:ea typeface="ヒラギノ角ゴ Pro W3" pitchFamily="16" charset="-128"/>
              </a:defRPr>
            </a:lvl5pPr>
            <a:lvl6pPr marL="3815654"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6pPr>
            <a:lvl7pPr marL="4509409"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7pPr>
            <a:lvl8pPr marL="5203165"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8pPr>
            <a:lvl9pPr marL="5896920"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9pPr>
          </a:lstStyle>
          <a:p>
            <a:pPr defTabSz="1387511">
              <a:defRPr/>
            </a:pPr>
            <a:fld id="{3F944841-4FA4-4D0A-B1BA-0DB697507F69}" type="slidenum">
              <a:rPr lang="en-GB" altLang="en-US" sz="1800">
                <a:solidFill>
                  <a:prstClr val="black"/>
                </a:solidFill>
              </a:rPr>
              <a:pPr defTabSz="1387511">
                <a:defRPr/>
              </a:pPr>
              <a:t>6</a:t>
            </a:fld>
            <a:endParaRPr lang="en-GB" altLang="en-US" sz="1800">
              <a:solidFill>
                <a:prstClr val="black"/>
              </a:solidFill>
            </a:endParaRPr>
          </a:p>
        </p:txBody>
      </p:sp>
    </p:spTree>
    <p:extLst>
      <p:ext uri="{BB962C8B-B14F-4D97-AF65-F5344CB8AC3E}">
        <p14:creationId xmlns:p14="http://schemas.microsoft.com/office/powerpoint/2010/main" val="78880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793875"/>
            <a:ext cx="8612188" cy="48450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1387511">
              <a:defRPr/>
            </a:pPr>
            <a:fld id="{27D6E33F-457E-4754-966F-2F2A944A46AC}" type="slidenum">
              <a:rPr lang="en-GB">
                <a:solidFill>
                  <a:prstClr val="black"/>
                </a:solidFill>
                <a:latin typeface="Calibri" panose="020F0502020204030204"/>
              </a:rPr>
              <a:pPr defTabSz="1387511">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2366613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D6E33F-457E-4754-966F-2F2A944A46AC}" type="slidenum">
              <a:rPr lang="en-GB" smtClean="0"/>
              <a:t>9</a:t>
            </a:fld>
            <a:endParaRPr lang="en-GB"/>
          </a:p>
        </p:txBody>
      </p:sp>
    </p:spTree>
    <p:extLst>
      <p:ext uri="{BB962C8B-B14F-4D97-AF65-F5344CB8AC3E}">
        <p14:creationId xmlns:p14="http://schemas.microsoft.com/office/powerpoint/2010/main" val="409887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657225" y="1793875"/>
            <a:ext cx="8612188" cy="4845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ヒラギノ角ゴ Pro W3" pitchFamily="16" charset="-128"/>
              </a:defRPr>
            </a:lvl1pPr>
            <a:lvl2pPr marL="1127352" indent="-433597">
              <a:defRPr sz="3600">
                <a:solidFill>
                  <a:schemeClr val="tx1"/>
                </a:solidFill>
                <a:latin typeface="Arial" panose="020B0604020202020204" pitchFamily="34" charset="0"/>
                <a:ea typeface="ヒラギノ角ゴ Pro W3" pitchFamily="16" charset="-128"/>
              </a:defRPr>
            </a:lvl2pPr>
            <a:lvl3pPr marL="1734388" indent="-346878">
              <a:defRPr sz="3600">
                <a:solidFill>
                  <a:schemeClr val="tx1"/>
                </a:solidFill>
                <a:latin typeface="Arial" panose="020B0604020202020204" pitchFamily="34" charset="0"/>
                <a:ea typeface="ヒラギノ角ゴ Pro W3" pitchFamily="16" charset="-128"/>
              </a:defRPr>
            </a:lvl3pPr>
            <a:lvl4pPr marL="2428143" indent="-346878">
              <a:defRPr sz="3600">
                <a:solidFill>
                  <a:schemeClr val="tx1"/>
                </a:solidFill>
                <a:latin typeface="Arial" panose="020B0604020202020204" pitchFamily="34" charset="0"/>
                <a:ea typeface="ヒラギノ角ゴ Pro W3" pitchFamily="16" charset="-128"/>
              </a:defRPr>
            </a:lvl4pPr>
            <a:lvl5pPr marL="3121899" indent="-346878">
              <a:defRPr sz="3600">
                <a:solidFill>
                  <a:schemeClr val="tx1"/>
                </a:solidFill>
                <a:latin typeface="Arial" panose="020B0604020202020204" pitchFamily="34" charset="0"/>
                <a:ea typeface="ヒラギノ角ゴ Pro W3" pitchFamily="16" charset="-128"/>
              </a:defRPr>
            </a:lvl5pPr>
            <a:lvl6pPr marL="3815654"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6pPr>
            <a:lvl7pPr marL="4509409"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7pPr>
            <a:lvl8pPr marL="5203165"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8pPr>
            <a:lvl9pPr marL="5896920"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9pPr>
          </a:lstStyle>
          <a:p>
            <a:pPr defTabSz="1387511">
              <a:defRPr/>
            </a:pPr>
            <a:fld id="{3F944841-4FA4-4D0A-B1BA-0DB697507F69}" type="slidenum">
              <a:rPr lang="en-GB" altLang="en-US" sz="1800">
                <a:solidFill>
                  <a:prstClr val="black"/>
                </a:solidFill>
              </a:rPr>
              <a:pPr defTabSz="1387511">
                <a:defRPr/>
              </a:pPr>
              <a:t>15</a:t>
            </a:fld>
            <a:endParaRPr lang="en-GB" altLang="en-US" sz="1800">
              <a:solidFill>
                <a:prstClr val="black"/>
              </a:solidFill>
            </a:endParaRPr>
          </a:p>
        </p:txBody>
      </p:sp>
    </p:spTree>
    <p:extLst>
      <p:ext uri="{BB962C8B-B14F-4D97-AF65-F5344CB8AC3E}">
        <p14:creationId xmlns:p14="http://schemas.microsoft.com/office/powerpoint/2010/main" val="78880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lang="en-GB"/>
          </a:p>
        </p:txBody>
      </p:sp>
      <p:sp>
        <p:nvSpPr>
          <p:cNvPr id="199" name="Google Shape;199;g40fd753846_1_564:notes"/>
          <p:cNvSpPr>
            <a:spLocks noGrp="1" noRot="1" noChangeAspect="1"/>
          </p:cNvSpPr>
          <p:nvPr>
            <p:ph type="sldImg" idx="2"/>
          </p:nvPr>
        </p:nvSpPr>
        <p:spPr>
          <a:xfrm>
            <a:off x="-276225" y="1149350"/>
            <a:ext cx="10206038"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785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7.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19.svg"/><Relationship Id="rId10"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21.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3.png"/><Relationship Id="rId7" Type="http://schemas.openxmlformats.org/officeDocument/2006/relationships/image" Target="../media/image4.png"/><Relationship Id="rId12" Type="http://schemas.openxmlformats.org/officeDocument/2006/relationships/image" Target="../media/image13.svg"/><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image" Target="../media/image26.svg"/><Relationship Id="rId11" Type="http://schemas.openxmlformats.org/officeDocument/2006/relationships/image" Target="../media/image12.png"/><Relationship Id="rId5" Type="http://schemas.openxmlformats.org/officeDocument/2006/relationships/image" Target="../media/image25.png"/><Relationship Id="rId10" Type="http://schemas.openxmlformats.org/officeDocument/2006/relationships/image" Target="../media/image7.svg"/><Relationship Id="rId4" Type="http://schemas.openxmlformats.org/officeDocument/2006/relationships/image" Target="../media/image24.svg"/><Relationship Id="rId9"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svg"/><Relationship Id="rId7" Type="http://schemas.openxmlformats.org/officeDocument/2006/relationships/image" Target="../media/image13.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30.svg"/><Relationship Id="rId5" Type="http://schemas.openxmlformats.org/officeDocument/2006/relationships/image" Target="../media/image28.sv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3.svg"/><Relationship Id="rId5" Type="http://schemas.openxmlformats.org/officeDocument/2006/relationships/image" Target="../media/image19.svg"/><Relationship Id="rId10"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32.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3.svg"/><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7.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7.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4.svg"/><Relationship Id="rId7" Type="http://schemas.openxmlformats.org/officeDocument/2006/relationships/image" Target="../media/image5.svg"/><Relationship Id="rId2"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13.svg"/><Relationship Id="rId5" Type="http://schemas.openxmlformats.org/officeDocument/2006/relationships/image" Target="../media/image36.svg"/><Relationship Id="rId10" Type="http://schemas.openxmlformats.org/officeDocument/2006/relationships/image" Target="../media/image12.png"/><Relationship Id="rId4" Type="http://schemas.openxmlformats.org/officeDocument/2006/relationships/image" Target="../media/image35.png"/><Relationship Id="rId9"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svg"/><Relationship Id="rId7" Type="http://schemas.openxmlformats.org/officeDocument/2006/relationships/image" Target="../media/image34.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3.png"/><Relationship Id="rId11" Type="http://schemas.openxmlformats.org/officeDocument/2006/relationships/image" Target="../media/image13.svg"/><Relationship Id="rId5" Type="http://schemas.openxmlformats.org/officeDocument/2006/relationships/image" Target="../media/image19.svg"/><Relationship Id="rId10"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38.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svg"/><Relationship Id="rId7" Type="http://schemas.openxmlformats.org/officeDocument/2006/relationships/image" Target="../media/image40.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9.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42.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svg"/><Relationship Id="rId7" Type="http://schemas.openxmlformats.org/officeDocument/2006/relationships/image" Target="../media/image40.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9.png"/><Relationship Id="rId11" Type="http://schemas.openxmlformats.org/officeDocument/2006/relationships/image" Target="../media/image13.svg"/><Relationship Id="rId5" Type="http://schemas.openxmlformats.org/officeDocument/2006/relationships/image" Target="../media/image19.svg"/><Relationship Id="rId10"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44.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svg"/><Relationship Id="rId7" Type="http://schemas.openxmlformats.org/officeDocument/2006/relationships/image" Target="../media/image24.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3.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26.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svg"/><Relationship Id="rId7" Type="http://schemas.openxmlformats.org/officeDocument/2006/relationships/image" Target="../media/image24.svg"/><Relationship Id="rId2" Type="http://schemas.openxmlformats.org/officeDocument/2006/relationships/image" Target="../media/image45.png"/><Relationship Id="rId1" Type="http://schemas.openxmlformats.org/officeDocument/2006/relationships/slideMaster" Target="../slideMasters/slideMaster2.xml"/><Relationship Id="rId6" Type="http://schemas.openxmlformats.org/officeDocument/2006/relationships/image" Target="../media/image23.png"/><Relationship Id="rId11" Type="http://schemas.openxmlformats.org/officeDocument/2006/relationships/image" Target="../media/image13.svg"/><Relationship Id="rId5" Type="http://schemas.openxmlformats.org/officeDocument/2006/relationships/image" Target="../media/image48.svg"/><Relationship Id="rId10" Type="http://schemas.openxmlformats.org/officeDocument/2006/relationships/image" Target="../media/image12.png"/><Relationship Id="rId4" Type="http://schemas.openxmlformats.org/officeDocument/2006/relationships/image" Target="../media/image47.png"/><Relationship Id="rId9" Type="http://schemas.openxmlformats.org/officeDocument/2006/relationships/image" Target="../media/image50.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7.sv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7.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7.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7.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3856-7CFC-474B-83E4-5E1377E552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6185F4-38E6-4506-BC39-B804DE3D718C}"/>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0D0E08-1056-4E63-842F-7573C14F0422}"/>
              </a:ext>
            </a:extLst>
          </p:cNvPr>
          <p:cNvSpPr>
            <a:spLocks noGrp="1"/>
          </p:cNvSpPr>
          <p:nvPr>
            <p:ph type="dt" sz="half" idx="10"/>
          </p:nvPr>
        </p:nvSpPr>
        <p:spPr/>
        <p:txBody>
          <a:bodyPr/>
          <a:lstStyle/>
          <a:p>
            <a:fld id="{F333C940-8499-4886-B02D-852C2DF416B6}" type="datetimeFigureOut">
              <a:rPr lang="en-GB" smtClean="0"/>
              <a:t>26/09/2023</a:t>
            </a:fld>
            <a:endParaRPr lang="en-GB"/>
          </a:p>
        </p:txBody>
      </p:sp>
      <p:sp>
        <p:nvSpPr>
          <p:cNvPr id="5" name="Footer Placeholder 4">
            <a:extLst>
              <a:ext uri="{FF2B5EF4-FFF2-40B4-BE49-F238E27FC236}">
                <a16:creationId xmlns:a16="http://schemas.microsoft.com/office/drawing/2014/main" id="{D2204953-A2F2-47B8-8D74-F7836DE1FB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D8E32A-B790-4A19-8551-A9BCAFE0E4FD}"/>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156168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AB5D-BF0B-46E4-9B58-D65DC498D0D3}"/>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B40293-DCFE-4B1F-9738-11AA54137F55}"/>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a:extLst>
              <a:ext uri="{FF2B5EF4-FFF2-40B4-BE49-F238E27FC236}">
                <a16:creationId xmlns:a16="http://schemas.microsoft.com/office/drawing/2014/main" id="{24B8EF34-8486-4A27-B4D8-779753AC786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751DAE75-37C8-4641-AD20-D8DFF90FE8B9}"/>
              </a:ext>
            </a:extLst>
          </p:cNvPr>
          <p:cNvSpPr>
            <a:spLocks noGrp="1"/>
          </p:cNvSpPr>
          <p:nvPr>
            <p:ph type="dt" sz="half" idx="10"/>
          </p:nvPr>
        </p:nvSpPr>
        <p:spPr/>
        <p:txBody>
          <a:bodyPr/>
          <a:lstStyle/>
          <a:p>
            <a:fld id="{F333C940-8499-4886-B02D-852C2DF416B6}" type="datetimeFigureOut">
              <a:rPr lang="en-GB" smtClean="0"/>
              <a:t>26/09/2023</a:t>
            </a:fld>
            <a:endParaRPr lang="en-GB"/>
          </a:p>
        </p:txBody>
      </p:sp>
      <p:sp>
        <p:nvSpPr>
          <p:cNvPr id="6" name="Footer Placeholder 5">
            <a:extLst>
              <a:ext uri="{FF2B5EF4-FFF2-40B4-BE49-F238E27FC236}">
                <a16:creationId xmlns:a16="http://schemas.microsoft.com/office/drawing/2014/main" id="{EE4A56F2-885E-468C-9550-76807667C6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2530ED-101E-4685-B372-71D70E566B97}"/>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102254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40BA-CD34-4CCF-8861-293A7BDE7A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6447DA-F59F-41BC-B5E0-DFBC67C769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F061FC-34EC-47FD-B721-9376A86372D1}"/>
              </a:ext>
            </a:extLst>
          </p:cNvPr>
          <p:cNvSpPr>
            <a:spLocks noGrp="1"/>
          </p:cNvSpPr>
          <p:nvPr>
            <p:ph type="dt" sz="half" idx="10"/>
          </p:nvPr>
        </p:nvSpPr>
        <p:spPr/>
        <p:txBody>
          <a:bodyPr/>
          <a:lstStyle/>
          <a:p>
            <a:fld id="{F333C940-8499-4886-B02D-852C2DF416B6}" type="datetimeFigureOut">
              <a:rPr lang="en-GB" smtClean="0"/>
              <a:t>26/09/2023</a:t>
            </a:fld>
            <a:endParaRPr lang="en-GB"/>
          </a:p>
        </p:txBody>
      </p:sp>
      <p:sp>
        <p:nvSpPr>
          <p:cNvPr id="5" name="Footer Placeholder 4">
            <a:extLst>
              <a:ext uri="{FF2B5EF4-FFF2-40B4-BE49-F238E27FC236}">
                <a16:creationId xmlns:a16="http://schemas.microsoft.com/office/drawing/2014/main" id="{CFCD7D4C-255B-435C-A6B3-2247DE346B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27744-09E8-4E14-8FDF-B70557D454F2}"/>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073151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9072E8-7311-4CC3-81AD-8AFDCA02F9B3}"/>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B02140-F53B-407B-B9CA-6A8AA5A65236}"/>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FC39DA-A62B-42D4-AE7E-4D2444D576AD}"/>
              </a:ext>
            </a:extLst>
          </p:cNvPr>
          <p:cNvSpPr>
            <a:spLocks noGrp="1"/>
          </p:cNvSpPr>
          <p:nvPr>
            <p:ph type="dt" sz="half" idx="10"/>
          </p:nvPr>
        </p:nvSpPr>
        <p:spPr/>
        <p:txBody>
          <a:bodyPr/>
          <a:lstStyle/>
          <a:p>
            <a:fld id="{F333C940-8499-4886-B02D-852C2DF416B6}" type="datetimeFigureOut">
              <a:rPr lang="en-GB" smtClean="0"/>
              <a:t>26/09/2023</a:t>
            </a:fld>
            <a:endParaRPr lang="en-GB"/>
          </a:p>
        </p:txBody>
      </p:sp>
      <p:sp>
        <p:nvSpPr>
          <p:cNvPr id="5" name="Footer Placeholder 4">
            <a:extLst>
              <a:ext uri="{FF2B5EF4-FFF2-40B4-BE49-F238E27FC236}">
                <a16:creationId xmlns:a16="http://schemas.microsoft.com/office/drawing/2014/main" id="{221F2192-5487-40E4-A64B-06B40E5356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345BBD-7137-41AF-93B0-42A62FB92DCA}"/>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313446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 name="Google Shape;63;p11"/>
          <p:cNvSpPr txBox="1">
            <a:spLocks noGrp="1"/>
          </p:cNvSpPr>
          <p:nvPr>
            <p:ph type="body" idx="1"/>
          </p:nvPr>
        </p:nvSpPr>
        <p:spPr>
          <a:xfrm>
            <a:off x="609600" y="1600200"/>
            <a:ext cx="10972800" cy="49677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04729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A Title Slide">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E3873546-44C9-2047-BB90-6AA823C09D01}"/>
              </a:ext>
            </a:extLst>
          </p:cNvPr>
          <p:cNvGrpSpPr/>
          <p:nvPr userDrawn="1"/>
        </p:nvGrpSpPr>
        <p:grpSpPr>
          <a:xfrm>
            <a:off x="9180000" y="6192000"/>
            <a:ext cx="3060000" cy="683776"/>
            <a:chOff x="9180000" y="6192000"/>
            <a:chExt cx="3060000" cy="683776"/>
          </a:xfrm>
        </p:grpSpPr>
        <p:pic>
          <p:nvPicPr>
            <p:cNvPr id="42" name="Graphic 41">
              <a:extLst>
                <a:ext uri="{FF2B5EF4-FFF2-40B4-BE49-F238E27FC236}">
                  <a16:creationId xmlns:a16="http://schemas.microsoft.com/office/drawing/2014/main" id="{AC04A654-29F2-D148-A940-C3A8C984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43" name="Graphic 42">
              <a:extLst>
                <a:ext uri="{FF2B5EF4-FFF2-40B4-BE49-F238E27FC236}">
                  <a16:creationId xmlns:a16="http://schemas.microsoft.com/office/drawing/2014/main" id="{E1CD9472-C976-0F4A-A3A4-1774252D77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grpSp>
        <p:nvGrpSpPr>
          <p:cNvPr id="40" name="Group 39">
            <a:extLst>
              <a:ext uri="{FF2B5EF4-FFF2-40B4-BE49-F238E27FC236}">
                <a16:creationId xmlns:a16="http://schemas.microsoft.com/office/drawing/2014/main" id="{7C5D65F7-FA3A-4747-BC09-62A66E436284}"/>
              </a:ext>
            </a:extLst>
          </p:cNvPr>
          <p:cNvGrpSpPr/>
          <p:nvPr userDrawn="1"/>
        </p:nvGrpSpPr>
        <p:grpSpPr>
          <a:xfrm>
            <a:off x="0" y="0"/>
            <a:ext cx="8784000" cy="6363746"/>
            <a:chOff x="0" y="0"/>
            <a:chExt cx="8784000" cy="6363746"/>
          </a:xfrm>
        </p:grpSpPr>
        <p:pic>
          <p:nvPicPr>
            <p:cNvPr id="39" name="Graphic 38">
              <a:extLst>
                <a:ext uri="{FF2B5EF4-FFF2-40B4-BE49-F238E27FC236}">
                  <a16:creationId xmlns:a16="http://schemas.microsoft.com/office/drawing/2014/main" id="{535D98E6-0873-E548-999B-CEF411345C7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37" name="Graphic 36">
              <a:extLst>
                <a:ext uri="{FF2B5EF4-FFF2-40B4-BE49-F238E27FC236}">
                  <a16:creationId xmlns:a16="http://schemas.microsoft.com/office/drawing/2014/main" id="{1A480D59-0266-3E40-86ED-8DD999A0129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grpSp>
      <p:sp>
        <p:nvSpPr>
          <p:cNvPr id="2" name="Title 1">
            <a:extLst>
              <a:ext uri="{FF2B5EF4-FFF2-40B4-BE49-F238E27FC236}">
                <a16:creationId xmlns:a16="http://schemas.microsoft.com/office/drawing/2014/main" id="{BD625AA2-B5BE-354C-B4C7-B62F47AE46B0}"/>
              </a:ext>
            </a:extLst>
          </p:cNvPr>
          <p:cNvSpPr>
            <a:spLocks noGrp="1"/>
          </p:cNvSpPr>
          <p:nvPr>
            <p:ph type="ctrTitle" hasCustomPrompt="1"/>
          </p:nvPr>
        </p:nvSpPr>
        <p:spPr>
          <a:xfrm>
            <a:off x="838200" y="1122363"/>
            <a:ext cx="7315200" cy="2387600"/>
          </a:xfrm>
        </p:spPr>
        <p:txBody>
          <a:bodyPr anchor="ctr" anchorCtr="0">
            <a:noAutofit/>
          </a:bodyPr>
          <a:lstStyle>
            <a:lvl1pPr algn="l">
              <a:defRPr sz="5200" b="1">
                <a:solidFill>
                  <a:schemeClr val="bg1"/>
                </a:solidFill>
                <a:latin typeface="Arial" panose="020B0604020202020204" pitchFamily="34" charset="0"/>
                <a:cs typeface="Arial" panose="020B0604020202020204" pitchFamily="34" charset="0"/>
              </a:defRPr>
            </a:lvl1pPr>
          </a:lstStyle>
          <a:p>
            <a:r>
              <a:rPr lang="en-GB"/>
              <a:t>Click to edit Master</a:t>
            </a:r>
            <a:br>
              <a:rPr lang="en-GB"/>
            </a:br>
            <a:r>
              <a:rPr lang="en-GB"/>
              <a:t>title style</a:t>
            </a:r>
            <a:endParaRPr lang="en-US"/>
          </a:p>
        </p:txBody>
      </p:sp>
      <p:sp>
        <p:nvSpPr>
          <p:cNvPr id="3" name="Subtitle 2">
            <a:extLst>
              <a:ext uri="{FF2B5EF4-FFF2-40B4-BE49-F238E27FC236}">
                <a16:creationId xmlns:a16="http://schemas.microsoft.com/office/drawing/2014/main" id="{F41D14F0-DEB7-B84E-B2A8-D355AAE2D26A}"/>
              </a:ext>
            </a:extLst>
          </p:cNvPr>
          <p:cNvSpPr>
            <a:spLocks noGrp="1"/>
          </p:cNvSpPr>
          <p:nvPr>
            <p:ph type="subTitle" idx="1"/>
          </p:nvPr>
        </p:nvSpPr>
        <p:spPr>
          <a:xfrm>
            <a:off x="838200" y="3602038"/>
            <a:ext cx="73152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A13278C-4FF8-AE4D-87B8-9E9FE8DD393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0A06E1F-515A-E647-80D4-FF2764DD78D2}" type="datetimeFigureOut">
              <a:rPr lang="en-US" smtClean="0"/>
              <a:pPr/>
              <a:t>9/26/2023</a:t>
            </a:fld>
            <a:endParaRPr lang="en-US"/>
          </a:p>
        </p:txBody>
      </p:sp>
      <p:sp>
        <p:nvSpPr>
          <p:cNvPr id="5" name="Footer Placeholder 4">
            <a:extLst>
              <a:ext uri="{FF2B5EF4-FFF2-40B4-BE49-F238E27FC236}">
                <a16:creationId xmlns:a16="http://schemas.microsoft.com/office/drawing/2014/main" id="{106728B1-6071-2E4C-85F6-87F1F82CC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5D534-E4D4-7E4C-824A-E36C73B7B923}"/>
              </a:ext>
            </a:extLst>
          </p:cNvPr>
          <p:cNvSpPr>
            <a:spLocks noGrp="1"/>
          </p:cNvSpPr>
          <p:nvPr>
            <p:ph type="sldNum" sz="quarter" idx="12"/>
          </p:nvPr>
        </p:nvSpPr>
        <p:spPr/>
        <p:txBody>
          <a:bodyPr/>
          <a:lstStyle/>
          <a:p>
            <a:fld id="{F7505F6A-5BF9-494C-98BC-D988C2CFFF49}" type="slidenum">
              <a:rPr lang="en-US" smtClean="0"/>
              <a:t>‹#›</a:t>
            </a:fld>
            <a:endParaRPr lang="en-US"/>
          </a:p>
        </p:txBody>
      </p:sp>
      <p:pic>
        <p:nvPicPr>
          <p:cNvPr id="46" name="Graphic 45">
            <a:extLst>
              <a:ext uri="{FF2B5EF4-FFF2-40B4-BE49-F238E27FC236}">
                <a16:creationId xmlns:a16="http://schemas.microsoft.com/office/drawing/2014/main" id="{B1A4FC15-FD40-2A46-886F-897C28E3C5F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520000" cy="558121"/>
          </a:xfrm>
          <a:prstGeom prst="rect">
            <a:avLst/>
          </a:prstGeom>
        </p:spPr>
      </p:pic>
    </p:spTree>
    <p:extLst>
      <p:ext uri="{BB962C8B-B14F-4D97-AF65-F5344CB8AC3E}">
        <p14:creationId xmlns:p14="http://schemas.microsoft.com/office/powerpoint/2010/main" val="1582947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A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1BA845D-6F34-FC42-910E-710E109578F2}"/>
              </a:ext>
            </a:extLst>
          </p:cNvPr>
          <p:cNvGrpSpPr/>
          <p:nvPr userDrawn="1"/>
        </p:nvGrpSpPr>
        <p:grpSpPr>
          <a:xfrm>
            <a:off x="9180000" y="6192000"/>
            <a:ext cx="3060000" cy="683776"/>
            <a:chOff x="9180000" y="6192000"/>
            <a:chExt cx="3060000" cy="683776"/>
          </a:xfrm>
        </p:grpSpPr>
        <p:pic>
          <p:nvPicPr>
            <p:cNvPr id="11" name="Graphic 10">
              <a:extLst>
                <a:ext uri="{FF2B5EF4-FFF2-40B4-BE49-F238E27FC236}">
                  <a16:creationId xmlns:a16="http://schemas.microsoft.com/office/drawing/2014/main" id="{1C983E7B-B05C-3A44-9D47-048EFF0622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B29970B2-AD6A-704F-87D8-1067BAC8B8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D590B697-9FB5-F342-B594-50935614A682}"/>
              </a:ext>
            </a:extLst>
          </p:cNvPr>
          <p:cNvSpPr>
            <a:spLocks noGrp="1"/>
          </p:cNvSpPr>
          <p:nvPr>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p:ph type="dt" sz="half" idx="10"/>
          </p:nvPr>
        </p:nvSpPr>
        <p:spPr/>
        <p:txBody>
          <a:bodyPr/>
          <a:lstStyle/>
          <a:p>
            <a:fld id="{80A06E1F-515A-E647-80D4-FF2764DD78D2}" type="datetimeFigureOut">
              <a:rPr lang="en-US" smtClean="0"/>
              <a:t>9/26/2023</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p:ph type="sldNum" sz="quarter" idx="12"/>
          </p:nvPr>
        </p:nvSpPr>
        <p:spPr/>
        <p:txBody>
          <a:bodyPr/>
          <a:lstStyle/>
          <a:p>
            <a:fld id="{F7505F6A-5BF9-494C-98BC-D988C2CFFF49}" type="slidenum">
              <a:rPr lang="en-US" smtClean="0"/>
              <a:t>‹#›</a:t>
            </a:fld>
            <a:endParaRPr lang="en-US"/>
          </a:p>
        </p:txBody>
      </p:sp>
      <p:pic>
        <p:nvPicPr>
          <p:cNvPr id="17" name="Graphic 16">
            <a:extLst>
              <a:ext uri="{FF2B5EF4-FFF2-40B4-BE49-F238E27FC236}">
                <a16:creationId xmlns:a16="http://schemas.microsoft.com/office/drawing/2014/main" id="{9C876F5E-A347-7246-BC86-2920804D554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5EF56C32-68BE-9A49-A455-1BCFEC205A3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C1652DC9-4418-8F44-9AC8-75E058B5BC1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551088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B Title Slide COLOUR CHANGE OPTION">
    <p:spTree>
      <p:nvGrpSpPr>
        <p:cNvPr id="1" name=""/>
        <p:cNvGrpSpPr/>
        <p:nvPr/>
      </p:nvGrpSpPr>
      <p:grpSpPr>
        <a:xfrm>
          <a:off x="0" y="0"/>
          <a:ext cx="0" cy="0"/>
          <a:chOff x="0" y="0"/>
          <a:chExt cx="0" cy="0"/>
        </a:xfrm>
      </p:grpSpPr>
      <p:pic>
        <p:nvPicPr>
          <p:cNvPr id="40" name="Graphic 39">
            <a:extLst>
              <a:ext uri="{FF2B5EF4-FFF2-40B4-BE49-F238E27FC236}">
                <a16:creationId xmlns:a16="http://schemas.microsoft.com/office/drawing/2014/main" id="{111DE1E4-723B-1842-9ABD-0D80719154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38" name="Graphic 37">
            <a:extLst>
              <a:ext uri="{FF2B5EF4-FFF2-40B4-BE49-F238E27FC236}">
                <a16:creationId xmlns:a16="http://schemas.microsoft.com/office/drawing/2014/main" id="{A21B6AE5-7037-BA41-934D-3884A96D73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pic>
        <p:nvPicPr>
          <p:cNvPr id="34" name="Graphic 33">
            <a:extLst>
              <a:ext uri="{FF2B5EF4-FFF2-40B4-BE49-F238E27FC236}">
                <a16:creationId xmlns:a16="http://schemas.microsoft.com/office/drawing/2014/main" id="{6ACB7D24-E7AF-124F-B214-5719C008229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35" name="Graphic 34">
            <a:extLst>
              <a:ext uri="{FF2B5EF4-FFF2-40B4-BE49-F238E27FC236}">
                <a16:creationId xmlns:a16="http://schemas.microsoft.com/office/drawing/2014/main" id="{D163AB01-549C-5E49-AC4A-19BD1C9A796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pic>
        <p:nvPicPr>
          <p:cNvPr id="36" name="Graphic 35">
            <a:extLst>
              <a:ext uri="{FF2B5EF4-FFF2-40B4-BE49-F238E27FC236}">
                <a16:creationId xmlns:a16="http://schemas.microsoft.com/office/drawing/2014/main" id="{CB02FCB4-852A-214A-B2E6-AA71EF937D7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520000" cy="558121"/>
          </a:xfrm>
          <a:prstGeom prst="rect">
            <a:avLst/>
          </a:prstGeom>
        </p:spPr>
      </p:pic>
      <p:sp>
        <p:nvSpPr>
          <p:cNvPr id="2" name="Title 1">
            <a:extLst>
              <a:ext uri="{FF2B5EF4-FFF2-40B4-BE49-F238E27FC236}">
                <a16:creationId xmlns:a16="http://schemas.microsoft.com/office/drawing/2014/main" id="{BD625AA2-B5BE-354C-B4C7-B62F47AE46B0}"/>
              </a:ext>
            </a:extLst>
          </p:cNvPr>
          <p:cNvSpPr>
            <a:spLocks noGrp="1"/>
          </p:cNvSpPr>
          <p:nvPr userDrawn="1">
            <p:ph type="ctrTitle" hasCustomPrompt="1"/>
          </p:nvPr>
        </p:nvSpPr>
        <p:spPr>
          <a:xfrm>
            <a:off x="838200" y="1122363"/>
            <a:ext cx="7315200" cy="2387600"/>
          </a:xfrm>
        </p:spPr>
        <p:txBody>
          <a:bodyPr anchor="ctr" anchorCtr="0">
            <a:noAutofit/>
          </a:bodyPr>
          <a:lstStyle>
            <a:lvl1pPr algn="l">
              <a:defRPr sz="5200" b="1">
                <a:solidFill>
                  <a:schemeClr val="bg1"/>
                </a:solidFill>
                <a:latin typeface="Arial" panose="020B0604020202020204" pitchFamily="34" charset="0"/>
                <a:cs typeface="Arial" panose="020B0604020202020204" pitchFamily="34" charset="0"/>
              </a:defRPr>
            </a:lvl1pPr>
          </a:lstStyle>
          <a:p>
            <a:r>
              <a:rPr lang="en-GB"/>
              <a:t>Click to edit Master</a:t>
            </a:r>
            <a:br>
              <a:rPr lang="en-GB"/>
            </a:br>
            <a:r>
              <a:rPr lang="en-GB"/>
              <a:t>title style</a:t>
            </a:r>
            <a:endParaRPr lang="en-US"/>
          </a:p>
        </p:txBody>
      </p:sp>
      <p:sp>
        <p:nvSpPr>
          <p:cNvPr id="3" name="Subtitle 2">
            <a:extLst>
              <a:ext uri="{FF2B5EF4-FFF2-40B4-BE49-F238E27FC236}">
                <a16:creationId xmlns:a16="http://schemas.microsoft.com/office/drawing/2014/main" id="{F41D14F0-DEB7-B84E-B2A8-D355AAE2D26A}"/>
              </a:ext>
            </a:extLst>
          </p:cNvPr>
          <p:cNvSpPr>
            <a:spLocks noGrp="1"/>
          </p:cNvSpPr>
          <p:nvPr userDrawn="1">
            <p:ph type="subTitle" idx="1"/>
          </p:nvPr>
        </p:nvSpPr>
        <p:spPr>
          <a:xfrm>
            <a:off x="838200" y="3602038"/>
            <a:ext cx="73152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A13278C-4FF8-AE4D-87B8-9E9FE8DD3930}"/>
              </a:ext>
            </a:extLst>
          </p:cNvPr>
          <p:cNvSpPr>
            <a:spLocks noGrp="1"/>
          </p:cNvSpPr>
          <p:nvPr userDrawn="1">
            <p:ph type="dt" sz="half" idx="10"/>
          </p:nvPr>
        </p:nvSpPr>
        <p:spPr/>
        <p:txBody>
          <a:bodyPr/>
          <a:lstStyle>
            <a:lvl1pPr>
              <a:defRPr>
                <a:latin typeface="Arial" panose="020B0604020202020204" pitchFamily="34" charset="0"/>
                <a:cs typeface="Arial" panose="020B0604020202020204" pitchFamily="34" charset="0"/>
              </a:defRPr>
            </a:lvl1pPr>
          </a:lstStyle>
          <a:p>
            <a:fld id="{80A06E1F-515A-E647-80D4-FF2764DD78D2}" type="datetimeFigureOut">
              <a:rPr lang="en-US" smtClean="0"/>
              <a:pPr/>
              <a:t>9/26/2023</a:t>
            </a:fld>
            <a:endParaRPr lang="en-US"/>
          </a:p>
        </p:txBody>
      </p:sp>
      <p:sp>
        <p:nvSpPr>
          <p:cNvPr id="5" name="Footer Placeholder 4">
            <a:extLst>
              <a:ext uri="{FF2B5EF4-FFF2-40B4-BE49-F238E27FC236}">
                <a16:creationId xmlns:a16="http://schemas.microsoft.com/office/drawing/2014/main" id="{106728B1-6071-2E4C-85F6-87F1F82CCE51}"/>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5D534-E4D4-7E4C-824A-E36C73B7B923}"/>
              </a:ext>
            </a:extLst>
          </p:cNvPr>
          <p:cNvSpPr>
            <a:spLocks noGrp="1"/>
          </p:cNvSpPr>
          <p:nvPr userDrawn="1">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2248186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C Title Slide PICTURE IN Background">
    <p:spTree>
      <p:nvGrpSpPr>
        <p:cNvPr id="1" name=""/>
        <p:cNvGrpSpPr/>
        <p:nvPr/>
      </p:nvGrpSpPr>
      <p:grpSpPr>
        <a:xfrm>
          <a:off x="0" y="0"/>
          <a:ext cx="0" cy="0"/>
          <a:chOff x="0" y="0"/>
          <a:chExt cx="0" cy="0"/>
        </a:xfrm>
      </p:grpSpPr>
      <p:pic>
        <p:nvPicPr>
          <p:cNvPr id="14" name="Picture 13" descr="A picture containing person, wall, indoor, young&#10;&#10;Description automatically generated">
            <a:extLst>
              <a:ext uri="{FF2B5EF4-FFF2-40B4-BE49-F238E27FC236}">
                <a16:creationId xmlns:a16="http://schemas.microsoft.com/office/drawing/2014/main" id="{A2072464-C5A1-E44E-960C-99579A58A20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Graphic 15">
            <a:extLst>
              <a:ext uri="{FF2B5EF4-FFF2-40B4-BE49-F238E27FC236}">
                <a16:creationId xmlns:a16="http://schemas.microsoft.com/office/drawing/2014/main" id="{C409D2A8-8B2A-AA4C-976A-3E535EFDA5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075" y="0"/>
            <a:ext cx="6408000" cy="6984381"/>
          </a:xfrm>
          <a:prstGeom prst="rect">
            <a:avLst/>
          </a:prstGeom>
        </p:spPr>
      </p:pic>
      <p:pic>
        <p:nvPicPr>
          <p:cNvPr id="17" name="Graphic 16">
            <a:extLst>
              <a:ext uri="{FF2B5EF4-FFF2-40B4-BE49-F238E27FC236}">
                <a16:creationId xmlns:a16="http://schemas.microsoft.com/office/drawing/2014/main" id="{F9095FFF-15CF-9E4C-A9A2-D5B3713B19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6263999" cy="6773267"/>
          </a:xfrm>
          <a:prstGeom prst="rect">
            <a:avLst/>
          </a:prstGeom>
        </p:spPr>
      </p:pic>
      <p:grpSp>
        <p:nvGrpSpPr>
          <p:cNvPr id="41" name="Group 40">
            <a:extLst>
              <a:ext uri="{FF2B5EF4-FFF2-40B4-BE49-F238E27FC236}">
                <a16:creationId xmlns:a16="http://schemas.microsoft.com/office/drawing/2014/main" id="{E3873546-44C9-2047-BB90-6AA823C09D01}"/>
              </a:ext>
            </a:extLst>
          </p:cNvPr>
          <p:cNvGrpSpPr/>
          <p:nvPr userDrawn="1"/>
        </p:nvGrpSpPr>
        <p:grpSpPr>
          <a:xfrm>
            <a:off x="9180000" y="6192000"/>
            <a:ext cx="3060000" cy="683776"/>
            <a:chOff x="9180000" y="6192000"/>
            <a:chExt cx="3060000" cy="683776"/>
          </a:xfrm>
        </p:grpSpPr>
        <p:pic>
          <p:nvPicPr>
            <p:cNvPr id="42" name="Graphic 41">
              <a:extLst>
                <a:ext uri="{FF2B5EF4-FFF2-40B4-BE49-F238E27FC236}">
                  <a16:creationId xmlns:a16="http://schemas.microsoft.com/office/drawing/2014/main" id="{AC04A654-29F2-D148-A940-C3A8C984D9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180000" y="6192000"/>
              <a:ext cx="3060000" cy="680000"/>
            </a:xfrm>
            <a:prstGeom prst="rect">
              <a:avLst/>
            </a:prstGeom>
          </p:spPr>
        </p:pic>
        <p:pic>
          <p:nvPicPr>
            <p:cNvPr id="43" name="Graphic 42">
              <a:extLst>
                <a:ext uri="{FF2B5EF4-FFF2-40B4-BE49-F238E27FC236}">
                  <a16:creationId xmlns:a16="http://schemas.microsoft.com/office/drawing/2014/main" id="{E1CD9472-C976-0F4A-A3A4-1774252D7772}"/>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BD625AA2-B5BE-354C-B4C7-B62F47AE46B0}"/>
              </a:ext>
            </a:extLst>
          </p:cNvPr>
          <p:cNvSpPr>
            <a:spLocks noGrp="1"/>
          </p:cNvSpPr>
          <p:nvPr userDrawn="1">
            <p:ph type="ctrTitle" hasCustomPrompt="1"/>
          </p:nvPr>
        </p:nvSpPr>
        <p:spPr>
          <a:xfrm>
            <a:off x="838200" y="1122363"/>
            <a:ext cx="5607950" cy="2387600"/>
          </a:xfrm>
        </p:spPr>
        <p:txBody>
          <a:bodyPr anchor="ctr" anchorCtr="0">
            <a:noAutofit/>
          </a:bodyPr>
          <a:lstStyle>
            <a:lvl1pPr algn="l">
              <a:defRPr sz="5200" b="1">
                <a:solidFill>
                  <a:schemeClr val="bg1"/>
                </a:solidFill>
                <a:latin typeface="Arial" panose="020B0604020202020204" pitchFamily="34" charset="0"/>
                <a:cs typeface="Arial" panose="020B0604020202020204" pitchFamily="34" charset="0"/>
              </a:defRPr>
            </a:lvl1pPr>
          </a:lstStyle>
          <a:p>
            <a:r>
              <a:rPr lang="en-GB"/>
              <a:t>Click to edit Master</a:t>
            </a:r>
            <a:br>
              <a:rPr lang="en-GB"/>
            </a:br>
            <a:r>
              <a:rPr lang="en-GB"/>
              <a:t>title style</a:t>
            </a:r>
            <a:endParaRPr lang="en-US"/>
          </a:p>
        </p:txBody>
      </p:sp>
      <p:sp>
        <p:nvSpPr>
          <p:cNvPr id="3" name="Subtitle 2">
            <a:extLst>
              <a:ext uri="{FF2B5EF4-FFF2-40B4-BE49-F238E27FC236}">
                <a16:creationId xmlns:a16="http://schemas.microsoft.com/office/drawing/2014/main" id="{F41D14F0-DEB7-B84E-B2A8-D355AAE2D26A}"/>
              </a:ext>
            </a:extLst>
          </p:cNvPr>
          <p:cNvSpPr>
            <a:spLocks noGrp="1"/>
          </p:cNvSpPr>
          <p:nvPr userDrawn="1">
            <p:ph type="subTitle" idx="1"/>
          </p:nvPr>
        </p:nvSpPr>
        <p:spPr>
          <a:xfrm>
            <a:off x="838200" y="3602038"/>
            <a:ext cx="73152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A13278C-4FF8-AE4D-87B8-9E9FE8DD3930}"/>
              </a:ext>
            </a:extLst>
          </p:cNvPr>
          <p:cNvSpPr>
            <a:spLocks noGrp="1"/>
          </p:cNvSpPr>
          <p:nvPr userDrawn="1">
            <p:ph type="dt" sz="half" idx="10"/>
          </p:nvPr>
        </p:nvSpPr>
        <p:spPr/>
        <p:txBody>
          <a:bodyPr/>
          <a:lstStyle>
            <a:lvl1pPr>
              <a:defRPr>
                <a:latin typeface="Arial" panose="020B0604020202020204" pitchFamily="34" charset="0"/>
                <a:cs typeface="Arial" panose="020B0604020202020204" pitchFamily="34" charset="0"/>
              </a:defRPr>
            </a:lvl1pPr>
          </a:lstStyle>
          <a:p>
            <a:fld id="{80A06E1F-515A-E647-80D4-FF2764DD78D2}" type="datetimeFigureOut">
              <a:rPr lang="en-US" smtClean="0"/>
              <a:pPr/>
              <a:t>9/26/2023</a:t>
            </a:fld>
            <a:endParaRPr lang="en-US"/>
          </a:p>
        </p:txBody>
      </p:sp>
      <p:sp>
        <p:nvSpPr>
          <p:cNvPr id="5" name="Footer Placeholder 4">
            <a:extLst>
              <a:ext uri="{FF2B5EF4-FFF2-40B4-BE49-F238E27FC236}">
                <a16:creationId xmlns:a16="http://schemas.microsoft.com/office/drawing/2014/main" id="{106728B1-6071-2E4C-85F6-87F1F82CCE51}"/>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5D534-E4D4-7E4C-824A-E36C73B7B923}"/>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46" name="Graphic 45">
            <a:extLst>
              <a:ext uri="{FF2B5EF4-FFF2-40B4-BE49-F238E27FC236}">
                <a16:creationId xmlns:a16="http://schemas.microsoft.com/office/drawing/2014/main" id="{B1A4FC15-FD40-2A46-886F-897C28E3C5FD}"/>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60000" y="237916"/>
            <a:ext cx="2520000" cy="558121"/>
          </a:xfrm>
          <a:prstGeom prst="rect">
            <a:avLst/>
          </a:prstGeom>
        </p:spPr>
      </p:pic>
      <p:sp>
        <p:nvSpPr>
          <p:cNvPr id="7" name="TextBox 6">
            <a:extLst>
              <a:ext uri="{FF2B5EF4-FFF2-40B4-BE49-F238E27FC236}">
                <a16:creationId xmlns:a16="http://schemas.microsoft.com/office/drawing/2014/main" id="{B1EA4872-EE30-8848-9614-9AD4231F1C61}"/>
              </a:ext>
            </a:extLst>
          </p:cNvPr>
          <p:cNvSpPr txBox="1"/>
          <p:nvPr userDrawn="1"/>
        </p:nvSpPr>
        <p:spPr>
          <a:xfrm>
            <a:off x="8182374" y="549060"/>
            <a:ext cx="3400926" cy="1200329"/>
          </a:xfrm>
          <a:prstGeom prst="rect">
            <a:avLst/>
          </a:prstGeom>
          <a:noFill/>
        </p:spPr>
        <p:txBody>
          <a:bodyPr wrap="square" rtlCol="0">
            <a:spAutoFit/>
          </a:bodyPr>
          <a:lstStyle/>
          <a:p>
            <a:pPr algn="ctr"/>
            <a:r>
              <a:rPr lang="en-US" b="1" i="0">
                <a:solidFill>
                  <a:schemeClr val="bg1"/>
                </a:solidFill>
                <a:latin typeface="Arial" panose="020B0604020202020204" pitchFamily="34" charset="0"/>
                <a:cs typeface="Arial" panose="020B0604020202020204" pitchFamily="34" charset="0"/>
              </a:rPr>
              <a:t>GOTO TO SLIDE MASTER DUPLICATE SLIDE AND THEN CHANGE BACKGROUND PICTURE</a:t>
            </a:r>
          </a:p>
        </p:txBody>
      </p:sp>
    </p:spTree>
    <p:extLst>
      <p:ext uri="{BB962C8B-B14F-4D97-AF65-F5344CB8AC3E}">
        <p14:creationId xmlns:p14="http://schemas.microsoft.com/office/powerpoint/2010/main" val="3990977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B Content colour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600105-264F-BD5F-216D-E497F9C40CB0}"/>
              </a:ext>
            </a:extLst>
          </p:cNvPr>
          <p:cNvSpPr/>
          <p:nvPr userDrawn="1"/>
        </p:nvSpPr>
        <p:spPr>
          <a:xfrm>
            <a:off x="0" y="0"/>
            <a:ext cx="12192000" cy="6858000"/>
          </a:xfrm>
          <a:prstGeom prst="rect">
            <a:avLst/>
          </a:prstGeom>
          <a:solidFill>
            <a:srgbClr val="5C4E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6EE0C295-AFFD-5748-773D-2522F3F374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3528000" cy="1068577"/>
          </a:xfrm>
          <a:prstGeom prst="rect">
            <a:avLst/>
          </a:prstGeom>
        </p:spPr>
      </p:pic>
      <p:pic>
        <p:nvPicPr>
          <p:cNvPr id="16" name="Graphic 15">
            <a:extLst>
              <a:ext uri="{FF2B5EF4-FFF2-40B4-BE49-F238E27FC236}">
                <a16:creationId xmlns:a16="http://schemas.microsoft.com/office/drawing/2014/main" id="{2EBB0401-5761-90E9-AD8D-FE53704B761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348000" cy="978646"/>
          </a:xfrm>
          <a:prstGeom prst="rect">
            <a:avLst/>
          </a:prstGeom>
        </p:spPr>
      </p:pic>
      <p:pic>
        <p:nvPicPr>
          <p:cNvPr id="18" name="Graphic 17">
            <a:extLst>
              <a:ext uri="{FF2B5EF4-FFF2-40B4-BE49-F238E27FC236}">
                <a16:creationId xmlns:a16="http://schemas.microsoft.com/office/drawing/2014/main" id="{D98B0ECD-98BA-8D9F-1B7D-03CC4DDF32A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0000" y="270000"/>
            <a:ext cx="2113090" cy="468000"/>
          </a:xfrm>
          <a:prstGeom prst="rect">
            <a:avLst/>
          </a:prstGeom>
        </p:spPr>
      </p:pic>
      <p:pic>
        <p:nvPicPr>
          <p:cNvPr id="19" name="Graphic 18">
            <a:extLst>
              <a:ext uri="{FF2B5EF4-FFF2-40B4-BE49-F238E27FC236}">
                <a16:creationId xmlns:a16="http://schemas.microsoft.com/office/drawing/2014/main" id="{157CA874-DF1B-0B60-2FBC-313058337FA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80000" y="6192000"/>
            <a:ext cx="3060000" cy="680000"/>
          </a:xfrm>
          <a:prstGeom prst="rect">
            <a:avLst/>
          </a:prstGeom>
        </p:spPr>
      </p:pic>
      <p:pic>
        <p:nvPicPr>
          <p:cNvPr id="20" name="Graphic 19">
            <a:extLst>
              <a:ext uri="{FF2B5EF4-FFF2-40B4-BE49-F238E27FC236}">
                <a16:creationId xmlns:a16="http://schemas.microsoft.com/office/drawing/2014/main" id="{5FD17803-0C53-523D-7503-59564AF6E50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468000" y="6264000"/>
            <a:ext cx="2736000" cy="611776"/>
          </a:xfrm>
          <a:prstGeom prst="rect">
            <a:avLst/>
          </a:prstGeom>
        </p:spPr>
      </p:pic>
      <p:sp>
        <p:nvSpPr>
          <p:cNvPr id="2" name="Title 1">
            <a:extLst>
              <a:ext uri="{FF2B5EF4-FFF2-40B4-BE49-F238E27FC236}">
                <a16:creationId xmlns:a16="http://schemas.microsoft.com/office/drawing/2014/main" id="{D590B697-9FB5-F342-B594-50935614A682}"/>
              </a:ext>
            </a:extLst>
          </p:cNvPr>
          <p:cNvSpPr>
            <a:spLocks noGrp="1"/>
          </p:cNvSpPr>
          <p:nvPr>
            <p:ph type="title"/>
          </p:nvPr>
        </p:nvSpPr>
        <p:spPr/>
        <p:txBody>
          <a:bodyPr>
            <a:noAutofit/>
          </a:bodyPr>
          <a:lstStyle>
            <a:lvl1pPr>
              <a:defRPr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p:ph type="dt" sz="half" idx="10"/>
          </p:nvPr>
        </p:nvSpPr>
        <p:spPr/>
        <p:txBody>
          <a:bodyPr/>
          <a:lstStyle>
            <a:lvl1pPr>
              <a:defRPr>
                <a:solidFill>
                  <a:schemeClr val="bg1"/>
                </a:solidFill>
              </a:defRPr>
            </a:lvl1pPr>
          </a:lstStyle>
          <a:p>
            <a:fld id="{80A06E1F-515A-E647-80D4-FF2764DD78D2}" type="datetimeFigureOut">
              <a:rPr lang="en-US" smtClean="0"/>
              <a:pPr/>
              <a:t>9/26/2023</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2978781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C Content colour change option">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C983E7B-B05C-3A44-9D47-048EFF0622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B29970B2-AD6A-704F-87D8-1067BAC8B8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sp>
        <p:nvSpPr>
          <p:cNvPr id="2" name="Title 1">
            <a:extLst>
              <a:ext uri="{FF2B5EF4-FFF2-40B4-BE49-F238E27FC236}">
                <a16:creationId xmlns:a16="http://schemas.microsoft.com/office/drawing/2014/main" id="{D590B697-9FB5-F342-B594-50935614A682}"/>
              </a:ext>
            </a:extLst>
          </p:cNvPr>
          <p:cNvSpPr>
            <a:spLocks noGrp="1"/>
          </p:cNvSpPr>
          <p:nvPr userDrawn="1">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userDrawn="1">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userDrawn="1">
            <p:ph type="dt" sz="half" idx="10"/>
          </p:nvPr>
        </p:nvSpPr>
        <p:spPr/>
        <p:txBody>
          <a:bodyPr/>
          <a:lstStyle/>
          <a:p>
            <a:fld id="{80A06E1F-515A-E647-80D4-FF2764DD78D2}" type="datetimeFigureOut">
              <a:rPr lang="en-US" smtClean="0"/>
              <a:t>9/26/2023</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19" name="Graphic 18">
            <a:extLst>
              <a:ext uri="{FF2B5EF4-FFF2-40B4-BE49-F238E27FC236}">
                <a16:creationId xmlns:a16="http://schemas.microsoft.com/office/drawing/2014/main" id="{7480BDDA-16AB-1745-B360-BDDA1D38B66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0" name="Graphic 19">
            <a:extLst>
              <a:ext uri="{FF2B5EF4-FFF2-40B4-BE49-F238E27FC236}">
                <a16:creationId xmlns:a16="http://schemas.microsoft.com/office/drawing/2014/main" id="{9AFECE57-7528-DD4E-846A-B4E70CE657B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1" name="Graphic 20">
            <a:extLst>
              <a:ext uri="{FF2B5EF4-FFF2-40B4-BE49-F238E27FC236}">
                <a16:creationId xmlns:a16="http://schemas.microsoft.com/office/drawing/2014/main" id="{A6684181-6C4D-4042-B2B4-0C382C67254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244902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32D3-9870-4A05-AE32-1F13806EC2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AE532-E2E7-41DB-B4FF-0CE1BE78A6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A78C3C-B3F6-482E-8F44-919DED81F49B}"/>
              </a:ext>
            </a:extLst>
          </p:cNvPr>
          <p:cNvSpPr>
            <a:spLocks noGrp="1"/>
          </p:cNvSpPr>
          <p:nvPr>
            <p:ph type="dt" sz="half" idx="10"/>
          </p:nvPr>
        </p:nvSpPr>
        <p:spPr/>
        <p:txBody>
          <a:bodyPr/>
          <a:lstStyle/>
          <a:p>
            <a:fld id="{F333C940-8499-4886-B02D-852C2DF416B6}" type="datetimeFigureOut">
              <a:rPr lang="en-GB" smtClean="0"/>
              <a:t>26/09/2023</a:t>
            </a:fld>
            <a:endParaRPr lang="en-GB"/>
          </a:p>
        </p:txBody>
      </p:sp>
      <p:sp>
        <p:nvSpPr>
          <p:cNvPr id="5" name="Footer Placeholder 4">
            <a:extLst>
              <a:ext uri="{FF2B5EF4-FFF2-40B4-BE49-F238E27FC236}">
                <a16:creationId xmlns:a16="http://schemas.microsoft.com/office/drawing/2014/main" id="{C52E21B6-3E7F-4A47-961C-77C4040BDD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6978A7-1910-473C-AEFB-3769F08AC76E}"/>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824193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D Content and picture in background">
    <p:spTree>
      <p:nvGrpSpPr>
        <p:cNvPr id="1" name=""/>
        <p:cNvGrpSpPr/>
        <p:nvPr/>
      </p:nvGrpSpPr>
      <p:grpSpPr>
        <a:xfrm>
          <a:off x="0" y="0"/>
          <a:ext cx="0" cy="0"/>
          <a:chOff x="0" y="0"/>
          <a:chExt cx="0" cy="0"/>
        </a:xfrm>
      </p:grpSpPr>
      <p:pic>
        <p:nvPicPr>
          <p:cNvPr id="14" name="Picture 13" descr="A picture containing person, wall, indoor, young&#10;&#10;Description automatically generated">
            <a:extLst>
              <a:ext uri="{FF2B5EF4-FFF2-40B4-BE49-F238E27FC236}">
                <a16:creationId xmlns:a16="http://schemas.microsoft.com/office/drawing/2014/main" id="{61D73A29-ACA9-854F-9086-43EFB00CE7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8A55DA40-64BD-B340-A8ED-5B199513179A}"/>
              </a:ext>
            </a:extLst>
          </p:cNvPr>
          <p:cNvSpPr txBox="1"/>
          <p:nvPr userDrawn="1"/>
        </p:nvSpPr>
        <p:spPr>
          <a:xfrm>
            <a:off x="8182374" y="549060"/>
            <a:ext cx="3400926" cy="923330"/>
          </a:xfrm>
          <a:prstGeom prst="rect">
            <a:avLst/>
          </a:prstGeom>
          <a:noFill/>
        </p:spPr>
        <p:txBody>
          <a:bodyPr wrap="square" rtlCol="0">
            <a:spAutoFit/>
          </a:bodyPr>
          <a:lstStyle/>
          <a:p>
            <a:pPr algn="ctr"/>
            <a:r>
              <a:rPr lang="en-US" b="1" i="0">
                <a:solidFill>
                  <a:schemeClr val="bg1"/>
                </a:solidFill>
                <a:latin typeface="Arial" panose="020B0604020202020204" pitchFamily="34" charset="0"/>
                <a:cs typeface="Arial" panose="020B0604020202020204" pitchFamily="34" charset="0"/>
              </a:rPr>
              <a:t>GOTO TO SLIDE MASTER TO CHANGE BACKGROUND PICTURE</a:t>
            </a:r>
          </a:p>
        </p:txBody>
      </p:sp>
      <p:grpSp>
        <p:nvGrpSpPr>
          <p:cNvPr id="10" name="Group 9">
            <a:extLst>
              <a:ext uri="{FF2B5EF4-FFF2-40B4-BE49-F238E27FC236}">
                <a16:creationId xmlns:a16="http://schemas.microsoft.com/office/drawing/2014/main" id="{31BA845D-6F34-FC42-910E-710E109578F2}"/>
              </a:ext>
            </a:extLst>
          </p:cNvPr>
          <p:cNvGrpSpPr/>
          <p:nvPr userDrawn="1"/>
        </p:nvGrpSpPr>
        <p:grpSpPr>
          <a:xfrm>
            <a:off x="9180000" y="6192000"/>
            <a:ext cx="3060000" cy="683776"/>
            <a:chOff x="9180000" y="6192000"/>
            <a:chExt cx="3060000" cy="683776"/>
          </a:xfrm>
        </p:grpSpPr>
        <p:pic>
          <p:nvPicPr>
            <p:cNvPr id="11" name="Graphic 10">
              <a:extLst>
                <a:ext uri="{FF2B5EF4-FFF2-40B4-BE49-F238E27FC236}">
                  <a16:creationId xmlns:a16="http://schemas.microsoft.com/office/drawing/2014/main" id="{1C983E7B-B05C-3A44-9D47-048EFF0622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B29970B2-AD6A-704F-87D8-1067BAC8B8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D590B697-9FB5-F342-B594-50935614A682}"/>
              </a:ext>
            </a:extLst>
          </p:cNvPr>
          <p:cNvSpPr>
            <a:spLocks noGrp="1"/>
          </p:cNvSpPr>
          <p:nvPr>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p:ph type="dt" sz="half" idx="10"/>
          </p:nvPr>
        </p:nvSpPr>
        <p:spPr/>
        <p:txBody>
          <a:bodyPr/>
          <a:lstStyle/>
          <a:p>
            <a:fld id="{80A06E1F-515A-E647-80D4-FF2764DD78D2}" type="datetimeFigureOut">
              <a:rPr lang="en-US" smtClean="0"/>
              <a:t>9/26/2023</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9" name="Group 8">
            <a:extLst>
              <a:ext uri="{FF2B5EF4-FFF2-40B4-BE49-F238E27FC236}">
                <a16:creationId xmlns:a16="http://schemas.microsoft.com/office/drawing/2014/main" id="{5738EE89-5836-C643-9A4A-186D9CE5DF33}"/>
              </a:ext>
            </a:extLst>
          </p:cNvPr>
          <p:cNvGrpSpPr/>
          <p:nvPr userDrawn="1"/>
        </p:nvGrpSpPr>
        <p:grpSpPr>
          <a:xfrm>
            <a:off x="-1" y="0"/>
            <a:ext cx="3528000" cy="1068577"/>
            <a:chOff x="-1" y="0"/>
            <a:chExt cx="3528000" cy="1068577"/>
          </a:xfrm>
        </p:grpSpPr>
        <p:pic>
          <p:nvPicPr>
            <p:cNvPr id="17" name="Graphic 16">
              <a:extLst>
                <a:ext uri="{FF2B5EF4-FFF2-40B4-BE49-F238E27FC236}">
                  <a16:creationId xmlns:a16="http://schemas.microsoft.com/office/drawing/2014/main" id="{9C876F5E-A347-7246-BC86-2920804D554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5EF56C32-68BE-9A49-A455-1BCFEC205A3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C1652DC9-4418-8F44-9AC8-75E058B5BC1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2516477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A Content Standar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4C9ED4D-4CAD-5E45-86A2-061ED94E088A}"/>
              </a:ext>
            </a:extLst>
          </p:cNvPr>
          <p:cNvGrpSpPr/>
          <p:nvPr userDrawn="1"/>
        </p:nvGrpSpPr>
        <p:grpSpPr>
          <a:xfrm>
            <a:off x="9180000" y="6192000"/>
            <a:ext cx="3060000" cy="683776"/>
            <a:chOff x="9180000" y="6192000"/>
            <a:chExt cx="3060000" cy="683776"/>
          </a:xfrm>
        </p:grpSpPr>
        <p:pic>
          <p:nvPicPr>
            <p:cNvPr id="14" name="Graphic 13">
              <a:extLst>
                <a:ext uri="{FF2B5EF4-FFF2-40B4-BE49-F238E27FC236}">
                  <a16:creationId xmlns:a16="http://schemas.microsoft.com/office/drawing/2014/main" id="{16D849E0-54E2-FD44-8228-62867A0409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DAE15E81-642B-F440-9BA6-848C67F9CC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D590B697-9FB5-F342-B594-50935614A682}"/>
              </a:ext>
            </a:extLst>
          </p:cNvPr>
          <p:cNvSpPr>
            <a:spLocks noGrp="1"/>
          </p:cNvSpPr>
          <p:nvPr userDrawn="1">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userDrawn="1">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userDrawn="1">
            <p:ph type="dt" sz="half" idx="10"/>
          </p:nvPr>
        </p:nvSpPr>
        <p:spPr/>
        <p:txBody>
          <a:bodyPr/>
          <a:lstStyle/>
          <a:p>
            <a:fld id="{80A06E1F-515A-E647-80D4-FF2764DD78D2}" type="datetimeFigureOut">
              <a:rPr lang="en-US" smtClean="0"/>
              <a:t>9/26/2023</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userDrawn="1">
            <p:ph type="sldNum" sz="quarter" idx="12"/>
          </p:nvPr>
        </p:nvSpPr>
        <p:spPr/>
        <p:txBody>
          <a:bodyPr/>
          <a:lstStyle/>
          <a:p>
            <a:fld id="{F7505F6A-5BF9-494C-98BC-D988C2CFFF49}" type="slidenum">
              <a:rPr lang="en-US" smtClean="0"/>
              <a:t>‹#›</a:t>
            </a:fld>
            <a:endParaRPr lang="en-US"/>
          </a:p>
        </p:txBody>
      </p:sp>
      <p:grpSp>
        <p:nvGrpSpPr>
          <p:cNvPr id="16" name="Group 15">
            <a:extLst>
              <a:ext uri="{FF2B5EF4-FFF2-40B4-BE49-F238E27FC236}">
                <a16:creationId xmlns:a16="http://schemas.microsoft.com/office/drawing/2014/main" id="{F869C34B-8109-8C45-A824-45A37EABDF04}"/>
              </a:ext>
            </a:extLst>
          </p:cNvPr>
          <p:cNvGrpSpPr/>
          <p:nvPr userDrawn="1"/>
        </p:nvGrpSpPr>
        <p:grpSpPr>
          <a:xfrm rot="10800000">
            <a:off x="0" y="-261678"/>
            <a:ext cx="3060000" cy="683776"/>
            <a:chOff x="9180000" y="6192000"/>
            <a:chExt cx="3060000" cy="683776"/>
          </a:xfrm>
        </p:grpSpPr>
        <p:pic>
          <p:nvPicPr>
            <p:cNvPr id="18" name="Graphic 17">
              <a:extLst>
                <a:ext uri="{FF2B5EF4-FFF2-40B4-BE49-F238E27FC236}">
                  <a16:creationId xmlns:a16="http://schemas.microsoft.com/office/drawing/2014/main" id="{4063B4AC-54B2-9646-A6F6-FA93EF3CE8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9" name="Graphic 18">
              <a:extLst>
                <a:ext uri="{FF2B5EF4-FFF2-40B4-BE49-F238E27FC236}">
                  <a16:creationId xmlns:a16="http://schemas.microsoft.com/office/drawing/2014/main" id="{392DF097-9DA1-AC4D-978B-750AFE4145E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Tree>
    <p:extLst>
      <p:ext uri="{BB962C8B-B14F-4D97-AF65-F5344CB8AC3E}">
        <p14:creationId xmlns:p14="http://schemas.microsoft.com/office/powerpoint/2010/main" val="4015856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B Content standard with colour chang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16D849E0-54E2-FD44-8228-62867A0409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DAE15E81-642B-F440-9BA6-848C67F9CC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sp>
        <p:nvSpPr>
          <p:cNvPr id="2" name="Title 1">
            <a:extLst>
              <a:ext uri="{FF2B5EF4-FFF2-40B4-BE49-F238E27FC236}">
                <a16:creationId xmlns:a16="http://schemas.microsoft.com/office/drawing/2014/main" id="{D590B697-9FB5-F342-B594-50935614A682}"/>
              </a:ext>
            </a:extLst>
          </p:cNvPr>
          <p:cNvSpPr>
            <a:spLocks noGrp="1"/>
          </p:cNvSpPr>
          <p:nvPr userDrawn="1">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userDrawn="1">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userDrawn="1">
            <p:ph type="dt" sz="half" idx="10"/>
          </p:nvPr>
        </p:nvSpPr>
        <p:spPr/>
        <p:txBody>
          <a:bodyPr/>
          <a:lstStyle/>
          <a:p>
            <a:fld id="{80A06E1F-515A-E647-80D4-FF2764DD78D2}" type="datetimeFigureOut">
              <a:rPr lang="en-US" smtClean="0"/>
              <a:t>9/26/2023</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12" name="Graphic 11">
            <a:extLst>
              <a:ext uri="{FF2B5EF4-FFF2-40B4-BE49-F238E27FC236}">
                <a16:creationId xmlns:a16="http://schemas.microsoft.com/office/drawing/2014/main" id="{4E37CB51-7C20-7844-A8AF-56256182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57902"/>
            <a:ext cx="3060000" cy="680000"/>
          </a:xfrm>
          <a:prstGeom prst="rect">
            <a:avLst/>
          </a:prstGeom>
        </p:spPr>
      </p:pic>
      <p:pic>
        <p:nvPicPr>
          <p:cNvPr id="13" name="Graphic 12">
            <a:extLst>
              <a:ext uri="{FF2B5EF4-FFF2-40B4-BE49-F238E27FC236}">
                <a16:creationId xmlns:a16="http://schemas.microsoft.com/office/drawing/2014/main" id="{6A7FF583-F210-9448-8D92-79DA80FEA9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36000" y="-261678"/>
            <a:ext cx="2736000" cy="611776"/>
          </a:xfrm>
          <a:prstGeom prst="rect">
            <a:avLst/>
          </a:prstGeom>
        </p:spPr>
      </p:pic>
    </p:spTree>
    <p:extLst>
      <p:ext uri="{BB962C8B-B14F-4D97-AF65-F5344CB8AC3E}">
        <p14:creationId xmlns:p14="http://schemas.microsoft.com/office/powerpoint/2010/main" val="3510340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4 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5CE6B32-C9AA-C044-9055-ED75DF41F90D}"/>
              </a:ext>
            </a:extLst>
          </p:cNvPr>
          <p:cNvGrpSpPr/>
          <p:nvPr userDrawn="1"/>
        </p:nvGrpSpPr>
        <p:grpSpPr>
          <a:xfrm>
            <a:off x="9180000" y="6192000"/>
            <a:ext cx="3060000" cy="683776"/>
            <a:chOff x="9180000" y="6192000"/>
            <a:chExt cx="3060000" cy="683776"/>
          </a:xfrm>
        </p:grpSpPr>
        <p:pic>
          <p:nvPicPr>
            <p:cNvPr id="11" name="Graphic 10">
              <a:extLst>
                <a:ext uri="{FF2B5EF4-FFF2-40B4-BE49-F238E27FC236}">
                  <a16:creationId xmlns:a16="http://schemas.microsoft.com/office/drawing/2014/main" id="{25785373-E610-8E49-9AAE-4D3100CF70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48B57AA7-BA14-DE48-9DA1-0F7460033A5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0DBEDB40-A9E0-354E-AAF0-FE77C19A2434}"/>
              </a:ext>
            </a:extLst>
          </p:cNvPr>
          <p:cNvSpPr>
            <a:spLocks noGrp="1"/>
          </p:cNvSpPr>
          <p:nvPr>
            <p:ph type="title"/>
          </p:nvPr>
        </p:nvSpPr>
        <p:spPr>
          <a:xfrm>
            <a:off x="831850" y="1709738"/>
            <a:ext cx="10515600" cy="2852737"/>
          </a:xfrm>
        </p:spPr>
        <p:txBody>
          <a:bodyPr anchor="b">
            <a:noAutofit/>
          </a:bodyPr>
          <a:lstStyle>
            <a:lvl1pPr>
              <a:defRPr sz="4200" b="1">
                <a:solidFill>
                  <a:srgbClr val="0086CB"/>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3567DFB-8502-0242-8C35-80120A099E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310962-6C63-AF4B-BEEE-4E2892B0FBA8}"/>
              </a:ext>
            </a:extLst>
          </p:cNvPr>
          <p:cNvSpPr>
            <a:spLocks noGrp="1"/>
          </p:cNvSpPr>
          <p:nvPr>
            <p:ph type="dt" sz="half" idx="10"/>
          </p:nvPr>
        </p:nvSpPr>
        <p:spPr/>
        <p:txBody>
          <a:bodyPr/>
          <a:lstStyle/>
          <a:p>
            <a:fld id="{80A06E1F-515A-E647-80D4-FF2764DD78D2}" type="datetimeFigureOut">
              <a:rPr lang="en-US" smtClean="0"/>
              <a:t>9/26/2023</a:t>
            </a:fld>
            <a:endParaRPr lang="en-US"/>
          </a:p>
        </p:txBody>
      </p:sp>
      <p:sp>
        <p:nvSpPr>
          <p:cNvPr id="5" name="Footer Placeholder 4">
            <a:extLst>
              <a:ext uri="{FF2B5EF4-FFF2-40B4-BE49-F238E27FC236}">
                <a16:creationId xmlns:a16="http://schemas.microsoft.com/office/drawing/2014/main" id="{BE42F3FA-EA9D-1F4B-9310-7DA284EE6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A221E-19ED-A94D-B0FD-A50038A6B966}"/>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7" name="Group 16">
            <a:extLst>
              <a:ext uri="{FF2B5EF4-FFF2-40B4-BE49-F238E27FC236}">
                <a16:creationId xmlns:a16="http://schemas.microsoft.com/office/drawing/2014/main" id="{71ACD938-BDF8-4246-9E72-D992747FAF2A}"/>
              </a:ext>
            </a:extLst>
          </p:cNvPr>
          <p:cNvGrpSpPr/>
          <p:nvPr userDrawn="1"/>
        </p:nvGrpSpPr>
        <p:grpSpPr>
          <a:xfrm>
            <a:off x="-1" y="0"/>
            <a:ext cx="3528000" cy="1068577"/>
            <a:chOff x="-1" y="0"/>
            <a:chExt cx="3528000" cy="1068577"/>
          </a:xfrm>
        </p:grpSpPr>
        <p:pic>
          <p:nvPicPr>
            <p:cNvPr id="18" name="Graphic 17">
              <a:extLst>
                <a:ext uri="{FF2B5EF4-FFF2-40B4-BE49-F238E27FC236}">
                  <a16:creationId xmlns:a16="http://schemas.microsoft.com/office/drawing/2014/main" id="{032D3689-85CA-6D41-A178-EDA19275C94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9" name="Graphic 18">
              <a:extLst>
                <a:ext uri="{FF2B5EF4-FFF2-40B4-BE49-F238E27FC236}">
                  <a16:creationId xmlns:a16="http://schemas.microsoft.com/office/drawing/2014/main" id="{52B3C612-0F0A-1942-BCD7-6B2B90F194F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0" name="Graphic 19">
              <a:extLst>
                <a:ext uri="{FF2B5EF4-FFF2-40B4-BE49-F238E27FC236}">
                  <a16:creationId xmlns:a16="http://schemas.microsoft.com/office/drawing/2014/main" id="{0BEE7AF6-C7D6-8B45-AD2C-A7DEC4E5705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4052040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5A 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E7994B-7084-7A46-AB73-596E3BB05010}"/>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1DA74E1B-C938-A944-BFF7-842B8AD595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D0DDF8F3-2A80-8B48-AAA2-397C18F2E62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C2FD6DE3-3425-114B-A48F-BD3C9085F490}"/>
              </a:ext>
            </a:extLst>
          </p:cNvPr>
          <p:cNvSpPr>
            <a:spLocks noGrp="1"/>
          </p:cNvSpPr>
          <p:nvPr>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276E576-F322-A54E-BC96-192AABE62F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DE52A-E940-944C-8FF9-D510CE586F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p:ph type="dt" sz="half" idx="10"/>
          </p:nvPr>
        </p:nvSpPr>
        <p:spPr/>
        <p:txBody>
          <a:bodyPr/>
          <a:lstStyle/>
          <a:p>
            <a:fld id="{80A06E1F-515A-E647-80D4-FF2764DD78D2}" type="datetimeFigureOut">
              <a:rPr lang="en-US" smtClean="0"/>
              <a:t>9/26/2023</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8" name="Group 17">
            <a:extLst>
              <a:ext uri="{FF2B5EF4-FFF2-40B4-BE49-F238E27FC236}">
                <a16:creationId xmlns:a16="http://schemas.microsoft.com/office/drawing/2014/main" id="{5601867F-0367-3140-B450-204D15C71A29}"/>
              </a:ext>
            </a:extLst>
          </p:cNvPr>
          <p:cNvGrpSpPr/>
          <p:nvPr userDrawn="1"/>
        </p:nvGrpSpPr>
        <p:grpSpPr>
          <a:xfrm>
            <a:off x="-1" y="0"/>
            <a:ext cx="3528000" cy="1068577"/>
            <a:chOff x="-1" y="0"/>
            <a:chExt cx="3528000" cy="1068577"/>
          </a:xfrm>
        </p:grpSpPr>
        <p:pic>
          <p:nvPicPr>
            <p:cNvPr id="19" name="Graphic 18">
              <a:extLst>
                <a:ext uri="{FF2B5EF4-FFF2-40B4-BE49-F238E27FC236}">
                  <a16:creationId xmlns:a16="http://schemas.microsoft.com/office/drawing/2014/main" id="{5EC88F2C-8C98-DE48-B301-AA9147DA43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0" name="Graphic 19">
              <a:extLst>
                <a:ext uri="{FF2B5EF4-FFF2-40B4-BE49-F238E27FC236}">
                  <a16:creationId xmlns:a16="http://schemas.microsoft.com/office/drawing/2014/main" id="{414C1D93-B9DA-D14E-B80B-759BB7305C0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1" name="Graphic 20">
              <a:extLst>
                <a:ext uri="{FF2B5EF4-FFF2-40B4-BE49-F238E27FC236}">
                  <a16:creationId xmlns:a16="http://schemas.microsoft.com/office/drawing/2014/main" id="{0DFABA35-B302-6F4A-ABF8-78C7D1913C6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2580323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5B Two Content option">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44CEE7D5-31A1-8140-814E-894B643B61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768000" cy="6869774"/>
          </a:xfrm>
          <a:prstGeom prst="rect">
            <a:avLst/>
          </a:prstGeom>
        </p:spPr>
      </p:pic>
      <p:pic>
        <p:nvPicPr>
          <p:cNvPr id="18" name="Graphic 17">
            <a:extLst>
              <a:ext uri="{FF2B5EF4-FFF2-40B4-BE49-F238E27FC236}">
                <a16:creationId xmlns:a16="http://schemas.microsoft.com/office/drawing/2014/main" id="{3CE591D5-3850-FB42-B95C-042743C80ED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6588000" cy="6858972"/>
          </a:xfrm>
          <a:prstGeom prst="rect">
            <a:avLst/>
          </a:prstGeom>
        </p:spPr>
      </p:pic>
      <p:grpSp>
        <p:nvGrpSpPr>
          <p:cNvPr id="11" name="Group 10">
            <a:extLst>
              <a:ext uri="{FF2B5EF4-FFF2-40B4-BE49-F238E27FC236}">
                <a16:creationId xmlns:a16="http://schemas.microsoft.com/office/drawing/2014/main" id="{14E7994B-7084-7A46-AB73-596E3BB05010}"/>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1DA74E1B-C938-A944-BFF7-842B8AD5952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D0DDF8F3-2A80-8B48-AAA2-397C18F2E62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C2FD6DE3-3425-114B-A48F-BD3C9085F490}"/>
              </a:ext>
            </a:extLst>
          </p:cNvPr>
          <p:cNvSpPr>
            <a:spLocks noGrp="1"/>
          </p:cNvSpPr>
          <p:nvPr>
            <p:ph type="title" hasCustomPrompt="1"/>
          </p:nvPr>
        </p:nvSpPr>
        <p:spPr/>
        <p:txBody>
          <a:bodyPr>
            <a:noAutofit/>
          </a:bodyPr>
          <a:lstStyle>
            <a:lvl1pPr>
              <a:defRPr b="1">
                <a:solidFill>
                  <a:schemeClr val="bg1"/>
                </a:solidFill>
              </a:defRPr>
            </a:lvl1pPr>
          </a:lstStyle>
          <a:p>
            <a:r>
              <a:rPr lang="en-GB"/>
              <a:t>Click to edit title style</a:t>
            </a:r>
            <a:endParaRPr lang="en-US"/>
          </a:p>
        </p:txBody>
      </p:sp>
      <p:sp>
        <p:nvSpPr>
          <p:cNvPr id="3" name="Content Placeholder 2">
            <a:extLst>
              <a:ext uri="{FF2B5EF4-FFF2-40B4-BE49-F238E27FC236}">
                <a16:creationId xmlns:a16="http://schemas.microsoft.com/office/drawing/2014/main" id="{A276E576-F322-A54E-BC96-192AABE62F2C}"/>
              </a:ext>
            </a:extLst>
          </p:cNvPr>
          <p:cNvSpPr>
            <a:spLocks noGrp="1"/>
          </p:cNvSpPr>
          <p:nvPr>
            <p:ph sz="half" idx="1"/>
          </p:nvPr>
        </p:nvSpPr>
        <p:spPr>
          <a:xfrm>
            <a:off x="838200" y="1825625"/>
            <a:ext cx="45000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DE52A-E940-944C-8FF9-D510CE586FA8}"/>
              </a:ext>
            </a:extLst>
          </p:cNvPr>
          <p:cNvSpPr>
            <a:spLocks noGrp="1"/>
          </p:cNvSpPr>
          <p:nvPr>
            <p:ph sz="half" idx="2"/>
          </p:nvPr>
        </p:nvSpPr>
        <p:spPr>
          <a:xfrm>
            <a:off x="6853800" y="1825625"/>
            <a:ext cx="450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p:ph type="dt" sz="half" idx="10"/>
          </p:nvPr>
        </p:nvSpPr>
        <p:spPr/>
        <p:txBody>
          <a:bodyPr/>
          <a:lstStyle>
            <a:lvl1pPr>
              <a:defRPr>
                <a:solidFill>
                  <a:schemeClr val="bg1"/>
                </a:solidFill>
              </a:defRPr>
            </a:lvl1pPr>
          </a:lstStyle>
          <a:p>
            <a:fld id="{80A06E1F-515A-E647-80D4-FF2764DD78D2}" type="datetimeFigureOut">
              <a:rPr lang="en-US" smtClean="0"/>
              <a:pPr/>
              <a:t>9/26/2023</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p:ph type="sldNum" sz="quarter" idx="12"/>
          </p:nvPr>
        </p:nvSpPr>
        <p:spPr/>
        <p:txBody>
          <a:bodyPr/>
          <a:lstStyle/>
          <a:p>
            <a:fld id="{F7505F6A-5BF9-494C-98BC-D988C2CFFF49}" type="slidenum">
              <a:rPr lang="en-US" smtClean="0"/>
              <a:t>‹#›</a:t>
            </a:fld>
            <a:endParaRPr lang="en-US"/>
          </a:p>
        </p:txBody>
      </p:sp>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1720818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5C Two content colour option">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73B68C9B-B45E-9E4D-8CB3-AD7669422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6" name="Graphic 15">
            <a:extLst>
              <a:ext uri="{FF2B5EF4-FFF2-40B4-BE49-F238E27FC236}">
                <a16:creationId xmlns:a16="http://schemas.microsoft.com/office/drawing/2014/main" id="{0A3CAA69-6684-1E4A-A57D-BFB9B4B13A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pic>
        <p:nvPicPr>
          <p:cNvPr id="20" name="Graphic 19">
            <a:extLst>
              <a:ext uri="{FF2B5EF4-FFF2-40B4-BE49-F238E27FC236}">
                <a16:creationId xmlns:a16="http://schemas.microsoft.com/office/drawing/2014/main" id="{44CEE7D5-31A1-8140-814E-894B643B61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6768000" cy="6869774"/>
          </a:xfrm>
          <a:prstGeom prst="rect">
            <a:avLst/>
          </a:prstGeom>
        </p:spPr>
      </p:pic>
      <p:pic>
        <p:nvPicPr>
          <p:cNvPr id="18" name="Graphic 17">
            <a:extLst>
              <a:ext uri="{FF2B5EF4-FFF2-40B4-BE49-F238E27FC236}">
                <a16:creationId xmlns:a16="http://schemas.microsoft.com/office/drawing/2014/main" id="{3CE591D5-3850-FB42-B95C-042743C80ED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588000" cy="6858972"/>
          </a:xfrm>
          <a:prstGeom prst="rect">
            <a:avLst/>
          </a:prstGeom>
        </p:spPr>
      </p:pic>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p:txBody>
          <a:bodyPr>
            <a:noAutofit/>
          </a:bodyPr>
          <a:lstStyle>
            <a:lvl1pPr>
              <a:defRPr b="1">
                <a:solidFill>
                  <a:schemeClr val="bg1"/>
                </a:solidFill>
              </a:defRPr>
            </a:lvl1pPr>
          </a:lstStyle>
          <a:p>
            <a:r>
              <a:rPr lang="en-GB"/>
              <a:t>Click to edit title style</a:t>
            </a:r>
            <a:endParaRPr lang="en-US"/>
          </a:p>
        </p:txBody>
      </p:sp>
      <p:sp>
        <p:nvSpPr>
          <p:cNvPr id="3" name="Content Placeholder 2">
            <a:extLst>
              <a:ext uri="{FF2B5EF4-FFF2-40B4-BE49-F238E27FC236}">
                <a16:creationId xmlns:a16="http://schemas.microsoft.com/office/drawing/2014/main" id="{A276E576-F322-A54E-BC96-192AABE62F2C}"/>
              </a:ext>
            </a:extLst>
          </p:cNvPr>
          <p:cNvSpPr>
            <a:spLocks noGrp="1"/>
          </p:cNvSpPr>
          <p:nvPr userDrawn="1">
            <p:ph sz="half" idx="1"/>
          </p:nvPr>
        </p:nvSpPr>
        <p:spPr>
          <a:xfrm>
            <a:off x="838200" y="1825625"/>
            <a:ext cx="45000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DE52A-E940-944C-8FF9-D510CE586FA8}"/>
              </a:ext>
            </a:extLst>
          </p:cNvPr>
          <p:cNvSpPr>
            <a:spLocks noGrp="1"/>
          </p:cNvSpPr>
          <p:nvPr userDrawn="1">
            <p:ph sz="half" idx="2"/>
          </p:nvPr>
        </p:nvSpPr>
        <p:spPr>
          <a:xfrm>
            <a:off x="6853800" y="1825625"/>
            <a:ext cx="450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9/26/2023</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514683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A Content o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2C3613B-6997-BE4D-AA93-20AC4ECEA55F}"/>
              </a:ext>
            </a:extLst>
          </p:cNvPr>
          <p:cNvGrpSpPr/>
          <p:nvPr userDrawn="1"/>
        </p:nvGrpSpPr>
        <p:grpSpPr>
          <a:xfrm>
            <a:off x="9180000" y="6192000"/>
            <a:ext cx="3060000" cy="683776"/>
            <a:chOff x="9180000" y="6192000"/>
            <a:chExt cx="3060000" cy="683776"/>
          </a:xfrm>
        </p:grpSpPr>
        <p:pic>
          <p:nvPicPr>
            <p:cNvPr id="21" name="Graphic 20">
              <a:extLst>
                <a:ext uri="{FF2B5EF4-FFF2-40B4-BE49-F238E27FC236}">
                  <a16:creationId xmlns:a16="http://schemas.microsoft.com/office/drawing/2014/main" id="{222A9BEC-1BFF-D948-BF71-6B05D4CD74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22" name="Graphic 21">
              <a:extLst>
                <a:ext uri="{FF2B5EF4-FFF2-40B4-BE49-F238E27FC236}">
                  <a16:creationId xmlns:a16="http://schemas.microsoft.com/office/drawing/2014/main" id="{E420D7DF-F5B5-8B40-A9E7-FDE8F7C089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4" name="Graphic 13">
            <a:extLst>
              <a:ext uri="{FF2B5EF4-FFF2-40B4-BE49-F238E27FC236}">
                <a16:creationId xmlns:a16="http://schemas.microsoft.com/office/drawing/2014/main" id="{CC81134E-6EC2-924E-A6B8-EBAD4776993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6228000" cy="3597646"/>
          </a:xfrm>
          <a:prstGeom prst="rect">
            <a:avLst/>
          </a:prstGeom>
        </p:spPr>
      </p:pic>
      <p:pic>
        <p:nvPicPr>
          <p:cNvPr id="9" name="Graphic 8">
            <a:extLst>
              <a:ext uri="{FF2B5EF4-FFF2-40B4-BE49-F238E27FC236}">
                <a16:creationId xmlns:a16="http://schemas.microsoft.com/office/drawing/2014/main" id="{16923251-3201-7547-A634-1F9ECD3EAAD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048000" cy="3414742"/>
          </a:xfrm>
          <a:prstGeom prst="rect">
            <a:avLst/>
          </a:prstGeom>
        </p:spPr>
      </p:pic>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a:xfrm>
            <a:off x="838200" y="1259998"/>
            <a:ext cx="5400000" cy="2160000"/>
          </a:xfrm>
        </p:spPr>
        <p:txBody>
          <a:bodyPr anchor="t" anchorCtr="0">
            <a:noAutofit/>
          </a:bodyPr>
          <a:lstStyle>
            <a:lvl1pPr>
              <a:defRPr b="1">
                <a:solidFill>
                  <a:schemeClr val="bg1"/>
                </a:solidFill>
              </a:defRPr>
            </a:lvl1pPr>
          </a:lstStyle>
          <a:p>
            <a:r>
              <a:rPr lang="en-GB"/>
              <a:t>Click to edit title style</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9/26/2023</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3400560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B Content option colour chang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96C8E4E1-DE70-D344-B39B-417E1207EB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8" name="Graphic 17">
            <a:extLst>
              <a:ext uri="{FF2B5EF4-FFF2-40B4-BE49-F238E27FC236}">
                <a16:creationId xmlns:a16="http://schemas.microsoft.com/office/drawing/2014/main" id="{4AAB28F0-B8CF-5E48-9635-5F89478D25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pic>
        <p:nvPicPr>
          <p:cNvPr id="14" name="Graphic 13">
            <a:extLst>
              <a:ext uri="{FF2B5EF4-FFF2-40B4-BE49-F238E27FC236}">
                <a16:creationId xmlns:a16="http://schemas.microsoft.com/office/drawing/2014/main" id="{CC81134E-6EC2-924E-A6B8-EBAD4776993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6228000" cy="3597646"/>
          </a:xfrm>
          <a:prstGeom prst="rect">
            <a:avLst/>
          </a:prstGeom>
        </p:spPr>
      </p:pic>
      <p:pic>
        <p:nvPicPr>
          <p:cNvPr id="9" name="Graphic 8">
            <a:extLst>
              <a:ext uri="{FF2B5EF4-FFF2-40B4-BE49-F238E27FC236}">
                <a16:creationId xmlns:a16="http://schemas.microsoft.com/office/drawing/2014/main" id="{16923251-3201-7547-A634-1F9ECD3EAAD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048000" cy="3414742"/>
          </a:xfrm>
          <a:prstGeom prst="rect">
            <a:avLst/>
          </a:prstGeom>
        </p:spPr>
      </p:pic>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a:xfrm>
            <a:off x="838200" y="1259998"/>
            <a:ext cx="5400000" cy="2160000"/>
          </a:xfrm>
        </p:spPr>
        <p:txBody>
          <a:bodyPr anchor="t" anchorCtr="0">
            <a:noAutofit/>
          </a:bodyPr>
          <a:lstStyle>
            <a:lvl1pPr>
              <a:defRPr b="1">
                <a:solidFill>
                  <a:schemeClr val="bg1"/>
                </a:solidFill>
              </a:defRPr>
            </a:lvl1pPr>
          </a:lstStyle>
          <a:p>
            <a:r>
              <a:rPr lang="en-GB"/>
              <a:t>Click to edit title style</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9/26/2023</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2968741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A Content o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ABFE6FB-48AE-D047-AD5C-BF4A7DA7A04B}"/>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F64E0FF4-117E-A940-B60A-47675FB87C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E26051B8-1D76-1348-8CF2-B2F3D45E36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grpSp>
        <p:nvGrpSpPr>
          <p:cNvPr id="3" name="Group 2">
            <a:extLst>
              <a:ext uri="{FF2B5EF4-FFF2-40B4-BE49-F238E27FC236}">
                <a16:creationId xmlns:a16="http://schemas.microsoft.com/office/drawing/2014/main" id="{B90EA0AB-8C14-BB49-97EE-73F3B01BF07B}"/>
              </a:ext>
            </a:extLst>
          </p:cNvPr>
          <p:cNvGrpSpPr/>
          <p:nvPr userDrawn="1"/>
        </p:nvGrpSpPr>
        <p:grpSpPr>
          <a:xfrm>
            <a:off x="0" y="0"/>
            <a:ext cx="6427075" cy="6984381"/>
            <a:chOff x="0" y="0"/>
            <a:chExt cx="6427075" cy="6984381"/>
          </a:xfrm>
        </p:grpSpPr>
        <p:pic>
          <p:nvPicPr>
            <p:cNvPr id="10" name="Graphic 9">
              <a:extLst>
                <a:ext uri="{FF2B5EF4-FFF2-40B4-BE49-F238E27FC236}">
                  <a16:creationId xmlns:a16="http://schemas.microsoft.com/office/drawing/2014/main" id="{73A5CCE1-2459-D541-B45B-7106945F67C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9075" y="0"/>
              <a:ext cx="6408000" cy="6984381"/>
            </a:xfrm>
            <a:prstGeom prst="rect">
              <a:avLst/>
            </a:prstGeom>
          </p:spPr>
        </p:pic>
        <p:pic>
          <p:nvPicPr>
            <p:cNvPr id="4" name="Graphic 3">
              <a:extLst>
                <a:ext uri="{FF2B5EF4-FFF2-40B4-BE49-F238E27FC236}">
                  <a16:creationId xmlns:a16="http://schemas.microsoft.com/office/drawing/2014/main" id="{E8C07DD8-9245-4F4A-9834-8E22DF0CA5E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263999" cy="6773267"/>
            </a:xfrm>
            <a:prstGeom prst="rect">
              <a:avLst/>
            </a:prstGeom>
          </p:spPr>
        </p:pic>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a:xfrm>
            <a:off x="838200" y="1259998"/>
            <a:ext cx="5400000" cy="2160000"/>
          </a:xfrm>
        </p:spPr>
        <p:txBody>
          <a:bodyPr anchor="t" anchorCtr="0">
            <a:noAutofit/>
          </a:bodyPr>
          <a:lstStyle>
            <a:lvl1pPr>
              <a:defRPr b="1">
                <a:solidFill>
                  <a:schemeClr val="bg1"/>
                </a:solidFill>
              </a:defRPr>
            </a:lvl1pPr>
          </a:lstStyle>
          <a:p>
            <a:r>
              <a:rPr lang="en-GB"/>
              <a:t>Click to edit title style</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9/26/2023</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421170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32D3-9870-4A05-AE32-1F13806EC2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AE532-E2E7-41DB-B4FF-0CE1BE78A6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A78C3C-B3F6-482E-8F44-919DED81F49B}"/>
              </a:ext>
            </a:extLst>
          </p:cNvPr>
          <p:cNvSpPr>
            <a:spLocks noGrp="1"/>
          </p:cNvSpPr>
          <p:nvPr>
            <p:ph type="dt" sz="half" idx="10"/>
          </p:nvPr>
        </p:nvSpPr>
        <p:spPr/>
        <p:txBody>
          <a:bodyPr/>
          <a:lstStyle/>
          <a:p>
            <a:fld id="{F333C940-8499-4886-B02D-852C2DF416B6}" type="datetimeFigureOut">
              <a:rPr lang="en-GB" smtClean="0"/>
              <a:t>26/09/2023</a:t>
            </a:fld>
            <a:endParaRPr lang="en-GB"/>
          </a:p>
        </p:txBody>
      </p:sp>
      <p:sp>
        <p:nvSpPr>
          <p:cNvPr id="5" name="Footer Placeholder 4">
            <a:extLst>
              <a:ext uri="{FF2B5EF4-FFF2-40B4-BE49-F238E27FC236}">
                <a16:creationId xmlns:a16="http://schemas.microsoft.com/office/drawing/2014/main" id="{C52E21B6-3E7F-4A47-961C-77C4040BDD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6978A7-1910-473C-AEFB-3769F08AC76E}"/>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994183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B Content colour change option">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BEED07A2-8D07-8248-91A6-611D91264A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16000" y="0"/>
            <a:ext cx="1170000" cy="6867391"/>
          </a:xfrm>
          <a:prstGeom prst="rect">
            <a:avLst/>
          </a:prstGeom>
        </p:spPr>
      </p:pic>
      <p:pic>
        <p:nvPicPr>
          <p:cNvPr id="13" name="Graphic 12">
            <a:extLst>
              <a:ext uri="{FF2B5EF4-FFF2-40B4-BE49-F238E27FC236}">
                <a16:creationId xmlns:a16="http://schemas.microsoft.com/office/drawing/2014/main" id="{E691BC0C-6C91-DD4D-8F1B-33ED06999F9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88000" y="0"/>
            <a:ext cx="1097956" cy="6948000"/>
          </a:xfrm>
          <a:prstGeom prst="rect">
            <a:avLst/>
          </a:prstGeom>
        </p:spPr>
      </p:pic>
      <p:pic>
        <p:nvPicPr>
          <p:cNvPr id="10" name="Graphic 9">
            <a:extLst>
              <a:ext uri="{FF2B5EF4-FFF2-40B4-BE49-F238E27FC236}">
                <a16:creationId xmlns:a16="http://schemas.microsoft.com/office/drawing/2014/main" id="{73A5CCE1-2459-D541-B45B-7106945F67C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6408000" cy="6984381"/>
          </a:xfrm>
          <a:prstGeom prst="rect">
            <a:avLst/>
          </a:prstGeom>
        </p:spPr>
      </p:pic>
      <p:pic>
        <p:nvPicPr>
          <p:cNvPr id="4" name="Graphic 3">
            <a:extLst>
              <a:ext uri="{FF2B5EF4-FFF2-40B4-BE49-F238E27FC236}">
                <a16:creationId xmlns:a16="http://schemas.microsoft.com/office/drawing/2014/main" id="{E8C07DD8-9245-4F4A-9834-8E22DF0CA5E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263999" cy="6773267"/>
          </a:xfrm>
          <a:prstGeom prst="rect">
            <a:avLst/>
          </a:prstGeom>
        </p:spPr>
      </p:pic>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a:xfrm>
            <a:off x="838200" y="1259998"/>
            <a:ext cx="5400000" cy="2160000"/>
          </a:xfrm>
        </p:spPr>
        <p:txBody>
          <a:bodyPr anchor="t" anchorCtr="0">
            <a:noAutofit/>
          </a:bodyPr>
          <a:lstStyle>
            <a:lvl1pPr>
              <a:defRPr b="1">
                <a:solidFill>
                  <a:schemeClr val="bg1"/>
                </a:solidFill>
              </a:defRPr>
            </a:lvl1pPr>
          </a:lstStyle>
          <a:p>
            <a:r>
              <a:rPr lang="en-GB"/>
              <a:t>Click to edit title style</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9/26/2023</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3944062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8 Comparis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EBDC55-4570-8341-AE37-4550BA0E75D6}"/>
              </a:ext>
            </a:extLst>
          </p:cNvPr>
          <p:cNvGrpSpPr/>
          <p:nvPr userDrawn="1"/>
        </p:nvGrpSpPr>
        <p:grpSpPr>
          <a:xfrm>
            <a:off x="9180000" y="6192000"/>
            <a:ext cx="3060000" cy="683776"/>
            <a:chOff x="9180000" y="6192000"/>
            <a:chExt cx="3060000" cy="683776"/>
          </a:xfrm>
        </p:grpSpPr>
        <p:pic>
          <p:nvPicPr>
            <p:cNvPr id="14" name="Graphic 13">
              <a:extLst>
                <a:ext uri="{FF2B5EF4-FFF2-40B4-BE49-F238E27FC236}">
                  <a16:creationId xmlns:a16="http://schemas.microsoft.com/office/drawing/2014/main" id="{E8DD8297-E5F7-6A47-8A63-5BCBC9D646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BA146252-5CF3-6148-BA95-E0D89CABE6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916433B6-3768-3740-9EA0-77D04A47619D}"/>
              </a:ext>
            </a:extLst>
          </p:cNvPr>
          <p:cNvSpPr>
            <a:spLocks noGrp="1"/>
          </p:cNvSpPr>
          <p:nvPr>
            <p:ph type="title"/>
          </p:nvPr>
        </p:nvSpPr>
        <p:spPr>
          <a:xfrm>
            <a:off x="839788" y="1260000"/>
            <a:ext cx="10515600" cy="608400"/>
          </a:xfrm>
        </p:spPr>
        <p:txBody>
          <a:bodyPr>
            <a:noAutofit/>
          </a:bodyPr>
          <a:lstStyle>
            <a:lvl1pPr>
              <a:defRPr b="1">
                <a:solidFill>
                  <a:srgbClr val="0086CB"/>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1B7092F-8291-4F44-B68B-DD5211A07FE6}"/>
              </a:ext>
            </a:extLst>
          </p:cNvPr>
          <p:cNvSpPr>
            <a:spLocks noGrp="1"/>
          </p:cNvSpPr>
          <p:nvPr>
            <p:ph type="body" idx="1"/>
          </p:nvPr>
        </p:nvSpPr>
        <p:spPr>
          <a:xfrm>
            <a:off x="839788" y="1896673"/>
            <a:ext cx="5157787" cy="608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170FECF-501D-4140-BD5F-18D6B776670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9D863B7-4713-9547-8FB1-ADE1F06E935C}"/>
              </a:ext>
            </a:extLst>
          </p:cNvPr>
          <p:cNvSpPr>
            <a:spLocks noGrp="1"/>
          </p:cNvSpPr>
          <p:nvPr>
            <p:ph type="body" sz="quarter" idx="3"/>
          </p:nvPr>
        </p:nvSpPr>
        <p:spPr>
          <a:xfrm>
            <a:off x="6172200" y="1896673"/>
            <a:ext cx="5183188" cy="608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127624-5F68-8C4F-9CB8-ECCEDD6D42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73A3030-4B0B-DD41-951E-725E186978EE}"/>
              </a:ext>
            </a:extLst>
          </p:cNvPr>
          <p:cNvSpPr>
            <a:spLocks noGrp="1"/>
          </p:cNvSpPr>
          <p:nvPr>
            <p:ph type="dt" sz="half" idx="10"/>
          </p:nvPr>
        </p:nvSpPr>
        <p:spPr/>
        <p:txBody>
          <a:bodyPr/>
          <a:lstStyle/>
          <a:p>
            <a:fld id="{80A06E1F-515A-E647-80D4-FF2764DD78D2}" type="datetimeFigureOut">
              <a:rPr lang="en-US" smtClean="0"/>
              <a:t>9/26/2023</a:t>
            </a:fld>
            <a:endParaRPr lang="en-US"/>
          </a:p>
        </p:txBody>
      </p:sp>
      <p:sp>
        <p:nvSpPr>
          <p:cNvPr id="8" name="Footer Placeholder 7">
            <a:extLst>
              <a:ext uri="{FF2B5EF4-FFF2-40B4-BE49-F238E27FC236}">
                <a16:creationId xmlns:a16="http://schemas.microsoft.com/office/drawing/2014/main" id="{6EB8B55F-B788-2B40-89AD-E1FCA66A58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167FE0-D393-334B-90CD-967BF39B6BFA}"/>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20" name="Group 19">
            <a:extLst>
              <a:ext uri="{FF2B5EF4-FFF2-40B4-BE49-F238E27FC236}">
                <a16:creationId xmlns:a16="http://schemas.microsoft.com/office/drawing/2014/main" id="{3AEE3157-076E-2A43-B077-3CBB32B3762B}"/>
              </a:ext>
            </a:extLst>
          </p:cNvPr>
          <p:cNvGrpSpPr/>
          <p:nvPr userDrawn="1"/>
        </p:nvGrpSpPr>
        <p:grpSpPr>
          <a:xfrm>
            <a:off x="-1" y="0"/>
            <a:ext cx="3528000" cy="1068577"/>
            <a:chOff x="-1" y="0"/>
            <a:chExt cx="3528000" cy="1068577"/>
          </a:xfrm>
        </p:grpSpPr>
        <p:pic>
          <p:nvPicPr>
            <p:cNvPr id="21" name="Graphic 20">
              <a:extLst>
                <a:ext uri="{FF2B5EF4-FFF2-40B4-BE49-F238E27FC236}">
                  <a16:creationId xmlns:a16="http://schemas.microsoft.com/office/drawing/2014/main" id="{9589FB19-0BFD-8E4B-B108-8711EC144ED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2" name="Graphic 21">
              <a:extLst>
                <a:ext uri="{FF2B5EF4-FFF2-40B4-BE49-F238E27FC236}">
                  <a16:creationId xmlns:a16="http://schemas.microsoft.com/office/drawing/2014/main" id="{1C24524C-AE2E-A648-B89F-71D0C25E8A4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3" name="Graphic 22">
              <a:extLst>
                <a:ext uri="{FF2B5EF4-FFF2-40B4-BE49-F238E27FC236}">
                  <a16:creationId xmlns:a16="http://schemas.microsoft.com/office/drawing/2014/main" id="{1398FE3B-7BB0-4546-9AC6-29ED6B3030F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130628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9 Title only">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C27A4F3-7DE0-E449-A9D1-AE21F3B6664A}"/>
              </a:ext>
            </a:extLst>
          </p:cNvPr>
          <p:cNvGrpSpPr/>
          <p:nvPr userDrawn="1"/>
        </p:nvGrpSpPr>
        <p:grpSpPr>
          <a:xfrm>
            <a:off x="9180000" y="6192000"/>
            <a:ext cx="3060000" cy="683776"/>
            <a:chOff x="9180000" y="6192000"/>
            <a:chExt cx="3060000" cy="683776"/>
          </a:xfrm>
        </p:grpSpPr>
        <p:pic>
          <p:nvPicPr>
            <p:cNvPr id="10" name="Graphic 9">
              <a:extLst>
                <a:ext uri="{FF2B5EF4-FFF2-40B4-BE49-F238E27FC236}">
                  <a16:creationId xmlns:a16="http://schemas.microsoft.com/office/drawing/2014/main" id="{5A633B38-00E5-7C40-8938-9ACAFB519D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4B976798-20F5-084B-B6D4-58F4D19370D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F72B652C-4C05-E444-B33E-83CE6815F84D}"/>
              </a:ext>
            </a:extLst>
          </p:cNvPr>
          <p:cNvSpPr>
            <a:spLocks noGrp="1"/>
          </p:cNvSpPr>
          <p:nvPr>
            <p:ph type="title"/>
          </p:nvPr>
        </p:nvSpPr>
        <p:spPr/>
        <p:txBody>
          <a:bodyPr>
            <a:noAutofit/>
          </a:bodyPr>
          <a:lstStyle>
            <a:lvl1pPr>
              <a:defRPr>
                <a:solidFill>
                  <a:srgbClr val="0086CB"/>
                </a:solidFill>
              </a:defRPr>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FC3F4C92-754D-BC46-B754-06B73555B2E9}"/>
              </a:ext>
            </a:extLst>
          </p:cNvPr>
          <p:cNvSpPr>
            <a:spLocks noGrp="1"/>
          </p:cNvSpPr>
          <p:nvPr>
            <p:ph type="dt" sz="half" idx="10"/>
          </p:nvPr>
        </p:nvSpPr>
        <p:spPr/>
        <p:txBody>
          <a:bodyPr/>
          <a:lstStyle/>
          <a:p>
            <a:fld id="{80A06E1F-515A-E647-80D4-FF2764DD78D2}" type="datetimeFigureOut">
              <a:rPr lang="en-US" smtClean="0"/>
              <a:t>9/26/2023</a:t>
            </a:fld>
            <a:endParaRPr lang="en-US"/>
          </a:p>
        </p:txBody>
      </p:sp>
      <p:sp>
        <p:nvSpPr>
          <p:cNvPr id="4" name="Footer Placeholder 3">
            <a:extLst>
              <a:ext uri="{FF2B5EF4-FFF2-40B4-BE49-F238E27FC236}">
                <a16:creationId xmlns:a16="http://schemas.microsoft.com/office/drawing/2014/main" id="{F3C31A5C-B36C-AF47-8842-80337488A0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DAC01-938B-BD4B-A9E0-DC188D9E4649}"/>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6" name="Group 15">
            <a:extLst>
              <a:ext uri="{FF2B5EF4-FFF2-40B4-BE49-F238E27FC236}">
                <a16:creationId xmlns:a16="http://schemas.microsoft.com/office/drawing/2014/main" id="{27766D95-8378-164C-AEA4-891A39FF9E4A}"/>
              </a:ext>
            </a:extLst>
          </p:cNvPr>
          <p:cNvGrpSpPr/>
          <p:nvPr userDrawn="1"/>
        </p:nvGrpSpPr>
        <p:grpSpPr>
          <a:xfrm>
            <a:off x="-1" y="0"/>
            <a:ext cx="3528000" cy="1068577"/>
            <a:chOff x="-1" y="0"/>
            <a:chExt cx="3528000" cy="1068577"/>
          </a:xfrm>
        </p:grpSpPr>
        <p:pic>
          <p:nvPicPr>
            <p:cNvPr id="17" name="Graphic 16">
              <a:extLst>
                <a:ext uri="{FF2B5EF4-FFF2-40B4-BE49-F238E27FC236}">
                  <a16:creationId xmlns:a16="http://schemas.microsoft.com/office/drawing/2014/main" id="{F4DBCB5D-CD17-E141-BD69-241421846A8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8" name="Graphic 17">
              <a:extLst>
                <a:ext uri="{FF2B5EF4-FFF2-40B4-BE49-F238E27FC236}">
                  <a16:creationId xmlns:a16="http://schemas.microsoft.com/office/drawing/2014/main" id="{3A1C3C25-2DED-C84A-8043-8453D5F5D1C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9" name="Graphic 18">
              <a:extLst>
                <a:ext uri="{FF2B5EF4-FFF2-40B4-BE49-F238E27FC236}">
                  <a16:creationId xmlns:a16="http://schemas.microsoft.com/office/drawing/2014/main" id="{EB6CC371-6F84-3344-8699-D96EB4A537A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2501897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0 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6E78F3-1EC2-B149-A64D-DC96FC044F0E}"/>
              </a:ext>
            </a:extLst>
          </p:cNvPr>
          <p:cNvGrpSpPr/>
          <p:nvPr userDrawn="1"/>
        </p:nvGrpSpPr>
        <p:grpSpPr>
          <a:xfrm>
            <a:off x="9180000" y="6192000"/>
            <a:ext cx="3060000" cy="683776"/>
            <a:chOff x="9180000" y="6192000"/>
            <a:chExt cx="3060000" cy="683776"/>
          </a:xfrm>
        </p:grpSpPr>
        <p:pic>
          <p:nvPicPr>
            <p:cNvPr id="9" name="Graphic 8">
              <a:extLst>
                <a:ext uri="{FF2B5EF4-FFF2-40B4-BE49-F238E27FC236}">
                  <a16:creationId xmlns:a16="http://schemas.microsoft.com/office/drawing/2014/main" id="{2DE06A9C-773E-E049-A042-72D70B6BB6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C91F883C-664B-CB4A-9BBE-3F8D41BC162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Date Placeholder 1">
            <a:extLst>
              <a:ext uri="{FF2B5EF4-FFF2-40B4-BE49-F238E27FC236}">
                <a16:creationId xmlns:a16="http://schemas.microsoft.com/office/drawing/2014/main" id="{8BE91F83-7F2C-3946-82F0-EC88BDED6233}"/>
              </a:ext>
            </a:extLst>
          </p:cNvPr>
          <p:cNvSpPr>
            <a:spLocks noGrp="1"/>
          </p:cNvSpPr>
          <p:nvPr>
            <p:ph type="dt" sz="half" idx="10"/>
          </p:nvPr>
        </p:nvSpPr>
        <p:spPr/>
        <p:txBody>
          <a:bodyPr/>
          <a:lstStyle/>
          <a:p>
            <a:fld id="{80A06E1F-515A-E647-80D4-FF2764DD78D2}" type="datetimeFigureOut">
              <a:rPr lang="en-US" smtClean="0"/>
              <a:t>9/26/2023</a:t>
            </a:fld>
            <a:endParaRPr lang="en-US"/>
          </a:p>
        </p:txBody>
      </p:sp>
      <p:sp>
        <p:nvSpPr>
          <p:cNvPr id="3" name="Footer Placeholder 2">
            <a:extLst>
              <a:ext uri="{FF2B5EF4-FFF2-40B4-BE49-F238E27FC236}">
                <a16:creationId xmlns:a16="http://schemas.microsoft.com/office/drawing/2014/main" id="{2B703CD2-64A2-5C4D-A707-322DB3AE00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C750E4-5AA8-2446-92E8-019D05A12110}"/>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5" name="Group 14">
            <a:extLst>
              <a:ext uri="{FF2B5EF4-FFF2-40B4-BE49-F238E27FC236}">
                <a16:creationId xmlns:a16="http://schemas.microsoft.com/office/drawing/2014/main" id="{810CF4BE-D2BC-AD49-97D8-0BB0C6847999}"/>
              </a:ext>
            </a:extLst>
          </p:cNvPr>
          <p:cNvGrpSpPr/>
          <p:nvPr userDrawn="1"/>
        </p:nvGrpSpPr>
        <p:grpSpPr>
          <a:xfrm>
            <a:off x="-1" y="0"/>
            <a:ext cx="3528000" cy="1068577"/>
            <a:chOff x="-1" y="0"/>
            <a:chExt cx="3528000" cy="1068577"/>
          </a:xfrm>
        </p:grpSpPr>
        <p:pic>
          <p:nvPicPr>
            <p:cNvPr id="16" name="Graphic 15">
              <a:extLst>
                <a:ext uri="{FF2B5EF4-FFF2-40B4-BE49-F238E27FC236}">
                  <a16:creationId xmlns:a16="http://schemas.microsoft.com/office/drawing/2014/main" id="{8D80642B-251F-F74C-B7BB-1CFB584058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7" name="Graphic 16">
              <a:extLst>
                <a:ext uri="{FF2B5EF4-FFF2-40B4-BE49-F238E27FC236}">
                  <a16:creationId xmlns:a16="http://schemas.microsoft.com/office/drawing/2014/main" id="{8E6010E9-6F56-1A4C-A824-32DD7CA6F3C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8" name="Graphic 17">
              <a:extLst>
                <a:ext uri="{FF2B5EF4-FFF2-40B4-BE49-F238E27FC236}">
                  <a16:creationId xmlns:a16="http://schemas.microsoft.com/office/drawing/2014/main" id="{A1BE4AB9-0AF8-3D44-A0A5-4FF1B7DC5D6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2956794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11 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8A3DC85-B57D-6948-A98A-60BCB7320600}"/>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C77D431E-8183-B842-AA41-2A1ED3FC54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6344AADD-D523-D544-9B9B-D61613A944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B71FC1C4-0263-E947-B86B-835747DADF07}"/>
              </a:ext>
            </a:extLst>
          </p:cNvPr>
          <p:cNvSpPr>
            <a:spLocks noGrp="1"/>
          </p:cNvSpPr>
          <p:nvPr>
            <p:ph type="title"/>
          </p:nvPr>
        </p:nvSpPr>
        <p:spPr>
          <a:xfrm>
            <a:off x="839788" y="1260000"/>
            <a:ext cx="3932237" cy="1069975"/>
          </a:xfrm>
        </p:spPr>
        <p:txBody>
          <a:bodyPr anchor="b">
            <a:noAutofit/>
          </a:bodyPr>
          <a:lstStyle>
            <a:lvl1pPr>
              <a:defRPr sz="3200"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998D9AF-DBA6-1D49-AF81-12630F74C582}"/>
              </a:ext>
            </a:extLst>
          </p:cNvPr>
          <p:cNvSpPr>
            <a:spLocks noGrp="1"/>
          </p:cNvSpPr>
          <p:nvPr>
            <p:ph idx="1"/>
          </p:nvPr>
        </p:nvSpPr>
        <p:spPr>
          <a:xfrm>
            <a:off x="5183188" y="1260000"/>
            <a:ext cx="6172200" cy="49458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C37E69C-8D19-7C46-86E0-1D27FC40470F}"/>
              </a:ext>
            </a:extLst>
          </p:cNvPr>
          <p:cNvSpPr>
            <a:spLocks noGrp="1"/>
          </p:cNvSpPr>
          <p:nvPr>
            <p:ph type="body" sz="half" idx="2"/>
          </p:nvPr>
        </p:nvSpPr>
        <p:spPr>
          <a:xfrm>
            <a:off x="839788" y="238041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32FE99-C62D-F549-96CE-08583C08D74A}"/>
              </a:ext>
            </a:extLst>
          </p:cNvPr>
          <p:cNvSpPr>
            <a:spLocks noGrp="1"/>
          </p:cNvSpPr>
          <p:nvPr>
            <p:ph type="dt" sz="half" idx="10"/>
          </p:nvPr>
        </p:nvSpPr>
        <p:spPr/>
        <p:txBody>
          <a:bodyPr/>
          <a:lstStyle/>
          <a:p>
            <a:fld id="{80A06E1F-515A-E647-80D4-FF2764DD78D2}" type="datetimeFigureOut">
              <a:rPr lang="en-US" smtClean="0"/>
              <a:t>9/26/2023</a:t>
            </a:fld>
            <a:endParaRPr lang="en-US"/>
          </a:p>
        </p:txBody>
      </p:sp>
      <p:sp>
        <p:nvSpPr>
          <p:cNvPr id="6" name="Footer Placeholder 5">
            <a:extLst>
              <a:ext uri="{FF2B5EF4-FFF2-40B4-BE49-F238E27FC236}">
                <a16:creationId xmlns:a16="http://schemas.microsoft.com/office/drawing/2014/main" id="{E9A88A0C-9F9E-5643-AC1A-5886DC55F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B53A7-EA9F-C44E-A6BD-588D3062F96E}"/>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8" name="Group 17">
            <a:extLst>
              <a:ext uri="{FF2B5EF4-FFF2-40B4-BE49-F238E27FC236}">
                <a16:creationId xmlns:a16="http://schemas.microsoft.com/office/drawing/2014/main" id="{3D9A2448-6F00-864B-8943-6016589F3D9F}"/>
              </a:ext>
            </a:extLst>
          </p:cNvPr>
          <p:cNvGrpSpPr/>
          <p:nvPr userDrawn="1"/>
        </p:nvGrpSpPr>
        <p:grpSpPr>
          <a:xfrm>
            <a:off x="-1" y="0"/>
            <a:ext cx="3528000" cy="1068577"/>
            <a:chOff x="-1" y="0"/>
            <a:chExt cx="3528000" cy="1068577"/>
          </a:xfrm>
        </p:grpSpPr>
        <p:pic>
          <p:nvPicPr>
            <p:cNvPr id="19" name="Graphic 18">
              <a:extLst>
                <a:ext uri="{FF2B5EF4-FFF2-40B4-BE49-F238E27FC236}">
                  <a16:creationId xmlns:a16="http://schemas.microsoft.com/office/drawing/2014/main" id="{B0C642D9-B1F6-A54D-ABD0-6A03E96CC8D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0" name="Graphic 19">
              <a:extLst>
                <a:ext uri="{FF2B5EF4-FFF2-40B4-BE49-F238E27FC236}">
                  <a16:creationId xmlns:a16="http://schemas.microsoft.com/office/drawing/2014/main" id="{0D1F4EE1-E832-CC42-84EF-51C848A18DD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1" name="Graphic 20">
              <a:extLst>
                <a:ext uri="{FF2B5EF4-FFF2-40B4-BE49-F238E27FC236}">
                  <a16:creationId xmlns:a16="http://schemas.microsoft.com/office/drawing/2014/main" id="{D0A2B3B2-FB30-9F4E-96D7-08529D317AA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1152307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2 Picture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8A2E67E-308E-A44C-AAEF-F93C538A363C}"/>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20371A74-CCFE-0A4E-A088-A5F6648943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7A0E1D18-E8F7-9F4D-913F-3325D01EDF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C8EB4218-FFF7-9C4B-BDD7-D22695AEE863}"/>
              </a:ext>
            </a:extLst>
          </p:cNvPr>
          <p:cNvSpPr>
            <a:spLocks noGrp="1"/>
          </p:cNvSpPr>
          <p:nvPr>
            <p:ph type="title"/>
          </p:nvPr>
        </p:nvSpPr>
        <p:spPr>
          <a:xfrm>
            <a:off x="839788" y="1260000"/>
            <a:ext cx="3932237" cy="1069975"/>
          </a:xfrm>
        </p:spPr>
        <p:txBody>
          <a:bodyPr anchor="b">
            <a:noAutofit/>
          </a:bodyPr>
          <a:lstStyle>
            <a:lvl1pPr>
              <a:defRPr sz="3200" b="1">
                <a:solidFill>
                  <a:srgbClr val="0086CB"/>
                </a:solidFill>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25FC89C-EF34-8B49-AE14-8AAA3EF3C3A0}"/>
              </a:ext>
            </a:extLst>
          </p:cNvPr>
          <p:cNvSpPr>
            <a:spLocks noGrp="1"/>
          </p:cNvSpPr>
          <p:nvPr>
            <p:ph type="pic" idx="1"/>
          </p:nvPr>
        </p:nvSpPr>
        <p:spPr>
          <a:xfrm>
            <a:off x="5183188" y="125776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105978-77EA-C74E-87B7-3148014D338E}"/>
              </a:ext>
            </a:extLst>
          </p:cNvPr>
          <p:cNvSpPr>
            <a:spLocks noGrp="1"/>
          </p:cNvSpPr>
          <p:nvPr>
            <p:ph type="body" sz="half" idx="2"/>
          </p:nvPr>
        </p:nvSpPr>
        <p:spPr>
          <a:xfrm>
            <a:off x="839788" y="238041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E87FE1-0286-0C40-91CB-8213DA5B7802}"/>
              </a:ext>
            </a:extLst>
          </p:cNvPr>
          <p:cNvSpPr>
            <a:spLocks noGrp="1"/>
          </p:cNvSpPr>
          <p:nvPr>
            <p:ph type="dt" sz="half" idx="10"/>
          </p:nvPr>
        </p:nvSpPr>
        <p:spPr/>
        <p:txBody>
          <a:bodyPr/>
          <a:lstStyle/>
          <a:p>
            <a:fld id="{80A06E1F-515A-E647-80D4-FF2764DD78D2}" type="datetimeFigureOut">
              <a:rPr lang="en-US" smtClean="0"/>
              <a:t>9/26/2023</a:t>
            </a:fld>
            <a:endParaRPr lang="en-US"/>
          </a:p>
        </p:txBody>
      </p:sp>
      <p:sp>
        <p:nvSpPr>
          <p:cNvPr id="6" name="Footer Placeholder 5">
            <a:extLst>
              <a:ext uri="{FF2B5EF4-FFF2-40B4-BE49-F238E27FC236}">
                <a16:creationId xmlns:a16="http://schemas.microsoft.com/office/drawing/2014/main" id="{F2450D94-F510-7A4C-B5BF-80EDC79DB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16EEC-61D1-8A49-A251-A7EF3BE445A1}"/>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8" name="Group 17">
            <a:extLst>
              <a:ext uri="{FF2B5EF4-FFF2-40B4-BE49-F238E27FC236}">
                <a16:creationId xmlns:a16="http://schemas.microsoft.com/office/drawing/2014/main" id="{8A34148A-8B21-814B-ACCF-919AD44907C5}"/>
              </a:ext>
            </a:extLst>
          </p:cNvPr>
          <p:cNvGrpSpPr/>
          <p:nvPr userDrawn="1"/>
        </p:nvGrpSpPr>
        <p:grpSpPr>
          <a:xfrm>
            <a:off x="-1" y="0"/>
            <a:ext cx="3528000" cy="1068577"/>
            <a:chOff x="-1" y="0"/>
            <a:chExt cx="3528000" cy="1068577"/>
          </a:xfrm>
        </p:grpSpPr>
        <p:pic>
          <p:nvPicPr>
            <p:cNvPr id="19" name="Graphic 18">
              <a:extLst>
                <a:ext uri="{FF2B5EF4-FFF2-40B4-BE49-F238E27FC236}">
                  <a16:creationId xmlns:a16="http://schemas.microsoft.com/office/drawing/2014/main" id="{D35F9647-8375-064D-9950-20D04706709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0" name="Graphic 19">
              <a:extLst>
                <a:ext uri="{FF2B5EF4-FFF2-40B4-BE49-F238E27FC236}">
                  <a16:creationId xmlns:a16="http://schemas.microsoft.com/office/drawing/2014/main" id="{AB5E5EA0-BA8A-894C-B438-FCDC004A47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1" name="Graphic 20">
              <a:extLst>
                <a:ext uri="{FF2B5EF4-FFF2-40B4-BE49-F238E27FC236}">
                  <a16:creationId xmlns:a16="http://schemas.microsoft.com/office/drawing/2014/main" id="{A3BE5286-AA1C-AB43-974E-8E5918B713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156072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2553-F24D-4C92-9CAF-B506C18583B4}"/>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1FF445-8A50-45A6-BE0B-347962ECB8FE}"/>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0F99E3-124B-4961-9AB6-598920F8C9A6}"/>
              </a:ext>
            </a:extLst>
          </p:cNvPr>
          <p:cNvSpPr>
            <a:spLocks noGrp="1"/>
          </p:cNvSpPr>
          <p:nvPr>
            <p:ph type="dt" sz="half" idx="10"/>
          </p:nvPr>
        </p:nvSpPr>
        <p:spPr/>
        <p:txBody>
          <a:bodyPr/>
          <a:lstStyle/>
          <a:p>
            <a:fld id="{F333C940-8499-4886-B02D-852C2DF416B6}" type="datetimeFigureOut">
              <a:rPr lang="en-GB" smtClean="0"/>
              <a:t>26/09/2023</a:t>
            </a:fld>
            <a:endParaRPr lang="en-GB"/>
          </a:p>
        </p:txBody>
      </p:sp>
      <p:sp>
        <p:nvSpPr>
          <p:cNvPr id="5" name="Footer Placeholder 4">
            <a:extLst>
              <a:ext uri="{FF2B5EF4-FFF2-40B4-BE49-F238E27FC236}">
                <a16:creationId xmlns:a16="http://schemas.microsoft.com/office/drawing/2014/main" id="{84D051CE-7FD0-4C03-8C1C-1356738ABD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9D5155-6644-4B71-8F9D-5141FA1F2570}"/>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117269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0822-DC53-4A38-9CD7-CE85EA0B7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8848FE-3A27-4FE2-8795-288DD8417762}"/>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BB65EC-C135-4F5A-8A0F-3D5E9053F572}"/>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9D4D71-CDF0-4095-8C31-38E0A15B1637}"/>
              </a:ext>
            </a:extLst>
          </p:cNvPr>
          <p:cNvSpPr>
            <a:spLocks noGrp="1"/>
          </p:cNvSpPr>
          <p:nvPr>
            <p:ph type="dt" sz="half" idx="10"/>
          </p:nvPr>
        </p:nvSpPr>
        <p:spPr/>
        <p:txBody>
          <a:bodyPr/>
          <a:lstStyle/>
          <a:p>
            <a:fld id="{F333C940-8499-4886-B02D-852C2DF416B6}" type="datetimeFigureOut">
              <a:rPr lang="en-GB" smtClean="0"/>
              <a:t>26/09/2023</a:t>
            </a:fld>
            <a:endParaRPr lang="en-GB"/>
          </a:p>
        </p:txBody>
      </p:sp>
      <p:sp>
        <p:nvSpPr>
          <p:cNvPr id="6" name="Footer Placeholder 5">
            <a:extLst>
              <a:ext uri="{FF2B5EF4-FFF2-40B4-BE49-F238E27FC236}">
                <a16:creationId xmlns:a16="http://schemas.microsoft.com/office/drawing/2014/main" id="{A73317AC-D1BF-4548-8415-674FA3E793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4A929A-03BD-4E4F-AC6C-0B01255EE728}"/>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307949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F8A5-D1E3-4302-95DE-6BEFD14951CB}"/>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B3D974-F5D7-4EF6-8089-5AEB1C960151}"/>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0AA2DC-BD41-424C-836E-ADEF7F10D23F}"/>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07BCBE-C845-4A3A-A07C-815BC78FD8A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FA709B-C32D-459E-BF40-0177EAD48814}"/>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EE5FE1-6CFD-4F7B-83B8-ECC180367870}"/>
              </a:ext>
            </a:extLst>
          </p:cNvPr>
          <p:cNvSpPr>
            <a:spLocks noGrp="1"/>
          </p:cNvSpPr>
          <p:nvPr>
            <p:ph type="dt" sz="half" idx="10"/>
          </p:nvPr>
        </p:nvSpPr>
        <p:spPr/>
        <p:txBody>
          <a:bodyPr/>
          <a:lstStyle/>
          <a:p>
            <a:fld id="{F333C940-8499-4886-B02D-852C2DF416B6}" type="datetimeFigureOut">
              <a:rPr lang="en-GB" smtClean="0"/>
              <a:t>26/09/2023</a:t>
            </a:fld>
            <a:endParaRPr lang="en-GB"/>
          </a:p>
        </p:txBody>
      </p:sp>
      <p:sp>
        <p:nvSpPr>
          <p:cNvPr id="8" name="Footer Placeholder 7">
            <a:extLst>
              <a:ext uri="{FF2B5EF4-FFF2-40B4-BE49-F238E27FC236}">
                <a16:creationId xmlns:a16="http://schemas.microsoft.com/office/drawing/2014/main" id="{B7CEA32B-2311-472E-A167-439BF7F1BF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E4C6CD-BC6E-4B2C-A6FB-82CED10C45FD}"/>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188406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D064-FF49-4346-AE8E-C41504946CD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818C0C-E9CE-4B35-83F2-35FF757F665C}"/>
              </a:ext>
            </a:extLst>
          </p:cNvPr>
          <p:cNvSpPr>
            <a:spLocks noGrp="1"/>
          </p:cNvSpPr>
          <p:nvPr>
            <p:ph type="dt" sz="half" idx="10"/>
          </p:nvPr>
        </p:nvSpPr>
        <p:spPr/>
        <p:txBody>
          <a:bodyPr/>
          <a:lstStyle/>
          <a:p>
            <a:fld id="{F333C940-8499-4886-B02D-852C2DF416B6}" type="datetimeFigureOut">
              <a:rPr lang="en-GB" smtClean="0"/>
              <a:t>26/09/2023</a:t>
            </a:fld>
            <a:endParaRPr lang="en-GB"/>
          </a:p>
        </p:txBody>
      </p:sp>
      <p:sp>
        <p:nvSpPr>
          <p:cNvPr id="4" name="Footer Placeholder 3">
            <a:extLst>
              <a:ext uri="{FF2B5EF4-FFF2-40B4-BE49-F238E27FC236}">
                <a16:creationId xmlns:a16="http://schemas.microsoft.com/office/drawing/2014/main" id="{BCAE82B0-B493-4D29-A844-D154028C50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D19477-975C-4076-98DB-A1489B1CF07C}"/>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159299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F6A46-51F0-4B66-8F9F-0CA4A191FEE6}"/>
              </a:ext>
            </a:extLst>
          </p:cNvPr>
          <p:cNvSpPr>
            <a:spLocks noGrp="1"/>
          </p:cNvSpPr>
          <p:nvPr>
            <p:ph type="dt" sz="half" idx="10"/>
          </p:nvPr>
        </p:nvSpPr>
        <p:spPr/>
        <p:txBody>
          <a:bodyPr/>
          <a:lstStyle/>
          <a:p>
            <a:fld id="{F333C940-8499-4886-B02D-852C2DF416B6}" type="datetimeFigureOut">
              <a:rPr lang="en-GB" smtClean="0"/>
              <a:t>26/09/2023</a:t>
            </a:fld>
            <a:endParaRPr lang="en-GB"/>
          </a:p>
        </p:txBody>
      </p:sp>
      <p:sp>
        <p:nvSpPr>
          <p:cNvPr id="3" name="Footer Placeholder 2">
            <a:extLst>
              <a:ext uri="{FF2B5EF4-FFF2-40B4-BE49-F238E27FC236}">
                <a16:creationId xmlns:a16="http://schemas.microsoft.com/office/drawing/2014/main" id="{0F54F74C-CCAD-4252-9765-727CD46A65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F2FE41-C009-49E3-857F-CEB9D5A3C283}"/>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189282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3184-5F30-4018-A714-A0E612F11A33}"/>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59B300-D3FA-416F-8F1B-65A5C0F96907}"/>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9334D4-B983-4DD3-8158-93CFF582B909}"/>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DF976122-2146-42AF-8AB5-0F5B27519781}"/>
              </a:ext>
            </a:extLst>
          </p:cNvPr>
          <p:cNvSpPr>
            <a:spLocks noGrp="1"/>
          </p:cNvSpPr>
          <p:nvPr>
            <p:ph type="dt" sz="half" idx="10"/>
          </p:nvPr>
        </p:nvSpPr>
        <p:spPr/>
        <p:txBody>
          <a:bodyPr/>
          <a:lstStyle/>
          <a:p>
            <a:fld id="{F333C940-8499-4886-B02D-852C2DF416B6}" type="datetimeFigureOut">
              <a:rPr lang="en-GB" smtClean="0"/>
              <a:t>26/09/2023</a:t>
            </a:fld>
            <a:endParaRPr lang="en-GB"/>
          </a:p>
        </p:txBody>
      </p:sp>
      <p:sp>
        <p:nvSpPr>
          <p:cNvPr id="6" name="Footer Placeholder 5">
            <a:extLst>
              <a:ext uri="{FF2B5EF4-FFF2-40B4-BE49-F238E27FC236}">
                <a16:creationId xmlns:a16="http://schemas.microsoft.com/office/drawing/2014/main" id="{E36359FF-BCFF-4D87-A942-9495982C61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1127E3-EA9C-4C8F-9F57-C5CAB6422268}"/>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36706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3.sv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2.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F271A4-857A-47E2-B337-93454925BFD0}"/>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BD5CF6-54D0-434D-85D8-231E6CC4A8C9}"/>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195BFE-4FF0-4F23-83FC-16EC71494F0F}"/>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3C940-8499-4886-B02D-852C2DF416B6}" type="datetimeFigureOut">
              <a:rPr lang="en-GB" smtClean="0"/>
              <a:t>26/09/2023</a:t>
            </a:fld>
            <a:endParaRPr lang="en-GB"/>
          </a:p>
        </p:txBody>
      </p:sp>
      <p:sp>
        <p:nvSpPr>
          <p:cNvPr id="5" name="Footer Placeholder 4">
            <a:extLst>
              <a:ext uri="{FF2B5EF4-FFF2-40B4-BE49-F238E27FC236}">
                <a16:creationId xmlns:a16="http://schemas.microsoft.com/office/drawing/2014/main" id="{28257ECF-2AC1-426C-90C6-33C48BFB9690}"/>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9697E7-58A6-4E7E-BB68-B1F434C18984}"/>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EE24B-5D2E-4616-964E-6FB0F004D8DB}" type="slidenum">
              <a:rPr lang="en-GB" smtClean="0"/>
              <a:t>‹#›</a:t>
            </a:fld>
            <a:endParaRPr lang="en-GB"/>
          </a:p>
        </p:txBody>
      </p:sp>
    </p:spTree>
    <p:extLst>
      <p:ext uri="{BB962C8B-B14F-4D97-AF65-F5344CB8AC3E}">
        <p14:creationId xmlns:p14="http://schemas.microsoft.com/office/powerpoint/2010/main" val="3285973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A449A-7064-8B4C-89EF-937484A734F5}"/>
              </a:ext>
            </a:extLst>
          </p:cNvPr>
          <p:cNvSpPr>
            <a:spLocks noGrp="1"/>
          </p:cNvSpPr>
          <p:nvPr>
            <p:ph type="title"/>
          </p:nvPr>
        </p:nvSpPr>
        <p:spPr>
          <a:xfrm>
            <a:off x="838200" y="1260000"/>
            <a:ext cx="10515600" cy="6084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598122A-0FC7-2C41-823F-6388FF948908}"/>
              </a:ext>
            </a:extLst>
          </p:cNvPr>
          <p:cNvSpPr>
            <a:spLocks noGrp="1"/>
          </p:cNvSpPr>
          <p:nvPr>
            <p:ph type="body" idx="1"/>
          </p:nvPr>
        </p:nvSpPr>
        <p:spPr>
          <a:xfrm>
            <a:off x="838200" y="1980000"/>
            <a:ext cx="10515600" cy="4351338"/>
          </a:xfrm>
          <a:prstGeom prst="rect">
            <a:avLst/>
          </a:prstGeom>
        </p:spPr>
        <p:txBody>
          <a:bodyPr vert="horz" lIns="72000" tIns="72000" rIns="72000" bIns="7200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9BEB48-A766-FE4E-9E18-F507E92E57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0A06E1F-515A-E647-80D4-FF2764DD78D2}" type="datetimeFigureOut">
              <a:rPr lang="en-US" smtClean="0"/>
              <a:pPr/>
              <a:t>9/26/2023</a:t>
            </a:fld>
            <a:endParaRPr lang="en-US"/>
          </a:p>
        </p:txBody>
      </p:sp>
      <p:sp>
        <p:nvSpPr>
          <p:cNvPr id="5" name="Footer Placeholder 4">
            <a:extLst>
              <a:ext uri="{FF2B5EF4-FFF2-40B4-BE49-F238E27FC236}">
                <a16:creationId xmlns:a16="http://schemas.microsoft.com/office/drawing/2014/main" id="{BF69EA05-5427-B744-BEF1-FF72FEED2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A022EEBB-62CC-0243-B944-A22AB80E9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7505F6A-5BF9-494C-98BC-D988C2CFFF49}" type="slidenum">
              <a:rPr lang="en-US" smtClean="0"/>
              <a:pPr/>
              <a:t>‹#›</a:t>
            </a:fld>
            <a:endParaRPr lang="en-US"/>
          </a:p>
        </p:txBody>
      </p:sp>
      <p:pic>
        <p:nvPicPr>
          <p:cNvPr id="7" name="Graphic 6">
            <a:extLst>
              <a:ext uri="{FF2B5EF4-FFF2-40B4-BE49-F238E27FC236}">
                <a16:creationId xmlns:a16="http://schemas.microsoft.com/office/drawing/2014/main" id="{045A389C-5036-3F46-AB74-A198C9E40BBE}"/>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900000" y="360000"/>
            <a:ext cx="2699775" cy="608400"/>
          </a:xfrm>
          <a:prstGeom prst="rect">
            <a:avLst/>
          </a:prstGeom>
        </p:spPr>
      </p:pic>
    </p:spTree>
    <p:extLst>
      <p:ext uri="{BB962C8B-B14F-4D97-AF65-F5344CB8AC3E}">
        <p14:creationId xmlns:p14="http://schemas.microsoft.com/office/powerpoint/2010/main" val="7240618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txStyles>
    <p:titleStyle>
      <a:lvl1pPr algn="l" defTabSz="914400" rtl="0" eaLnBrk="1" latinLnBrk="0" hangingPunct="1">
        <a:lnSpc>
          <a:spcPct val="90000"/>
        </a:lnSpc>
        <a:spcBef>
          <a:spcPct val="0"/>
        </a:spcBef>
        <a:buNone/>
        <a:defRPr sz="4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emf"/></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https://www.shropshire.gov.uk/public-health/jsna-data-beta/" TargetMode="Externa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BCCB59CE-C278-442E-DC36-9ED7B31A4D0B}"/>
              </a:ext>
            </a:extLst>
          </p:cNvPr>
          <p:cNvPicPr>
            <a:picLocks noChangeAspect="1"/>
          </p:cNvPicPr>
          <p:nvPr/>
        </p:nvPicPr>
        <p:blipFill rotWithShape="1">
          <a:blip r:embed="rId2">
            <a:extLst>
              <a:ext uri="{28A0092B-C50C-407E-A947-70E740481C1C}">
                <a14:useLocalDpi xmlns:a14="http://schemas.microsoft.com/office/drawing/2010/main" val="0"/>
              </a:ext>
            </a:extLst>
          </a:blip>
          <a:srcRect l="-698" t="24864" r="-653"/>
          <a:stretch/>
        </p:blipFill>
        <p:spPr>
          <a:xfrm>
            <a:off x="-4331" y="6400800"/>
            <a:ext cx="2907787" cy="455774"/>
          </a:xfrm>
          <a:prstGeom prst="rect">
            <a:avLst/>
          </a:prstGeom>
        </p:spPr>
      </p:pic>
      <p:sp>
        <p:nvSpPr>
          <p:cNvPr id="7" name="TextBox 6">
            <a:extLst>
              <a:ext uri="{FF2B5EF4-FFF2-40B4-BE49-F238E27FC236}">
                <a16:creationId xmlns:a16="http://schemas.microsoft.com/office/drawing/2014/main" id="{6EF1533C-2A52-4454-A5C0-AA564BFB90A0}"/>
              </a:ext>
            </a:extLst>
          </p:cNvPr>
          <p:cNvSpPr txBox="1"/>
          <p:nvPr/>
        </p:nvSpPr>
        <p:spPr>
          <a:xfrm>
            <a:off x="-4331" y="1137784"/>
            <a:ext cx="7899768" cy="3139321"/>
          </a:xfrm>
          <a:prstGeom prst="rect">
            <a:avLst/>
          </a:prstGeom>
          <a:noFill/>
        </p:spPr>
        <p:txBody>
          <a:bodyPr wrap="square" lIns="91440" tIns="45720" rIns="91440" bIns="45720" anchor="t">
            <a:spAutoFit/>
          </a:bodyPr>
          <a:lstStyle/>
          <a:p>
            <a:pPr marL="0" marR="0" lvl="0" indent="0" algn="ctr" defTabSz="914411" rtl="0" eaLnBrk="1" fontAlgn="auto" latinLnBrk="0" hangingPunct="1">
              <a:lnSpc>
                <a:spcPct val="90000"/>
              </a:lnSpc>
              <a:spcBef>
                <a:spcPct val="0"/>
              </a:spcBef>
              <a:spcAft>
                <a:spcPts val="0"/>
              </a:spcAft>
              <a:buClrTx/>
              <a:buSzTx/>
              <a:buFontTx/>
              <a:buNone/>
              <a:tabLst/>
              <a:defRPr/>
            </a:pPr>
            <a:r>
              <a:rPr kumimoji="0" lang="en-GB" sz="5400" i="0" u="none" strike="noStrike" kern="1200" cap="none" spc="0" normalizeH="0" baseline="0" noProof="0" dirty="0">
                <a:ln>
                  <a:noFill/>
                </a:ln>
                <a:solidFill>
                  <a:prstClr val="white"/>
                </a:solidFill>
                <a:effectLst/>
                <a:uLnTx/>
                <a:uFillTx/>
                <a:latin typeface="Arial"/>
                <a:ea typeface="+mj-lt"/>
                <a:cs typeface="Arial"/>
              </a:rPr>
              <a:t>Joint Strategic Needs Assessment (JSNA) Place-based Approach</a:t>
            </a:r>
            <a:br>
              <a:rPr lang="en-GB" sz="540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GB" altLang="en-US" sz="4000" i="0" u="none" strike="noStrike" kern="1200" cap="none" spc="0" normalizeH="0" baseline="0" noProof="0" dirty="0">
                <a:ln>
                  <a:noFill/>
                </a:ln>
                <a:solidFill>
                  <a:prstClr val="black"/>
                </a:solidFill>
                <a:effectLst/>
                <a:uLnTx/>
                <a:uFillTx/>
                <a:latin typeface="Arial"/>
                <a:cs typeface="Arial"/>
              </a:rPr>
              <a:t> </a:t>
            </a:r>
            <a:br>
              <a:rPr lang="en-GB" altLang="en-US" sz="4400"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kumimoji="0" lang="en-GB" sz="18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B608AB1-1A09-4E99-AA71-2B6018A24D78}"/>
              </a:ext>
            </a:extLst>
          </p:cNvPr>
          <p:cNvSpPr txBox="1"/>
          <p:nvPr/>
        </p:nvSpPr>
        <p:spPr>
          <a:xfrm>
            <a:off x="84735" y="3633852"/>
            <a:ext cx="7378765" cy="1754326"/>
          </a:xfrm>
          <a:prstGeom prst="rect">
            <a:avLst/>
          </a:prstGeom>
          <a:noFill/>
        </p:spPr>
        <p:txBody>
          <a:bodyPr wrap="square" lIns="91440" tIns="45720" rIns="91440" bIns="45720" anchor="t">
            <a:spAutoFit/>
          </a:bodyPr>
          <a:lstStyle/>
          <a:p>
            <a:pPr algn="ctr">
              <a:defRPr/>
            </a:pPr>
            <a:r>
              <a:rPr kumimoji="0" lang="en-GB" sz="5400" i="0" u="none" strike="noStrike" kern="1200" cap="none" spc="0" normalizeH="0" baseline="0" noProof="0" dirty="0">
                <a:ln>
                  <a:noFill/>
                </a:ln>
                <a:solidFill>
                  <a:prstClr val="white"/>
                </a:solidFill>
                <a:effectLst/>
                <a:uLnTx/>
                <a:uFillTx/>
                <a:latin typeface="Arial"/>
                <a:cs typeface="Arial"/>
              </a:rPr>
              <a:t>Stakeholder </a:t>
            </a:r>
            <a:r>
              <a:rPr lang="en-GB" sz="5400" dirty="0">
                <a:solidFill>
                  <a:prstClr val="white"/>
                </a:solidFill>
                <a:latin typeface="Arial"/>
                <a:cs typeface="Arial"/>
              </a:rPr>
              <a:t>Event:</a:t>
            </a:r>
            <a:endParaRPr lang="en-GB" sz="5400" dirty="0">
              <a:solidFill>
                <a:prstClr val="white"/>
              </a:solidFill>
              <a:latin typeface="Arial" panose="020B0604020202020204" pitchFamily="34" charset="0"/>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r>
              <a:rPr lang="en-GB" sz="5400" dirty="0">
                <a:solidFill>
                  <a:prstClr val="white"/>
                </a:solidFill>
                <a:latin typeface="Arial"/>
                <a:cs typeface="Arial"/>
              </a:rPr>
              <a:t>Oswestry </a:t>
            </a:r>
            <a:endParaRPr lang="en-GB" sz="5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68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2962BB5-FE36-4D8E-9E37-6E3770FE2B5A}"/>
              </a:ext>
            </a:extLst>
          </p:cNvPr>
          <p:cNvGraphicFramePr>
            <a:graphicFrameLocks noGrp="1"/>
          </p:cNvGraphicFramePr>
          <p:nvPr>
            <p:extLst>
              <p:ext uri="{D42A27DB-BD31-4B8C-83A1-F6EECF244321}">
                <p14:modId xmlns:p14="http://schemas.microsoft.com/office/powerpoint/2010/main" val="4190404695"/>
              </p:ext>
            </p:extLst>
          </p:nvPr>
        </p:nvGraphicFramePr>
        <p:xfrm>
          <a:off x="565080" y="287676"/>
          <a:ext cx="11301572" cy="6351988"/>
        </p:xfrm>
        <a:graphic>
          <a:graphicData uri="http://schemas.openxmlformats.org/drawingml/2006/table">
            <a:tbl>
              <a:tblPr/>
              <a:tblGrid>
                <a:gridCol w="2149151">
                  <a:extLst>
                    <a:ext uri="{9D8B030D-6E8A-4147-A177-3AD203B41FA5}">
                      <a16:colId xmlns:a16="http://schemas.microsoft.com/office/drawing/2014/main" val="958284373"/>
                    </a:ext>
                  </a:extLst>
                </a:gridCol>
                <a:gridCol w="1179675">
                  <a:extLst>
                    <a:ext uri="{9D8B030D-6E8A-4147-A177-3AD203B41FA5}">
                      <a16:colId xmlns:a16="http://schemas.microsoft.com/office/drawing/2014/main" val="2530913896"/>
                    </a:ext>
                  </a:extLst>
                </a:gridCol>
                <a:gridCol w="1099334">
                  <a:extLst>
                    <a:ext uri="{9D8B030D-6E8A-4147-A177-3AD203B41FA5}">
                      <a16:colId xmlns:a16="http://schemas.microsoft.com/office/drawing/2014/main" val="1654318012"/>
                    </a:ext>
                  </a:extLst>
                </a:gridCol>
                <a:gridCol w="1031177">
                  <a:extLst>
                    <a:ext uri="{9D8B030D-6E8A-4147-A177-3AD203B41FA5}">
                      <a16:colId xmlns:a16="http://schemas.microsoft.com/office/drawing/2014/main" val="2434530196"/>
                    </a:ext>
                  </a:extLst>
                </a:gridCol>
                <a:gridCol w="815194">
                  <a:extLst>
                    <a:ext uri="{9D8B030D-6E8A-4147-A177-3AD203B41FA5}">
                      <a16:colId xmlns:a16="http://schemas.microsoft.com/office/drawing/2014/main" val="1808964727"/>
                    </a:ext>
                  </a:extLst>
                </a:gridCol>
                <a:gridCol w="1012820">
                  <a:extLst>
                    <a:ext uri="{9D8B030D-6E8A-4147-A177-3AD203B41FA5}">
                      <a16:colId xmlns:a16="http://schemas.microsoft.com/office/drawing/2014/main" val="142843279"/>
                    </a:ext>
                  </a:extLst>
                </a:gridCol>
                <a:gridCol w="1494523">
                  <a:extLst>
                    <a:ext uri="{9D8B030D-6E8A-4147-A177-3AD203B41FA5}">
                      <a16:colId xmlns:a16="http://schemas.microsoft.com/office/drawing/2014/main" val="1098402783"/>
                    </a:ext>
                  </a:extLst>
                </a:gridCol>
                <a:gridCol w="1259849">
                  <a:extLst>
                    <a:ext uri="{9D8B030D-6E8A-4147-A177-3AD203B41FA5}">
                      <a16:colId xmlns:a16="http://schemas.microsoft.com/office/drawing/2014/main" val="3439099346"/>
                    </a:ext>
                  </a:extLst>
                </a:gridCol>
                <a:gridCol w="1259849">
                  <a:extLst>
                    <a:ext uri="{9D8B030D-6E8A-4147-A177-3AD203B41FA5}">
                      <a16:colId xmlns:a16="http://schemas.microsoft.com/office/drawing/2014/main" val="475676302"/>
                    </a:ext>
                  </a:extLst>
                </a:gridCol>
              </a:tblGrid>
              <a:tr h="267672">
                <a:tc>
                  <a:txBody>
                    <a:bodyPr/>
                    <a:lstStyle/>
                    <a:p>
                      <a:pPr algn="l" fontAlgn="auto"/>
                      <a:r>
                        <a:rPr lang="en-GB" sz="1100" b="1" i="0" u="none" strike="noStrike">
                          <a:solidFill>
                            <a:srgbClr val="000000"/>
                          </a:solidFill>
                          <a:effectLst/>
                          <a:latin typeface="Arial" panose="020B0604020202020204" pitchFamily="34" charset="0"/>
                        </a:rPr>
                        <a:t>​</a:t>
                      </a: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gridSpan="8">
                  <a:txBody>
                    <a:bodyPr/>
                    <a:lstStyle/>
                    <a:p>
                      <a:pPr algn="ctr" fontAlgn="base"/>
                      <a:r>
                        <a:rPr lang="en-GB" sz="1100" b="1" i="0" u="none" strike="noStrike">
                          <a:solidFill>
                            <a:srgbClr val="000000"/>
                          </a:solidFill>
                          <a:effectLst/>
                          <a:latin typeface="Arial" panose="020B0604020202020204" pitchFamily="34" charset="0"/>
                        </a:rPr>
                        <a:t>Ranking of Ward in Indicator out of 62 wards in Shropshire – lowest number is worse</a:t>
                      </a:r>
                      <a:r>
                        <a:rPr lang="en-GB" sz="1100" b="0" i="0">
                          <a:solidFill>
                            <a:srgbClr val="000000"/>
                          </a:solidFill>
                          <a:effectLst/>
                          <a:latin typeface="Arial" panose="020B0604020202020204" pitchFamily="34" charset="0"/>
                        </a:rPr>
                        <a:t>​</a:t>
                      </a:r>
                      <a:endParaRPr lang="en-GB" sz="11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43313196"/>
                  </a:ext>
                </a:extLst>
              </a:tr>
              <a:tr h="721188">
                <a:tc>
                  <a:txBody>
                    <a:bodyPr/>
                    <a:lstStyle/>
                    <a:p>
                      <a:pPr algn="l" fontAlgn="base"/>
                      <a:r>
                        <a:rPr lang="en-GB" sz="1200" b="1" i="0" u="none" strike="noStrike">
                          <a:solidFill>
                            <a:srgbClr val="000000"/>
                          </a:solidFill>
                          <a:effectLst/>
                          <a:latin typeface="Calibri" panose="020F0502020204030204" pitchFamily="34" charset="0"/>
                        </a:rPr>
                        <a:t>Indicator</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l" fontAlgn="base"/>
                      <a:r>
                        <a:rPr lang="en-GB" sz="1200" b="1" i="0" u="none" strike="noStrike">
                          <a:solidFill>
                            <a:srgbClr val="000000"/>
                          </a:solidFill>
                          <a:effectLst/>
                          <a:latin typeface="Calibri" panose="020F0502020204030204" pitchFamily="34" charset="0"/>
                        </a:rPr>
                        <a:t>Oswestry East</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l" fontAlgn="base"/>
                      <a:r>
                        <a:rPr lang="en-GB" sz="1200" b="1" i="0" u="none" strike="noStrike">
                          <a:solidFill>
                            <a:srgbClr val="000000"/>
                          </a:solidFill>
                          <a:effectLst/>
                          <a:latin typeface="Calibri" panose="020F0502020204030204" pitchFamily="34" charset="0"/>
                        </a:rPr>
                        <a:t>Oswestry West</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l" fontAlgn="base"/>
                      <a:r>
                        <a:rPr lang="en-GB" sz="1200" b="1" i="0" u="none" strike="noStrike">
                          <a:solidFill>
                            <a:srgbClr val="000000"/>
                          </a:solidFill>
                          <a:effectLst/>
                          <a:latin typeface="Calibri" panose="020F0502020204030204" pitchFamily="34" charset="0"/>
                        </a:rPr>
                        <a:t>St Martin's</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l" fontAlgn="base"/>
                      <a:r>
                        <a:rPr lang="en-GB" sz="1200" b="1" i="0" u="none" strike="noStrike">
                          <a:solidFill>
                            <a:srgbClr val="000000"/>
                          </a:solidFill>
                          <a:effectLst/>
                          <a:latin typeface="Calibri" panose="020F0502020204030204" pitchFamily="34" charset="0"/>
                        </a:rPr>
                        <a:t>Oswestry South</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l" fontAlgn="base"/>
                      <a:r>
                        <a:rPr lang="en-GB" sz="1200" b="1" i="0" u="none" strike="noStrike">
                          <a:solidFill>
                            <a:srgbClr val="000000"/>
                          </a:solidFill>
                          <a:effectLst/>
                          <a:latin typeface="Calibri" panose="020F0502020204030204" pitchFamily="34" charset="0"/>
                        </a:rPr>
                        <a:t>St Oswald</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l" fontAlgn="base"/>
                      <a:r>
                        <a:rPr lang="en-GB" sz="1200" b="1" i="0" u="none" strike="noStrike">
                          <a:solidFill>
                            <a:srgbClr val="000000"/>
                          </a:solidFill>
                          <a:effectLst/>
                          <a:latin typeface="Calibri" panose="020F0502020204030204" pitchFamily="34" charset="0"/>
                        </a:rPr>
                        <a:t>Gobowen, Selattyn and Weston Rhyn</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l" fontAlgn="base"/>
                      <a:r>
                        <a:rPr lang="en-GB" sz="1200" b="1" i="0" u="none" strike="noStrike">
                          <a:solidFill>
                            <a:srgbClr val="000000"/>
                          </a:solidFill>
                          <a:effectLst/>
                          <a:latin typeface="Calibri" panose="020F0502020204030204" pitchFamily="34" charset="0"/>
                        </a:rPr>
                        <a:t>Llanymynech</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l" fontAlgn="base"/>
                      <a:r>
                        <a:rPr lang="en-GB" sz="1200" b="1" i="0" u="none" strike="noStrike">
                          <a:solidFill>
                            <a:srgbClr val="000000"/>
                          </a:solidFill>
                          <a:effectLst/>
                          <a:latin typeface="Calibri" panose="020F0502020204030204" pitchFamily="34" charset="0"/>
                        </a:rPr>
                        <a:t>Ruyton</a:t>
                      </a:r>
                    </a:p>
                    <a:p>
                      <a:pPr algn="l" fontAlgn="base"/>
                      <a:r>
                        <a:rPr lang="en-GB" sz="1200" b="1" i="0" u="none" strike="noStrike">
                          <a:solidFill>
                            <a:srgbClr val="000000"/>
                          </a:solidFill>
                          <a:effectLst/>
                          <a:latin typeface="Calibri" panose="020F0502020204030204" pitchFamily="34" charset="0"/>
                        </a:rPr>
                        <a:t> and Baschurch</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1927270987"/>
                  </a:ext>
                </a:extLst>
              </a:tr>
              <a:tr h="267672">
                <a:tc>
                  <a:txBody>
                    <a:bodyPr/>
                    <a:lstStyle/>
                    <a:p>
                      <a:pPr algn="l" fontAlgn="base"/>
                      <a:r>
                        <a:rPr lang="en-GB" sz="1200" b="0" i="0" u="none" strike="noStrike">
                          <a:solidFill>
                            <a:srgbClr val="000000"/>
                          </a:solidFill>
                          <a:effectLst/>
                          <a:latin typeface="Calibri" panose="020F0502020204030204" pitchFamily="34" charset="0"/>
                        </a:rPr>
                        <a:t>Unemployment</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16</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9</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29</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41</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25</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54</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47</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1357276873"/>
                  </a:ext>
                </a:extLst>
              </a:tr>
              <a:tr h="498912">
                <a:tc>
                  <a:txBody>
                    <a:bodyPr/>
                    <a:lstStyle/>
                    <a:p>
                      <a:pPr algn="l" fontAlgn="base"/>
                      <a:r>
                        <a:rPr lang="en-GB" sz="1200" b="0" i="0" u="none" strike="noStrike">
                          <a:solidFill>
                            <a:srgbClr val="000000"/>
                          </a:solidFill>
                          <a:effectLst/>
                          <a:latin typeface="Calibri" panose="020F0502020204030204" pitchFamily="34" charset="0"/>
                        </a:rPr>
                        <a:t>Child Poverty, English Indices of Deprivation, 2019</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10</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8</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12</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41</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32</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20</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38</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54</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768883391"/>
                  </a:ext>
                </a:extLst>
              </a:tr>
              <a:tr h="657830">
                <a:tc>
                  <a:txBody>
                    <a:bodyPr/>
                    <a:lstStyle/>
                    <a:p>
                      <a:pPr algn="l" fontAlgn="base"/>
                      <a:r>
                        <a:rPr lang="en-GB" sz="1200" b="0" i="0" u="none" strike="noStrike">
                          <a:solidFill>
                            <a:srgbClr val="000000"/>
                          </a:solidFill>
                          <a:effectLst/>
                          <a:latin typeface="Calibri" panose="020F0502020204030204" pitchFamily="34" charset="0"/>
                        </a:rPr>
                        <a:t>Income deprivation, English Indices of Deprivation, 2019</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8</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9</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12</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18</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32</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18</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50</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59</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2935697144"/>
                  </a:ext>
                </a:extLst>
              </a:tr>
              <a:tr h="267672">
                <a:tc>
                  <a:txBody>
                    <a:bodyPr/>
                    <a:lstStyle/>
                    <a:p>
                      <a:pPr algn="l" fontAlgn="base"/>
                      <a:r>
                        <a:rPr lang="en-GB" sz="1200" b="0" i="0" u="none" strike="noStrike">
                          <a:solidFill>
                            <a:srgbClr val="000000"/>
                          </a:solidFill>
                          <a:effectLst/>
                          <a:latin typeface="Calibri" panose="020F0502020204030204" pitchFamily="34" charset="0"/>
                        </a:rPr>
                        <a:t>IMD Score, 2019</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19</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15</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24</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26</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37</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28</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24</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60</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3636052685"/>
                  </a:ext>
                </a:extLst>
              </a:tr>
              <a:tr h="359735">
                <a:tc>
                  <a:txBody>
                    <a:bodyPr/>
                    <a:lstStyle/>
                    <a:p>
                      <a:pPr algn="l" fontAlgn="base"/>
                      <a:r>
                        <a:rPr lang="en-GB" sz="1200" b="0" i="0" u="none" strike="noStrike">
                          <a:solidFill>
                            <a:srgbClr val="000000"/>
                          </a:solidFill>
                          <a:effectLst/>
                          <a:latin typeface="Calibri" panose="020F0502020204030204" pitchFamily="34" charset="0"/>
                        </a:rPr>
                        <a:t>Long term unemployment</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9</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30</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2</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48</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40</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27</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53</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2536286570"/>
                  </a:ext>
                </a:extLst>
              </a:tr>
              <a:tr h="657830">
                <a:tc>
                  <a:txBody>
                    <a:bodyPr/>
                    <a:lstStyle/>
                    <a:p>
                      <a:pPr algn="l" fontAlgn="base"/>
                      <a:r>
                        <a:rPr lang="en-GB" sz="1200" b="0" i="0" u="none" strike="noStrike">
                          <a:solidFill>
                            <a:srgbClr val="000000"/>
                          </a:solidFill>
                          <a:effectLst/>
                          <a:latin typeface="Calibri" panose="020F0502020204030204" pitchFamily="34" charset="0"/>
                        </a:rPr>
                        <a:t>General fertility rate: live births per 1,000 women aged 15-44 years</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23</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34</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19</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57</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20</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44</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40</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38</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3703412566"/>
                  </a:ext>
                </a:extLst>
              </a:tr>
              <a:tr h="359735">
                <a:tc>
                  <a:txBody>
                    <a:bodyPr/>
                    <a:lstStyle/>
                    <a:p>
                      <a:pPr algn="l" fontAlgn="base"/>
                      <a:r>
                        <a:rPr lang="en-GB" sz="1200" b="0" i="0" u="none" strike="noStrike">
                          <a:solidFill>
                            <a:srgbClr val="000000"/>
                          </a:solidFill>
                          <a:effectLst/>
                          <a:latin typeface="Calibri" panose="020F0502020204030204" pitchFamily="34" charset="0"/>
                        </a:rPr>
                        <a:t>Low birth weight of live babies</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8</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31</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11</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22</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9</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45</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55</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34</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2063725922"/>
                  </a:ext>
                </a:extLst>
              </a:tr>
              <a:tr h="638088">
                <a:tc>
                  <a:txBody>
                    <a:bodyPr/>
                    <a:lstStyle/>
                    <a:p>
                      <a:pPr algn="l" fontAlgn="base"/>
                      <a:r>
                        <a:rPr lang="en-GB" sz="1200" b="0" i="0" u="none" strike="noStrike">
                          <a:solidFill>
                            <a:srgbClr val="000000"/>
                          </a:solidFill>
                          <a:effectLst/>
                          <a:latin typeface="Calibri" panose="020F0502020204030204" pitchFamily="34" charset="0"/>
                        </a:rPr>
                        <a:t>A&amp;E attendances in under 5 years old, three year average</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45</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54</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62</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57</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61</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60</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46</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36</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3162970560"/>
                  </a:ext>
                </a:extLst>
              </a:tr>
              <a:tr h="498912">
                <a:tc>
                  <a:txBody>
                    <a:bodyPr/>
                    <a:lstStyle/>
                    <a:p>
                      <a:pPr algn="l" fontAlgn="base"/>
                      <a:r>
                        <a:rPr lang="en-GB" sz="1200" b="0" i="0" u="none" strike="noStrike">
                          <a:solidFill>
                            <a:srgbClr val="000000"/>
                          </a:solidFill>
                          <a:effectLst/>
                          <a:latin typeface="Calibri" panose="020F0502020204030204" pitchFamily="34" charset="0"/>
                        </a:rPr>
                        <a:t>Emergency admissions in under 5s</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58</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57</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63</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59</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60</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61</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45</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36</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3457729371"/>
                  </a:ext>
                </a:extLst>
              </a:tr>
              <a:tr h="657830">
                <a:tc>
                  <a:txBody>
                    <a:bodyPr/>
                    <a:lstStyle/>
                    <a:p>
                      <a:pPr algn="l" fontAlgn="base"/>
                      <a:r>
                        <a:rPr lang="en-GB" sz="1200" b="0" i="0" u="none" strike="noStrike">
                          <a:solidFill>
                            <a:srgbClr val="000000"/>
                          </a:solidFill>
                          <a:effectLst/>
                          <a:latin typeface="Calibri" panose="020F0502020204030204" pitchFamily="34" charset="0"/>
                        </a:rPr>
                        <a:t>Emergency hospital admissions for injuries in under 15 years old</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57</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61</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62</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60</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58</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63</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38</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0" i="0" u="none" strike="noStrike">
                          <a:solidFill>
                            <a:srgbClr val="000000"/>
                          </a:solidFill>
                          <a:effectLst/>
                          <a:latin typeface="Calibri" panose="020F0502020204030204" pitchFamily="34" charset="0"/>
                        </a:rPr>
                        <a:t>35</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4014684468"/>
                  </a:ext>
                </a:extLst>
              </a:tr>
              <a:tr h="498912">
                <a:tc>
                  <a:txBody>
                    <a:bodyPr/>
                    <a:lstStyle/>
                    <a:p>
                      <a:pPr algn="l" fontAlgn="base"/>
                      <a:r>
                        <a:rPr lang="en-GB" sz="1200" b="1" i="0" u="none" strike="noStrike">
                          <a:solidFill>
                            <a:srgbClr val="000000"/>
                          </a:solidFill>
                          <a:effectLst/>
                          <a:latin typeface="Calibri" panose="020F0502020204030204" pitchFamily="34" charset="0"/>
                        </a:rPr>
                        <a:t>RANK OF AVERAGE RANK (lower number is worse)</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b">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1" i="0" u="none" strike="noStrike">
                          <a:solidFill>
                            <a:srgbClr val="000000"/>
                          </a:solidFill>
                          <a:effectLst/>
                          <a:latin typeface="Calibri" panose="020F0502020204030204" pitchFamily="34" charset="0"/>
                        </a:rPr>
                        <a:t>14</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1" i="0" u="none" strike="noStrike">
                          <a:solidFill>
                            <a:srgbClr val="000000"/>
                          </a:solidFill>
                          <a:effectLst/>
                          <a:latin typeface="Calibri" panose="020F0502020204030204" pitchFamily="34" charset="0"/>
                        </a:rPr>
                        <a:t>24</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1" i="0" u="none" strike="noStrike">
                          <a:solidFill>
                            <a:srgbClr val="000000"/>
                          </a:solidFill>
                          <a:effectLst/>
                          <a:latin typeface="Calibri" panose="020F0502020204030204" pitchFamily="34" charset="0"/>
                        </a:rPr>
                        <a:t>30</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1" i="0" u="none" strike="noStrike">
                          <a:solidFill>
                            <a:srgbClr val="000000"/>
                          </a:solidFill>
                          <a:effectLst/>
                          <a:latin typeface="Calibri" panose="020F0502020204030204" pitchFamily="34" charset="0"/>
                        </a:rPr>
                        <a:t>33</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1" i="0" u="none" strike="noStrike">
                          <a:solidFill>
                            <a:srgbClr val="000000"/>
                          </a:solidFill>
                          <a:effectLst/>
                          <a:latin typeface="Calibri" panose="020F0502020204030204" pitchFamily="34" charset="0"/>
                        </a:rPr>
                        <a:t>50</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1" i="0" u="none" strike="noStrike">
                          <a:solidFill>
                            <a:srgbClr val="000000"/>
                          </a:solidFill>
                          <a:effectLst/>
                          <a:latin typeface="Calibri" panose="020F0502020204030204" pitchFamily="34" charset="0"/>
                        </a:rPr>
                        <a:t>52</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1" i="0" u="none" strike="noStrike">
                          <a:solidFill>
                            <a:srgbClr val="000000"/>
                          </a:solidFill>
                          <a:effectLst/>
                          <a:latin typeface="Calibri" panose="020F0502020204030204" pitchFamily="34" charset="0"/>
                        </a:rPr>
                        <a:t>53</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tc>
                  <a:txBody>
                    <a:bodyPr/>
                    <a:lstStyle/>
                    <a:p>
                      <a:pPr algn="ctr" fontAlgn="base"/>
                      <a:r>
                        <a:rPr lang="en-GB" sz="1200" b="1" i="0" u="none" strike="noStrike">
                          <a:solidFill>
                            <a:srgbClr val="000000"/>
                          </a:solidFill>
                          <a:effectLst/>
                          <a:latin typeface="Calibri" panose="020F0502020204030204" pitchFamily="34" charset="0"/>
                        </a:rPr>
                        <a:t>59</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62385" marR="62385" marT="31192" marB="31192" anchor="ctr">
                    <a:lnL w="10790" cap="flat" cmpd="sng" algn="ctr">
                      <a:solidFill>
                        <a:srgbClr val="000000"/>
                      </a:solidFill>
                      <a:prstDash val="solid"/>
                      <a:round/>
                      <a:headEnd type="none" w="med" len="med"/>
                      <a:tailEnd type="none" w="med" len="med"/>
                    </a:lnL>
                    <a:lnR w="10790" cap="flat" cmpd="sng" algn="ctr">
                      <a:solidFill>
                        <a:srgbClr val="000000"/>
                      </a:solidFill>
                      <a:prstDash val="solid"/>
                      <a:round/>
                      <a:headEnd type="none" w="med" len="med"/>
                      <a:tailEnd type="none" w="med" len="med"/>
                    </a:lnR>
                    <a:lnT w="10790" cap="flat" cmpd="sng" algn="ctr">
                      <a:solidFill>
                        <a:srgbClr val="000000"/>
                      </a:solidFill>
                      <a:prstDash val="solid"/>
                      <a:round/>
                      <a:headEnd type="none" w="med" len="med"/>
                      <a:tailEnd type="none" w="med" len="med"/>
                    </a:lnT>
                    <a:lnB w="1079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3204915316"/>
                  </a:ext>
                </a:extLst>
              </a:tr>
            </a:tbl>
          </a:graphicData>
        </a:graphic>
      </p:graphicFrame>
      <p:sp>
        <p:nvSpPr>
          <p:cNvPr id="6" name="Rectangle 1">
            <a:extLst>
              <a:ext uri="{FF2B5EF4-FFF2-40B4-BE49-F238E27FC236}">
                <a16:creationId xmlns:a16="http://schemas.microsoft.com/office/drawing/2014/main" id="{2738DB6B-88A0-4EC9-83F9-2B0BADA99499}"/>
              </a:ext>
            </a:extLst>
          </p:cNvPr>
          <p:cNvSpPr>
            <a:spLocks noGrp="1" noChangeArrowheads="1"/>
          </p:cNvSpPr>
          <p:nvPr>
            <p:ph type="body" sz="half" idx="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115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7200-469F-41A3-A3BF-EAF1ED802CFC}"/>
              </a:ext>
            </a:extLst>
          </p:cNvPr>
          <p:cNvSpPr>
            <a:spLocks noGrp="1"/>
          </p:cNvSpPr>
          <p:nvPr>
            <p:ph type="title"/>
          </p:nvPr>
        </p:nvSpPr>
        <p:spPr>
          <a:xfrm>
            <a:off x="3719736" y="314333"/>
            <a:ext cx="7772400" cy="288032"/>
          </a:xfrm>
        </p:spPr>
        <p:txBody>
          <a:bodyPr>
            <a:noAutofit/>
          </a:bodyPr>
          <a:lstStyle/>
          <a:p>
            <a:r>
              <a:rPr lang="en-GB" sz="3400">
                <a:latin typeface="Arial" panose="020B0604020202020204" pitchFamily="34" charset="0"/>
                <a:cs typeface="Arial" panose="020B0604020202020204" pitchFamily="34" charset="0"/>
              </a:rPr>
              <a:t>Smoking in Pregnancy</a:t>
            </a:r>
          </a:p>
        </p:txBody>
      </p:sp>
      <p:graphicFrame>
        <p:nvGraphicFramePr>
          <p:cNvPr id="4" name="Table 4">
            <a:extLst>
              <a:ext uri="{FF2B5EF4-FFF2-40B4-BE49-F238E27FC236}">
                <a16:creationId xmlns:a16="http://schemas.microsoft.com/office/drawing/2014/main" id="{7F61C692-5BD1-463F-B856-FAF69B1572A6}"/>
              </a:ext>
            </a:extLst>
          </p:cNvPr>
          <p:cNvGraphicFramePr>
            <a:graphicFrameLocks noGrp="1"/>
          </p:cNvGraphicFramePr>
          <p:nvPr>
            <p:ph idx="1"/>
          </p:nvPr>
        </p:nvGraphicFramePr>
        <p:xfrm>
          <a:off x="2028099" y="4975475"/>
          <a:ext cx="8122216" cy="1280160"/>
        </p:xfrm>
        <a:graphic>
          <a:graphicData uri="http://schemas.openxmlformats.org/drawingml/2006/table">
            <a:tbl>
              <a:tblPr firstRow="1" bandRow="1">
                <a:tableStyleId>{5C22544A-7EE6-4342-B048-85BDC9FD1C3A}</a:tableStyleId>
              </a:tblPr>
              <a:tblGrid>
                <a:gridCol w="2565914">
                  <a:extLst>
                    <a:ext uri="{9D8B030D-6E8A-4147-A177-3AD203B41FA5}">
                      <a16:colId xmlns:a16="http://schemas.microsoft.com/office/drawing/2014/main" val="415279419"/>
                    </a:ext>
                  </a:extLst>
                </a:gridCol>
                <a:gridCol w="1995710">
                  <a:extLst>
                    <a:ext uri="{9D8B030D-6E8A-4147-A177-3AD203B41FA5}">
                      <a16:colId xmlns:a16="http://schemas.microsoft.com/office/drawing/2014/main" val="1315095057"/>
                    </a:ext>
                  </a:extLst>
                </a:gridCol>
                <a:gridCol w="1761520">
                  <a:extLst>
                    <a:ext uri="{9D8B030D-6E8A-4147-A177-3AD203B41FA5}">
                      <a16:colId xmlns:a16="http://schemas.microsoft.com/office/drawing/2014/main" val="2878079360"/>
                    </a:ext>
                  </a:extLst>
                </a:gridCol>
                <a:gridCol w="1799072">
                  <a:extLst>
                    <a:ext uri="{9D8B030D-6E8A-4147-A177-3AD203B41FA5}">
                      <a16:colId xmlns:a16="http://schemas.microsoft.com/office/drawing/2014/main" val="380714245"/>
                    </a:ext>
                  </a:extLst>
                </a:gridCol>
              </a:tblGrid>
              <a:tr h="0">
                <a:tc>
                  <a:txBody>
                    <a:bodyPr/>
                    <a:lstStyle/>
                    <a:p>
                      <a:r>
                        <a:rPr lang="en-GB" sz="1000">
                          <a:solidFill>
                            <a:schemeClr val="tx1"/>
                          </a:solidFill>
                        </a:rPr>
                        <a:t>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solidFill>
                            <a:schemeClr val="tx1"/>
                          </a:solidFill>
                        </a:rPr>
                        <a:t>Oswestry Place Plan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solidFill>
                            <a:schemeClr val="tx1"/>
                          </a:solidFill>
                        </a:rPr>
                        <a:t>Shropshire Overall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solidFill>
                            <a:schemeClr val="tx1"/>
                          </a:solidFill>
                        </a:rPr>
                        <a:t>Highley % v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8455794"/>
                  </a:ext>
                </a:extLst>
              </a:tr>
              <a:tr h="0">
                <a:tc>
                  <a:txBody>
                    <a:bodyPr/>
                    <a:lstStyle/>
                    <a:p>
                      <a:r>
                        <a:rPr lang="en-GB" sz="1000"/>
                        <a:t>Number of deliveries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940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10,289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105885"/>
                  </a:ext>
                </a:extLst>
              </a:tr>
              <a:tr h="0">
                <a:tc>
                  <a:txBody>
                    <a:bodyPr/>
                    <a:lstStyle/>
                    <a:p>
                      <a:r>
                        <a:rPr lang="en-GB" sz="1000"/>
                        <a:t>Percentage of mothers who were known to be smoking at time of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16.5%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6946916"/>
                  </a:ext>
                </a:extLst>
              </a:tr>
              <a:tr h="0">
                <a:tc>
                  <a:txBody>
                    <a:bodyPr/>
                    <a:lstStyle/>
                    <a:p>
                      <a:r>
                        <a:rPr lang="en-GB" sz="1000"/>
                        <a:t>Percentage of mothers who were known to be smoking at time of booking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17.6%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787699"/>
                  </a:ext>
                </a:extLst>
              </a:tr>
            </a:tbl>
          </a:graphicData>
        </a:graphic>
      </p:graphicFrame>
      <p:sp>
        <p:nvSpPr>
          <p:cNvPr id="5" name="TextBox 4">
            <a:extLst>
              <a:ext uri="{FF2B5EF4-FFF2-40B4-BE49-F238E27FC236}">
                <a16:creationId xmlns:a16="http://schemas.microsoft.com/office/drawing/2014/main" id="{5CE6A715-C4BA-4D74-941D-1871A763FF4C}"/>
              </a:ext>
            </a:extLst>
          </p:cNvPr>
          <p:cNvSpPr txBox="1"/>
          <p:nvPr/>
        </p:nvSpPr>
        <p:spPr>
          <a:xfrm>
            <a:off x="133166" y="1242446"/>
            <a:ext cx="11691890" cy="3416320"/>
          </a:xfrm>
          <a:prstGeom prst="rect">
            <a:avLst/>
          </a:prstGeom>
          <a:noFill/>
        </p:spPr>
        <p:txBody>
          <a:bodyPr wrap="square" rtlCol="0">
            <a:spAutoFit/>
          </a:bodyPr>
          <a:lstStyle/>
          <a:p>
            <a:r>
              <a:rPr lang="en-GB" sz="1200" b="1"/>
              <a:t>Background</a:t>
            </a:r>
          </a:p>
          <a:p>
            <a:r>
              <a:rPr lang="en-GB" sz="1200"/>
              <a:t>Smoking in pregnancy has long been recognised as having significantly negative health impacts for the growth and development of the baby and the health of the mother including complications in labour, miscarriage, still birth, premature birth and low birth weight. Reduced smoking in pregnancy will have health benefits for both mother and child and reduced costs to the NHS.</a:t>
            </a:r>
          </a:p>
          <a:p>
            <a:endParaRPr lang="en-GB" sz="1200"/>
          </a:p>
          <a:p>
            <a:r>
              <a:rPr lang="en-GB" sz="1200" b="1"/>
              <a:t>Methodology</a:t>
            </a:r>
          </a:p>
          <a:p>
            <a:r>
              <a:rPr lang="en-GB" sz="1200"/>
              <a:t>Smoking at time of delivery is the number of mothers known to be smokers at time of delivery as a percentage of all maternities (live or still birth). The Place Plan area figures are based on those mothers who lived in that place plan area who delivered a child at Shrewsbury and Telford Hospitals Trust (SATH). Because there are very few deliveries in some of the place plan areas in one year, these figures are the combination of the last 5 years – 2016/17 to 2020/21. The Oswestry % v Shropshire is a statistical comparison of the two areas to take into account the different number of children in those areas, based on a 95% confidence interval using the Wilson scoring method.</a:t>
            </a:r>
          </a:p>
          <a:p>
            <a:endParaRPr lang="en-GB" sz="1200"/>
          </a:p>
          <a:p>
            <a:r>
              <a:rPr lang="en-GB" sz="1200" b="1"/>
              <a:t>Caveats</a:t>
            </a:r>
          </a:p>
          <a:p>
            <a:r>
              <a:rPr lang="en-GB" sz="1200"/>
              <a:t>The data shown here concerns mothers who delivered a child at SATH only, not mothers from the area who delivered in other hospital providers.</a:t>
            </a:r>
          </a:p>
          <a:p>
            <a:endParaRPr lang="en-GB" sz="1200"/>
          </a:p>
          <a:p>
            <a:r>
              <a:rPr lang="en-GB" sz="1200" b="1"/>
              <a:t>Results</a:t>
            </a:r>
          </a:p>
          <a:p>
            <a:r>
              <a:rPr lang="en-GB" sz="1200"/>
              <a:t>Oswestry had 940 deliveries in this 5 year period, which is the 2</a:t>
            </a:r>
            <a:r>
              <a:rPr lang="en-GB" sz="1200" baseline="30000"/>
              <a:t>nd</a:t>
            </a:r>
            <a:r>
              <a:rPr lang="en-GB" sz="1200"/>
              <a:t> highest of all place plan areas behind Shrewsbury. The 5 year percentage for smoking at delivery for Oswestry (16.5%) is statistically higher than Shropshire’s (12.8%) – 3 place plan areas had a higher percentage of mothers smoking at delivery. For this same cohort of mothers, the percentage known to be smokers at time of booking who lived in Oswestry was 17.6%, statistically higher than the Shropshire figure of 14%.</a:t>
            </a:r>
          </a:p>
        </p:txBody>
      </p:sp>
      <p:sp>
        <p:nvSpPr>
          <p:cNvPr id="8" name="TextBox 7">
            <a:extLst>
              <a:ext uri="{FF2B5EF4-FFF2-40B4-BE49-F238E27FC236}">
                <a16:creationId xmlns:a16="http://schemas.microsoft.com/office/drawing/2014/main" id="{80EC9C6C-F03C-4295-89EC-753EC8AA60F6}"/>
              </a:ext>
            </a:extLst>
          </p:cNvPr>
          <p:cNvSpPr txBox="1"/>
          <p:nvPr/>
        </p:nvSpPr>
        <p:spPr>
          <a:xfrm>
            <a:off x="2630591" y="4667938"/>
            <a:ext cx="7344816" cy="246221"/>
          </a:xfrm>
          <a:prstGeom prst="rect">
            <a:avLst/>
          </a:prstGeom>
          <a:noFill/>
        </p:spPr>
        <p:txBody>
          <a:bodyPr wrap="square" rtlCol="0">
            <a:spAutoFit/>
          </a:bodyPr>
          <a:lstStyle/>
          <a:p>
            <a:r>
              <a:rPr lang="en-GB" sz="1000" b="1"/>
              <a:t>5 year Smoking at Delivery and at Booking data for Shropshire and Oswestry Place Plan Area, 2016/17 to 2020/21</a:t>
            </a:r>
          </a:p>
        </p:txBody>
      </p:sp>
      <p:sp>
        <p:nvSpPr>
          <p:cNvPr id="10" name="TextBox 9">
            <a:extLst>
              <a:ext uri="{FF2B5EF4-FFF2-40B4-BE49-F238E27FC236}">
                <a16:creationId xmlns:a16="http://schemas.microsoft.com/office/drawing/2014/main" id="{0DC2331A-5775-4688-8764-9B4E02E6D293}"/>
              </a:ext>
            </a:extLst>
          </p:cNvPr>
          <p:cNvSpPr txBox="1"/>
          <p:nvPr/>
        </p:nvSpPr>
        <p:spPr>
          <a:xfrm>
            <a:off x="3719736" y="6269127"/>
            <a:ext cx="5472608" cy="246221"/>
          </a:xfrm>
          <a:prstGeom prst="rect">
            <a:avLst/>
          </a:prstGeom>
          <a:solidFill>
            <a:schemeClr val="bg1"/>
          </a:solidFill>
        </p:spPr>
        <p:txBody>
          <a:bodyPr wrap="square" rtlCol="0">
            <a:spAutoFit/>
          </a:bodyPr>
          <a:lstStyle/>
          <a:p>
            <a:r>
              <a:rPr lang="en-GB" sz="1000" b="1" i="1"/>
              <a:t>Source: SATH Maternity Dataset for 2016/17, 2017/18, 2018/19, 2019/20 and 2020/21</a:t>
            </a:r>
          </a:p>
        </p:txBody>
      </p:sp>
    </p:spTree>
    <p:extLst>
      <p:ext uri="{BB962C8B-B14F-4D97-AF65-F5344CB8AC3E}">
        <p14:creationId xmlns:p14="http://schemas.microsoft.com/office/powerpoint/2010/main" val="233627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5F31-C59C-4B3D-AFE0-0D22F8276CB8}"/>
              </a:ext>
            </a:extLst>
          </p:cNvPr>
          <p:cNvSpPr>
            <a:spLocks noGrp="1"/>
          </p:cNvSpPr>
          <p:nvPr>
            <p:ph type="title"/>
          </p:nvPr>
        </p:nvSpPr>
        <p:spPr>
          <a:xfrm>
            <a:off x="3508587" y="0"/>
            <a:ext cx="10515600" cy="1325563"/>
          </a:xfrm>
        </p:spPr>
        <p:txBody>
          <a:bodyPr>
            <a:normAutofit/>
          </a:bodyPr>
          <a:lstStyle/>
          <a:p>
            <a:r>
              <a:rPr lang="en-GB" sz="3400">
                <a:latin typeface="Arial" panose="020B0604020202020204" pitchFamily="34" charset="0"/>
                <a:cs typeface="Arial" panose="020B0604020202020204" pitchFamily="34" charset="0"/>
              </a:rPr>
              <a:t>Quality &amp; Outcomes Framework (QOF) </a:t>
            </a:r>
            <a:br>
              <a:rPr lang="en-GB" sz="3400">
                <a:latin typeface="Arial" panose="020B0604020202020204" pitchFamily="34" charset="0"/>
                <a:cs typeface="Arial" panose="020B0604020202020204" pitchFamily="34" charset="0"/>
              </a:rPr>
            </a:br>
            <a:r>
              <a:rPr lang="en-GB" sz="3400">
                <a:latin typeface="Arial" panose="020B0604020202020204" pitchFamily="34" charset="0"/>
                <a:cs typeface="Arial" panose="020B0604020202020204" pitchFamily="34" charset="0"/>
              </a:rPr>
              <a:t>Indicators 2020/21</a:t>
            </a:r>
          </a:p>
        </p:txBody>
      </p:sp>
      <p:graphicFrame>
        <p:nvGraphicFramePr>
          <p:cNvPr id="4" name="Table 4">
            <a:extLst>
              <a:ext uri="{FF2B5EF4-FFF2-40B4-BE49-F238E27FC236}">
                <a16:creationId xmlns:a16="http://schemas.microsoft.com/office/drawing/2014/main" id="{B31B4500-700E-4865-9FEF-26A66CFDDDBF}"/>
              </a:ext>
            </a:extLst>
          </p:cNvPr>
          <p:cNvGraphicFramePr>
            <a:graphicFrameLocks noGrp="1"/>
          </p:cNvGraphicFramePr>
          <p:nvPr>
            <p:ph idx="1"/>
            <p:extLst>
              <p:ext uri="{D42A27DB-BD31-4B8C-83A1-F6EECF244321}">
                <p14:modId xmlns:p14="http://schemas.microsoft.com/office/powerpoint/2010/main" val="3377663206"/>
              </p:ext>
            </p:extLst>
          </p:nvPr>
        </p:nvGraphicFramePr>
        <p:xfrm>
          <a:off x="12912" y="1460183"/>
          <a:ext cx="12179087" cy="5532435"/>
        </p:xfrm>
        <a:graphic>
          <a:graphicData uri="http://schemas.openxmlformats.org/drawingml/2006/table">
            <a:tbl>
              <a:tblPr firstRow="1" bandRow="1">
                <a:tableStyleId>{5C22544A-7EE6-4342-B048-85BDC9FD1C3A}</a:tableStyleId>
              </a:tblPr>
              <a:tblGrid>
                <a:gridCol w="8269589">
                  <a:extLst>
                    <a:ext uri="{9D8B030D-6E8A-4147-A177-3AD203B41FA5}">
                      <a16:colId xmlns:a16="http://schemas.microsoft.com/office/drawing/2014/main" val="1899019200"/>
                    </a:ext>
                  </a:extLst>
                </a:gridCol>
                <a:gridCol w="1258992">
                  <a:extLst>
                    <a:ext uri="{9D8B030D-6E8A-4147-A177-3AD203B41FA5}">
                      <a16:colId xmlns:a16="http://schemas.microsoft.com/office/drawing/2014/main" val="861141754"/>
                    </a:ext>
                  </a:extLst>
                </a:gridCol>
                <a:gridCol w="1325254">
                  <a:extLst>
                    <a:ext uri="{9D8B030D-6E8A-4147-A177-3AD203B41FA5}">
                      <a16:colId xmlns:a16="http://schemas.microsoft.com/office/drawing/2014/main" val="2641488769"/>
                    </a:ext>
                  </a:extLst>
                </a:gridCol>
                <a:gridCol w="1325252">
                  <a:extLst>
                    <a:ext uri="{9D8B030D-6E8A-4147-A177-3AD203B41FA5}">
                      <a16:colId xmlns:a16="http://schemas.microsoft.com/office/drawing/2014/main" val="2531108933"/>
                    </a:ext>
                  </a:extLst>
                </a:gridCol>
              </a:tblGrid>
              <a:tr h="307308">
                <a:tc>
                  <a:txBody>
                    <a:bodyPr/>
                    <a:lstStyle/>
                    <a:p>
                      <a:pPr algn="l"/>
                      <a:r>
                        <a:rPr lang="en-GB" sz="1200">
                          <a:solidFill>
                            <a:schemeClr val="tx1"/>
                          </a:solidFill>
                        </a:rPr>
                        <a:t>Key to colour codes on 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20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658959"/>
                  </a:ext>
                </a:extLst>
              </a:tr>
              <a:tr h="314292">
                <a:tc>
                  <a:txBody>
                    <a:bodyPr/>
                    <a:lstStyle/>
                    <a:p>
                      <a:pPr algn="l"/>
                      <a:r>
                        <a:rPr lang="en-GB" sz="1200">
                          <a:solidFill>
                            <a:schemeClr val="tx1"/>
                          </a:solidFill>
                        </a:rPr>
                        <a:t>Area is statistically higher for this indicator than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6465233"/>
                  </a:ext>
                </a:extLst>
              </a:tr>
              <a:tr h="307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Area is statistically similar for this indicator to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05199"/>
                  </a:ext>
                </a:extLst>
              </a:tr>
              <a:tr h="307308">
                <a:tc>
                  <a:txBody>
                    <a:bodyPr/>
                    <a:lstStyle/>
                    <a:p>
                      <a:pPr algn="l"/>
                      <a:r>
                        <a:rPr lang="en-GB" sz="1200">
                          <a:solidFill>
                            <a:schemeClr val="tx1"/>
                          </a:solidFill>
                        </a:rPr>
                        <a:t>Area is statistically lower for this indicator than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8987530"/>
                  </a:ext>
                </a:extLst>
              </a:tr>
              <a:tr h="307308">
                <a:tc>
                  <a:txBody>
                    <a:bodyPr/>
                    <a:lstStyle/>
                    <a:p>
                      <a:pPr algn="l"/>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20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7129323"/>
                  </a:ext>
                </a:extLst>
              </a:tr>
              <a:tr h="1042984">
                <a:tc>
                  <a:txBody>
                    <a:bodyPr/>
                    <a:lstStyle/>
                    <a:p>
                      <a:pPr algn="l"/>
                      <a:r>
                        <a:rPr lang="en-GB" sz="1200" b="1">
                          <a:solidFill>
                            <a:schemeClr val="tx1"/>
                          </a:solidFill>
                        </a:rPr>
                        <a:t>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1">
                          <a:solidFill>
                            <a:schemeClr val="tx1"/>
                          </a:solidFill>
                        </a:rPr>
                        <a:t>Oswestry Place Plan Area Eligible population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1">
                          <a:solidFill>
                            <a:schemeClr val="tx1"/>
                          </a:solidFill>
                        </a:rPr>
                        <a:t>Oswestry Place Plan Area Prevalence for indicator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chemeClr val="tx1"/>
                          </a:solidFill>
                          <a:effectLst/>
                          <a:latin typeface="Arial" panose="020B0604020202020204" pitchFamily="34" charset="0"/>
                        </a:rPr>
                        <a:t>NHS Shropshire, Telford and Wrekin CCG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827912"/>
                  </a:ext>
                </a:extLst>
              </a:tr>
              <a:tr h="263972">
                <a:tc>
                  <a:txBody>
                    <a:bodyPr/>
                    <a:lstStyle/>
                    <a:p>
                      <a:pPr algn="l" fontAlgn="ctr"/>
                      <a:r>
                        <a:rPr lang="en-GB" sz="1200" b="0" i="0" u="none" strike="noStrike">
                          <a:solidFill>
                            <a:srgbClr val="000000"/>
                          </a:solidFill>
                          <a:effectLst/>
                          <a:latin typeface="Arial" panose="020B0604020202020204" pitchFamily="34" charset="0"/>
                        </a:rPr>
                        <a:t>AF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39,650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200" b="0" i="0" u="none" strike="noStrike">
                          <a:solidFill>
                            <a:srgbClr val="000000"/>
                          </a:solidFill>
                          <a:effectLst/>
                          <a:latin typeface="Arial" panose="020B06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296565"/>
                  </a:ext>
                </a:extLst>
              </a:tr>
              <a:tr h="297995">
                <a:tc>
                  <a:txBody>
                    <a:bodyPr/>
                    <a:lstStyle/>
                    <a:p>
                      <a:pPr algn="l" fontAlgn="ctr"/>
                      <a:r>
                        <a:rPr lang="en-GB" sz="1200" b="0" i="0" u="none" strike="noStrike">
                          <a:solidFill>
                            <a:srgbClr val="000000"/>
                          </a:solidFill>
                          <a:effectLst/>
                          <a:latin typeface="Arial" panose="020B0604020202020204" pitchFamily="34" charset="0"/>
                        </a:rPr>
                        <a:t>CHD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1984922"/>
                  </a:ext>
                </a:extLst>
              </a:tr>
              <a:tr h="297995">
                <a:tc>
                  <a:txBody>
                    <a:bodyPr/>
                    <a:lstStyle/>
                    <a:p>
                      <a:pPr algn="l" fontAlgn="ctr"/>
                      <a:r>
                        <a:rPr lang="en-GB" sz="1200" b="0" i="0" u="none" strike="noStrike">
                          <a:solidFill>
                            <a:srgbClr val="000000"/>
                          </a:solidFill>
                          <a:effectLst/>
                          <a:latin typeface="Arial" panose="020B0604020202020204" pitchFamily="34" charset="0"/>
                        </a:rPr>
                        <a:t>Heart failure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t>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433686"/>
                  </a:ext>
                </a:extLst>
              </a:tr>
              <a:tr h="297995">
                <a:tc>
                  <a:txBody>
                    <a:bodyPr/>
                    <a:lstStyle/>
                    <a:p>
                      <a:pPr algn="l" fontAlgn="ctr"/>
                      <a:r>
                        <a:rPr lang="en-GB" sz="1200" b="0" i="0" u="none" strike="noStrike">
                          <a:solidFill>
                            <a:srgbClr val="000000"/>
                          </a:solidFill>
                          <a:effectLst/>
                          <a:latin typeface="Arial" panose="020B0604020202020204" pitchFamily="34" charset="0"/>
                        </a:rPr>
                        <a:t>Heart failure due to LVSD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389127"/>
                  </a:ext>
                </a:extLst>
              </a:tr>
              <a:tr h="297995">
                <a:tc>
                  <a:txBody>
                    <a:bodyPr/>
                    <a:lstStyle/>
                    <a:p>
                      <a:pPr algn="l" fontAlgn="ctr"/>
                      <a:r>
                        <a:rPr lang="en-GB" sz="1200" b="0" i="0" u="none" strike="noStrike">
                          <a:solidFill>
                            <a:srgbClr val="000000"/>
                          </a:solidFill>
                          <a:effectLst/>
                          <a:latin typeface="Arial" panose="020B0604020202020204" pitchFamily="34" charset="0"/>
                        </a:rPr>
                        <a:t>Hypertension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16.9%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200"/>
                        <a:t>15.6%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738888"/>
                  </a:ext>
                </a:extLst>
              </a:tr>
              <a:tr h="297995">
                <a:tc>
                  <a:txBody>
                    <a:bodyPr/>
                    <a:lstStyle/>
                    <a:p>
                      <a:pPr algn="l" fontAlgn="ctr"/>
                      <a:r>
                        <a:rPr lang="en-GB" sz="1200" b="0" i="0" u="none" strike="noStrike">
                          <a:solidFill>
                            <a:srgbClr val="000000"/>
                          </a:solidFill>
                          <a:effectLst/>
                          <a:latin typeface="Arial" panose="020B0604020202020204" pitchFamily="34" charset="0"/>
                        </a:rPr>
                        <a:t>Peripheral arterial disease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673464"/>
                  </a:ext>
                </a:extLst>
              </a:tr>
              <a:tr h="297995">
                <a:tc>
                  <a:txBody>
                    <a:bodyPr/>
                    <a:lstStyle/>
                    <a:p>
                      <a:pPr algn="l" fontAlgn="ctr"/>
                      <a:r>
                        <a:rPr lang="en-GB" sz="1200" b="0" i="0" u="none" strike="noStrike">
                          <a:solidFill>
                            <a:srgbClr val="000000"/>
                          </a:solidFill>
                          <a:effectLst/>
                          <a:latin typeface="Arial" panose="020B0604020202020204" pitchFamily="34" charset="0"/>
                        </a:rPr>
                        <a:t>Stroke and transient ischaemic attack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639377"/>
                  </a:ext>
                </a:extLst>
              </a:tr>
              <a:tr h="297995">
                <a:tc>
                  <a:txBody>
                    <a:bodyPr/>
                    <a:lstStyle/>
                    <a:p>
                      <a:pPr algn="l" fontAlgn="ctr"/>
                      <a:r>
                        <a:rPr lang="en-GB" sz="1200" b="0" i="0" u="none" strike="noStrike">
                          <a:solidFill>
                            <a:srgbClr val="000000"/>
                          </a:solidFill>
                          <a:effectLst/>
                          <a:latin typeface="Arial" panose="020B0604020202020204" pitchFamily="34" charset="0"/>
                        </a:rPr>
                        <a:t>COPD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cs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1361771"/>
                  </a:ext>
                </a:extLst>
              </a:tr>
              <a:tr h="297995">
                <a:tc>
                  <a:txBody>
                    <a:bodyPr/>
                    <a:lstStyle/>
                    <a:p>
                      <a:pPr algn="l" fontAlgn="ctr"/>
                      <a:r>
                        <a:rPr lang="en-GB" sz="1200" b="0" i="0" u="none" strike="noStrike">
                          <a:solidFill>
                            <a:srgbClr val="000000"/>
                          </a:solidFill>
                          <a:effectLst/>
                          <a:latin typeface="Arial" panose="020B0604020202020204" pitchFamily="34" charset="0"/>
                        </a:rPr>
                        <a:t>Asthma Prevalence (6+)</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37,496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052011"/>
                  </a:ext>
                </a:extLst>
              </a:tr>
              <a:tr h="297995">
                <a:tc>
                  <a:txBody>
                    <a:bodyPr/>
                    <a:lstStyle/>
                    <a:p>
                      <a:pPr algn="l" fontAlgn="ctr"/>
                      <a:r>
                        <a:rPr lang="en-GB" sz="1200" b="0" i="0" u="none" strike="noStrike">
                          <a:solidFill>
                            <a:srgbClr val="000000"/>
                          </a:solidFill>
                          <a:effectLst/>
                          <a:latin typeface="Arial" panose="020B0604020202020204" pitchFamily="34" charset="0"/>
                        </a:rPr>
                        <a:t>Obesity Prevalence (18+)</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32,387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200"/>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6985099"/>
                  </a:ext>
                </a:extLst>
              </a:tr>
            </a:tbl>
          </a:graphicData>
        </a:graphic>
      </p:graphicFrame>
    </p:spTree>
    <p:extLst>
      <p:ext uri="{BB962C8B-B14F-4D97-AF65-F5344CB8AC3E}">
        <p14:creationId xmlns:p14="http://schemas.microsoft.com/office/powerpoint/2010/main" val="4239314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5F31-C59C-4B3D-AFE0-0D22F8276CB8}"/>
              </a:ext>
            </a:extLst>
          </p:cNvPr>
          <p:cNvSpPr>
            <a:spLocks noGrp="1"/>
          </p:cNvSpPr>
          <p:nvPr>
            <p:ph type="title"/>
          </p:nvPr>
        </p:nvSpPr>
        <p:spPr>
          <a:xfrm>
            <a:off x="3529151" y="-203046"/>
            <a:ext cx="5305146" cy="1325563"/>
          </a:xfrm>
        </p:spPr>
        <p:txBody>
          <a:bodyPr>
            <a:normAutofit/>
          </a:bodyPr>
          <a:lstStyle/>
          <a:p>
            <a:r>
              <a:rPr lang="en-GB" sz="3400">
                <a:latin typeface="Arial" panose="020B0604020202020204" pitchFamily="34" charset="0"/>
                <a:cs typeface="Arial" panose="020B0604020202020204" pitchFamily="34" charset="0"/>
              </a:rPr>
              <a:t>QOF Indicators 2020/21</a:t>
            </a:r>
          </a:p>
        </p:txBody>
      </p:sp>
      <p:graphicFrame>
        <p:nvGraphicFramePr>
          <p:cNvPr id="4" name="Table 4">
            <a:extLst>
              <a:ext uri="{FF2B5EF4-FFF2-40B4-BE49-F238E27FC236}">
                <a16:creationId xmlns:a16="http://schemas.microsoft.com/office/drawing/2014/main" id="{B31B4500-700E-4865-9FEF-26A66CFDDDBF}"/>
              </a:ext>
            </a:extLst>
          </p:cNvPr>
          <p:cNvGraphicFramePr>
            <a:graphicFrameLocks noGrp="1"/>
          </p:cNvGraphicFramePr>
          <p:nvPr>
            <p:ph idx="1"/>
            <p:extLst>
              <p:ext uri="{D42A27DB-BD31-4B8C-83A1-F6EECF244321}">
                <p14:modId xmlns:p14="http://schemas.microsoft.com/office/powerpoint/2010/main" val="1752980499"/>
              </p:ext>
            </p:extLst>
          </p:nvPr>
        </p:nvGraphicFramePr>
        <p:xfrm>
          <a:off x="0" y="1122516"/>
          <a:ext cx="12191999" cy="5738962"/>
        </p:xfrm>
        <a:graphic>
          <a:graphicData uri="http://schemas.openxmlformats.org/drawingml/2006/table">
            <a:tbl>
              <a:tblPr firstRow="1" bandRow="1">
                <a:tableStyleId>{5C22544A-7EE6-4342-B048-85BDC9FD1C3A}</a:tableStyleId>
              </a:tblPr>
              <a:tblGrid>
                <a:gridCol w="8282610">
                  <a:extLst>
                    <a:ext uri="{9D8B030D-6E8A-4147-A177-3AD203B41FA5}">
                      <a16:colId xmlns:a16="http://schemas.microsoft.com/office/drawing/2014/main" val="1899019200"/>
                    </a:ext>
                  </a:extLst>
                </a:gridCol>
                <a:gridCol w="1258956">
                  <a:extLst>
                    <a:ext uri="{9D8B030D-6E8A-4147-A177-3AD203B41FA5}">
                      <a16:colId xmlns:a16="http://schemas.microsoft.com/office/drawing/2014/main" val="861141754"/>
                    </a:ext>
                  </a:extLst>
                </a:gridCol>
                <a:gridCol w="1325218">
                  <a:extLst>
                    <a:ext uri="{9D8B030D-6E8A-4147-A177-3AD203B41FA5}">
                      <a16:colId xmlns:a16="http://schemas.microsoft.com/office/drawing/2014/main" val="2641488769"/>
                    </a:ext>
                  </a:extLst>
                </a:gridCol>
                <a:gridCol w="1325215">
                  <a:extLst>
                    <a:ext uri="{9D8B030D-6E8A-4147-A177-3AD203B41FA5}">
                      <a16:colId xmlns:a16="http://schemas.microsoft.com/office/drawing/2014/main" val="2531108933"/>
                    </a:ext>
                  </a:extLst>
                </a:gridCol>
              </a:tblGrid>
              <a:tr h="287186">
                <a:tc>
                  <a:txBody>
                    <a:bodyPr/>
                    <a:lstStyle/>
                    <a:p>
                      <a:pPr algn="l"/>
                      <a:r>
                        <a:rPr lang="en-GB" sz="1200">
                          <a:solidFill>
                            <a:schemeClr val="tx1"/>
                          </a:solidFill>
                        </a:rPr>
                        <a:t>Key to colour codes on 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20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762105"/>
                  </a:ext>
                </a:extLst>
              </a:tr>
              <a:tr h="314426">
                <a:tc>
                  <a:txBody>
                    <a:bodyPr/>
                    <a:lstStyle/>
                    <a:p>
                      <a:pPr algn="l"/>
                      <a:r>
                        <a:rPr lang="en-GB" sz="1200">
                          <a:solidFill>
                            <a:schemeClr val="tx1"/>
                          </a:solidFill>
                        </a:rPr>
                        <a:t>Area is statistically higher for this indicator than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841923"/>
                  </a:ext>
                </a:extLst>
              </a:tr>
              <a:tr h="282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Area is statistically similar for this indicator to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5162749"/>
                  </a:ext>
                </a:extLst>
              </a:tr>
              <a:tr h="282594">
                <a:tc>
                  <a:txBody>
                    <a:bodyPr/>
                    <a:lstStyle/>
                    <a:p>
                      <a:pPr algn="l"/>
                      <a:r>
                        <a:rPr lang="en-GB" sz="1200">
                          <a:solidFill>
                            <a:schemeClr val="tx1"/>
                          </a:solidFill>
                        </a:rPr>
                        <a:t>Area is statistically lower for this indicator than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773710"/>
                  </a:ext>
                </a:extLst>
              </a:tr>
              <a:tr h="321216">
                <a:tc>
                  <a:txBody>
                    <a:bodyPr/>
                    <a:lstStyle/>
                    <a:p>
                      <a:pPr algn="l"/>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20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9840739"/>
                  </a:ext>
                </a:extLst>
              </a:tr>
              <a:tr h="959106">
                <a:tc>
                  <a:txBody>
                    <a:bodyPr/>
                    <a:lstStyle/>
                    <a:p>
                      <a:pPr algn="l"/>
                      <a:r>
                        <a:rPr lang="en-GB" sz="1200" b="1">
                          <a:solidFill>
                            <a:schemeClr val="tx1"/>
                          </a:solidFill>
                        </a:rPr>
                        <a:t>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1">
                          <a:solidFill>
                            <a:schemeClr val="tx1"/>
                          </a:solidFill>
                        </a:rPr>
                        <a:t>Oswestry Place Plan Area Eligible population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1">
                          <a:solidFill>
                            <a:schemeClr val="tx1"/>
                          </a:solidFill>
                        </a:rPr>
                        <a:t>Oswestry Place Plan Area Prevalence for indicator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chemeClr val="tx1"/>
                          </a:solidFill>
                          <a:effectLst/>
                          <a:latin typeface="Arial" panose="020B0604020202020204" pitchFamily="34" charset="0"/>
                        </a:rPr>
                        <a:t>NHS Shropshire, Telford and Wrekin CCG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827912"/>
                  </a:ext>
                </a:extLst>
              </a:tr>
              <a:tr h="274030">
                <a:tc>
                  <a:txBody>
                    <a:bodyPr/>
                    <a:lstStyle/>
                    <a:p>
                      <a:pPr algn="l" fontAlgn="ctr"/>
                      <a:r>
                        <a:rPr lang="en-GB" sz="1200" b="0" i="0" u="none" strike="noStrike">
                          <a:solidFill>
                            <a:srgbClr val="000000"/>
                          </a:solidFill>
                          <a:effectLst/>
                          <a:latin typeface="Arial" panose="020B0604020202020204" pitchFamily="34" charset="0"/>
                        </a:rPr>
                        <a:t>High dependency and other long term conditions group, cancer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39.650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546186"/>
                  </a:ext>
                </a:extLst>
              </a:tr>
              <a:tr h="274030">
                <a:tc>
                  <a:txBody>
                    <a:bodyPr/>
                    <a:lstStyle/>
                    <a:p>
                      <a:pPr algn="l" fontAlgn="ctr"/>
                      <a:r>
                        <a:rPr lang="en-GB" sz="1200" b="0" i="0" u="none" strike="noStrike">
                          <a:solidFill>
                            <a:srgbClr val="000000"/>
                          </a:solidFill>
                          <a:effectLst/>
                          <a:latin typeface="Arial" panose="020B0604020202020204" pitchFamily="34" charset="0"/>
                        </a:rPr>
                        <a:t>High dependency and other long term conditions group, palliative care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39.650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200"/>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9567749"/>
                  </a:ext>
                </a:extLst>
              </a:tr>
              <a:tr h="274030">
                <a:tc>
                  <a:txBody>
                    <a:bodyPr/>
                    <a:lstStyle/>
                    <a:p>
                      <a:pPr algn="l" fontAlgn="ctr"/>
                      <a:r>
                        <a:rPr lang="en-GB" sz="1200" b="0" i="0" u="none" strike="noStrike">
                          <a:solidFill>
                            <a:srgbClr val="000000"/>
                          </a:solidFill>
                          <a:effectLst/>
                          <a:latin typeface="Arial" panose="020B0604020202020204" pitchFamily="34" charset="0"/>
                        </a:rPr>
                        <a:t>Mental health and neurology group, dementia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39.650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378620"/>
                  </a:ext>
                </a:extLst>
              </a:tr>
              <a:tr h="274030">
                <a:tc>
                  <a:txBody>
                    <a:bodyPr/>
                    <a:lstStyle/>
                    <a:p>
                      <a:pPr algn="l" fontAlgn="ctr"/>
                      <a:r>
                        <a:rPr lang="en-GB" sz="1200" b="0" i="0" u="none" strike="noStrike">
                          <a:solidFill>
                            <a:srgbClr val="000000"/>
                          </a:solidFill>
                          <a:effectLst/>
                          <a:latin typeface="Arial" panose="020B0604020202020204" pitchFamily="34" charset="0"/>
                        </a:rPr>
                        <a:t>Mental health and neurology group, learning disabilities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39.650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20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5158213"/>
                  </a:ext>
                </a:extLst>
              </a:tr>
              <a:tr h="274030">
                <a:tc>
                  <a:txBody>
                    <a:bodyPr/>
                    <a:lstStyle/>
                    <a:p>
                      <a:pPr algn="l" fontAlgn="ctr"/>
                      <a:r>
                        <a:rPr lang="en-GB" sz="1200" b="0" i="0" u="none" strike="noStrike">
                          <a:solidFill>
                            <a:srgbClr val="000000"/>
                          </a:solidFill>
                          <a:effectLst/>
                          <a:latin typeface="Arial" panose="020B0604020202020204" pitchFamily="34" charset="0"/>
                        </a:rPr>
                        <a:t>Mental health and neurology group, mental health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39.650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9346649"/>
                  </a:ext>
                </a:extLst>
              </a:tr>
              <a:tr h="274030">
                <a:tc>
                  <a:txBody>
                    <a:bodyPr/>
                    <a:lstStyle/>
                    <a:p>
                      <a:pPr algn="l" fontAlgn="ctr"/>
                      <a:r>
                        <a:rPr lang="en-GB" sz="1200" b="0" i="0" u="none" strike="noStrike">
                          <a:solidFill>
                            <a:srgbClr val="000000"/>
                          </a:solidFill>
                          <a:effectLst/>
                          <a:latin typeface="Arial" panose="020B0604020202020204" pitchFamily="34" charset="0"/>
                        </a:rPr>
                        <a:t>Musculoskeletal group, rheumatoid arthritis Prevalence (16+)</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33,319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5678407"/>
                  </a:ext>
                </a:extLst>
              </a:tr>
              <a:tr h="274030">
                <a:tc>
                  <a:txBody>
                    <a:bodyPr/>
                    <a:lstStyle/>
                    <a:p>
                      <a:pPr algn="l" fontAlgn="ctr"/>
                      <a:r>
                        <a:rPr lang="en-GB" sz="1200" b="0" i="0" u="none" strike="noStrike">
                          <a:solidFill>
                            <a:srgbClr val="000000"/>
                          </a:solidFill>
                          <a:effectLst/>
                          <a:latin typeface="Arial" panose="020B0604020202020204" pitchFamily="34" charset="0"/>
                        </a:rPr>
                        <a:t>High dependency and other long term conditions group, diabetes mellitus Prevalence (17+)</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32,846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3215316"/>
                  </a:ext>
                </a:extLst>
              </a:tr>
              <a:tr h="274030">
                <a:tc>
                  <a:txBody>
                    <a:bodyPr/>
                    <a:lstStyle/>
                    <a:p>
                      <a:pPr algn="l" fontAlgn="ctr"/>
                      <a:r>
                        <a:rPr lang="en-GB" sz="1200" b="0" i="0" u="none" strike="noStrike">
                          <a:solidFill>
                            <a:srgbClr val="000000"/>
                          </a:solidFill>
                          <a:effectLst/>
                          <a:latin typeface="Arial" panose="020B0604020202020204" pitchFamily="34" charset="0"/>
                        </a:rPr>
                        <a:t>High dependency and other long term conditions group, chronic kidney disease Prevalence (18+)</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32,387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20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779789"/>
                  </a:ext>
                </a:extLst>
              </a:tr>
              <a:tr h="274030">
                <a:tc>
                  <a:txBody>
                    <a:bodyPr/>
                    <a:lstStyle/>
                    <a:p>
                      <a:pPr algn="l" fontAlgn="ctr"/>
                      <a:r>
                        <a:rPr lang="en-GB" sz="1200" b="0" i="0" u="none" strike="noStrike">
                          <a:solidFill>
                            <a:srgbClr val="000000"/>
                          </a:solidFill>
                          <a:effectLst/>
                          <a:latin typeface="Arial" panose="020B0604020202020204" pitchFamily="34" charset="0"/>
                        </a:rPr>
                        <a:t>Mental health and neurology group, depression Prevalence (18+)</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32,387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200"/>
                        <a:t>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845807"/>
                  </a:ext>
                </a:extLst>
              </a:tr>
              <a:tr h="274030">
                <a:tc>
                  <a:txBody>
                    <a:bodyPr/>
                    <a:lstStyle/>
                    <a:p>
                      <a:pPr algn="l" fontAlgn="ctr"/>
                      <a:r>
                        <a:rPr lang="en-GB" sz="1200" b="0" i="0" u="none" strike="noStrike">
                          <a:solidFill>
                            <a:srgbClr val="000000"/>
                          </a:solidFill>
                          <a:effectLst/>
                          <a:latin typeface="Arial" panose="020B0604020202020204" pitchFamily="34" charset="0"/>
                        </a:rPr>
                        <a:t>Mental health and neurology group, epilepsy Prevalence (18+)</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32,387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306029"/>
                  </a:ext>
                </a:extLst>
              </a:tr>
              <a:tr h="274030">
                <a:tc>
                  <a:txBody>
                    <a:bodyPr/>
                    <a:lstStyle/>
                    <a:p>
                      <a:pPr algn="l" fontAlgn="ctr"/>
                      <a:r>
                        <a:rPr lang="en-GB" sz="1200" b="0" i="0" u="none" strike="noStrike">
                          <a:solidFill>
                            <a:srgbClr val="000000"/>
                          </a:solidFill>
                          <a:effectLst/>
                          <a:latin typeface="Arial" panose="020B0604020202020204" pitchFamily="34" charset="0"/>
                        </a:rPr>
                        <a:t>Non-diabetic hyperglycaemia group, non-diabetic hyperglycaemia Prevalence (18+)</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32,387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200"/>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994381"/>
                  </a:ext>
                </a:extLst>
              </a:tr>
              <a:tr h="274030">
                <a:tc>
                  <a:txBody>
                    <a:bodyPr/>
                    <a:lstStyle/>
                    <a:p>
                      <a:pPr algn="l" fontAlgn="ctr"/>
                      <a:r>
                        <a:rPr lang="en-GB" sz="1200" b="0" i="0" u="none" strike="noStrike">
                          <a:solidFill>
                            <a:srgbClr val="000000"/>
                          </a:solidFill>
                          <a:effectLst/>
                          <a:latin typeface="Arial" panose="020B0604020202020204" pitchFamily="34" charset="0"/>
                        </a:rPr>
                        <a:t>Musculoskeletal group, osteoporosis Prevalence (50+)</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18,325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2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6776994"/>
                  </a:ext>
                </a:extLst>
              </a:tr>
            </a:tbl>
          </a:graphicData>
        </a:graphic>
      </p:graphicFrame>
    </p:spTree>
    <p:extLst>
      <p:ext uri="{BB962C8B-B14F-4D97-AF65-F5344CB8AC3E}">
        <p14:creationId xmlns:p14="http://schemas.microsoft.com/office/powerpoint/2010/main" val="801386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65B1D-C129-4055-8417-0B689291CF5A}"/>
              </a:ext>
            </a:extLst>
          </p:cNvPr>
          <p:cNvSpPr>
            <a:spLocks noGrp="1"/>
          </p:cNvSpPr>
          <p:nvPr>
            <p:ph type="title"/>
          </p:nvPr>
        </p:nvSpPr>
        <p:spPr>
          <a:xfrm>
            <a:off x="3741200" y="-250641"/>
            <a:ext cx="5571476" cy="1325563"/>
          </a:xfrm>
        </p:spPr>
        <p:txBody>
          <a:bodyPr>
            <a:normAutofit/>
          </a:bodyPr>
          <a:lstStyle/>
          <a:p>
            <a:r>
              <a:rPr lang="en-GB" sz="3400">
                <a:latin typeface="Arial" panose="020B0604020202020204" pitchFamily="34" charset="0"/>
                <a:cs typeface="Arial" panose="020B0604020202020204" pitchFamily="34" charset="0"/>
              </a:rPr>
              <a:t>Deprivation 2020/21</a:t>
            </a:r>
          </a:p>
        </p:txBody>
      </p:sp>
      <p:graphicFrame>
        <p:nvGraphicFramePr>
          <p:cNvPr id="9" name="Content Placeholder 8">
            <a:extLst>
              <a:ext uri="{FF2B5EF4-FFF2-40B4-BE49-F238E27FC236}">
                <a16:creationId xmlns:a16="http://schemas.microsoft.com/office/drawing/2014/main" id="{E1A4CD8E-385B-489C-82F6-CD8B92C54175}"/>
              </a:ext>
            </a:extLst>
          </p:cNvPr>
          <p:cNvGraphicFramePr>
            <a:graphicFrameLocks noGrp="1"/>
          </p:cNvGraphicFramePr>
          <p:nvPr>
            <p:ph sz="half" idx="1"/>
            <p:extLst>
              <p:ext uri="{D42A27DB-BD31-4B8C-83A1-F6EECF244321}">
                <p14:modId xmlns:p14="http://schemas.microsoft.com/office/powerpoint/2010/main" val="195633501"/>
              </p:ext>
            </p:extLst>
          </p:nvPr>
        </p:nvGraphicFramePr>
        <p:xfrm>
          <a:off x="148591" y="1211062"/>
          <a:ext cx="5790565" cy="5646939"/>
        </p:xfrm>
        <a:graphic>
          <a:graphicData uri="http://schemas.openxmlformats.org/drawingml/2006/table">
            <a:tbl>
              <a:tblPr>
                <a:tableStyleId>{5C22544A-7EE6-4342-B048-85BDC9FD1C3A}</a:tableStyleId>
              </a:tblPr>
              <a:tblGrid>
                <a:gridCol w="1166917">
                  <a:extLst>
                    <a:ext uri="{9D8B030D-6E8A-4147-A177-3AD203B41FA5}">
                      <a16:colId xmlns:a16="http://schemas.microsoft.com/office/drawing/2014/main" val="3891258746"/>
                    </a:ext>
                  </a:extLst>
                </a:gridCol>
                <a:gridCol w="1544876">
                  <a:extLst>
                    <a:ext uri="{9D8B030D-6E8A-4147-A177-3AD203B41FA5}">
                      <a16:colId xmlns:a16="http://schemas.microsoft.com/office/drawing/2014/main" val="1219466206"/>
                    </a:ext>
                  </a:extLst>
                </a:gridCol>
                <a:gridCol w="1576191">
                  <a:extLst>
                    <a:ext uri="{9D8B030D-6E8A-4147-A177-3AD203B41FA5}">
                      <a16:colId xmlns:a16="http://schemas.microsoft.com/office/drawing/2014/main" val="1821364430"/>
                    </a:ext>
                  </a:extLst>
                </a:gridCol>
                <a:gridCol w="1502581">
                  <a:extLst>
                    <a:ext uri="{9D8B030D-6E8A-4147-A177-3AD203B41FA5}">
                      <a16:colId xmlns:a16="http://schemas.microsoft.com/office/drawing/2014/main" val="4186249821"/>
                    </a:ext>
                  </a:extLst>
                </a:gridCol>
              </a:tblGrid>
              <a:tr h="996517">
                <a:tc>
                  <a:txBody>
                    <a:bodyPr/>
                    <a:lstStyle/>
                    <a:p>
                      <a:pPr algn="l" fontAlgn="b"/>
                      <a:endParaRPr lang="en-GB" sz="12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Arial" panose="020B0604020202020204" pitchFamily="34" charset="0"/>
                        </a:rPr>
                        <a:t>CYP aged 5 to 18 living in 20% most deprived quintile relative to Shropshire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Arial" panose="020B0604020202020204" pitchFamily="34" charset="0"/>
                        </a:rPr>
                        <a:t>CYP aged 5 to 18 living in 20% most deprived quintile relative to England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Arial" panose="020B0604020202020204" pitchFamily="34" charset="0"/>
                        </a:rPr>
                        <a:t>Deprivation (IMD)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185810"/>
                  </a:ext>
                </a:extLst>
              </a:tr>
              <a:tr h="664346">
                <a:tc>
                  <a:txBody>
                    <a:bodyPr/>
                    <a:lstStyle/>
                    <a:p>
                      <a:pPr algn="l" fontAlgn="b"/>
                      <a:r>
                        <a:rPr lang="en-GB" sz="1200" b="0" i="0" u="none" strike="noStrike">
                          <a:solidFill>
                            <a:srgbClr val="000000"/>
                          </a:solidFill>
                          <a:effectLst/>
                          <a:latin typeface="Arial" panose="020B0604020202020204" pitchFamily="34" charset="0"/>
                        </a:rPr>
                        <a:t>Central South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1742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9392242"/>
                  </a:ext>
                </a:extLst>
              </a:tr>
              <a:tr h="664346">
                <a:tc>
                  <a:txBody>
                    <a:bodyPr/>
                    <a:lstStyle/>
                    <a:p>
                      <a:pPr algn="l" fontAlgn="b"/>
                      <a:r>
                        <a:rPr lang="en-GB" sz="1200" b="0" i="0" u="none" strike="noStrike">
                          <a:solidFill>
                            <a:srgbClr val="FF0000"/>
                          </a:solidFill>
                          <a:effectLst/>
                          <a:latin typeface="Arial" panose="020B0604020202020204" pitchFamily="34" charset="0"/>
                        </a:rPr>
                        <a:t>Central North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1473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4412842"/>
                  </a:ext>
                </a:extLst>
              </a:tr>
              <a:tr h="664346">
                <a:tc>
                  <a:txBody>
                    <a:bodyPr/>
                    <a:lstStyle/>
                    <a:p>
                      <a:pPr algn="l" fontAlgn="b"/>
                      <a:r>
                        <a:rPr lang="en-GB" sz="1200" b="0" i="0" u="none" strike="noStrike">
                          <a:solidFill>
                            <a:srgbClr val="000000"/>
                          </a:solidFill>
                          <a:effectLst/>
                          <a:latin typeface="Arial" panose="020B0604020202020204" pitchFamily="34" charset="0"/>
                        </a:rPr>
                        <a:t>North East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2375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289410"/>
                  </a:ext>
                </a:extLst>
              </a:tr>
              <a:tr h="664346">
                <a:tc>
                  <a:txBody>
                    <a:bodyPr/>
                    <a:lstStyle/>
                    <a:p>
                      <a:pPr algn="l" fontAlgn="b"/>
                      <a:r>
                        <a:rPr lang="en-GB" sz="1200" b="0" i="0" u="none" strike="noStrike">
                          <a:solidFill>
                            <a:srgbClr val="FF0000"/>
                          </a:solidFill>
                          <a:effectLst/>
                          <a:latin typeface="Arial" panose="020B0604020202020204" pitchFamily="34" charset="0"/>
                        </a:rPr>
                        <a:t>North West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1938845"/>
                  </a:ext>
                </a:extLst>
              </a:tr>
              <a:tr h="664346">
                <a:tc>
                  <a:txBody>
                    <a:bodyPr/>
                    <a:lstStyle/>
                    <a:p>
                      <a:pPr algn="l" fontAlgn="b"/>
                      <a:r>
                        <a:rPr lang="en-GB" sz="1200" b="0" i="0" u="none" strike="noStrike">
                          <a:solidFill>
                            <a:srgbClr val="000000"/>
                          </a:solidFill>
                          <a:effectLst/>
                          <a:latin typeface="Arial" panose="020B0604020202020204" pitchFamily="34" charset="0"/>
                        </a:rPr>
                        <a:t>South East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972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84987"/>
                  </a:ext>
                </a:extLst>
              </a:tr>
              <a:tr h="664346">
                <a:tc>
                  <a:txBody>
                    <a:bodyPr/>
                    <a:lstStyle/>
                    <a:p>
                      <a:pPr algn="l" fontAlgn="b"/>
                      <a:r>
                        <a:rPr lang="en-GB" sz="1200" b="0" i="0" u="none" strike="noStrike">
                          <a:solidFill>
                            <a:srgbClr val="000000"/>
                          </a:solidFill>
                          <a:effectLst/>
                          <a:latin typeface="Arial" panose="020B0604020202020204" pitchFamily="34" charset="0"/>
                        </a:rPr>
                        <a:t>South West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577623"/>
                  </a:ext>
                </a:extLst>
              </a:tr>
              <a:tr h="664346">
                <a:tc>
                  <a:txBody>
                    <a:bodyPr/>
                    <a:lstStyle/>
                    <a:p>
                      <a:pPr algn="l" fontAlgn="b"/>
                      <a:r>
                        <a:rPr lang="en-GB" sz="1200" b="1" i="0" u="none" strike="noStrike">
                          <a:solidFill>
                            <a:srgbClr val="000000"/>
                          </a:solidFill>
                          <a:effectLst/>
                          <a:latin typeface="Arial" panose="020B0604020202020204" pitchFamily="34" charset="0"/>
                        </a:rPr>
                        <a:t>Shropshire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Arial" panose="020B0604020202020204" pitchFamily="34" charset="0"/>
                        </a:rPr>
                        <a:t>9357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Arial" panose="020B0604020202020204" pitchFamily="34" charset="0"/>
                        </a:rPr>
                        <a:t>2733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Arial" panose="020B0604020202020204" pitchFamily="34" charset="0"/>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291883"/>
                  </a:ext>
                </a:extLst>
              </a:tr>
            </a:tbl>
          </a:graphicData>
        </a:graphic>
      </p:graphicFrame>
      <p:graphicFrame>
        <p:nvGraphicFramePr>
          <p:cNvPr id="12" name="Content Placeholder 11">
            <a:extLst>
              <a:ext uri="{FF2B5EF4-FFF2-40B4-BE49-F238E27FC236}">
                <a16:creationId xmlns:a16="http://schemas.microsoft.com/office/drawing/2014/main" id="{B5CB27A6-77DC-4CBC-988E-9A03A7197C96}"/>
              </a:ext>
            </a:extLst>
          </p:cNvPr>
          <p:cNvGraphicFramePr>
            <a:graphicFrameLocks noGrp="1"/>
          </p:cNvGraphicFramePr>
          <p:nvPr>
            <p:ph sz="half" idx="2"/>
            <p:extLst>
              <p:ext uri="{D42A27DB-BD31-4B8C-83A1-F6EECF244321}">
                <p14:modId xmlns:p14="http://schemas.microsoft.com/office/powerpoint/2010/main" val="3251965291"/>
              </p:ext>
            </p:extLst>
          </p:nvPr>
        </p:nvGraphicFramePr>
        <p:xfrm>
          <a:off x="6252840" y="1211061"/>
          <a:ext cx="4613427" cy="49056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333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58720-6B53-4948-B246-634FB310A822}"/>
              </a:ext>
            </a:extLst>
          </p:cNvPr>
          <p:cNvPicPr>
            <a:picLocks noChangeAspect="1"/>
          </p:cNvPicPr>
          <p:nvPr/>
        </p:nvPicPr>
        <p:blipFill>
          <a:blip r:embed="rId4"/>
          <a:stretch>
            <a:fillRect/>
          </a:stretch>
        </p:blipFill>
        <p:spPr>
          <a:xfrm>
            <a:off x="0" y="5242420"/>
            <a:ext cx="9205758" cy="1615580"/>
          </a:xfrm>
          <a:prstGeom prst="rect">
            <a:avLst/>
          </a:prstGeom>
        </p:spPr>
      </p:pic>
      <p:sp>
        <p:nvSpPr>
          <p:cNvPr id="9" name="Title 2">
            <a:extLst>
              <a:ext uri="{FF2B5EF4-FFF2-40B4-BE49-F238E27FC236}">
                <a16:creationId xmlns:a16="http://schemas.microsoft.com/office/drawing/2014/main" id="{BE27081E-63DF-4742-AF79-71534A694EE5}"/>
              </a:ext>
            </a:extLst>
          </p:cNvPr>
          <p:cNvSpPr>
            <a:spLocks noGrp="1"/>
          </p:cNvSpPr>
          <p:nvPr>
            <p:ph type="title"/>
          </p:nvPr>
        </p:nvSpPr>
        <p:spPr>
          <a:xfrm>
            <a:off x="241300" y="2297497"/>
            <a:ext cx="10515600" cy="1325563"/>
          </a:xfrm>
        </p:spPr>
        <p:txBody>
          <a:bodyPr>
            <a:normAutofit/>
          </a:bodyPr>
          <a:lstStyle/>
          <a:p>
            <a:pPr algn="l"/>
            <a:r>
              <a:rPr lang="en-GB" altLang="en-US">
                <a:latin typeface="Arial" panose="020B0604020202020204" pitchFamily="34" charset="0"/>
                <a:ea typeface="+mj-lt"/>
                <a:cs typeface="Arial" panose="020B0604020202020204" pitchFamily="34" charset="0"/>
              </a:rPr>
              <a:t>Overview of </a:t>
            </a:r>
            <a:br>
              <a:rPr lang="en-GB" altLang="en-US">
                <a:latin typeface="Arial" panose="020B0604020202020204" pitchFamily="34" charset="0"/>
                <a:ea typeface="+mj-lt"/>
                <a:cs typeface="Arial" panose="020B0604020202020204" pitchFamily="34" charset="0"/>
              </a:rPr>
            </a:br>
            <a:r>
              <a:rPr lang="en-GB" altLang="en-US">
                <a:latin typeface="Arial" panose="020B0604020202020204" pitchFamily="34" charset="0"/>
                <a:ea typeface="+mj-lt"/>
                <a:cs typeface="Arial" panose="020B0604020202020204" pitchFamily="34" charset="0"/>
              </a:rPr>
              <a:t>Survey Results</a:t>
            </a:r>
            <a:endParaRPr lang="en-GB" altLang="en-US">
              <a:latin typeface="Arial" panose="020B0604020202020204" pitchFamily="34" charset="0"/>
              <a:cs typeface="Arial" panose="020B0604020202020204" pitchFamily="34" charset="0"/>
            </a:endParaRPr>
          </a:p>
        </p:txBody>
      </p:sp>
      <p:graphicFrame>
        <p:nvGraphicFramePr>
          <p:cNvPr id="10" name="Content Placeholder 3">
            <a:extLst>
              <a:ext uri="{FF2B5EF4-FFF2-40B4-BE49-F238E27FC236}">
                <a16:creationId xmlns:a16="http://schemas.microsoft.com/office/drawing/2014/main" id="{1E0C3A00-2999-458D-B2AF-6432D4033BD6}"/>
              </a:ext>
            </a:extLst>
          </p:cNvPr>
          <p:cNvGraphicFramePr>
            <a:graphicFrameLocks noGrp="1"/>
          </p:cNvGraphicFramePr>
          <p:nvPr>
            <p:ph idx="1"/>
            <p:extLst>
              <p:ext uri="{D42A27DB-BD31-4B8C-83A1-F6EECF244321}">
                <p14:modId xmlns:p14="http://schemas.microsoft.com/office/powerpoint/2010/main" val="271239102"/>
              </p:ext>
            </p:extLst>
          </p:nvPr>
        </p:nvGraphicFramePr>
        <p:xfrm>
          <a:off x="4767309" y="232340"/>
          <a:ext cx="7183391" cy="5658698"/>
        </p:xfrm>
        <a:graphic>
          <a:graphicData uri="http://schemas.openxmlformats.org/drawingml/2006/table">
            <a:tbl>
              <a:tblPr/>
              <a:tblGrid>
                <a:gridCol w="4490467">
                  <a:extLst>
                    <a:ext uri="{9D8B030D-6E8A-4147-A177-3AD203B41FA5}">
                      <a16:colId xmlns:a16="http://schemas.microsoft.com/office/drawing/2014/main" val="1563972770"/>
                    </a:ext>
                  </a:extLst>
                </a:gridCol>
                <a:gridCol w="2692924">
                  <a:extLst>
                    <a:ext uri="{9D8B030D-6E8A-4147-A177-3AD203B41FA5}">
                      <a16:colId xmlns:a16="http://schemas.microsoft.com/office/drawing/2014/main" val="1578384126"/>
                    </a:ext>
                  </a:extLst>
                </a:gridCol>
              </a:tblGrid>
              <a:tr h="241300">
                <a:tc>
                  <a:txBody>
                    <a:bodyPr/>
                    <a:lstStyle/>
                    <a:p>
                      <a:pPr algn="l" fontAlgn="b"/>
                      <a:r>
                        <a:rPr lang="en-GB" sz="1600" b="0" i="0" u="none" strike="noStrike">
                          <a:solidFill>
                            <a:srgbClr val="000000"/>
                          </a:solidFill>
                          <a:effectLst/>
                          <a:latin typeface="Arial" panose="020B0604020202020204" pitchFamily="34" charset="0"/>
                        </a:rPr>
                        <a:t>Ward based on the postcode supplied</a:t>
                      </a:r>
                    </a:p>
                  </a:txBody>
                  <a:tcPr marL="9525" marR="9525" marT="9525" marB="0" anchor="b">
                    <a:lnL>
                      <a:noFill/>
                    </a:lnL>
                    <a:lnR>
                      <a:noFill/>
                    </a:lnR>
                    <a:lnT>
                      <a:noFill/>
                    </a:lnT>
                    <a:lnB>
                      <a:noFill/>
                    </a:lnB>
                  </a:tcPr>
                </a:tc>
                <a:tc>
                  <a:txBody>
                    <a:bodyPr/>
                    <a:lstStyle/>
                    <a:p>
                      <a:pPr algn="r" fontAlgn="b"/>
                      <a:endParaRPr lang="en-GB" sz="1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398740548"/>
                  </a:ext>
                </a:extLst>
              </a:tr>
              <a:tr h="241300">
                <a:tc>
                  <a:txBody>
                    <a:bodyPr/>
                    <a:lstStyle/>
                    <a:p>
                      <a:pPr algn="l" fontAlgn="b"/>
                      <a:r>
                        <a:rPr lang="en-GB" sz="1600" b="0" i="0" u="none" strike="noStrike">
                          <a:solidFill>
                            <a:srgbClr val="000000"/>
                          </a:solidFill>
                          <a:effectLst/>
                          <a:latin typeface="Arial" panose="020B0604020202020204" pitchFamily="34" charset="0"/>
                        </a:rPr>
                        <a:t>Chirk North (Wrexham)</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2563406444"/>
                  </a:ext>
                </a:extLst>
              </a:tr>
              <a:tr h="241300">
                <a:tc>
                  <a:txBody>
                    <a:bodyPr/>
                    <a:lstStyle/>
                    <a:p>
                      <a:pPr algn="l" fontAlgn="b"/>
                      <a:r>
                        <a:rPr lang="en-GB" sz="1600" b="0" i="0" u="none" strike="noStrike">
                          <a:solidFill>
                            <a:srgbClr val="000000"/>
                          </a:solidFill>
                          <a:effectLst/>
                          <a:latin typeface="Arial" panose="020B0604020202020204" pitchFamily="34" charset="0"/>
                        </a:rPr>
                        <a:t>Chirk South (Wrexham)</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3816625987"/>
                  </a:ext>
                </a:extLst>
              </a:tr>
              <a:tr h="241300">
                <a:tc>
                  <a:txBody>
                    <a:bodyPr/>
                    <a:lstStyle/>
                    <a:p>
                      <a:pPr algn="l" fontAlgn="b"/>
                      <a:r>
                        <a:rPr lang="en-GB" sz="1600" b="0" i="0" u="none" strike="noStrike">
                          <a:solidFill>
                            <a:srgbClr val="000000"/>
                          </a:solidFill>
                          <a:effectLst/>
                          <a:latin typeface="Arial" panose="020B0604020202020204" pitchFamily="34" charset="0"/>
                        </a:rPr>
                        <a:t>Ellesmere Urban</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2000299475"/>
                  </a:ext>
                </a:extLst>
              </a:tr>
              <a:tr h="241300">
                <a:tc>
                  <a:txBody>
                    <a:bodyPr/>
                    <a:lstStyle/>
                    <a:p>
                      <a:pPr algn="l" fontAlgn="b"/>
                      <a:r>
                        <a:rPr lang="en-GB" sz="1600" b="0" i="0" u="none" strike="noStrike">
                          <a:solidFill>
                            <a:srgbClr val="000000"/>
                          </a:solidFill>
                          <a:effectLst/>
                          <a:latin typeface="Arial" panose="020B0604020202020204" pitchFamily="34" charset="0"/>
                        </a:rPr>
                        <a:t>Gobowen, Selattyn and Weston Rhyn</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38</a:t>
                      </a:r>
                    </a:p>
                  </a:txBody>
                  <a:tcPr marL="9525" marR="9525" marT="9525" marB="0" anchor="b">
                    <a:lnL>
                      <a:noFill/>
                    </a:lnL>
                    <a:lnR>
                      <a:noFill/>
                    </a:lnR>
                    <a:lnT>
                      <a:noFill/>
                    </a:lnT>
                    <a:lnB>
                      <a:noFill/>
                    </a:lnB>
                  </a:tcPr>
                </a:tc>
                <a:extLst>
                  <a:ext uri="{0D108BD9-81ED-4DB2-BD59-A6C34878D82A}">
                    <a16:rowId xmlns:a16="http://schemas.microsoft.com/office/drawing/2014/main" val="3842392682"/>
                  </a:ext>
                </a:extLst>
              </a:tr>
              <a:tr h="241300">
                <a:tc>
                  <a:txBody>
                    <a:bodyPr/>
                    <a:lstStyle/>
                    <a:p>
                      <a:pPr algn="l" fontAlgn="b"/>
                      <a:r>
                        <a:rPr lang="en-GB" sz="1600" b="0" i="0" u="none" strike="noStrike">
                          <a:solidFill>
                            <a:srgbClr val="000000"/>
                          </a:solidFill>
                          <a:effectLst/>
                          <a:latin typeface="Arial" panose="020B0604020202020204" pitchFamily="34" charset="0"/>
                        </a:rPr>
                        <a:t>Ketley &amp; Overdale</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327829588"/>
                  </a:ext>
                </a:extLst>
              </a:tr>
              <a:tr h="241300">
                <a:tc>
                  <a:txBody>
                    <a:bodyPr/>
                    <a:lstStyle/>
                    <a:p>
                      <a:pPr algn="l" fontAlgn="b"/>
                      <a:r>
                        <a:rPr lang="en-GB" sz="1600" b="0" i="0" u="none" strike="noStrike">
                          <a:solidFill>
                            <a:srgbClr val="000000"/>
                          </a:solidFill>
                          <a:effectLst/>
                          <a:latin typeface="Arial" panose="020B0604020202020204" pitchFamily="34" charset="0"/>
                        </a:rPr>
                        <a:t>Llandysilio (Powys)</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4239357991"/>
                  </a:ext>
                </a:extLst>
              </a:tr>
              <a:tr h="241300">
                <a:tc>
                  <a:txBody>
                    <a:bodyPr/>
                    <a:lstStyle/>
                    <a:p>
                      <a:pPr algn="l" fontAlgn="b"/>
                      <a:r>
                        <a:rPr lang="en-GB" sz="1600" b="0" i="0" u="none" strike="noStrike">
                          <a:solidFill>
                            <a:srgbClr val="000000"/>
                          </a:solidFill>
                          <a:effectLst/>
                          <a:latin typeface="Arial" panose="020B0604020202020204" pitchFamily="34" charset="0"/>
                        </a:rPr>
                        <a:t>Llangyniew and Meifod (Powys)</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181115101"/>
                  </a:ext>
                </a:extLst>
              </a:tr>
              <a:tr h="241300">
                <a:tc>
                  <a:txBody>
                    <a:bodyPr/>
                    <a:lstStyle/>
                    <a:p>
                      <a:pPr algn="l" fontAlgn="b"/>
                      <a:r>
                        <a:rPr lang="en-GB" sz="1600" b="0" i="0" u="none" strike="noStrike">
                          <a:solidFill>
                            <a:srgbClr val="000000"/>
                          </a:solidFill>
                          <a:effectLst/>
                          <a:latin typeface="Arial" panose="020B0604020202020204" pitchFamily="34" charset="0"/>
                        </a:rPr>
                        <a:t>Llanrhaeadr-ym-Mochnant and Llansilin (Powys)</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107030624"/>
                  </a:ext>
                </a:extLst>
              </a:tr>
              <a:tr h="241300">
                <a:tc>
                  <a:txBody>
                    <a:bodyPr/>
                    <a:lstStyle/>
                    <a:p>
                      <a:pPr algn="l" fontAlgn="b"/>
                      <a:r>
                        <a:rPr lang="en-GB" sz="1600" b="0" i="0" u="none" strike="noStrike">
                          <a:solidFill>
                            <a:srgbClr val="000000"/>
                          </a:solidFill>
                          <a:effectLst/>
                          <a:latin typeface="Arial" panose="020B0604020202020204" pitchFamily="34" charset="0"/>
                        </a:rPr>
                        <a:t>Llanymynech</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22</a:t>
                      </a:r>
                    </a:p>
                  </a:txBody>
                  <a:tcPr marL="9525" marR="9525" marT="9525" marB="0" anchor="b">
                    <a:lnL>
                      <a:noFill/>
                    </a:lnL>
                    <a:lnR>
                      <a:noFill/>
                    </a:lnR>
                    <a:lnT>
                      <a:noFill/>
                    </a:lnT>
                    <a:lnB>
                      <a:noFill/>
                    </a:lnB>
                  </a:tcPr>
                </a:tc>
                <a:extLst>
                  <a:ext uri="{0D108BD9-81ED-4DB2-BD59-A6C34878D82A}">
                    <a16:rowId xmlns:a16="http://schemas.microsoft.com/office/drawing/2014/main" val="1841254148"/>
                  </a:ext>
                </a:extLst>
              </a:tr>
              <a:tr h="241300">
                <a:tc>
                  <a:txBody>
                    <a:bodyPr/>
                    <a:lstStyle/>
                    <a:p>
                      <a:pPr algn="l" fontAlgn="b"/>
                      <a:r>
                        <a:rPr lang="en-GB" sz="1600" b="0" i="0" u="none" strike="noStrike">
                          <a:solidFill>
                            <a:srgbClr val="000000"/>
                          </a:solidFill>
                          <a:effectLst/>
                          <a:latin typeface="Arial" panose="020B0604020202020204" pitchFamily="34" charset="0"/>
                        </a:rPr>
                        <a:t>Loton</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707388886"/>
                  </a:ext>
                </a:extLst>
              </a:tr>
              <a:tr h="241300">
                <a:tc>
                  <a:txBody>
                    <a:bodyPr/>
                    <a:lstStyle/>
                    <a:p>
                      <a:pPr algn="l" fontAlgn="b"/>
                      <a:r>
                        <a:rPr lang="en-GB" sz="1600" b="0" i="0" u="none" strike="noStrike">
                          <a:solidFill>
                            <a:srgbClr val="000000"/>
                          </a:solidFill>
                          <a:effectLst/>
                          <a:latin typeface="Arial" panose="020B0604020202020204" pitchFamily="34" charset="0"/>
                        </a:rPr>
                        <a:t>Oswestry East</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25</a:t>
                      </a:r>
                    </a:p>
                  </a:txBody>
                  <a:tcPr marL="9525" marR="9525" marT="9525" marB="0" anchor="b">
                    <a:lnL>
                      <a:noFill/>
                    </a:lnL>
                    <a:lnR>
                      <a:noFill/>
                    </a:lnR>
                    <a:lnT>
                      <a:noFill/>
                    </a:lnT>
                    <a:lnB>
                      <a:noFill/>
                    </a:lnB>
                  </a:tcPr>
                </a:tc>
                <a:extLst>
                  <a:ext uri="{0D108BD9-81ED-4DB2-BD59-A6C34878D82A}">
                    <a16:rowId xmlns:a16="http://schemas.microsoft.com/office/drawing/2014/main" val="3825946875"/>
                  </a:ext>
                </a:extLst>
              </a:tr>
              <a:tr h="241300">
                <a:tc>
                  <a:txBody>
                    <a:bodyPr/>
                    <a:lstStyle/>
                    <a:p>
                      <a:pPr algn="l" fontAlgn="b"/>
                      <a:r>
                        <a:rPr lang="en-GB" sz="1600" b="0" i="0" u="none" strike="noStrike">
                          <a:solidFill>
                            <a:srgbClr val="000000"/>
                          </a:solidFill>
                          <a:effectLst/>
                          <a:latin typeface="Arial" panose="020B0604020202020204" pitchFamily="34" charset="0"/>
                        </a:rPr>
                        <a:t>Oswestry South</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15</a:t>
                      </a:r>
                    </a:p>
                  </a:txBody>
                  <a:tcPr marL="9525" marR="9525" marT="9525" marB="0" anchor="b">
                    <a:lnL>
                      <a:noFill/>
                    </a:lnL>
                    <a:lnR>
                      <a:noFill/>
                    </a:lnR>
                    <a:lnT>
                      <a:noFill/>
                    </a:lnT>
                    <a:lnB>
                      <a:noFill/>
                    </a:lnB>
                  </a:tcPr>
                </a:tc>
                <a:extLst>
                  <a:ext uri="{0D108BD9-81ED-4DB2-BD59-A6C34878D82A}">
                    <a16:rowId xmlns:a16="http://schemas.microsoft.com/office/drawing/2014/main" val="3855203804"/>
                  </a:ext>
                </a:extLst>
              </a:tr>
              <a:tr h="241300">
                <a:tc>
                  <a:txBody>
                    <a:bodyPr/>
                    <a:lstStyle/>
                    <a:p>
                      <a:pPr algn="l" fontAlgn="b"/>
                      <a:r>
                        <a:rPr lang="en-GB" sz="1600" b="0" i="0" u="none" strike="noStrike">
                          <a:solidFill>
                            <a:srgbClr val="000000"/>
                          </a:solidFill>
                          <a:effectLst/>
                          <a:latin typeface="Arial" panose="020B0604020202020204" pitchFamily="34" charset="0"/>
                        </a:rPr>
                        <a:t>Oswestry West</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18</a:t>
                      </a:r>
                    </a:p>
                  </a:txBody>
                  <a:tcPr marL="9525" marR="9525" marT="9525" marB="0" anchor="b">
                    <a:lnL>
                      <a:noFill/>
                    </a:lnL>
                    <a:lnR>
                      <a:noFill/>
                    </a:lnR>
                    <a:lnT>
                      <a:noFill/>
                    </a:lnT>
                    <a:lnB>
                      <a:noFill/>
                    </a:lnB>
                  </a:tcPr>
                </a:tc>
                <a:extLst>
                  <a:ext uri="{0D108BD9-81ED-4DB2-BD59-A6C34878D82A}">
                    <a16:rowId xmlns:a16="http://schemas.microsoft.com/office/drawing/2014/main" val="2725209369"/>
                  </a:ext>
                </a:extLst>
              </a:tr>
              <a:tr h="338033">
                <a:tc>
                  <a:txBody>
                    <a:bodyPr/>
                    <a:lstStyle/>
                    <a:p>
                      <a:pPr algn="l" fontAlgn="b"/>
                      <a:r>
                        <a:rPr lang="en-GB" sz="1600" b="0" i="0" u="none" strike="noStrike">
                          <a:solidFill>
                            <a:srgbClr val="000000"/>
                          </a:solidFill>
                          <a:effectLst/>
                          <a:latin typeface="Arial" panose="020B0604020202020204" pitchFamily="34" charset="0"/>
                        </a:rPr>
                        <a:t>Ruyton and Baschurch</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863941881"/>
                  </a:ext>
                </a:extLst>
              </a:tr>
              <a:tr h="241300">
                <a:tc>
                  <a:txBody>
                    <a:bodyPr/>
                    <a:lstStyle/>
                    <a:p>
                      <a:pPr algn="l" fontAlgn="b"/>
                      <a:r>
                        <a:rPr lang="en-GB" sz="1600" b="0" i="0" u="none" strike="noStrike">
                          <a:solidFill>
                            <a:srgbClr val="000000"/>
                          </a:solidFill>
                          <a:effectLst/>
                          <a:latin typeface="Arial" panose="020B0604020202020204" pitchFamily="34" charset="0"/>
                        </a:rPr>
                        <a:t>St Martin's</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89</a:t>
                      </a:r>
                    </a:p>
                  </a:txBody>
                  <a:tcPr marL="9525" marR="9525" marT="9525" marB="0" anchor="b">
                    <a:lnL>
                      <a:noFill/>
                    </a:lnL>
                    <a:lnR>
                      <a:noFill/>
                    </a:lnR>
                    <a:lnT>
                      <a:noFill/>
                    </a:lnT>
                    <a:lnB>
                      <a:noFill/>
                    </a:lnB>
                  </a:tcPr>
                </a:tc>
                <a:extLst>
                  <a:ext uri="{0D108BD9-81ED-4DB2-BD59-A6C34878D82A}">
                    <a16:rowId xmlns:a16="http://schemas.microsoft.com/office/drawing/2014/main" val="3907376075"/>
                  </a:ext>
                </a:extLst>
              </a:tr>
              <a:tr h="241300">
                <a:tc>
                  <a:txBody>
                    <a:bodyPr/>
                    <a:lstStyle/>
                    <a:p>
                      <a:pPr algn="l" fontAlgn="b"/>
                      <a:r>
                        <a:rPr lang="en-GB" sz="1600" b="0" i="0" u="none" strike="noStrike">
                          <a:solidFill>
                            <a:srgbClr val="000000"/>
                          </a:solidFill>
                          <a:effectLst/>
                          <a:latin typeface="Arial" panose="020B0604020202020204" pitchFamily="34" charset="0"/>
                        </a:rPr>
                        <a:t>St Oswald</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25</a:t>
                      </a:r>
                    </a:p>
                  </a:txBody>
                  <a:tcPr marL="9525" marR="9525" marT="9525" marB="0" anchor="b">
                    <a:lnL>
                      <a:noFill/>
                    </a:lnL>
                    <a:lnR>
                      <a:noFill/>
                    </a:lnR>
                    <a:lnT>
                      <a:noFill/>
                    </a:lnT>
                    <a:lnB>
                      <a:noFill/>
                    </a:lnB>
                  </a:tcPr>
                </a:tc>
                <a:extLst>
                  <a:ext uri="{0D108BD9-81ED-4DB2-BD59-A6C34878D82A}">
                    <a16:rowId xmlns:a16="http://schemas.microsoft.com/office/drawing/2014/main" val="1394334751"/>
                  </a:ext>
                </a:extLst>
              </a:tr>
              <a:tr h="241300">
                <a:tc>
                  <a:txBody>
                    <a:bodyPr/>
                    <a:lstStyle/>
                    <a:p>
                      <a:pPr algn="l" fontAlgn="b"/>
                      <a:r>
                        <a:rPr lang="en-GB" sz="1600" b="0" i="0" u="none" strike="noStrike">
                          <a:solidFill>
                            <a:srgbClr val="000000"/>
                          </a:solidFill>
                          <a:effectLst/>
                          <a:latin typeface="Arial" panose="020B0604020202020204" pitchFamily="34" charset="0"/>
                        </a:rPr>
                        <a:t>Tern</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3702951122"/>
                  </a:ext>
                </a:extLst>
              </a:tr>
              <a:tr h="241300">
                <a:tc>
                  <a:txBody>
                    <a:bodyPr/>
                    <a:lstStyle/>
                    <a:p>
                      <a:pPr algn="l" fontAlgn="b"/>
                      <a:r>
                        <a:rPr lang="en-GB" sz="1600" b="0" i="0" u="none" strike="noStrike">
                          <a:solidFill>
                            <a:srgbClr val="000000"/>
                          </a:solidFill>
                          <a:effectLst/>
                          <a:latin typeface="Arial" panose="020B0604020202020204" pitchFamily="34" charset="0"/>
                        </a:rPr>
                        <a:t>Whittington</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22</a:t>
                      </a:r>
                    </a:p>
                  </a:txBody>
                  <a:tcPr marL="9525" marR="9525" marT="9525" marB="0" anchor="b">
                    <a:lnL>
                      <a:noFill/>
                    </a:lnL>
                    <a:lnR>
                      <a:noFill/>
                    </a:lnR>
                    <a:lnT>
                      <a:noFill/>
                    </a:lnT>
                    <a:lnB>
                      <a:noFill/>
                    </a:lnB>
                  </a:tcPr>
                </a:tc>
                <a:extLst>
                  <a:ext uri="{0D108BD9-81ED-4DB2-BD59-A6C34878D82A}">
                    <a16:rowId xmlns:a16="http://schemas.microsoft.com/office/drawing/2014/main" val="4162670044"/>
                  </a:ext>
                </a:extLst>
              </a:tr>
              <a:tr h="241300">
                <a:tc>
                  <a:txBody>
                    <a:bodyPr/>
                    <a:lstStyle/>
                    <a:p>
                      <a:pPr algn="l" fontAlgn="b"/>
                      <a:r>
                        <a:rPr lang="en-GB" sz="1600" b="0" i="0" u="none" strike="noStrike">
                          <a:solidFill>
                            <a:srgbClr val="000000"/>
                          </a:solidFill>
                          <a:effectLst/>
                          <a:latin typeface="Arial" panose="020B0604020202020204" pitchFamily="34" charset="0"/>
                        </a:rPr>
                        <a:t>Wrenbury (Cheshire)</a:t>
                      </a: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149897914"/>
                  </a:ext>
                </a:extLst>
              </a:tr>
              <a:tr h="241300">
                <a:tc>
                  <a:txBody>
                    <a:bodyPr/>
                    <a:lstStyle/>
                    <a:p>
                      <a:pPr algn="l" fontAlgn="b"/>
                      <a:r>
                        <a:rPr lang="en-GB" sz="1600" b="0" i="0" u="none" strike="noStrike">
                          <a:solidFill>
                            <a:srgbClr val="000000"/>
                          </a:solidFill>
                          <a:effectLst/>
                          <a:latin typeface="Arial" panose="020B0604020202020204" pitchFamily="34" charset="0"/>
                        </a:rPr>
                        <a:t>#N/A</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Arial" panose="020B0604020202020204" pitchFamily="34" charset="0"/>
                        </a:rPr>
                        <a:t>83</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99061522"/>
                  </a:ext>
                </a:extLst>
              </a:tr>
              <a:tr h="241300">
                <a:tc>
                  <a:txBody>
                    <a:bodyPr/>
                    <a:lstStyle/>
                    <a:p>
                      <a:pPr algn="l" fontAlgn="b"/>
                      <a:r>
                        <a:rPr lang="en-GB" sz="1600" b="1" i="0" u="none" strike="noStrike">
                          <a:solidFill>
                            <a:srgbClr val="000000"/>
                          </a:solidFill>
                          <a:effectLst/>
                          <a:latin typeface="Arial" panose="020B060402020202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r" fontAlgn="b"/>
                      <a:r>
                        <a:rPr lang="en-GB" sz="1600" b="1" i="0" u="none" strike="noStrike">
                          <a:solidFill>
                            <a:srgbClr val="000000"/>
                          </a:solidFill>
                          <a:effectLst/>
                          <a:latin typeface="Arial" panose="020B0604020202020204" pitchFamily="34" charset="0"/>
                        </a:rPr>
                        <a:t>355</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097991534"/>
                  </a:ext>
                </a:extLst>
              </a:tr>
            </a:tbl>
          </a:graphicData>
        </a:graphic>
      </p:graphicFrame>
    </p:spTree>
    <p:extLst>
      <p:ext uri="{BB962C8B-B14F-4D97-AF65-F5344CB8AC3E}">
        <p14:creationId xmlns:p14="http://schemas.microsoft.com/office/powerpoint/2010/main" val="3199262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67DE376-C9AD-4B55-B647-66E8C3AFB0A1}"/>
              </a:ext>
            </a:extLst>
          </p:cNvPr>
          <p:cNvGraphicFramePr>
            <a:graphicFrameLocks noGrp="1"/>
          </p:cNvGraphicFramePr>
          <p:nvPr>
            <p:extLst>
              <p:ext uri="{D42A27DB-BD31-4B8C-83A1-F6EECF244321}">
                <p14:modId xmlns:p14="http://schemas.microsoft.com/office/powerpoint/2010/main" val="632634780"/>
              </p:ext>
            </p:extLst>
          </p:nvPr>
        </p:nvGraphicFramePr>
        <p:xfrm>
          <a:off x="5022596" y="71247"/>
          <a:ext cx="6951968" cy="3810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C3BB0A47-1772-46FB-B35D-F125316977C1}"/>
              </a:ext>
            </a:extLst>
          </p:cNvPr>
          <p:cNvGraphicFramePr>
            <a:graphicFrameLocks noGrp="1"/>
          </p:cNvGraphicFramePr>
          <p:nvPr>
            <p:extLst>
              <p:ext uri="{D42A27DB-BD31-4B8C-83A1-F6EECF244321}">
                <p14:modId xmlns:p14="http://schemas.microsoft.com/office/powerpoint/2010/main" val="3731719255"/>
              </p:ext>
            </p:extLst>
          </p:nvPr>
        </p:nvGraphicFramePr>
        <p:xfrm>
          <a:off x="13855" y="1100708"/>
          <a:ext cx="4853293" cy="38100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3F7215DB-CE43-40C0-935C-47512724E63E}"/>
              </a:ext>
            </a:extLst>
          </p:cNvPr>
          <p:cNvGraphicFramePr>
            <a:graphicFrameLocks noGrp="1"/>
          </p:cNvGraphicFramePr>
          <p:nvPr>
            <p:extLst>
              <p:ext uri="{D42A27DB-BD31-4B8C-83A1-F6EECF244321}">
                <p14:modId xmlns:p14="http://schemas.microsoft.com/office/powerpoint/2010/main" val="763869246"/>
              </p:ext>
            </p:extLst>
          </p:nvPr>
        </p:nvGraphicFramePr>
        <p:xfrm>
          <a:off x="5157216" y="3712465"/>
          <a:ext cx="6665976" cy="28306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2916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78FAF2C-0BAE-4E5F-AA55-BFC279450CD1}"/>
              </a:ext>
            </a:extLst>
          </p:cNvPr>
          <p:cNvGraphicFramePr>
            <a:graphicFrameLocks noGrp="1"/>
          </p:cNvGraphicFramePr>
          <p:nvPr>
            <p:extLst>
              <p:ext uri="{D42A27DB-BD31-4B8C-83A1-F6EECF244321}">
                <p14:modId xmlns:p14="http://schemas.microsoft.com/office/powerpoint/2010/main" val="1853118433"/>
              </p:ext>
            </p:extLst>
          </p:nvPr>
        </p:nvGraphicFramePr>
        <p:xfrm>
          <a:off x="1442731" y="725182"/>
          <a:ext cx="9306537" cy="60820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1550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772FF9B-50BC-477A-9A0F-424712224D39}"/>
              </a:ext>
            </a:extLst>
          </p:cNvPr>
          <p:cNvGraphicFramePr>
            <a:graphicFrameLocks noGrp="1"/>
          </p:cNvGraphicFramePr>
          <p:nvPr>
            <p:extLst>
              <p:ext uri="{D42A27DB-BD31-4B8C-83A1-F6EECF244321}">
                <p14:modId xmlns:p14="http://schemas.microsoft.com/office/powerpoint/2010/main" val="510246786"/>
              </p:ext>
            </p:extLst>
          </p:nvPr>
        </p:nvGraphicFramePr>
        <p:xfrm>
          <a:off x="1214131" y="489591"/>
          <a:ext cx="9306537" cy="60820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041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5B2270C-828F-4DA8-88FD-4978AD2779F4}"/>
              </a:ext>
            </a:extLst>
          </p:cNvPr>
          <p:cNvGraphicFramePr>
            <a:graphicFrameLocks noGrp="1"/>
          </p:cNvGraphicFramePr>
          <p:nvPr>
            <p:extLst>
              <p:ext uri="{D42A27DB-BD31-4B8C-83A1-F6EECF244321}">
                <p14:modId xmlns:p14="http://schemas.microsoft.com/office/powerpoint/2010/main" val="1719261714"/>
              </p:ext>
            </p:extLst>
          </p:nvPr>
        </p:nvGraphicFramePr>
        <p:xfrm>
          <a:off x="117988" y="1445341"/>
          <a:ext cx="6529700" cy="4479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7C3369D-CD4D-416E-A8F4-5475CE408518}"/>
              </a:ext>
            </a:extLst>
          </p:cNvPr>
          <p:cNvGraphicFramePr>
            <a:graphicFrameLocks noGrp="1"/>
          </p:cNvGraphicFramePr>
          <p:nvPr>
            <p:extLst>
              <p:ext uri="{D42A27DB-BD31-4B8C-83A1-F6EECF244321}">
                <p14:modId xmlns:p14="http://schemas.microsoft.com/office/powerpoint/2010/main" val="3216663133"/>
              </p:ext>
            </p:extLst>
          </p:nvPr>
        </p:nvGraphicFramePr>
        <p:xfrm>
          <a:off x="5705856" y="1445341"/>
          <a:ext cx="6199632" cy="44799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554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1" name="Title 2">
            <a:extLst>
              <a:ext uri="{FF2B5EF4-FFF2-40B4-BE49-F238E27FC236}">
                <a16:creationId xmlns:a16="http://schemas.microsoft.com/office/drawing/2014/main" id="{A2C58676-64DB-48B4-B72F-F6DBF9A0985F}"/>
              </a:ext>
            </a:extLst>
          </p:cNvPr>
          <p:cNvSpPr>
            <a:spLocks noGrp="1"/>
          </p:cNvSpPr>
          <p:nvPr>
            <p:ph type="title"/>
          </p:nvPr>
        </p:nvSpPr>
        <p:spPr>
          <a:xfrm>
            <a:off x="939802" y="898525"/>
            <a:ext cx="10515600" cy="1325563"/>
          </a:xfrm>
        </p:spPr>
        <p:txBody>
          <a:bodyPr>
            <a:normAutofit/>
          </a:bodyPr>
          <a:lstStyle/>
          <a:p>
            <a:pPr algn="l"/>
            <a:r>
              <a:rPr lang="en-GB" altLang="en-US">
                <a:latin typeface="Arial" panose="020B0604020202020204" pitchFamily="34" charset="0"/>
                <a:ea typeface="+mj-lt"/>
                <a:cs typeface="Arial" panose="020B0604020202020204" pitchFamily="34" charset="0"/>
              </a:rPr>
              <a:t>Overview</a:t>
            </a:r>
            <a:endParaRPr lang="en-GB" altLang="en-US">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95C27F17-C675-4014-B369-83F46AE64169}"/>
              </a:ext>
            </a:extLst>
          </p:cNvPr>
          <p:cNvSpPr>
            <a:spLocks noGrp="1"/>
          </p:cNvSpPr>
          <p:nvPr>
            <p:ph idx="1"/>
          </p:nvPr>
        </p:nvSpPr>
        <p:spPr>
          <a:xfrm>
            <a:off x="1415328" y="2224088"/>
            <a:ext cx="10515600" cy="4351338"/>
          </a:xfrm>
        </p:spPr>
        <p:txBody>
          <a:bodyPr vert="horz" lIns="91440" tIns="45720" rIns="91440" bIns="45720" rtlCol="0" anchor="t">
            <a:normAutofit/>
          </a:bodyPr>
          <a:lstStyle/>
          <a:p>
            <a:pPr marL="228600" indent="-228600" algn="l"/>
            <a:r>
              <a:rPr lang="en-GB" sz="3400">
                <a:latin typeface="Arial" panose="020B0604020202020204" pitchFamily="34" charset="0"/>
                <a:ea typeface="+mj-lt"/>
                <a:cs typeface="Arial" panose="020B0604020202020204" pitchFamily="34" charset="0"/>
              </a:rPr>
              <a:t>Why are </a:t>
            </a:r>
            <a:r>
              <a:rPr lang="en-GB" sz="3400" b="1">
                <a:latin typeface="Arial" panose="020B0604020202020204" pitchFamily="34" charset="0"/>
                <a:ea typeface="+mj-lt"/>
                <a:cs typeface="Arial" panose="020B0604020202020204" pitchFamily="34" charset="0"/>
              </a:rPr>
              <a:t>we</a:t>
            </a:r>
            <a:r>
              <a:rPr lang="en-GB" sz="3400">
                <a:latin typeface="Arial" panose="020B0604020202020204" pitchFamily="34" charset="0"/>
                <a:ea typeface="+mj-lt"/>
                <a:cs typeface="Arial" panose="020B0604020202020204" pitchFamily="34" charset="0"/>
              </a:rPr>
              <a:t> all here?</a:t>
            </a:r>
            <a:endParaRPr lang="en-US" sz="3400">
              <a:latin typeface="Arial" panose="020B0604020202020204" pitchFamily="34" charset="0"/>
              <a:cs typeface="Arial" panose="020B0604020202020204" pitchFamily="34" charset="0"/>
            </a:endParaRPr>
          </a:p>
          <a:p>
            <a:pPr marL="228600" indent="-228600" algn="l"/>
            <a:r>
              <a:rPr lang="en-GB" sz="3400">
                <a:latin typeface="Arial" panose="020B0604020202020204" pitchFamily="34" charset="0"/>
                <a:ea typeface="+mj-lt"/>
                <a:cs typeface="Arial" panose="020B0604020202020204" pitchFamily="34" charset="0"/>
              </a:rPr>
              <a:t>Why and what is a needs assessment?</a:t>
            </a:r>
            <a:endParaRPr lang="en-GB" sz="3400">
              <a:latin typeface="Arial" panose="020B0604020202020204" pitchFamily="34" charset="0"/>
              <a:cs typeface="Arial" panose="020B0604020202020204" pitchFamily="34" charset="0"/>
            </a:endParaRPr>
          </a:p>
          <a:p>
            <a:pPr marL="228600" indent="-228600" algn="l"/>
            <a:r>
              <a:rPr lang="en-GB" sz="3400">
                <a:latin typeface="Arial" panose="020B0604020202020204" pitchFamily="34" charset="0"/>
                <a:ea typeface="+mj-lt"/>
                <a:cs typeface="Arial" panose="020B0604020202020204" pitchFamily="34" charset="0"/>
              </a:rPr>
              <a:t>Why are </a:t>
            </a:r>
            <a:r>
              <a:rPr lang="en-GB" sz="3400" b="1">
                <a:latin typeface="Arial" panose="020B0604020202020204" pitchFamily="34" charset="0"/>
                <a:ea typeface="+mj-lt"/>
                <a:cs typeface="Arial" panose="020B0604020202020204" pitchFamily="34" charset="0"/>
              </a:rPr>
              <a:t>you</a:t>
            </a:r>
            <a:r>
              <a:rPr lang="en-GB" sz="3400">
                <a:latin typeface="Arial" panose="020B0604020202020204" pitchFamily="34" charset="0"/>
                <a:ea typeface="+mj-lt"/>
                <a:cs typeface="Arial" panose="020B0604020202020204" pitchFamily="34" charset="0"/>
              </a:rPr>
              <a:t> here?</a:t>
            </a:r>
            <a:endParaRPr lang="en-GB" sz="3400">
              <a:latin typeface="Arial" panose="020B0604020202020204" pitchFamily="34" charset="0"/>
              <a:cs typeface="Arial" panose="020B0604020202020204" pitchFamily="34" charset="0"/>
            </a:endParaRPr>
          </a:p>
          <a:p>
            <a:pPr marL="228600" indent="-228600" algn="l"/>
            <a:r>
              <a:rPr lang="en-GB" sz="3400" b="1">
                <a:latin typeface="Arial" panose="020B0604020202020204" pitchFamily="34" charset="0"/>
                <a:ea typeface="+mj-lt"/>
                <a:cs typeface="Arial" panose="020B0604020202020204" pitchFamily="34" charset="0"/>
              </a:rPr>
              <a:t>Today</a:t>
            </a:r>
            <a:r>
              <a:rPr lang="en-GB" sz="3400">
                <a:latin typeface="Arial" panose="020B0604020202020204" pitchFamily="34" charset="0"/>
                <a:ea typeface="+mj-lt"/>
                <a:cs typeface="Arial" panose="020B0604020202020204" pitchFamily="34" charset="0"/>
              </a:rPr>
              <a:t> and moving forward</a:t>
            </a:r>
            <a:endParaRPr lang="en-GB" sz="34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C58720-6B53-4948-B246-634FB310A822}"/>
              </a:ext>
            </a:extLst>
          </p:cNvPr>
          <p:cNvPicPr>
            <a:picLocks noChangeAspect="1"/>
          </p:cNvPicPr>
          <p:nvPr/>
        </p:nvPicPr>
        <p:blipFill>
          <a:blip r:embed="rId4"/>
          <a:stretch>
            <a:fillRect/>
          </a:stretch>
        </p:blipFill>
        <p:spPr>
          <a:xfrm>
            <a:off x="0" y="5242420"/>
            <a:ext cx="9191134" cy="1615580"/>
          </a:xfrm>
          <a:prstGeom prst="rect">
            <a:avLst/>
          </a:prstGeom>
        </p:spPr>
      </p:pic>
    </p:spTree>
    <p:extLst>
      <p:ext uri="{BB962C8B-B14F-4D97-AF65-F5344CB8AC3E}">
        <p14:creationId xmlns:p14="http://schemas.microsoft.com/office/powerpoint/2010/main" val="2787040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BF1D505-3CB9-4BC6-9AE6-B6190A967E80}"/>
              </a:ext>
            </a:extLst>
          </p:cNvPr>
          <p:cNvGraphicFramePr>
            <a:graphicFrameLocks noGrp="1"/>
          </p:cNvGraphicFramePr>
          <p:nvPr>
            <p:extLst>
              <p:ext uri="{D42A27DB-BD31-4B8C-83A1-F6EECF244321}">
                <p14:modId xmlns:p14="http://schemas.microsoft.com/office/powerpoint/2010/main" val="3082405140"/>
              </p:ext>
            </p:extLst>
          </p:nvPr>
        </p:nvGraphicFramePr>
        <p:xfrm>
          <a:off x="2665496" y="391862"/>
          <a:ext cx="9299408" cy="607427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E90C2D52-1FAB-4C68-844B-1E3A7FD403C4}"/>
              </a:ext>
            </a:extLst>
          </p:cNvPr>
          <p:cNvSpPr txBox="1"/>
          <p:nvPr/>
        </p:nvSpPr>
        <p:spPr>
          <a:xfrm>
            <a:off x="361950" y="1476375"/>
            <a:ext cx="2095500" cy="2585323"/>
          </a:xfrm>
          <a:prstGeom prst="rect">
            <a:avLst/>
          </a:prstGeom>
          <a:noFill/>
        </p:spPr>
        <p:txBody>
          <a:bodyPr wrap="square" rtlCol="0">
            <a:spAutoFit/>
          </a:bodyPr>
          <a:lstStyle/>
          <a:p>
            <a:r>
              <a:rPr lang="en-GB"/>
              <a:t>England and West Midlands figures from Annual Population Survey, ONS, for year ending March 2022</a:t>
            </a:r>
          </a:p>
          <a:p>
            <a:endParaRPr lang="en-GB"/>
          </a:p>
          <a:p>
            <a:r>
              <a:rPr lang="en-GB"/>
              <a:t>Oswestry figures from local survey</a:t>
            </a:r>
          </a:p>
        </p:txBody>
      </p:sp>
    </p:spTree>
    <p:extLst>
      <p:ext uri="{BB962C8B-B14F-4D97-AF65-F5344CB8AC3E}">
        <p14:creationId xmlns:p14="http://schemas.microsoft.com/office/powerpoint/2010/main" val="2940959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A9D2C82E-2B0E-4EF1-9798-6EFD5DD39117}"/>
              </a:ext>
            </a:extLst>
          </p:cNvPr>
          <p:cNvGraphicFramePr>
            <a:graphicFrameLocks noGrp="1"/>
          </p:cNvGraphicFramePr>
          <p:nvPr>
            <p:extLst>
              <p:ext uri="{D42A27DB-BD31-4B8C-83A1-F6EECF244321}">
                <p14:modId xmlns:p14="http://schemas.microsoft.com/office/powerpoint/2010/main" val="3911737549"/>
              </p:ext>
            </p:extLst>
          </p:nvPr>
        </p:nvGraphicFramePr>
        <p:xfrm>
          <a:off x="2892592" y="268037"/>
          <a:ext cx="9299408" cy="607427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74DFBCD6-D803-43F3-9679-4439973294B1}"/>
              </a:ext>
            </a:extLst>
          </p:cNvPr>
          <p:cNvSpPr txBox="1"/>
          <p:nvPr/>
        </p:nvSpPr>
        <p:spPr>
          <a:xfrm>
            <a:off x="361950" y="1476375"/>
            <a:ext cx="2095500" cy="2585323"/>
          </a:xfrm>
          <a:prstGeom prst="rect">
            <a:avLst/>
          </a:prstGeom>
          <a:noFill/>
        </p:spPr>
        <p:txBody>
          <a:bodyPr wrap="square" rtlCol="0">
            <a:spAutoFit/>
          </a:bodyPr>
          <a:lstStyle/>
          <a:p>
            <a:r>
              <a:rPr lang="en-GB"/>
              <a:t>England and West Midlands figures from Annual Population Survey, ONS, for year ending March 2022</a:t>
            </a:r>
          </a:p>
          <a:p>
            <a:endParaRPr lang="en-GB"/>
          </a:p>
          <a:p>
            <a:r>
              <a:rPr lang="en-GB"/>
              <a:t>Oswestry figures from local survey</a:t>
            </a:r>
          </a:p>
        </p:txBody>
      </p:sp>
    </p:spTree>
    <p:extLst>
      <p:ext uri="{BB962C8B-B14F-4D97-AF65-F5344CB8AC3E}">
        <p14:creationId xmlns:p14="http://schemas.microsoft.com/office/powerpoint/2010/main" val="4237555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94A606E-A2E1-4177-8716-5D65E722C161}"/>
              </a:ext>
            </a:extLst>
          </p:cNvPr>
          <p:cNvGraphicFramePr>
            <a:graphicFrameLocks noGrp="1"/>
          </p:cNvGraphicFramePr>
          <p:nvPr>
            <p:extLst>
              <p:ext uri="{D42A27DB-BD31-4B8C-83A1-F6EECF244321}">
                <p14:modId xmlns:p14="http://schemas.microsoft.com/office/powerpoint/2010/main" val="759416553"/>
              </p:ext>
            </p:extLst>
          </p:nvPr>
        </p:nvGraphicFramePr>
        <p:xfrm>
          <a:off x="2892592" y="296612"/>
          <a:ext cx="9299408" cy="607427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2D2706C-4BE7-4D45-A1BA-9C0E474F9998}"/>
              </a:ext>
            </a:extLst>
          </p:cNvPr>
          <p:cNvSpPr txBox="1"/>
          <p:nvPr/>
        </p:nvSpPr>
        <p:spPr>
          <a:xfrm>
            <a:off x="361950" y="1476375"/>
            <a:ext cx="2095500" cy="2585323"/>
          </a:xfrm>
          <a:prstGeom prst="rect">
            <a:avLst/>
          </a:prstGeom>
          <a:noFill/>
        </p:spPr>
        <p:txBody>
          <a:bodyPr wrap="square" rtlCol="0">
            <a:spAutoFit/>
          </a:bodyPr>
          <a:lstStyle/>
          <a:p>
            <a:r>
              <a:rPr lang="en-GB"/>
              <a:t>England and West Midlands figures from Annual Population Survey, ONS, for year ending March 2022</a:t>
            </a:r>
          </a:p>
          <a:p>
            <a:endParaRPr lang="en-GB"/>
          </a:p>
          <a:p>
            <a:r>
              <a:rPr lang="en-GB"/>
              <a:t>Oswestry figures from local survey</a:t>
            </a:r>
          </a:p>
        </p:txBody>
      </p:sp>
    </p:spTree>
    <p:extLst>
      <p:ext uri="{BB962C8B-B14F-4D97-AF65-F5344CB8AC3E}">
        <p14:creationId xmlns:p14="http://schemas.microsoft.com/office/powerpoint/2010/main" val="148328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55D7688-B813-4C8C-AD5C-E9AEFCBC5B40}"/>
              </a:ext>
            </a:extLst>
          </p:cNvPr>
          <p:cNvGraphicFramePr>
            <a:graphicFrameLocks noGrp="1"/>
          </p:cNvGraphicFramePr>
          <p:nvPr>
            <p:extLst>
              <p:ext uri="{D42A27DB-BD31-4B8C-83A1-F6EECF244321}">
                <p14:modId xmlns:p14="http://schemas.microsoft.com/office/powerpoint/2010/main" val="3016662121"/>
              </p:ext>
            </p:extLst>
          </p:nvPr>
        </p:nvGraphicFramePr>
        <p:xfrm>
          <a:off x="2770271" y="391862"/>
          <a:ext cx="9299408" cy="607427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8ACE5D6-FE1F-4253-98E9-004D8CA8F6E0}"/>
              </a:ext>
            </a:extLst>
          </p:cNvPr>
          <p:cNvSpPr txBox="1"/>
          <p:nvPr/>
        </p:nvSpPr>
        <p:spPr>
          <a:xfrm>
            <a:off x="361950" y="1476375"/>
            <a:ext cx="2095500" cy="2585323"/>
          </a:xfrm>
          <a:prstGeom prst="rect">
            <a:avLst/>
          </a:prstGeom>
          <a:noFill/>
        </p:spPr>
        <p:txBody>
          <a:bodyPr wrap="square" rtlCol="0">
            <a:spAutoFit/>
          </a:bodyPr>
          <a:lstStyle/>
          <a:p>
            <a:r>
              <a:rPr lang="en-GB"/>
              <a:t>England and West Midlands figures from Annual Population Survey, ONS, for year ending March 2022</a:t>
            </a:r>
          </a:p>
          <a:p>
            <a:endParaRPr lang="en-GB"/>
          </a:p>
          <a:p>
            <a:r>
              <a:rPr lang="en-GB"/>
              <a:t>Oswestry figures from local survey</a:t>
            </a:r>
          </a:p>
        </p:txBody>
      </p:sp>
    </p:spTree>
    <p:extLst>
      <p:ext uri="{BB962C8B-B14F-4D97-AF65-F5344CB8AC3E}">
        <p14:creationId xmlns:p14="http://schemas.microsoft.com/office/powerpoint/2010/main" val="3338587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89494C-BDC1-435C-AF18-A59C7914A96A}"/>
              </a:ext>
            </a:extLst>
          </p:cNvPr>
          <p:cNvGraphicFramePr>
            <a:graphicFrameLocks noGrp="1"/>
          </p:cNvGraphicFramePr>
          <p:nvPr>
            <p:extLst>
              <p:ext uri="{D42A27DB-BD31-4B8C-83A1-F6EECF244321}">
                <p14:modId xmlns:p14="http://schemas.microsoft.com/office/powerpoint/2010/main" val="31035301"/>
              </p:ext>
            </p:extLst>
          </p:nvPr>
        </p:nvGraphicFramePr>
        <p:xfrm>
          <a:off x="2386096" y="185370"/>
          <a:ext cx="9299408" cy="60742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1418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188097A-1EFB-4F06-B05B-103BC7926613}"/>
              </a:ext>
            </a:extLst>
          </p:cNvPr>
          <p:cNvGraphicFramePr>
            <a:graphicFrameLocks noGrp="1"/>
          </p:cNvGraphicFramePr>
          <p:nvPr>
            <p:extLst>
              <p:ext uri="{D42A27DB-BD31-4B8C-83A1-F6EECF244321}">
                <p14:modId xmlns:p14="http://schemas.microsoft.com/office/powerpoint/2010/main" val="2783515574"/>
              </p:ext>
            </p:extLst>
          </p:nvPr>
        </p:nvGraphicFramePr>
        <p:xfrm>
          <a:off x="2356138" y="198070"/>
          <a:ext cx="9308523" cy="60902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7719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9924E79-622F-408A-B349-FBDC2406394A}"/>
              </a:ext>
            </a:extLst>
          </p:cNvPr>
          <p:cNvGraphicFramePr>
            <a:graphicFrameLocks noGrp="1"/>
          </p:cNvGraphicFramePr>
          <p:nvPr>
            <p:extLst>
              <p:ext uri="{D42A27DB-BD31-4B8C-83A1-F6EECF244321}">
                <p14:modId xmlns:p14="http://schemas.microsoft.com/office/powerpoint/2010/main" val="3853600746"/>
              </p:ext>
            </p:extLst>
          </p:nvPr>
        </p:nvGraphicFramePr>
        <p:xfrm>
          <a:off x="2470438" y="185370"/>
          <a:ext cx="9308523" cy="60902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5003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E14BBE7-4C20-4388-9F12-B076916AC4C3}"/>
              </a:ext>
            </a:extLst>
          </p:cNvPr>
          <p:cNvGraphicFramePr>
            <a:graphicFrameLocks noGrp="1"/>
          </p:cNvGraphicFramePr>
          <p:nvPr>
            <p:extLst>
              <p:ext uri="{D42A27DB-BD31-4B8C-83A1-F6EECF244321}">
                <p14:modId xmlns:p14="http://schemas.microsoft.com/office/powerpoint/2010/main" val="1532427587"/>
              </p:ext>
            </p:extLst>
          </p:nvPr>
        </p:nvGraphicFramePr>
        <p:xfrm>
          <a:off x="2114838" y="647030"/>
          <a:ext cx="9308523" cy="6090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2662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0FF0A0C-346D-44D6-89A9-1E86DABD6906}"/>
              </a:ext>
            </a:extLst>
          </p:cNvPr>
          <p:cNvGraphicFramePr>
            <a:graphicFrameLocks noGrp="1"/>
          </p:cNvGraphicFramePr>
          <p:nvPr>
            <p:extLst>
              <p:ext uri="{D42A27DB-BD31-4B8C-83A1-F6EECF244321}">
                <p14:modId xmlns:p14="http://schemas.microsoft.com/office/powerpoint/2010/main" val="3876448577"/>
              </p:ext>
            </p:extLst>
          </p:nvPr>
        </p:nvGraphicFramePr>
        <p:xfrm>
          <a:off x="2292638" y="147270"/>
          <a:ext cx="9308523" cy="6090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2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ADDFADE-5331-42E0-A31A-5E021EDE73AC}"/>
              </a:ext>
            </a:extLst>
          </p:cNvPr>
          <p:cNvGraphicFramePr>
            <a:graphicFrameLocks noGrp="1"/>
          </p:cNvGraphicFramePr>
          <p:nvPr>
            <p:extLst>
              <p:ext uri="{D42A27DB-BD31-4B8C-83A1-F6EECF244321}">
                <p14:modId xmlns:p14="http://schemas.microsoft.com/office/powerpoint/2010/main" val="754435229"/>
              </p:ext>
            </p:extLst>
          </p:nvPr>
        </p:nvGraphicFramePr>
        <p:xfrm>
          <a:off x="2533938" y="236170"/>
          <a:ext cx="9308523" cy="6090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953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pic>
        <p:nvPicPr>
          <p:cNvPr id="2" name="Picture 1">
            <a:extLst>
              <a:ext uri="{FF2B5EF4-FFF2-40B4-BE49-F238E27FC236}">
                <a16:creationId xmlns:a16="http://schemas.microsoft.com/office/drawing/2014/main" id="{99595191-F318-4A23-9539-F42E4A171CC1}"/>
              </a:ext>
            </a:extLst>
          </p:cNvPr>
          <p:cNvPicPr>
            <a:picLocks noChangeAspect="1"/>
          </p:cNvPicPr>
          <p:nvPr/>
        </p:nvPicPr>
        <p:blipFill>
          <a:blip r:embed="rId4"/>
          <a:stretch>
            <a:fillRect/>
          </a:stretch>
        </p:blipFill>
        <p:spPr>
          <a:xfrm>
            <a:off x="0" y="5242420"/>
            <a:ext cx="9205758" cy="1615580"/>
          </a:xfrm>
          <a:prstGeom prst="rect">
            <a:avLst/>
          </a:prstGeom>
        </p:spPr>
      </p:pic>
      <p:sp>
        <p:nvSpPr>
          <p:cNvPr id="202" name="Google Shape;202;p31"/>
          <p:cNvSpPr txBox="1">
            <a:spLocks noGrp="1"/>
          </p:cNvSpPr>
          <p:nvPr>
            <p:ph type="body" idx="1"/>
          </p:nvPr>
        </p:nvSpPr>
        <p:spPr>
          <a:xfrm>
            <a:off x="366793" y="1320363"/>
            <a:ext cx="11174964" cy="4526100"/>
          </a:xfrm>
          <a:prstGeom prst="rect">
            <a:avLst/>
          </a:prstGeom>
          <a:noFill/>
          <a:ln>
            <a:noFill/>
          </a:ln>
        </p:spPr>
        <p:txBody>
          <a:bodyPr spcFirstLastPara="1" vert="horz" wrap="square" lIns="91425" tIns="45700" rIns="91425" bIns="45700" rtlCol="0" anchor="t" anchorCtr="0">
            <a:noAutofit/>
          </a:bodyPr>
          <a:lstStyle/>
          <a:p>
            <a:pPr hangingPunct="0"/>
            <a:r>
              <a:rPr lang="en-GB" sz="1800">
                <a:latin typeface="Arial" panose="020B0604020202020204" pitchFamily="34" charset="0"/>
                <a:ea typeface="Times New Roman" panose="02020603050405020304" pitchFamily="18" charset="0"/>
                <a:cs typeface="Arial" panose="020B0604020202020204" pitchFamily="34" charset="0"/>
              </a:rPr>
              <a:t>Local Authorities and CCGs (now ICS) have a legal Statutory Duty to undertake a Joint Strategic Needs Assessment (JSNA), through the health and wellbeing board. </a:t>
            </a:r>
          </a:p>
          <a:p>
            <a:pPr hangingPunct="0"/>
            <a:r>
              <a:rPr lang="en-GB" sz="1800">
                <a:latin typeface="Arial" panose="020B0604020202020204" pitchFamily="34" charset="0"/>
                <a:ea typeface="Times New Roman" panose="02020603050405020304" pitchFamily="18" charset="0"/>
                <a:cs typeface="Arial" panose="020B0604020202020204" pitchFamily="34" charset="0"/>
              </a:rPr>
              <a:t>The JSNA seeks to identify </a:t>
            </a:r>
            <a:r>
              <a:rPr lang="en-GB" sz="1800" b="1">
                <a:latin typeface="Arial" panose="020B0604020202020204" pitchFamily="34" charset="0"/>
                <a:ea typeface="Times New Roman" panose="02020603050405020304" pitchFamily="18" charset="0"/>
                <a:cs typeface="Arial" panose="020B0604020202020204" pitchFamily="34" charset="0"/>
              </a:rPr>
              <a:t>current</a:t>
            </a:r>
            <a:r>
              <a:rPr lang="en-GB" sz="1800">
                <a:latin typeface="Arial" panose="020B0604020202020204" pitchFamily="34" charset="0"/>
                <a:ea typeface="Times New Roman" panose="02020603050405020304" pitchFamily="18" charset="0"/>
                <a:cs typeface="Arial" panose="020B0604020202020204" pitchFamily="34" charset="0"/>
              </a:rPr>
              <a:t> and </a:t>
            </a:r>
            <a:r>
              <a:rPr lang="en-GB" sz="1800" b="1">
                <a:latin typeface="Arial" panose="020B0604020202020204" pitchFamily="34" charset="0"/>
                <a:ea typeface="Times New Roman" panose="02020603050405020304" pitchFamily="18" charset="0"/>
                <a:cs typeface="Arial" panose="020B0604020202020204" pitchFamily="34" charset="0"/>
              </a:rPr>
              <a:t>future health and wellbeing </a:t>
            </a:r>
            <a:r>
              <a:rPr lang="en-GB" sz="1800">
                <a:latin typeface="Arial" panose="020B0604020202020204" pitchFamily="34" charset="0"/>
                <a:ea typeface="Times New Roman" panose="02020603050405020304" pitchFamily="18" charset="0"/>
                <a:cs typeface="Arial" panose="020B0604020202020204" pitchFamily="34" charset="0"/>
              </a:rPr>
              <a:t>needs in the local population and identify strategic </a:t>
            </a:r>
            <a:r>
              <a:rPr lang="en-GB" sz="1800" b="1">
                <a:latin typeface="Arial" panose="020B0604020202020204" pitchFamily="34" charset="0"/>
                <a:ea typeface="Times New Roman" panose="02020603050405020304" pitchFamily="18" charset="0"/>
                <a:cs typeface="Arial" panose="020B0604020202020204" pitchFamily="34" charset="0"/>
              </a:rPr>
              <a:t>priorities </a:t>
            </a:r>
            <a:r>
              <a:rPr lang="en-GB" sz="1800">
                <a:latin typeface="Arial" panose="020B0604020202020204" pitchFamily="34" charset="0"/>
                <a:ea typeface="Times New Roman" panose="02020603050405020304" pitchFamily="18" charset="0"/>
                <a:cs typeface="Arial" panose="020B0604020202020204" pitchFamily="34" charset="0"/>
              </a:rPr>
              <a:t>to inform commissioning of services based on those needs.  </a:t>
            </a:r>
          </a:p>
          <a:p>
            <a:pPr hangingPunct="0"/>
            <a:r>
              <a:rPr lang="en-GB" sz="1800">
                <a:latin typeface="Arial" panose="020B0604020202020204" pitchFamily="34" charset="0"/>
                <a:ea typeface="Times New Roman" panose="02020603050405020304" pitchFamily="18" charset="0"/>
                <a:cs typeface="Arial" panose="020B0604020202020204" pitchFamily="34" charset="0"/>
              </a:rPr>
              <a:t>These priorities in turn inform the </a:t>
            </a:r>
            <a:r>
              <a:rPr lang="en-GB" sz="1800" b="1">
                <a:latin typeface="Arial" panose="020B0604020202020204" pitchFamily="34" charset="0"/>
                <a:ea typeface="Times New Roman" panose="02020603050405020304" pitchFamily="18" charset="0"/>
                <a:cs typeface="Arial" panose="020B0604020202020204" pitchFamily="34" charset="0"/>
              </a:rPr>
              <a:t>Health and Wellbeing Strategy </a:t>
            </a:r>
            <a:r>
              <a:rPr lang="en-GB" sz="1800">
                <a:latin typeface="Arial" panose="020B0604020202020204" pitchFamily="34" charset="0"/>
                <a:ea typeface="Times New Roman" panose="02020603050405020304" pitchFamily="18" charset="0"/>
                <a:cs typeface="Arial" panose="020B0604020202020204" pitchFamily="34" charset="0"/>
              </a:rPr>
              <a:t>and </a:t>
            </a:r>
            <a:r>
              <a:rPr lang="en-GB" sz="1800" b="1">
                <a:latin typeface="Arial" panose="020B0604020202020204" pitchFamily="34" charset="0"/>
                <a:ea typeface="Times New Roman" panose="02020603050405020304" pitchFamily="18" charset="0"/>
                <a:cs typeface="Arial" panose="020B0604020202020204" pitchFamily="34" charset="0"/>
              </a:rPr>
              <a:t>Integrated Care Strategy</a:t>
            </a:r>
            <a:r>
              <a:rPr lang="en-GB" sz="1800">
                <a:latin typeface="Arial" panose="020B0604020202020204" pitchFamily="34" charset="0"/>
                <a:ea typeface="Times New Roman" panose="02020603050405020304" pitchFamily="18" charset="0"/>
                <a:cs typeface="Arial" panose="020B0604020202020204" pitchFamily="34" charset="0"/>
              </a:rPr>
              <a:t>, key documents as a basis for commissioning health and social care services in the local area. </a:t>
            </a:r>
          </a:p>
          <a:p>
            <a:pPr hangingPunct="0"/>
            <a:r>
              <a:rPr lang="en-GB" sz="1800">
                <a:latin typeface="Arial" panose="020B0604020202020204" pitchFamily="34" charset="0"/>
                <a:ea typeface="Times New Roman" panose="02020603050405020304" pitchFamily="18" charset="0"/>
                <a:cs typeface="Arial" panose="020B0604020202020204" pitchFamily="34" charset="0"/>
              </a:rPr>
              <a:t>The JSNA aims to achieve the following through an evidence base and consultation:</a:t>
            </a:r>
          </a:p>
          <a:p>
            <a:pPr marL="800110" lvl="1" indent="-342904" hangingPunct="0">
              <a:buFont typeface="Symbol" panose="05050102010706020507" pitchFamily="18" charset="2"/>
              <a:buChar char=""/>
            </a:pPr>
            <a:r>
              <a:rPr lang="en-GB" sz="1800">
                <a:solidFill>
                  <a:schemeClr val="dk1"/>
                </a:solidFill>
                <a:latin typeface="Arial" panose="020B0604020202020204" pitchFamily="34" charset="0"/>
                <a:ea typeface="Calibri"/>
                <a:cs typeface="Arial" panose="020B0604020202020204" pitchFamily="34" charset="0"/>
                <a:sym typeface="Calibri"/>
              </a:rPr>
              <a:t>Identify the health and wellbeing needs of the population of</a:t>
            </a:r>
            <a:r>
              <a:rPr lang="en-GB" sz="1800">
                <a:latin typeface="Arial" panose="020B0604020202020204" pitchFamily="34" charset="0"/>
                <a:cs typeface="Arial" panose="020B0604020202020204" pitchFamily="34" charset="0"/>
              </a:rPr>
              <a:t> Highley</a:t>
            </a:r>
            <a:r>
              <a:rPr lang="en-GB" sz="1800">
                <a:solidFill>
                  <a:schemeClr val="dk1"/>
                </a:solidFill>
                <a:latin typeface="Arial" panose="020B0604020202020204" pitchFamily="34" charset="0"/>
                <a:ea typeface="Calibri"/>
                <a:cs typeface="Arial" panose="020B0604020202020204" pitchFamily="34" charset="0"/>
                <a:sym typeface="Calibri"/>
              </a:rPr>
              <a:t>;</a:t>
            </a:r>
            <a:endParaRPr lang="en-GB" sz="1800">
              <a:latin typeface="Arial" panose="020B0604020202020204" pitchFamily="34" charset="0"/>
              <a:cs typeface="Arial" panose="020B0604020202020204" pitchFamily="34" charset="0"/>
            </a:endParaRPr>
          </a:p>
          <a:p>
            <a:pPr marL="800110" lvl="1" indent="-342904" hangingPunct="0">
              <a:buFont typeface="Symbol" panose="05050102010706020507" pitchFamily="18" charset="2"/>
              <a:buChar char=""/>
            </a:pPr>
            <a:r>
              <a:rPr lang="en-GB" sz="1800">
                <a:solidFill>
                  <a:schemeClr val="dk1"/>
                </a:solidFill>
                <a:latin typeface="Arial" panose="020B0604020202020204" pitchFamily="34" charset="0"/>
                <a:ea typeface="Calibri"/>
                <a:cs typeface="Arial" panose="020B0604020202020204" pitchFamily="34" charset="0"/>
                <a:sym typeface="Calibri"/>
              </a:rPr>
              <a:t>Map the services/assets in </a:t>
            </a:r>
            <a:r>
              <a:rPr lang="en-GB" sz="1800">
                <a:latin typeface="Arial" panose="020B0604020202020204" pitchFamily="34" charset="0"/>
                <a:cs typeface="Arial" panose="020B0604020202020204" pitchFamily="34" charset="0"/>
              </a:rPr>
              <a:t>the area</a:t>
            </a:r>
            <a:r>
              <a:rPr lang="en-GB" sz="1800">
                <a:solidFill>
                  <a:schemeClr val="dk1"/>
                </a:solidFill>
                <a:latin typeface="Arial" panose="020B0604020202020204" pitchFamily="34" charset="0"/>
                <a:ea typeface="Calibri"/>
                <a:cs typeface="Arial" panose="020B0604020202020204" pitchFamily="34" charset="0"/>
                <a:sym typeface="Calibri"/>
              </a:rPr>
              <a:t>; </a:t>
            </a:r>
          </a:p>
          <a:p>
            <a:pPr marL="800110" lvl="1" indent="-342904" hangingPunct="0">
              <a:buFont typeface="Symbol" panose="05050102010706020507" pitchFamily="18" charset="2"/>
              <a:buChar char=""/>
            </a:pPr>
            <a:r>
              <a:rPr lang="en-GB" sz="1800">
                <a:latin typeface="Arial" panose="020B0604020202020204" pitchFamily="34" charset="0"/>
                <a:ea typeface="Times New Roman" panose="02020603050405020304" pitchFamily="18" charset="0"/>
                <a:cs typeface="Arial" panose="020B0604020202020204" pitchFamily="34" charset="0"/>
              </a:rPr>
              <a:t>Define achievable improvements in health and wellbeing outcomes for the local community.</a:t>
            </a:r>
          </a:p>
          <a:p>
            <a:pPr marL="800110" lvl="1" indent="-342904" hangingPunct="0">
              <a:buFont typeface="Symbol" panose="05050102010706020507" pitchFamily="18" charset="2"/>
              <a:buChar char=""/>
            </a:pPr>
            <a:r>
              <a:rPr lang="en-GB" sz="1800">
                <a:latin typeface="Arial" panose="020B0604020202020204" pitchFamily="34" charset="0"/>
                <a:ea typeface="Times New Roman" panose="02020603050405020304" pitchFamily="18" charset="0"/>
                <a:cs typeface="Arial" panose="020B0604020202020204" pitchFamily="34" charset="0"/>
              </a:rPr>
              <a:t>Target services and resources where there is most need </a:t>
            </a:r>
          </a:p>
          <a:p>
            <a:pPr marL="800110" lvl="1" indent="-342904" hangingPunct="0">
              <a:buFont typeface="Symbol" panose="05050102010706020507" pitchFamily="18" charset="2"/>
              <a:buChar char=""/>
            </a:pPr>
            <a:r>
              <a:rPr lang="en-GB" sz="1800">
                <a:latin typeface="Arial" panose="020B0604020202020204" pitchFamily="34" charset="0"/>
                <a:ea typeface="Times New Roman" panose="02020603050405020304" pitchFamily="18" charset="0"/>
                <a:cs typeface="Arial" panose="020B0604020202020204" pitchFamily="34" charset="0"/>
              </a:rPr>
              <a:t>Support commissioners, stakeholders and communities to deliver better health and wellbeing outcomes for the local community by making </a:t>
            </a:r>
            <a:r>
              <a:rPr lang="en-GB" sz="1800">
                <a:latin typeface="Arial" panose="020B0604020202020204" pitchFamily="34" charset="0"/>
                <a:cs typeface="Arial" panose="020B0604020202020204" pitchFamily="34" charset="0"/>
                <a:sym typeface="Calibri"/>
              </a:rPr>
              <a:t> recommendations for how services can be improved / redesigned to make sure they are being delivered to the people who need them most</a:t>
            </a:r>
            <a:r>
              <a:rPr lang="en-GB" sz="1401">
                <a:latin typeface="Arial" panose="020B0604020202020204" pitchFamily="34" charset="0"/>
                <a:cs typeface="Arial" panose="020B0604020202020204" pitchFamily="34" charset="0"/>
                <a:sym typeface="Calibri"/>
              </a:rPr>
              <a:t>. </a:t>
            </a:r>
            <a:endParaRPr sz="1401">
              <a:latin typeface="Arial" panose="020B0604020202020204" pitchFamily="34" charset="0"/>
              <a:cs typeface="Arial" panose="020B0604020202020204" pitchFamily="34" charset="0"/>
            </a:endParaRPr>
          </a:p>
          <a:p>
            <a:pPr marL="342900" indent="-139700">
              <a:spcBef>
                <a:spcPts val="640"/>
              </a:spcBef>
              <a:buClr>
                <a:schemeClr val="dk1"/>
              </a:buClr>
              <a:buSzPts val="3200"/>
              <a:buNone/>
            </a:pPr>
            <a:endParaRPr sz="3200">
              <a:solidFill>
                <a:schemeClr val="dk1"/>
              </a:solidFill>
              <a:latin typeface="Calibri"/>
              <a:ea typeface="Calibri"/>
              <a:cs typeface="Calibri"/>
              <a:sym typeface="Calibri"/>
            </a:endParaRPr>
          </a:p>
        </p:txBody>
      </p:sp>
      <p:sp>
        <p:nvSpPr>
          <p:cNvPr id="203" name="Google Shape;203;p31"/>
          <p:cNvSpPr/>
          <p:nvPr/>
        </p:nvSpPr>
        <p:spPr>
          <a:xfrm>
            <a:off x="3304275" y="127863"/>
            <a:ext cx="9144000" cy="1192500"/>
          </a:xfrm>
          <a:prstGeom prst="rect">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800"/>
              </a:spcBef>
              <a:spcAft>
                <a:spcPts val="0"/>
              </a:spcAft>
              <a:buClr>
                <a:prstClr val="black"/>
              </a:buClr>
              <a:buSzPts val="1100"/>
              <a:buFontTx/>
              <a:buNone/>
              <a:tabLst/>
              <a:defRPr/>
            </a:pPr>
            <a:r>
              <a:rPr lang="en-GB" sz="3400">
                <a:solidFill>
                  <a:prstClr val="black"/>
                </a:solidFill>
                <a:latin typeface="Arial" panose="020B0604020202020204" pitchFamily="34" charset="0"/>
                <a:ea typeface="Calibri"/>
                <a:cs typeface="Arial" panose="020B0604020202020204" pitchFamily="34" charset="0"/>
                <a:sym typeface="Calibri"/>
              </a:rPr>
              <a:t>Oswestry</a:t>
            </a:r>
            <a:r>
              <a:rPr kumimoji="0" lang="en-GB" sz="3400" b="0" i="0" u="none" strike="noStrike" kern="1200" cap="none" spc="0" normalizeH="0" baseline="0" noProof="0">
                <a:ln>
                  <a:noFill/>
                </a:ln>
                <a:solidFill>
                  <a:prstClr val="black"/>
                </a:solidFill>
                <a:effectLst/>
                <a:uLnTx/>
                <a:uFillTx/>
                <a:latin typeface="Arial" panose="020B0604020202020204" pitchFamily="34" charset="0"/>
                <a:ea typeface="Calibri"/>
                <a:cs typeface="Arial" panose="020B0604020202020204" pitchFamily="34" charset="0"/>
                <a:sym typeface="Calibri"/>
              </a:rPr>
              <a:t>: Joint Strategic Needs Assessment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FD9DEB0-3443-4716-AA74-C90AA8726982}"/>
              </a:ext>
            </a:extLst>
          </p:cNvPr>
          <p:cNvGraphicFramePr>
            <a:graphicFrameLocks noGrp="1"/>
          </p:cNvGraphicFramePr>
          <p:nvPr>
            <p:extLst>
              <p:ext uri="{D42A27DB-BD31-4B8C-83A1-F6EECF244321}">
                <p14:modId xmlns:p14="http://schemas.microsoft.com/office/powerpoint/2010/main" val="4001751663"/>
              </p:ext>
            </p:extLst>
          </p:nvPr>
        </p:nvGraphicFramePr>
        <p:xfrm>
          <a:off x="2216438" y="540970"/>
          <a:ext cx="9308523" cy="6090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8402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8B41BEA-1AD4-43B1-972F-066F2584D81A}"/>
              </a:ext>
            </a:extLst>
          </p:cNvPr>
          <p:cNvGraphicFramePr>
            <a:graphicFrameLocks noGrp="1"/>
          </p:cNvGraphicFramePr>
          <p:nvPr>
            <p:extLst>
              <p:ext uri="{D42A27DB-BD31-4B8C-83A1-F6EECF244321}">
                <p14:modId xmlns:p14="http://schemas.microsoft.com/office/powerpoint/2010/main" val="2440224359"/>
              </p:ext>
            </p:extLst>
          </p:nvPr>
        </p:nvGraphicFramePr>
        <p:xfrm>
          <a:off x="2492790" y="383886"/>
          <a:ext cx="9308523" cy="6090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482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936A86C-D796-4F30-9FBC-B84E5095277A}"/>
              </a:ext>
            </a:extLst>
          </p:cNvPr>
          <p:cNvGraphicFramePr>
            <a:graphicFrameLocks noGrp="1"/>
          </p:cNvGraphicFramePr>
          <p:nvPr>
            <p:extLst>
              <p:ext uri="{D42A27DB-BD31-4B8C-83A1-F6EECF244321}">
                <p14:modId xmlns:p14="http://schemas.microsoft.com/office/powerpoint/2010/main" val="1386448927"/>
              </p:ext>
            </p:extLst>
          </p:nvPr>
        </p:nvGraphicFramePr>
        <p:xfrm>
          <a:off x="1441738" y="578450"/>
          <a:ext cx="9308523" cy="6090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8238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6CE5446-D707-448D-82F9-8F5C5A713A85}"/>
              </a:ext>
            </a:extLst>
          </p:cNvPr>
          <p:cNvGraphicFramePr>
            <a:graphicFrameLocks noGrp="1"/>
          </p:cNvGraphicFramePr>
          <p:nvPr>
            <p:extLst>
              <p:ext uri="{D42A27DB-BD31-4B8C-83A1-F6EECF244321}">
                <p14:modId xmlns:p14="http://schemas.microsoft.com/office/powerpoint/2010/main" val="4077320606"/>
              </p:ext>
            </p:extLst>
          </p:nvPr>
        </p:nvGraphicFramePr>
        <p:xfrm>
          <a:off x="0" y="858470"/>
          <a:ext cx="9308523" cy="609022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22F7F38-A0EE-4E5D-98B8-2431D157B290}"/>
              </a:ext>
            </a:extLst>
          </p:cNvPr>
          <p:cNvSpPr txBox="1"/>
          <p:nvPr/>
        </p:nvSpPr>
        <p:spPr>
          <a:xfrm>
            <a:off x="9192768" y="1304036"/>
            <a:ext cx="2907792" cy="3816429"/>
          </a:xfrm>
          <a:prstGeom prst="rect">
            <a:avLst/>
          </a:prstGeom>
          <a:noFill/>
        </p:spPr>
        <p:txBody>
          <a:bodyPr wrap="square" rtlCol="0">
            <a:spAutoFit/>
          </a:bodyPr>
          <a:lstStyle/>
          <a:p>
            <a:endParaRPr lang="en-GB" sz="1100"/>
          </a:p>
          <a:p>
            <a:r>
              <a:rPr lang="en-GB" sz="1100"/>
              <a:t>Note – 89 respondents supplied their postcode, which identified them as being in the Saint Martin’s ward – Saint Martin’s had a branch surgery of Chirk medical practice that closed in May 2022</a:t>
            </a:r>
          </a:p>
          <a:p>
            <a:endParaRPr lang="en-GB" sz="1100"/>
          </a:p>
          <a:p>
            <a:endParaRPr lang="en-GB" sz="1100"/>
          </a:p>
          <a:p>
            <a:r>
              <a:rPr lang="en-GB" sz="1100"/>
              <a:t>"No maternity services in Oswestry, had to deliver in Telford. No NHS dentistry in Oswestry."</a:t>
            </a:r>
          </a:p>
          <a:p>
            <a:endParaRPr lang="en-GB" sz="1100"/>
          </a:p>
          <a:p>
            <a:r>
              <a:rPr lang="en-GB" sz="1100"/>
              <a:t>"No surgery in the village - To get to chirk on public transport you have to go to Oswestry then chirk. 4000 people in Shropshire registered at Chirk"</a:t>
            </a:r>
          </a:p>
          <a:p>
            <a:endParaRPr lang="en-GB" sz="1100"/>
          </a:p>
          <a:p>
            <a:r>
              <a:rPr lang="en-GB" sz="1100"/>
              <a:t>"No surgery. If you need any hospital attention you need to go to Shrewsbury or Telford. Impossible if you don’t drive. If your a widow it’s a bit grim. Closed the cottage hospital in Oswestry. Not many buses and expenses "</a:t>
            </a:r>
          </a:p>
        </p:txBody>
      </p:sp>
    </p:spTree>
    <p:extLst>
      <p:ext uri="{BB962C8B-B14F-4D97-AF65-F5344CB8AC3E}">
        <p14:creationId xmlns:p14="http://schemas.microsoft.com/office/powerpoint/2010/main" val="2320386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9789B43-C1B7-4143-AD7B-F6445F22670D}"/>
              </a:ext>
            </a:extLst>
          </p:cNvPr>
          <p:cNvGraphicFramePr>
            <a:graphicFrameLocks noGrp="1"/>
          </p:cNvGraphicFramePr>
          <p:nvPr>
            <p:extLst>
              <p:ext uri="{D42A27DB-BD31-4B8C-83A1-F6EECF244321}">
                <p14:modId xmlns:p14="http://schemas.microsoft.com/office/powerpoint/2010/main" val="569971786"/>
              </p:ext>
            </p:extLst>
          </p:nvPr>
        </p:nvGraphicFramePr>
        <p:xfrm>
          <a:off x="-229074" y="813816"/>
          <a:ext cx="9308523" cy="609022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65FD1AC-BBF1-4425-A849-0B621B508196}"/>
              </a:ext>
            </a:extLst>
          </p:cNvPr>
          <p:cNvSpPr txBox="1"/>
          <p:nvPr/>
        </p:nvSpPr>
        <p:spPr>
          <a:xfrm>
            <a:off x="9473692" y="293116"/>
            <a:ext cx="2396701" cy="5847755"/>
          </a:xfrm>
          <a:prstGeom prst="rect">
            <a:avLst/>
          </a:prstGeom>
          <a:noFill/>
        </p:spPr>
        <p:txBody>
          <a:bodyPr wrap="square" rtlCol="0">
            <a:spAutoFit/>
          </a:bodyPr>
          <a:lstStyle/>
          <a:p>
            <a:endParaRPr lang="en-GB" sz="1100"/>
          </a:p>
          <a:p>
            <a:r>
              <a:rPr lang="en-GB" sz="1100"/>
              <a:t>Note – 89 respondents supplied their postcode, which identified them as being in the Saint Martin’s ward – Saint Martin’s had a branch surgery of Chirk medical practice that closed in May 2022</a:t>
            </a:r>
          </a:p>
          <a:p>
            <a:endParaRPr lang="en-GB" sz="1100"/>
          </a:p>
          <a:p>
            <a:endParaRPr lang="en-GB" sz="1100"/>
          </a:p>
          <a:p>
            <a:r>
              <a:rPr lang="en-GB" sz="1100"/>
              <a:t>"Lack of doctors surgery and public transport.  Nearest surgery Chirk - nearest bus stop for Chirk around a mile.  I am 78 years old, suffering from arthritis and cancer and cannot walk more than a few yards with the aid of a stick.  I am not alone - many local residents have similar problems.  It is not acceptable in a village of this size not to have access to medical facilities, particularly with the number of new houses currently being built.  Why wasn't the provision of surgery premises mandated in the plans of one of these new estates in order to attract or retain a GP practice? The introduction of telephone consultations - particularly difficult for the elderly with hearing problems."</a:t>
            </a:r>
          </a:p>
          <a:p>
            <a:endParaRPr lang="en-GB" sz="1100"/>
          </a:p>
          <a:p>
            <a:r>
              <a:rPr lang="en-GB" sz="1100"/>
              <a:t>“Public transport bus cut from half hourly to hourly”</a:t>
            </a:r>
          </a:p>
          <a:p>
            <a:endParaRPr lang="en-GB" sz="1100"/>
          </a:p>
          <a:p>
            <a:r>
              <a:rPr lang="en-GB" sz="1100"/>
              <a:t>“The stress of rising costs of living and impact on emotional health“</a:t>
            </a:r>
          </a:p>
        </p:txBody>
      </p:sp>
    </p:spTree>
    <p:extLst>
      <p:ext uri="{BB962C8B-B14F-4D97-AF65-F5344CB8AC3E}">
        <p14:creationId xmlns:p14="http://schemas.microsoft.com/office/powerpoint/2010/main" val="2301068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7388F2F-3DB1-4D74-9395-E91BA2931897}"/>
              </a:ext>
            </a:extLst>
          </p:cNvPr>
          <p:cNvGraphicFramePr>
            <a:graphicFrameLocks noGrp="1"/>
          </p:cNvGraphicFramePr>
          <p:nvPr>
            <p:extLst>
              <p:ext uri="{D42A27DB-BD31-4B8C-83A1-F6EECF244321}">
                <p14:modId xmlns:p14="http://schemas.microsoft.com/office/powerpoint/2010/main" val="3646095396"/>
              </p:ext>
            </p:extLst>
          </p:nvPr>
        </p:nvGraphicFramePr>
        <p:xfrm>
          <a:off x="106714" y="767773"/>
          <a:ext cx="9308523" cy="609022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FAAC895-5F37-430B-9DC1-39CA1A9F23F1}"/>
              </a:ext>
            </a:extLst>
          </p:cNvPr>
          <p:cNvSpPr txBox="1"/>
          <p:nvPr/>
        </p:nvSpPr>
        <p:spPr>
          <a:xfrm>
            <a:off x="9525156" y="751344"/>
            <a:ext cx="2313432" cy="5355312"/>
          </a:xfrm>
          <a:prstGeom prst="rect">
            <a:avLst/>
          </a:prstGeom>
          <a:noFill/>
        </p:spPr>
        <p:txBody>
          <a:bodyPr wrap="square" rtlCol="0">
            <a:spAutoFit/>
          </a:bodyPr>
          <a:lstStyle/>
          <a:p>
            <a:endParaRPr lang="en-GB" sz="1200"/>
          </a:p>
          <a:p>
            <a:r>
              <a:rPr lang="en-GB" sz="1200"/>
              <a:t>Note – 89 respondents supplied their postcode, which identified them as being in the Saint Martin’s ward – Saint Martin’s had a branch surgery of Chirk medical practice that closed in May 2022</a:t>
            </a:r>
          </a:p>
          <a:p>
            <a:endParaRPr lang="en-GB" sz="1200"/>
          </a:p>
          <a:p>
            <a:endParaRPr lang="en-GB" sz="1200"/>
          </a:p>
          <a:p>
            <a:r>
              <a:rPr lang="en-GB" sz="1200"/>
              <a:t>“Access to services that keep them engaged and learn life skills. Access. Bullying”</a:t>
            </a:r>
          </a:p>
          <a:p>
            <a:endParaRPr lang="en-GB" sz="1200"/>
          </a:p>
          <a:p>
            <a:r>
              <a:rPr lang="en-GB" sz="1200"/>
              <a:t>“Lack of early intervention and youth services.  This leads to bigger problems which cost more to tackle and wastes young people's lives. Also poverty.”</a:t>
            </a:r>
          </a:p>
          <a:p>
            <a:endParaRPr lang="en-GB" sz="1200"/>
          </a:p>
          <a:p>
            <a:r>
              <a:rPr lang="en-GB" sz="1200"/>
              <a:t>“Lack of jobs in the area. Covid having an effect. Not being able to do what they want to do, depression and mental health issues”</a:t>
            </a:r>
          </a:p>
          <a:p>
            <a:endParaRPr lang="en-GB" sz="1200"/>
          </a:p>
          <a:p>
            <a:r>
              <a:rPr lang="en-GB" sz="1200"/>
              <a:t>“Safe environments to build resilience away from family”</a:t>
            </a:r>
          </a:p>
          <a:p>
            <a:endParaRPr lang="en-GB" sz="1600"/>
          </a:p>
        </p:txBody>
      </p:sp>
    </p:spTree>
    <p:extLst>
      <p:ext uri="{BB962C8B-B14F-4D97-AF65-F5344CB8AC3E}">
        <p14:creationId xmlns:p14="http://schemas.microsoft.com/office/powerpoint/2010/main" val="167577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436A838-A4C5-4BC8-8B1B-4936F2EB34F2}"/>
              </a:ext>
            </a:extLst>
          </p:cNvPr>
          <p:cNvGraphicFramePr>
            <a:graphicFrameLocks noGrp="1"/>
          </p:cNvGraphicFramePr>
          <p:nvPr>
            <p:extLst>
              <p:ext uri="{D42A27DB-BD31-4B8C-83A1-F6EECF244321}">
                <p14:modId xmlns:p14="http://schemas.microsoft.com/office/powerpoint/2010/main" val="4066442415"/>
              </p:ext>
            </p:extLst>
          </p:nvPr>
        </p:nvGraphicFramePr>
        <p:xfrm>
          <a:off x="0" y="737243"/>
          <a:ext cx="9229310" cy="609022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FE8C92C-D2CD-43B0-8096-D145755E1737}"/>
              </a:ext>
            </a:extLst>
          </p:cNvPr>
          <p:cNvSpPr txBox="1"/>
          <p:nvPr/>
        </p:nvSpPr>
        <p:spPr>
          <a:xfrm>
            <a:off x="9162288" y="45670"/>
            <a:ext cx="2895835" cy="6370975"/>
          </a:xfrm>
          <a:prstGeom prst="rect">
            <a:avLst/>
          </a:prstGeom>
          <a:noFill/>
        </p:spPr>
        <p:txBody>
          <a:bodyPr wrap="square" rtlCol="0">
            <a:spAutoFit/>
          </a:bodyPr>
          <a:lstStyle/>
          <a:p>
            <a:endParaRPr lang="en-GB" sz="1200"/>
          </a:p>
          <a:p>
            <a:r>
              <a:rPr lang="en-GB" sz="1200"/>
              <a:t>Note – 89 respondents supplied their postcode, which identified them as being in the Saint Martin’s ward – Saint Martin’s had a branch surgery of Chirk medical practice that closed in May 2022</a:t>
            </a:r>
          </a:p>
          <a:p>
            <a:endParaRPr lang="en-GB" sz="1200"/>
          </a:p>
          <a:p>
            <a:r>
              <a:rPr lang="en-GB" sz="1200"/>
              <a:t>"More activities for young people, maybe based around getting young people together to solve issues in their community, to help them feel invested in their town? “</a:t>
            </a:r>
          </a:p>
          <a:p>
            <a:endParaRPr lang="en-GB" sz="1200"/>
          </a:p>
          <a:p>
            <a:r>
              <a:rPr lang="en-GB" sz="1200"/>
              <a:t>“More counsellors in community rather than reliance on schools”</a:t>
            </a:r>
          </a:p>
          <a:p>
            <a:endParaRPr lang="en-GB" sz="1200"/>
          </a:p>
          <a:p>
            <a:r>
              <a:rPr lang="en-GB" sz="1200"/>
              <a:t>"Need to accept that all children aren't academic, have more things in place for those that aren't. Apprentices are a great idea but a lot of the time they're just used for cheap labour with no job progression“</a:t>
            </a:r>
          </a:p>
          <a:p>
            <a:endParaRPr lang="en-GB" sz="1200"/>
          </a:p>
          <a:p>
            <a:r>
              <a:rPr lang="en-GB" sz="1200"/>
              <a:t>"Refund youth activities - always seems to be the first thing that gets cut.“</a:t>
            </a:r>
          </a:p>
          <a:p>
            <a:endParaRPr lang="en-GB" sz="1200"/>
          </a:p>
          <a:p>
            <a:r>
              <a:rPr lang="en-GB" sz="1200"/>
              <a:t>"Total overhaul in education so that the child is the centre and that their needs are met. Also more youth organisations as services have been decimated. Plus involve them in make decisions in local communities.“</a:t>
            </a:r>
          </a:p>
          <a:p>
            <a:endParaRPr lang="en-GB" sz="1200"/>
          </a:p>
          <a:p>
            <a:r>
              <a:rPr lang="en-GB" sz="1200"/>
              <a:t>"Youth outreach work, pro active  policing  going into schools to educate on dangers of crime/ drugs, sessions for parents as well "</a:t>
            </a:r>
          </a:p>
        </p:txBody>
      </p:sp>
    </p:spTree>
    <p:extLst>
      <p:ext uri="{BB962C8B-B14F-4D97-AF65-F5344CB8AC3E}">
        <p14:creationId xmlns:p14="http://schemas.microsoft.com/office/powerpoint/2010/main" val="1062663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216D72D-1D46-4F6D-884A-2556F7F34445}"/>
              </a:ext>
            </a:extLst>
          </p:cNvPr>
          <p:cNvGraphicFramePr>
            <a:graphicFrameLocks noGrp="1"/>
          </p:cNvGraphicFramePr>
          <p:nvPr>
            <p:extLst>
              <p:ext uri="{D42A27DB-BD31-4B8C-83A1-F6EECF244321}">
                <p14:modId xmlns:p14="http://schemas.microsoft.com/office/powerpoint/2010/main" val="2013153594"/>
              </p:ext>
            </p:extLst>
          </p:nvPr>
        </p:nvGraphicFramePr>
        <p:xfrm>
          <a:off x="258107" y="895398"/>
          <a:ext cx="9308523" cy="609022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D5986461-CA55-40AC-9160-8DC927E30D4A}"/>
              </a:ext>
            </a:extLst>
          </p:cNvPr>
          <p:cNvSpPr txBox="1"/>
          <p:nvPr/>
        </p:nvSpPr>
        <p:spPr>
          <a:xfrm>
            <a:off x="5426950" y="1263467"/>
            <a:ext cx="1338100" cy="43310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100"/>
          </a:p>
        </p:txBody>
      </p:sp>
      <p:sp>
        <p:nvSpPr>
          <p:cNvPr id="11" name="TextBox 10">
            <a:extLst>
              <a:ext uri="{FF2B5EF4-FFF2-40B4-BE49-F238E27FC236}">
                <a16:creationId xmlns:a16="http://schemas.microsoft.com/office/drawing/2014/main" id="{C81DF4DE-ED1E-4221-9F19-CC192CF02041}"/>
              </a:ext>
            </a:extLst>
          </p:cNvPr>
          <p:cNvSpPr txBox="1"/>
          <p:nvPr/>
        </p:nvSpPr>
        <p:spPr>
          <a:xfrm>
            <a:off x="9345168" y="1161288"/>
            <a:ext cx="2588725" cy="4801314"/>
          </a:xfrm>
          <a:prstGeom prst="rect">
            <a:avLst/>
          </a:prstGeom>
          <a:noFill/>
        </p:spPr>
        <p:txBody>
          <a:bodyPr wrap="square" rtlCol="0">
            <a:spAutoFit/>
          </a:bodyPr>
          <a:lstStyle/>
          <a:p>
            <a:r>
              <a:rPr lang="en-GB"/>
              <a:t>"Cost of more healthy food - Junk food is cheaper than healthy food"</a:t>
            </a:r>
          </a:p>
          <a:p>
            <a:endParaRPr lang="en-GB"/>
          </a:p>
          <a:p>
            <a:r>
              <a:rPr lang="en-GB"/>
              <a:t>"Cost and time. I feel like I work all the time to make a below average wage and don’t have the time or energy to scratch cook all the time." </a:t>
            </a:r>
          </a:p>
          <a:p>
            <a:endParaRPr lang="en-GB"/>
          </a:p>
          <a:p>
            <a:r>
              <a:rPr lang="en-GB"/>
              <a:t>"No - we are vegan and eat healthily. We are lucky to be able to afford that" </a:t>
            </a:r>
          </a:p>
          <a:p>
            <a:endParaRPr lang="en-GB"/>
          </a:p>
        </p:txBody>
      </p:sp>
    </p:spTree>
    <p:extLst>
      <p:ext uri="{BB962C8B-B14F-4D97-AF65-F5344CB8AC3E}">
        <p14:creationId xmlns:p14="http://schemas.microsoft.com/office/powerpoint/2010/main" val="1912467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235E086-4555-4A73-BF69-23352C1A29E0}"/>
              </a:ext>
            </a:extLst>
          </p:cNvPr>
          <p:cNvGraphicFramePr>
            <a:graphicFrameLocks noGrp="1"/>
          </p:cNvGraphicFramePr>
          <p:nvPr>
            <p:extLst>
              <p:ext uri="{D42A27DB-BD31-4B8C-83A1-F6EECF244321}">
                <p14:modId xmlns:p14="http://schemas.microsoft.com/office/powerpoint/2010/main" val="2940542654"/>
              </p:ext>
            </p:extLst>
          </p:nvPr>
        </p:nvGraphicFramePr>
        <p:xfrm>
          <a:off x="332231" y="775982"/>
          <a:ext cx="9306537" cy="608201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DE552D9-0775-4B95-8811-53C93F3A243D}"/>
              </a:ext>
            </a:extLst>
          </p:cNvPr>
          <p:cNvSpPr txBox="1"/>
          <p:nvPr/>
        </p:nvSpPr>
        <p:spPr>
          <a:xfrm>
            <a:off x="9638768" y="512064"/>
            <a:ext cx="2422167" cy="5509200"/>
          </a:xfrm>
          <a:prstGeom prst="rect">
            <a:avLst/>
          </a:prstGeom>
          <a:noFill/>
        </p:spPr>
        <p:txBody>
          <a:bodyPr wrap="square" rtlCol="0">
            <a:spAutoFit/>
          </a:bodyPr>
          <a:lstStyle/>
          <a:p>
            <a:r>
              <a:rPr lang="en-GB" sz="1600"/>
              <a:t>"We’re both disabled. No gyms in St Martins. Have to go to Oswestry or Chirk to go to a gym or swimming pool." </a:t>
            </a:r>
          </a:p>
          <a:p>
            <a:endParaRPr lang="en-GB" sz="1600"/>
          </a:p>
          <a:p>
            <a:r>
              <a:rPr lang="en-GB" sz="1600"/>
              <a:t>"With two full time working parents on shift patterns family time is normally late evenings or one day a week we struggle to do family active activities together. On an individual basis we are all quite active when we have time." </a:t>
            </a:r>
          </a:p>
          <a:p>
            <a:endParaRPr lang="en-GB" sz="1600"/>
          </a:p>
          <a:p>
            <a:r>
              <a:rPr lang="en-GB" sz="1600"/>
              <a:t>"Yes- lack of access to affordable sports facilities e.g. indoor sports court hire/ classes " </a:t>
            </a:r>
          </a:p>
          <a:p>
            <a:endParaRPr lang="en-GB" sz="1600"/>
          </a:p>
        </p:txBody>
      </p:sp>
    </p:spTree>
    <p:extLst>
      <p:ext uri="{BB962C8B-B14F-4D97-AF65-F5344CB8AC3E}">
        <p14:creationId xmlns:p14="http://schemas.microsoft.com/office/powerpoint/2010/main" val="2683086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179903-39EF-4E7F-80C2-BC3A48E251EF}"/>
              </a:ext>
            </a:extLst>
          </p:cNvPr>
          <p:cNvSpPr txBox="1"/>
          <p:nvPr/>
        </p:nvSpPr>
        <p:spPr>
          <a:xfrm>
            <a:off x="3948107" y="977603"/>
            <a:ext cx="6094520" cy="769441"/>
          </a:xfrm>
          <a:prstGeom prst="rect">
            <a:avLst/>
          </a:prstGeom>
          <a:noFill/>
        </p:spPr>
        <p:txBody>
          <a:bodyPr wrap="square">
            <a:spAutoFit/>
          </a:bodyPr>
          <a:lstStyle/>
          <a:p>
            <a:r>
              <a:rPr lang="en-GB" sz="4400" b="0" i="0">
                <a:solidFill>
                  <a:srgbClr val="000000"/>
                </a:solidFill>
                <a:effectLst/>
                <a:latin typeface="Arial" panose="020B0604020202020204" pitchFamily="34" charset="0"/>
                <a:cs typeface="Arial" panose="020B0604020202020204" pitchFamily="34" charset="0"/>
              </a:rPr>
              <a:t>Group Discussion </a:t>
            </a:r>
            <a:endParaRPr lang="en-GB" sz="4400">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DD83A11C-5A3D-4BC2-99AE-FD1BF6205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3859"/>
            <a:ext cx="9141780" cy="16041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ED24D0-C2CA-4744-ABC6-533BCF246389}"/>
              </a:ext>
            </a:extLst>
          </p:cNvPr>
          <p:cNvSpPr txBox="1"/>
          <p:nvPr/>
        </p:nvSpPr>
        <p:spPr>
          <a:xfrm>
            <a:off x="1304871" y="2158011"/>
            <a:ext cx="9328284" cy="3231654"/>
          </a:xfrm>
          <a:prstGeom prst="rect">
            <a:avLst/>
          </a:prstGeom>
          <a:noFill/>
        </p:spPr>
        <p:txBody>
          <a:bodyPr wrap="square">
            <a:spAutoFit/>
          </a:bodyPr>
          <a:lstStyle/>
          <a:p>
            <a:pPr marL="342900" indent="-342900" algn="l">
              <a:buAutoNum type="arabicPeriod"/>
            </a:pPr>
            <a:r>
              <a:rPr lang="en-GB" sz="3400"/>
              <a:t> What do you think of the data you have seen? Does it match what you thought it would be? Have we missed anything?</a:t>
            </a:r>
          </a:p>
          <a:p>
            <a:pPr algn="l"/>
            <a:endParaRPr lang="en-GB" sz="3400"/>
          </a:p>
          <a:p>
            <a:pPr algn="l"/>
            <a:r>
              <a:rPr lang="en-GB" sz="3400"/>
              <a:t>2. Are there priorities or themes that should be  </a:t>
            </a:r>
          </a:p>
          <a:p>
            <a:pPr algn="l"/>
            <a:r>
              <a:rPr lang="en-GB" sz="3400"/>
              <a:t>    considered</a:t>
            </a:r>
            <a:r>
              <a:rPr lang="en-GB" sz="3400">
                <a:latin typeface="-apple-system"/>
              </a:rPr>
              <a:t>?</a:t>
            </a:r>
            <a:endParaRPr lang="en-GB" sz="1800">
              <a:effectLst/>
              <a:latin typeface="-apple-system"/>
            </a:endParaRPr>
          </a:p>
        </p:txBody>
      </p:sp>
    </p:spTree>
    <p:extLst>
      <p:ext uri="{BB962C8B-B14F-4D97-AF65-F5344CB8AC3E}">
        <p14:creationId xmlns:p14="http://schemas.microsoft.com/office/powerpoint/2010/main" val="373892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7"/>
        <p:cNvGrpSpPr/>
        <p:nvPr/>
      </p:nvGrpSpPr>
      <p:grpSpPr>
        <a:xfrm>
          <a:off x="0" y="0"/>
          <a:ext cx="0" cy="0"/>
          <a:chOff x="0" y="0"/>
          <a:chExt cx="0" cy="0"/>
        </a:xfrm>
      </p:grpSpPr>
      <p:pic>
        <p:nvPicPr>
          <p:cNvPr id="7" name="Picture 4" descr="Diagram&#10;&#10;Description automatically generated">
            <a:extLst>
              <a:ext uri="{FF2B5EF4-FFF2-40B4-BE49-F238E27FC236}">
                <a16:creationId xmlns:a16="http://schemas.microsoft.com/office/drawing/2014/main" id="{8ECF3715-1D97-4465-8442-227022DCC671}"/>
              </a:ext>
            </a:extLst>
          </p:cNvPr>
          <p:cNvPicPr>
            <a:picLocks noGrp="1" noChangeAspect="1"/>
          </p:cNvPicPr>
          <p:nvPr>
            <p:ph idx="1"/>
          </p:nvPr>
        </p:nvPicPr>
        <p:blipFill rotWithShape="1">
          <a:blip r:embed="rId4">
            <a:alphaModFix amt="21000"/>
          </a:blip>
          <a:srcRect l="5117" t="4029" b="46062"/>
          <a:stretch/>
        </p:blipFill>
        <p:spPr>
          <a:xfrm>
            <a:off x="0" y="1295165"/>
            <a:ext cx="4167233" cy="3117839"/>
          </a:xfrm>
          <a:prstGeom prst="rect">
            <a:avLst/>
          </a:prstGeom>
          <a:effectLst>
            <a:outerShdw blurRad="50800" dist="50800" dir="5400000" algn="ctr" rotWithShape="0">
              <a:srgbClr val="000000">
                <a:alpha val="7000"/>
              </a:srgbClr>
            </a:outerShdw>
          </a:effectLst>
        </p:spPr>
      </p:pic>
      <p:sp>
        <p:nvSpPr>
          <p:cNvPr id="169" name="Google Shape;169;p26"/>
          <p:cNvSpPr txBox="1">
            <a:spLocks noGrp="1"/>
          </p:cNvSpPr>
          <p:nvPr>
            <p:ph type="sldNum" idx="12"/>
          </p:nvPr>
        </p:nvSpPr>
        <p:spPr>
          <a:xfrm>
            <a:off x="8077200" y="6356350"/>
            <a:ext cx="2133600" cy="365100"/>
          </a:xfrm>
          <a:prstGeom prst="rect">
            <a:avLst/>
          </a:prstGeom>
        </p:spPr>
        <p:txBody>
          <a:bodyPr spcFirstLastPara="1" vert="horz" wrap="square" lIns="91425" tIns="45700" rIns="91425"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4</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C8A1EEF-3622-4CCD-8A5F-12E8EAE04C8D}"/>
              </a:ext>
            </a:extLst>
          </p:cNvPr>
          <p:cNvPicPr>
            <a:picLocks noChangeAspect="1"/>
          </p:cNvPicPr>
          <p:nvPr/>
        </p:nvPicPr>
        <p:blipFill>
          <a:blip r:embed="rId5"/>
          <a:stretch>
            <a:fillRect/>
          </a:stretch>
        </p:blipFill>
        <p:spPr>
          <a:xfrm>
            <a:off x="6076836" y="-103903"/>
            <a:ext cx="5863776" cy="7494712"/>
          </a:xfrm>
          <a:prstGeom prst="rect">
            <a:avLst/>
          </a:prstGeom>
        </p:spPr>
      </p:pic>
      <p:sp>
        <p:nvSpPr>
          <p:cNvPr id="2" name="TextBox 1">
            <a:extLst>
              <a:ext uri="{FF2B5EF4-FFF2-40B4-BE49-F238E27FC236}">
                <a16:creationId xmlns:a16="http://schemas.microsoft.com/office/drawing/2014/main" id="{FF6F2691-A583-BD75-789E-EB81F5F176E0}"/>
              </a:ext>
            </a:extLst>
          </p:cNvPr>
          <p:cNvSpPr txBox="1"/>
          <p:nvPr/>
        </p:nvSpPr>
        <p:spPr>
          <a:xfrm>
            <a:off x="123871" y="3185188"/>
            <a:ext cx="680229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a:rPr>
              <a:t>Vision: </a:t>
            </a:r>
            <a:r>
              <a:rPr kumimoji="0" lang="en-GB"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For Shropshire people to be the healthiest and most fulfilled in England</a:t>
            </a:r>
            <a:endPar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Sans-Serif"/>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a:rPr>
              <a:t>Reducing inequalities</a:t>
            </a:r>
            <a:endParaRPr kumimoji="0" lang="en-GB"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Sans-Serif"/>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a:rPr>
              <a:t>Improving Population Health</a:t>
            </a:r>
            <a:endParaRPr kumimoji="0" lang="en-GB"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Sans-Serif"/>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a:rPr>
              <a:t>Working with and building strong and </a:t>
            </a:r>
            <a:b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a:rPr>
            </a:br>
            <a: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a:rPr>
              <a:t>vibrant communities</a:t>
            </a:r>
            <a:endParaRPr kumimoji="0" lang="en-GB"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Sans-Serif"/>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a:rPr>
              <a:t>Joined up working </a:t>
            </a: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179903-39EF-4E7F-80C2-BC3A48E251EF}"/>
              </a:ext>
            </a:extLst>
          </p:cNvPr>
          <p:cNvSpPr txBox="1"/>
          <p:nvPr/>
        </p:nvSpPr>
        <p:spPr>
          <a:xfrm>
            <a:off x="3876188" y="529461"/>
            <a:ext cx="6094520" cy="769441"/>
          </a:xfrm>
          <a:prstGeom prst="rect">
            <a:avLst/>
          </a:prstGeom>
          <a:noFill/>
        </p:spPr>
        <p:txBody>
          <a:bodyPr wrap="square">
            <a:spAutoFit/>
          </a:bodyPr>
          <a:lstStyle/>
          <a:p>
            <a:r>
              <a:rPr lang="en-GB" sz="4400" b="0" i="0">
                <a:solidFill>
                  <a:srgbClr val="000000"/>
                </a:solidFill>
                <a:effectLst/>
                <a:latin typeface="Arial" panose="020B0604020202020204" pitchFamily="34" charset="0"/>
                <a:cs typeface="Arial" panose="020B0604020202020204" pitchFamily="34" charset="0"/>
              </a:rPr>
              <a:t>Next Steps</a:t>
            </a:r>
            <a:endParaRPr lang="en-GB" sz="4400">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DD83A11C-5A3D-4BC2-99AE-FD1BF6205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3859"/>
            <a:ext cx="9141780" cy="16041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ED24D0-C2CA-4744-ABC6-533BCF246389}"/>
              </a:ext>
            </a:extLst>
          </p:cNvPr>
          <p:cNvSpPr txBox="1"/>
          <p:nvPr/>
        </p:nvSpPr>
        <p:spPr>
          <a:xfrm>
            <a:off x="1263775" y="1747044"/>
            <a:ext cx="9328284" cy="3754874"/>
          </a:xfrm>
          <a:prstGeom prst="rect">
            <a:avLst/>
          </a:prstGeom>
          <a:noFill/>
        </p:spPr>
        <p:txBody>
          <a:bodyPr wrap="square">
            <a:spAutoFit/>
          </a:bodyPr>
          <a:lstStyle/>
          <a:p>
            <a:pPr marL="342900" indent="-342900" algn="l">
              <a:buAutoNum type="arabicPeriod"/>
            </a:pPr>
            <a:r>
              <a:rPr lang="en-GB" sz="3400"/>
              <a:t> Use information from today to complete the locality needs assessment</a:t>
            </a:r>
          </a:p>
          <a:p>
            <a:pPr algn="l"/>
            <a:endParaRPr lang="en-GB" sz="3400"/>
          </a:p>
          <a:p>
            <a:r>
              <a:rPr lang="en-GB" sz="3400"/>
              <a:t>2. Work together with Stakeholders to produce an action plan based on the key themes</a:t>
            </a:r>
          </a:p>
          <a:p>
            <a:pPr algn="l"/>
            <a:endParaRPr lang="en-GB" sz="3400">
              <a:effectLst/>
              <a:latin typeface="-apple-system"/>
            </a:endParaRPr>
          </a:p>
          <a:p>
            <a:pPr algn="l"/>
            <a:r>
              <a:rPr lang="en-GB" sz="3400">
                <a:latin typeface="-apple-system"/>
              </a:rPr>
              <a:t>3. Continue to work together to deliver actions </a:t>
            </a:r>
            <a:endParaRPr lang="en-GB" sz="1800">
              <a:effectLst/>
              <a:latin typeface="-apple-system"/>
            </a:endParaRPr>
          </a:p>
        </p:txBody>
      </p:sp>
    </p:spTree>
    <p:extLst>
      <p:ext uri="{BB962C8B-B14F-4D97-AF65-F5344CB8AC3E}">
        <p14:creationId xmlns:p14="http://schemas.microsoft.com/office/powerpoint/2010/main" val="341917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8"/>
        <p:cNvGrpSpPr/>
        <p:nvPr/>
      </p:nvGrpSpPr>
      <p:grpSpPr>
        <a:xfrm>
          <a:off x="0" y="0"/>
          <a:ext cx="0" cy="0"/>
          <a:chOff x="0" y="0"/>
          <a:chExt cx="0" cy="0"/>
        </a:xfrm>
      </p:grpSpPr>
      <p:sp>
        <p:nvSpPr>
          <p:cNvPr id="220" name="Google Shape;220;p33"/>
          <p:cNvSpPr txBox="1"/>
          <p:nvPr/>
        </p:nvSpPr>
        <p:spPr>
          <a:xfrm>
            <a:off x="246755" y="1042999"/>
            <a:ext cx="11698490" cy="4323810"/>
          </a:xfrm>
          <a:prstGeom prst="rect">
            <a:avLst/>
          </a:prstGeom>
          <a:noFill/>
          <a:ln>
            <a:noFill/>
          </a:ln>
        </p:spPr>
        <p:txBody>
          <a:bodyPr spcFirstLastPara="1" wrap="square" lIns="91425" tIns="91425" rIns="91425" bIns="91425" anchor="ctr" anchorCtr="0">
            <a:noAutofit/>
          </a:bodyPr>
          <a:lstStyle/>
          <a:p>
            <a:pPr marL="50800" marR="0" lvl="0" indent="0"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a:ea typeface="Calibri"/>
                <a:cs typeface="Calibri"/>
                <a:sym typeface="Calibri"/>
              </a:rPr>
              <a:t>Priorities place-based from 2019 onwards, focusing on local places/ localities/communities.  Why?</a:t>
            </a:r>
          </a:p>
          <a:p>
            <a:pPr marL="50800" marR="0" lvl="0" algn="l" defTabSz="914400" rtl="0" eaLnBrk="1" fontAlgn="auto" latinLnBrk="0" hangingPunct="1">
              <a:lnSpc>
                <a:spcPct val="100000"/>
              </a:lnSpc>
              <a:spcBef>
                <a:spcPts val="0"/>
              </a:spcBef>
              <a:spcAft>
                <a:spcPts val="0"/>
              </a:spcAft>
              <a:buClr>
                <a:srgbClr val="666666"/>
              </a:buClr>
              <a:buSzPts val="2800"/>
              <a:tabLst/>
              <a:defRPr/>
            </a:pPr>
            <a:endParaRPr lang="en-GB" sz="2200">
              <a:solidFill>
                <a:prstClr val="black"/>
              </a:solidFill>
              <a:latin typeface="Calibri" panose="020F0502020204030204"/>
              <a:sym typeface="Calibri"/>
            </a:endParaRPr>
          </a:p>
          <a:p>
            <a:pPr marL="1250950" lvl="2" indent="-285750">
              <a:buClr>
                <a:srgbClr val="666666"/>
              </a:buClr>
              <a:buSzPts val="2800"/>
              <a:buFont typeface="Arial" panose="020B0604020202020204" pitchFamily="34" charset="0"/>
              <a:buChar char="•"/>
            </a:pPr>
            <a:r>
              <a:rPr kumimoji="0" lang="en-GB" sz="2200" b="0" i="0" u="none" strike="noStrike" kern="1200" cap="none" spc="0" normalizeH="0" baseline="0" noProof="0">
                <a:ln>
                  <a:noFill/>
                </a:ln>
                <a:solidFill>
                  <a:prstClr val="black"/>
                </a:solidFill>
                <a:effectLst/>
                <a:uLnTx/>
                <a:uFillTx/>
                <a:latin typeface="Calibri"/>
                <a:ea typeface="Calibri"/>
                <a:cs typeface="Calibri"/>
                <a:sym typeface="Calibri"/>
              </a:rPr>
              <a:t>Common/shared and best available evidence base </a:t>
            </a:r>
          </a:p>
          <a:p>
            <a:pPr marL="1250950" lvl="2" indent="-285750">
              <a:buClr>
                <a:srgbClr val="666666"/>
              </a:buClr>
              <a:buSzPts val="2800"/>
              <a:buFont typeface="Arial" panose="020B0604020202020204" pitchFamily="34" charset="0"/>
              <a:buChar char="•"/>
            </a:pPr>
            <a:r>
              <a:rPr kumimoji="0" lang="en-GB" sz="2200" b="0" i="0" u="none" strike="noStrike" kern="1200" cap="none" spc="0" normalizeH="0" baseline="0" noProof="0">
                <a:ln>
                  <a:noFill/>
                </a:ln>
                <a:solidFill>
                  <a:prstClr val="black"/>
                </a:solidFill>
                <a:effectLst/>
                <a:uLnTx/>
                <a:uFillTx/>
                <a:latin typeface="Calibri"/>
                <a:ea typeface="Calibri"/>
                <a:cs typeface="Calibri"/>
                <a:sym typeface="Calibri"/>
              </a:rPr>
              <a:t>Collectively understand the health and wellbeing needs of communities </a:t>
            </a:r>
          </a:p>
          <a:p>
            <a:pPr marL="1250950" lvl="2" indent="-285750">
              <a:buClr>
                <a:srgbClr val="666666"/>
              </a:buClr>
              <a:buSzPts val="2800"/>
              <a:buFont typeface="Arial" panose="020B0604020202020204" pitchFamily="34" charset="0"/>
              <a:buChar char="•"/>
            </a:pPr>
            <a:r>
              <a:rPr kumimoji="0" lang="en-GB" sz="2200" b="0" i="0" u="none" strike="noStrike" kern="1200" cap="none" spc="0" normalizeH="0" baseline="0" noProof="0">
                <a:ln>
                  <a:noFill/>
                </a:ln>
                <a:solidFill>
                  <a:prstClr val="black"/>
                </a:solidFill>
                <a:effectLst/>
                <a:uLnTx/>
                <a:uFillTx/>
                <a:latin typeface="Calibri"/>
                <a:ea typeface="Calibri"/>
                <a:cs typeface="Calibri"/>
                <a:sym typeface="Calibri"/>
              </a:rPr>
              <a:t>Understand the unique needs of people in a given location by working together to gain local knowledge and insight</a:t>
            </a:r>
          </a:p>
          <a:p>
            <a:pPr marL="1250950" lvl="2" indent="-285750">
              <a:buClr>
                <a:srgbClr val="666666"/>
              </a:buClr>
              <a:buSzPts val="2800"/>
              <a:buFont typeface="Arial" panose="020B0604020202020204" pitchFamily="34" charset="0"/>
              <a:buChar char="•"/>
            </a:pPr>
            <a:r>
              <a:rPr kumimoji="0" lang="en-GB" sz="2200" b="0" i="0" u="none" strike="noStrike" kern="1200" cap="none" spc="0" normalizeH="0" baseline="0" noProof="0">
                <a:ln>
                  <a:noFill/>
                </a:ln>
                <a:solidFill>
                  <a:prstClr val="black"/>
                </a:solidFill>
                <a:effectLst/>
                <a:uLnTx/>
                <a:uFillTx/>
                <a:latin typeface="Calibri"/>
                <a:ea typeface="Calibri"/>
                <a:cs typeface="Calibri"/>
                <a:sym typeface="Calibri"/>
              </a:rPr>
              <a:t>Asset-based approach that seeks to highlight the strengths, capacity and</a:t>
            </a:r>
            <a:r>
              <a:rPr lang="en-GB" sz="2200">
                <a:solidFill>
                  <a:prstClr val="black"/>
                </a:solidFill>
                <a:latin typeface="Calibri"/>
                <a:ea typeface="Calibri"/>
                <a:cs typeface="Calibri"/>
                <a:sym typeface="Calibri"/>
              </a:rPr>
              <a:t> </a:t>
            </a:r>
            <a:r>
              <a:rPr kumimoji="0" lang="en-GB" sz="2200" b="0" i="0" u="none" strike="noStrike" kern="1200" cap="none" spc="0" normalizeH="0" baseline="0" noProof="0">
                <a:ln>
                  <a:noFill/>
                </a:ln>
                <a:solidFill>
                  <a:prstClr val="black"/>
                </a:solidFill>
                <a:effectLst/>
                <a:uLnTx/>
                <a:uFillTx/>
                <a:latin typeface="Calibri"/>
                <a:ea typeface="Calibri"/>
                <a:cs typeface="Calibri"/>
                <a:sym typeface="Calibri"/>
              </a:rPr>
              <a:t>knowledge of all those involved</a:t>
            </a:r>
          </a:p>
        </p:txBody>
      </p:sp>
      <p:sp>
        <p:nvSpPr>
          <p:cNvPr id="2" name="Title 1">
            <a:extLst>
              <a:ext uri="{FF2B5EF4-FFF2-40B4-BE49-F238E27FC236}">
                <a16:creationId xmlns:a16="http://schemas.microsoft.com/office/drawing/2014/main" id="{3957AF56-35EE-4EA3-8A54-8DE20C234306}"/>
              </a:ext>
            </a:extLst>
          </p:cNvPr>
          <p:cNvSpPr>
            <a:spLocks noGrp="1"/>
          </p:cNvSpPr>
          <p:nvPr>
            <p:ph type="title"/>
          </p:nvPr>
        </p:nvSpPr>
        <p:spPr>
          <a:xfrm>
            <a:off x="3771618" y="-158176"/>
            <a:ext cx="10515600" cy="1325563"/>
          </a:xfrm>
        </p:spPr>
        <p:txBody>
          <a:bodyPr>
            <a:normAutofit/>
          </a:bodyPr>
          <a:lstStyle/>
          <a:p>
            <a:r>
              <a:rPr lang="en-GB" sz="3400">
                <a:latin typeface="Arial" panose="020B0604020202020204" pitchFamily="34" charset="0"/>
                <a:ea typeface="Calibri"/>
                <a:cs typeface="Arial" panose="020B0604020202020204" pitchFamily="34" charset="0"/>
                <a:sym typeface="Calibri"/>
              </a:rPr>
              <a:t>Shropshire's JSNA – Place based</a:t>
            </a:r>
            <a:endParaRPr lang="en-GB" sz="34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B2EF421-E72B-477C-BFC4-32EF8C664967}"/>
              </a:ext>
            </a:extLst>
          </p:cNvPr>
          <p:cNvPicPr>
            <a:picLocks noChangeAspect="1"/>
          </p:cNvPicPr>
          <p:nvPr/>
        </p:nvPicPr>
        <p:blipFill>
          <a:blip r:embed="rId4"/>
          <a:stretch>
            <a:fillRect/>
          </a:stretch>
        </p:blipFill>
        <p:spPr>
          <a:xfrm>
            <a:off x="0" y="5242420"/>
            <a:ext cx="9205758" cy="16155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58720-6B53-4948-B246-634FB310A822}"/>
              </a:ext>
            </a:extLst>
          </p:cNvPr>
          <p:cNvPicPr>
            <a:picLocks noChangeAspect="1"/>
          </p:cNvPicPr>
          <p:nvPr/>
        </p:nvPicPr>
        <p:blipFill>
          <a:blip r:embed="rId4"/>
          <a:stretch>
            <a:fillRect/>
          </a:stretch>
        </p:blipFill>
        <p:spPr>
          <a:xfrm>
            <a:off x="0" y="5242420"/>
            <a:ext cx="9205758" cy="1615580"/>
          </a:xfrm>
          <a:prstGeom prst="rect">
            <a:avLst/>
          </a:prstGeom>
        </p:spPr>
      </p:pic>
      <p:sp>
        <p:nvSpPr>
          <p:cNvPr id="4" name="Google Shape;162;p25">
            <a:extLst>
              <a:ext uri="{FF2B5EF4-FFF2-40B4-BE49-F238E27FC236}">
                <a16:creationId xmlns:a16="http://schemas.microsoft.com/office/drawing/2014/main" id="{76A30F4F-A9D8-4778-95FE-FD8A2523EFD6}"/>
              </a:ext>
            </a:extLst>
          </p:cNvPr>
          <p:cNvSpPr txBox="1"/>
          <p:nvPr/>
        </p:nvSpPr>
        <p:spPr>
          <a:xfrm>
            <a:off x="3566000" y="0"/>
            <a:ext cx="8511700" cy="1200300"/>
          </a:xfrm>
          <a:prstGeom prst="rect">
            <a:avLst/>
          </a:prstGeom>
          <a:noFill/>
          <a:ln>
            <a:noFill/>
          </a:ln>
        </p:spPr>
        <p:txBody>
          <a:bodyPr spcFirstLastPara="1" wrap="square" lIns="91425" tIns="45700" rIns="91425" bIns="45700" anchor="t" anchorCtr="0">
            <a:noAutofit/>
          </a:bodyPr>
          <a:lstStyle/>
          <a:p>
            <a:r>
              <a:rPr lang="en-GB" sz="3400">
                <a:latin typeface="Arial" panose="020B0604020202020204" pitchFamily="34" charset="0"/>
                <a:ea typeface="Calibri"/>
                <a:cs typeface="Arial" panose="020B0604020202020204" pitchFamily="34" charset="0"/>
                <a:sym typeface="Calibri"/>
              </a:rPr>
              <a:t>Today people in Oswestry are living longer, but not necessarily healthier lives…</a:t>
            </a:r>
            <a:endParaRPr sz="340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62609F3-4C02-4522-AAB0-75E50F9C7E01}"/>
              </a:ext>
            </a:extLst>
          </p:cNvPr>
          <p:cNvPicPr>
            <a:picLocks noChangeAspect="1"/>
          </p:cNvPicPr>
          <p:nvPr/>
        </p:nvPicPr>
        <p:blipFill>
          <a:blip r:embed="rId5"/>
          <a:stretch>
            <a:fillRect/>
          </a:stretch>
        </p:blipFill>
        <p:spPr>
          <a:xfrm>
            <a:off x="2040780" y="1498305"/>
            <a:ext cx="8364437" cy="2597121"/>
          </a:xfrm>
          <a:prstGeom prst="rect">
            <a:avLst/>
          </a:prstGeom>
        </p:spPr>
      </p:pic>
      <p:graphicFrame>
        <p:nvGraphicFramePr>
          <p:cNvPr id="6" name="Table 5">
            <a:extLst>
              <a:ext uri="{FF2B5EF4-FFF2-40B4-BE49-F238E27FC236}">
                <a16:creationId xmlns:a16="http://schemas.microsoft.com/office/drawing/2014/main" id="{A3803496-8089-4EFE-9A4A-1EBC80F783DC}"/>
              </a:ext>
            </a:extLst>
          </p:cNvPr>
          <p:cNvGraphicFramePr>
            <a:graphicFrameLocks noGrp="1"/>
          </p:cNvGraphicFramePr>
          <p:nvPr>
            <p:extLst>
              <p:ext uri="{D42A27DB-BD31-4B8C-83A1-F6EECF244321}">
                <p14:modId xmlns:p14="http://schemas.microsoft.com/office/powerpoint/2010/main" val="4043326040"/>
              </p:ext>
            </p:extLst>
          </p:nvPr>
        </p:nvGraphicFramePr>
        <p:xfrm>
          <a:off x="140405" y="4140133"/>
          <a:ext cx="5691674" cy="1295524"/>
        </p:xfrm>
        <a:graphic>
          <a:graphicData uri="http://schemas.openxmlformats.org/drawingml/2006/table">
            <a:tbl>
              <a:tblPr firstRow="1" firstCol="1" bandRow="1">
                <a:tableStyleId>{5C22544A-7EE6-4342-B048-85BDC9FD1C3A}</a:tableStyleId>
              </a:tblPr>
              <a:tblGrid>
                <a:gridCol w="3350537">
                  <a:extLst>
                    <a:ext uri="{9D8B030D-6E8A-4147-A177-3AD203B41FA5}">
                      <a16:colId xmlns:a16="http://schemas.microsoft.com/office/drawing/2014/main" val="3062242064"/>
                    </a:ext>
                  </a:extLst>
                </a:gridCol>
                <a:gridCol w="1290014">
                  <a:extLst>
                    <a:ext uri="{9D8B030D-6E8A-4147-A177-3AD203B41FA5}">
                      <a16:colId xmlns:a16="http://schemas.microsoft.com/office/drawing/2014/main" val="816310402"/>
                    </a:ext>
                  </a:extLst>
                </a:gridCol>
                <a:gridCol w="1051123">
                  <a:extLst>
                    <a:ext uri="{9D8B030D-6E8A-4147-A177-3AD203B41FA5}">
                      <a16:colId xmlns:a16="http://schemas.microsoft.com/office/drawing/2014/main" val="3064950072"/>
                    </a:ext>
                  </a:extLst>
                </a:gridCol>
              </a:tblGrid>
              <a:tr h="448688">
                <a:tc>
                  <a:txBody>
                    <a:bodyPr/>
                    <a:lstStyle/>
                    <a:p>
                      <a:pPr algn="l">
                        <a:lnSpc>
                          <a:spcPct val="107000"/>
                        </a:lnSpc>
                        <a:spcAft>
                          <a:spcPts val="800"/>
                        </a:spcAft>
                      </a:pPr>
                      <a:r>
                        <a:rPr lang="en-GB" sz="1400" b="0">
                          <a:effectLst/>
                          <a:latin typeface="Arial" panose="020B0604020202020204" pitchFamily="34" charset="0"/>
                          <a:cs typeface="Arial" panose="020B0604020202020204" pitchFamily="34" charset="0"/>
                        </a:rPr>
                        <a:t>Indicator </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b="0">
                          <a:effectLst/>
                          <a:latin typeface="Arial" panose="020B0604020202020204" pitchFamily="34" charset="0"/>
                          <a:cs typeface="Arial" panose="020B0604020202020204" pitchFamily="34" charset="0"/>
                        </a:rPr>
                        <a:t>Shropshire</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b="0">
                          <a:effectLst/>
                          <a:latin typeface="Arial" panose="020B0604020202020204" pitchFamily="34" charset="0"/>
                          <a:cs typeface="Arial" panose="020B0604020202020204" pitchFamily="34" charset="0"/>
                        </a:rPr>
                        <a:t>England</a:t>
                      </a:r>
                      <a:endParaRPr lang="en-GB" sz="800" b="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31002"/>
                  </a:ext>
                </a:extLst>
              </a:tr>
              <a:tr h="0">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Healthy Life Expectancy (HLE) Males</a:t>
                      </a: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62.8</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63.1</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71461960"/>
                  </a:ext>
                </a:extLst>
              </a:tr>
              <a:tr h="0">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Inequality in HLE Males</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5.5</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9.7</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7086878"/>
                  </a:ext>
                </a:extLst>
              </a:tr>
              <a:tr h="0">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HLE Females</a:t>
                      </a: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67.1</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63.9</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07511430"/>
                  </a:ext>
                </a:extLst>
              </a:tr>
              <a:tr h="0">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Inequality in HLE Females</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3.5</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7.9</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37597452"/>
                  </a:ext>
                </a:extLst>
              </a:tr>
            </a:tbl>
          </a:graphicData>
        </a:graphic>
      </p:graphicFrame>
      <p:graphicFrame>
        <p:nvGraphicFramePr>
          <p:cNvPr id="7" name="Table 6">
            <a:extLst>
              <a:ext uri="{FF2B5EF4-FFF2-40B4-BE49-F238E27FC236}">
                <a16:creationId xmlns:a16="http://schemas.microsoft.com/office/drawing/2014/main" id="{AD29171A-99FB-4710-B464-E6946DA9B8B7}"/>
              </a:ext>
            </a:extLst>
          </p:cNvPr>
          <p:cNvGraphicFramePr>
            <a:graphicFrameLocks noGrp="1"/>
          </p:cNvGraphicFramePr>
          <p:nvPr>
            <p:extLst>
              <p:ext uri="{D42A27DB-BD31-4B8C-83A1-F6EECF244321}">
                <p14:modId xmlns:p14="http://schemas.microsoft.com/office/powerpoint/2010/main" val="4202187961"/>
              </p:ext>
            </p:extLst>
          </p:nvPr>
        </p:nvGraphicFramePr>
        <p:xfrm>
          <a:off x="6222999" y="4279207"/>
          <a:ext cx="5580385" cy="963213"/>
        </p:xfrm>
        <a:graphic>
          <a:graphicData uri="http://schemas.openxmlformats.org/drawingml/2006/table">
            <a:tbl>
              <a:tblPr firstRow="1" bandRow="1">
                <a:tableStyleId>{5C22544A-7EE6-4342-B048-85BDC9FD1C3A}</a:tableStyleId>
              </a:tblPr>
              <a:tblGrid>
                <a:gridCol w="2557093">
                  <a:extLst>
                    <a:ext uri="{9D8B030D-6E8A-4147-A177-3AD203B41FA5}">
                      <a16:colId xmlns:a16="http://schemas.microsoft.com/office/drawing/2014/main" val="3293760553"/>
                    </a:ext>
                  </a:extLst>
                </a:gridCol>
                <a:gridCol w="1400313">
                  <a:extLst>
                    <a:ext uri="{9D8B030D-6E8A-4147-A177-3AD203B41FA5}">
                      <a16:colId xmlns:a16="http://schemas.microsoft.com/office/drawing/2014/main" val="2041512708"/>
                    </a:ext>
                  </a:extLst>
                </a:gridCol>
                <a:gridCol w="1622979">
                  <a:extLst>
                    <a:ext uri="{9D8B030D-6E8A-4147-A177-3AD203B41FA5}">
                      <a16:colId xmlns:a16="http://schemas.microsoft.com/office/drawing/2014/main" val="296585154"/>
                    </a:ext>
                  </a:extLst>
                </a:gridCol>
              </a:tblGrid>
              <a:tr h="301172">
                <a:tc>
                  <a:txBody>
                    <a:bodyPr/>
                    <a:lstStyle/>
                    <a:p>
                      <a:pPr algn="ctr"/>
                      <a:r>
                        <a:rPr lang="en-GB" sz="1400">
                          <a:latin typeface="Arial" panose="020B0604020202020204" pitchFamily="34" charset="0"/>
                          <a:cs typeface="Arial" panose="020B0604020202020204" pitchFamily="34" charset="0"/>
                        </a:rPr>
                        <a:t>Area</a:t>
                      </a:r>
                    </a:p>
                  </a:txBody>
                  <a:tcPr marL="91451" marR="91451" marT="45700" marB="45700"/>
                </a:tc>
                <a:tc>
                  <a:txBody>
                    <a:bodyPr/>
                    <a:lstStyle/>
                    <a:p>
                      <a:pPr algn="ctr"/>
                      <a:r>
                        <a:rPr lang="en-GB" sz="1400">
                          <a:latin typeface="Arial" panose="020B0604020202020204" pitchFamily="34" charset="0"/>
                          <a:cs typeface="Arial" panose="020B0604020202020204" pitchFamily="34" charset="0"/>
                        </a:rPr>
                        <a:t>Oswestry</a:t>
                      </a:r>
                    </a:p>
                  </a:txBody>
                  <a:tcPr marL="91451" marR="91451" marT="45700" marB="45700"/>
                </a:tc>
                <a:tc>
                  <a:txBody>
                    <a:bodyPr/>
                    <a:lstStyle/>
                    <a:p>
                      <a:pPr algn="ctr"/>
                      <a:r>
                        <a:rPr lang="en-GB" sz="1400">
                          <a:latin typeface="Arial" panose="020B0604020202020204" pitchFamily="34" charset="0"/>
                          <a:cs typeface="Arial" panose="020B0604020202020204" pitchFamily="34" charset="0"/>
                        </a:rPr>
                        <a:t>Shrewsbury</a:t>
                      </a:r>
                    </a:p>
                  </a:txBody>
                  <a:tcPr marL="91451" marR="91451" marT="45700" marB="45700"/>
                </a:tc>
                <a:extLst>
                  <a:ext uri="{0D108BD9-81ED-4DB2-BD59-A6C34878D82A}">
                    <a16:rowId xmlns:a16="http://schemas.microsoft.com/office/drawing/2014/main" val="3629531450"/>
                  </a:ext>
                </a:extLst>
              </a:tr>
              <a:tr h="3011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Healthy Life Expectancy</a:t>
                      </a:r>
                    </a:p>
                  </a:txBody>
                  <a:tcPr marL="91451" marR="91451" marT="45700" marB="45700"/>
                </a:tc>
                <a:tc>
                  <a:txBody>
                    <a:bodyPr/>
                    <a:lstStyle/>
                    <a:p>
                      <a:pPr algn="ctr"/>
                      <a:r>
                        <a:rPr lang="en-GB" sz="1400">
                          <a:latin typeface="Arial" panose="020B0604020202020204" pitchFamily="34" charset="0"/>
                          <a:cs typeface="Arial" panose="020B0604020202020204" pitchFamily="34" charset="0"/>
                        </a:rPr>
                        <a:t>66.1 years</a:t>
                      </a:r>
                    </a:p>
                  </a:txBody>
                  <a:tcPr marL="91451" marR="91451" marT="45700" marB="45700"/>
                </a:tc>
                <a:tc>
                  <a:txBody>
                    <a:bodyPr/>
                    <a:lstStyle/>
                    <a:p>
                      <a:pPr algn="ctr"/>
                      <a:r>
                        <a:rPr lang="en-GB" sz="1400">
                          <a:latin typeface="Arial" panose="020B0604020202020204" pitchFamily="34" charset="0"/>
                          <a:cs typeface="Arial" panose="020B0604020202020204" pitchFamily="34" charset="0"/>
                        </a:rPr>
                        <a:t>72.7 years</a:t>
                      </a:r>
                    </a:p>
                  </a:txBody>
                  <a:tcPr marL="91451" marR="91451" marT="45700" marB="45700"/>
                </a:tc>
                <a:extLst>
                  <a:ext uri="{0D108BD9-81ED-4DB2-BD59-A6C34878D82A}">
                    <a16:rowId xmlns:a16="http://schemas.microsoft.com/office/drawing/2014/main" val="2518987255"/>
                  </a:ext>
                </a:extLst>
              </a:tr>
              <a:tr h="3536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Life Expectancy</a:t>
                      </a:r>
                    </a:p>
                  </a:txBody>
                  <a:tcPr marL="91451" marR="91451" marT="45700" marB="45700"/>
                </a:tc>
                <a:tc>
                  <a:txBody>
                    <a:bodyPr/>
                    <a:lstStyle/>
                    <a:p>
                      <a:pPr algn="ctr"/>
                      <a:r>
                        <a:rPr lang="en-GB" sz="1400">
                          <a:latin typeface="Arial" panose="020B0604020202020204" pitchFamily="34" charset="0"/>
                          <a:cs typeface="Arial" panose="020B0604020202020204" pitchFamily="34" charset="0"/>
                        </a:rPr>
                        <a:t>82.1 years</a:t>
                      </a:r>
                    </a:p>
                  </a:txBody>
                  <a:tcPr marL="91451" marR="91451" marT="45700" marB="45700"/>
                </a:tc>
                <a:tc>
                  <a:txBody>
                    <a:bodyPr/>
                    <a:lstStyle/>
                    <a:p>
                      <a:pPr algn="ctr"/>
                      <a:r>
                        <a:rPr lang="en-GB" sz="1400">
                          <a:latin typeface="Arial" panose="020B0604020202020204" pitchFamily="34" charset="0"/>
                          <a:cs typeface="Arial" panose="020B0604020202020204" pitchFamily="34" charset="0"/>
                        </a:rPr>
                        <a:t>84.4 years</a:t>
                      </a:r>
                    </a:p>
                  </a:txBody>
                  <a:tcPr marL="91451" marR="91451" marT="45700" marB="45700"/>
                </a:tc>
                <a:extLst>
                  <a:ext uri="{0D108BD9-81ED-4DB2-BD59-A6C34878D82A}">
                    <a16:rowId xmlns:a16="http://schemas.microsoft.com/office/drawing/2014/main" val="4034539578"/>
                  </a:ext>
                </a:extLst>
              </a:tr>
            </a:tbl>
          </a:graphicData>
        </a:graphic>
      </p:graphicFrame>
    </p:spTree>
    <p:extLst>
      <p:ext uri="{BB962C8B-B14F-4D97-AF65-F5344CB8AC3E}">
        <p14:creationId xmlns:p14="http://schemas.microsoft.com/office/powerpoint/2010/main" val="3233986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C585AA8-DA92-4251-9B75-E4D575537209}"/>
              </a:ext>
            </a:extLst>
          </p:cNvPr>
          <p:cNvSpPr txBox="1">
            <a:spLocks noChangeArrowheads="1"/>
          </p:cNvSpPr>
          <p:nvPr/>
        </p:nvSpPr>
        <p:spPr bwMode="auto">
          <a:xfrm>
            <a:off x="0" y="1117600"/>
            <a:ext cx="5854700" cy="275188"/>
          </a:xfrm>
          <a:prstGeom prst="rect">
            <a:avLst/>
          </a:prstGeom>
          <a:solidFill>
            <a:srgbClr val="FFFFFF"/>
          </a:solidFill>
          <a:ln w="9525">
            <a:solidFill>
              <a:srgbClr val="000000"/>
            </a:solidFill>
            <a:miter lim="800000"/>
            <a:headEnd/>
            <a:tailEnd/>
          </a:ln>
        </p:spPr>
        <p:txBody>
          <a:bodyPr rot="0" vert="horz" wrap="square" lIns="68580" tIns="34290" rIns="68580" bIns="34290" rtlCol="0" anchor="t" anchorCtr="0">
            <a:noAutofit/>
          </a:bodyPr>
          <a:lstStyle>
            <a:lvl1pPr algn="l" defTabSz="914400" rtl="0" eaLnBrk="1" latinLnBrk="0" hangingPunct="1">
              <a:lnSpc>
                <a:spcPct val="90000"/>
              </a:lnSpc>
              <a:spcBef>
                <a:spcPct val="0"/>
              </a:spcBef>
              <a:buNone/>
              <a:defRPr sz="3800" b="1" kern="1200">
                <a:solidFill>
                  <a:srgbClr val="0087CA"/>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7000"/>
              </a:lnSpc>
              <a:spcBef>
                <a:spcPct val="0"/>
              </a:spcBef>
              <a:spcAft>
                <a:spcPts val="600"/>
              </a:spcAft>
              <a:buClrTx/>
              <a:buSzTx/>
              <a:buFontTx/>
              <a:buNone/>
              <a:tabLst/>
              <a:defRPr/>
            </a:pPr>
            <a:r>
              <a:rPr kumimoji="0" lang="en-GB" sz="1200" b="1" i="0" u="none" strike="noStrike" kern="1200" cap="none" spc="0" normalizeH="0" baseline="0" noProof="0">
                <a:ln>
                  <a:noFill/>
                </a:ln>
                <a:solidFill>
                  <a:srgbClr val="CC99FF"/>
                </a:solidFill>
                <a:effectLst/>
                <a:uLnTx/>
                <a:uFillTx/>
                <a:latin typeface="Arial" panose="020B0604020202020204" pitchFamily="34" charset="0"/>
                <a:ea typeface="Calibri" panose="020F0502020204030204" pitchFamily="34" charset="0"/>
                <a:cs typeface="Times New Roman" panose="02020603050405020304" pitchFamily="18" charset="0"/>
              </a:rPr>
              <a:t>Understanding and Addressing Inequalities – taking a preventative approach</a:t>
            </a:r>
            <a:endParaRPr kumimoji="0" lang="en-GB" sz="1200" b="1" i="0" u="none" strike="noStrike" kern="1200" cap="none" spc="0" normalizeH="0" baseline="0" noProof="0">
              <a:ln>
                <a:noFill/>
              </a:ln>
              <a:solidFill>
                <a:srgbClr val="0087CA"/>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4AE1ACF-0672-4A25-A843-D75F453846D7}"/>
              </a:ext>
            </a:extLst>
          </p:cNvPr>
          <p:cNvPicPr/>
          <p:nvPr/>
        </p:nvPicPr>
        <p:blipFill rotWithShape="1">
          <a:blip r:embed="rId3" cstate="print">
            <a:extLst>
              <a:ext uri="{28A0092B-C50C-407E-A947-70E740481C1C}">
                <a14:useLocalDpi xmlns:a14="http://schemas.microsoft.com/office/drawing/2010/main" val="0"/>
              </a:ext>
            </a:extLst>
          </a:blip>
          <a:srcRect l="962" r="2" b="1"/>
          <a:stretch/>
        </p:blipFill>
        <p:spPr>
          <a:xfrm>
            <a:off x="1028" y="1485227"/>
            <a:ext cx="5853672" cy="4368984"/>
          </a:xfrm>
          <a:prstGeom prst="rect">
            <a:avLst/>
          </a:prstGeom>
        </p:spPr>
      </p:pic>
      <p:sp>
        <p:nvSpPr>
          <p:cNvPr id="6" name="Text Box 2">
            <a:extLst>
              <a:ext uri="{FF2B5EF4-FFF2-40B4-BE49-F238E27FC236}">
                <a16:creationId xmlns:a16="http://schemas.microsoft.com/office/drawing/2014/main" id="{7BF8E42C-6AD3-45EA-8F44-5A515393BEFE}"/>
              </a:ext>
            </a:extLst>
          </p:cNvPr>
          <p:cNvSpPr txBox="1">
            <a:spLocks noChangeArrowheads="1"/>
          </p:cNvSpPr>
          <p:nvPr/>
        </p:nvSpPr>
        <p:spPr bwMode="auto">
          <a:xfrm>
            <a:off x="0" y="6172445"/>
            <a:ext cx="5853672" cy="526702"/>
          </a:xfrm>
          <a:prstGeom prst="rect">
            <a:avLst/>
          </a:prstGeom>
          <a:solidFill>
            <a:schemeClr val="accent4">
              <a:lumMod val="75000"/>
            </a:schemeClr>
          </a:solidFill>
          <a:ln w="9525">
            <a:solidFill>
              <a:srgbClr val="000000"/>
            </a:solidFill>
            <a:miter lim="800000"/>
            <a:headEnd/>
            <a:tailEnd/>
          </a:ln>
        </p:spPr>
        <p:txBody>
          <a:bodyPr rot="0" vert="horz" wrap="square" lIns="68580" tIns="34290" rIns="68580" bIns="34290" anchor="t" anchorCtr="0">
            <a:no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Understanding our Population Health/Population Health Management (Insight/JSNA)</a:t>
            </a: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06CA1432-B91A-49B1-A25A-D6CC40EF6FFB}"/>
              </a:ext>
            </a:extLst>
          </p:cNvPr>
          <p:cNvSpPr txBox="1">
            <a:spLocks noChangeArrowheads="1"/>
          </p:cNvSpPr>
          <p:nvPr/>
        </p:nvSpPr>
        <p:spPr bwMode="auto">
          <a:xfrm>
            <a:off x="2695344" y="3669719"/>
            <a:ext cx="1486147" cy="318234"/>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CC99FF"/>
                </a:solidFill>
                <a:effectLst/>
                <a:uLnTx/>
                <a:uFillTx/>
                <a:latin typeface="Arial" panose="020B0604020202020204" pitchFamily="34" charset="0"/>
                <a:ea typeface="Calibri" panose="020F0502020204030204" pitchFamily="34" charset="0"/>
                <a:cs typeface="Times New Roman" panose="02020603050405020304" pitchFamily="18" charset="0"/>
              </a:rPr>
              <a:t>Health Protection</a:t>
            </a: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a:extLst>
              <a:ext uri="{FF2B5EF4-FFF2-40B4-BE49-F238E27FC236}">
                <a16:creationId xmlns:a16="http://schemas.microsoft.com/office/drawing/2014/main" id="{96C722FF-1780-4506-B665-218F5F0DD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7168" y="618304"/>
            <a:ext cx="1436249" cy="122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Shape 376">
            <a:extLst>
              <a:ext uri="{FF2B5EF4-FFF2-40B4-BE49-F238E27FC236}">
                <a16:creationId xmlns:a16="http://schemas.microsoft.com/office/drawing/2014/main" id="{5AE57F0E-4503-4BE5-A392-A1CEC28C44DD}"/>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l="3802" r="4099"/>
          <a:stretch>
            <a:fillRect/>
          </a:stretch>
        </p:blipFill>
        <p:spPr bwMode="auto">
          <a:xfrm>
            <a:off x="5999393" y="1729617"/>
            <a:ext cx="5151207" cy="412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1F9DE441-92B2-4E5B-9457-7381DF82AC10}"/>
              </a:ext>
            </a:extLst>
          </p:cNvPr>
          <p:cNvSpPr>
            <a:spLocks noGrp="1"/>
          </p:cNvSpPr>
          <p:nvPr>
            <p:ph type="title"/>
          </p:nvPr>
        </p:nvSpPr>
        <p:spPr>
          <a:xfrm>
            <a:off x="3818136" y="158853"/>
            <a:ext cx="5046464" cy="634049"/>
          </a:xfrm>
        </p:spPr>
        <p:txBody>
          <a:bodyPr>
            <a:noAutofit/>
          </a:bodyPr>
          <a:lstStyle/>
          <a:p>
            <a:r>
              <a:rPr lang="en-GB" sz="3400">
                <a:latin typeface="Arial" panose="020B0604020202020204" pitchFamily="34" charset="0"/>
                <a:cs typeface="Arial" panose="020B0604020202020204" pitchFamily="34" charset="0"/>
              </a:rPr>
              <a:t>What makes us healthy?</a:t>
            </a:r>
          </a:p>
        </p:txBody>
      </p:sp>
    </p:spTree>
    <p:extLst>
      <p:ext uri="{BB962C8B-B14F-4D97-AF65-F5344CB8AC3E}">
        <p14:creationId xmlns:p14="http://schemas.microsoft.com/office/powerpoint/2010/main" val="324527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58E8ED-652F-4DD6-8A74-3FC41D50F4AA}"/>
              </a:ext>
            </a:extLst>
          </p:cNvPr>
          <p:cNvPicPr>
            <a:picLocks noChangeAspect="1"/>
          </p:cNvPicPr>
          <p:nvPr/>
        </p:nvPicPr>
        <p:blipFill>
          <a:blip r:embed="rId4"/>
          <a:stretch>
            <a:fillRect/>
          </a:stretch>
        </p:blipFill>
        <p:spPr>
          <a:xfrm>
            <a:off x="-2977" y="5279771"/>
            <a:ext cx="9137452" cy="1603593"/>
          </a:xfrm>
          <a:prstGeom prst="rect">
            <a:avLst/>
          </a:prstGeom>
        </p:spPr>
      </p:pic>
      <p:sp>
        <p:nvSpPr>
          <p:cNvPr id="13" name="Title 3">
            <a:extLst>
              <a:ext uri="{FF2B5EF4-FFF2-40B4-BE49-F238E27FC236}">
                <a16:creationId xmlns:a16="http://schemas.microsoft.com/office/drawing/2014/main" id="{5BBF6C10-358D-45C1-A8B6-4E0BD4E004C5}"/>
              </a:ext>
            </a:extLst>
          </p:cNvPr>
          <p:cNvSpPr>
            <a:spLocks noGrp="1"/>
          </p:cNvSpPr>
          <p:nvPr>
            <p:ph type="title"/>
          </p:nvPr>
        </p:nvSpPr>
        <p:spPr>
          <a:xfrm>
            <a:off x="142584" y="1562990"/>
            <a:ext cx="2703358" cy="510718"/>
          </a:xfrm>
        </p:spPr>
        <p:txBody>
          <a:bodyPr>
            <a:noAutofit/>
          </a:bodyPr>
          <a:lstStyle/>
          <a:p>
            <a:r>
              <a:rPr lang="en-GB" sz="2800">
                <a:latin typeface="Arial" panose="020B0604020202020204" pitchFamily="34" charset="0"/>
                <a:cs typeface="Arial" panose="020B0604020202020204" pitchFamily="34" charset="0"/>
              </a:rPr>
              <a:t>Place Based</a:t>
            </a:r>
            <a:endParaRPr lang="en-US" sz="28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3A18DC-F3DF-45AE-894A-B76E2094785E}"/>
              </a:ext>
            </a:extLst>
          </p:cNvPr>
          <p:cNvSpPr txBox="1"/>
          <p:nvPr/>
        </p:nvSpPr>
        <p:spPr>
          <a:xfrm>
            <a:off x="142584" y="4377893"/>
            <a:ext cx="228953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Arial" panose="020B0604020202020204" pitchFamily="34" charset="0"/>
                <a:cs typeface="Arial" panose="020B0604020202020204" pitchFamily="34" charset="0"/>
              </a:rPr>
              <a:t>Web based JSNA </a:t>
            </a:r>
            <a:endParaRPr lang="en-GB" sz="2800">
              <a:latin typeface="Calibri Light"/>
              <a:cs typeface="Calibri Light"/>
            </a:endParaRPr>
          </a:p>
        </p:txBody>
      </p:sp>
      <p:sp>
        <p:nvSpPr>
          <p:cNvPr id="15" name="TextBox 14">
            <a:extLst>
              <a:ext uri="{FF2B5EF4-FFF2-40B4-BE49-F238E27FC236}">
                <a16:creationId xmlns:a16="http://schemas.microsoft.com/office/drawing/2014/main" id="{12E78FDA-4FB1-492F-85C8-41150F37C004}"/>
              </a:ext>
            </a:extLst>
          </p:cNvPr>
          <p:cNvSpPr txBox="1"/>
          <p:nvPr/>
        </p:nvSpPr>
        <p:spPr>
          <a:xfrm>
            <a:off x="142584" y="2964646"/>
            <a:ext cx="454478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Arial" panose="020B0604020202020204" pitchFamily="34" charset="0"/>
                <a:cs typeface="Arial" panose="020B0604020202020204" pitchFamily="34" charset="0"/>
              </a:rPr>
              <a:t>Community </a:t>
            </a:r>
          </a:p>
          <a:p>
            <a:r>
              <a:rPr lang="en-GB" sz="2800">
                <a:latin typeface="Arial" panose="020B0604020202020204" pitchFamily="34" charset="0"/>
                <a:cs typeface="Arial" panose="020B0604020202020204" pitchFamily="34" charset="0"/>
              </a:rPr>
              <a:t>Engagement</a:t>
            </a:r>
            <a:r>
              <a:rPr lang="en-GB" sz="2800">
                <a:latin typeface="Calibri Light"/>
                <a:cs typeface="Calibri"/>
              </a:rPr>
              <a:t>​</a:t>
            </a:r>
            <a:endParaRPr lang="en-GB" sz="2800">
              <a:latin typeface="Calibri Light"/>
              <a:cs typeface="Calibri Light"/>
            </a:endParaRPr>
          </a:p>
        </p:txBody>
      </p:sp>
      <p:sp>
        <p:nvSpPr>
          <p:cNvPr id="17" name="TextBox 16">
            <a:extLst>
              <a:ext uri="{FF2B5EF4-FFF2-40B4-BE49-F238E27FC236}">
                <a16:creationId xmlns:a16="http://schemas.microsoft.com/office/drawing/2014/main" id="{B3511EB8-DA1D-4844-9EDB-18053B7CA529}"/>
              </a:ext>
            </a:extLst>
          </p:cNvPr>
          <p:cNvSpPr txBox="1"/>
          <p:nvPr/>
        </p:nvSpPr>
        <p:spPr>
          <a:xfrm>
            <a:off x="2748630" y="906862"/>
            <a:ext cx="8616098" cy="1923604"/>
          </a:xfrm>
          <a:prstGeom prst="rect">
            <a:avLst/>
          </a:prstGeom>
          <a:noFill/>
        </p:spPr>
        <p:txBody>
          <a:bodyPr wrap="square">
            <a:spAutoFit/>
          </a:bodyPr>
          <a:lstStyle/>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As well as the overall JSNA for Shropshire, JSNAs are being produced around smaller localities – namely Place Plan Areas​</a:t>
            </a:r>
          </a:p>
          <a:p>
            <a:endParaRPr lang="en-GB" sz="6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There are 18 place plan areas in Shropshire, usually (not always) focused on a market town and its surrounding rural communities</a:t>
            </a:r>
          </a:p>
          <a:p>
            <a:pPr marL="171450" indent="-171450">
              <a:buFont typeface="Wingdings" panose="05000000000000000000" pitchFamily="2" charset="2"/>
              <a:buChar char="ü"/>
            </a:pPr>
            <a:endParaRPr lang="en-GB" sz="4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Based along geographical/communities boundaries rather than political ones​</a:t>
            </a:r>
          </a:p>
          <a:p>
            <a:endParaRPr lang="en-GB"/>
          </a:p>
        </p:txBody>
      </p:sp>
      <p:sp>
        <p:nvSpPr>
          <p:cNvPr id="20" name="TextBox 19">
            <a:extLst>
              <a:ext uri="{FF2B5EF4-FFF2-40B4-BE49-F238E27FC236}">
                <a16:creationId xmlns:a16="http://schemas.microsoft.com/office/drawing/2014/main" id="{20F24219-3AC0-406B-9CE4-E1F47D8DA8EE}"/>
              </a:ext>
            </a:extLst>
          </p:cNvPr>
          <p:cNvSpPr txBox="1"/>
          <p:nvPr/>
        </p:nvSpPr>
        <p:spPr>
          <a:xfrm>
            <a:off x="2845942" y="2774222"/>
            <a:ext cx="6212262" cy="1585049"/>
          </a:xfrm>
          <a:prstGeom prst="rect">
            <a:avLst/>
          </a:prstGeom>
          <a:noFill/>
        </p:spPr>
        <p:txBody>
          <a:bodyPr wrap="square">
            <a:spAutoFit/>
          </a:bodyPr>
          <a:lstStyle/>
          <a:p>
            <a:r>
              <a:rPr lang="en-GB">
                <a:latin typeface="Arial" panose="020B0604020202020204" pitchFamily="34" charset="0"/>
                <a:cs typeface="Arial" panose="020B0604020202020204" pitchFamily="34" charset="0"/>
              </a:rPr>
              <a:t>    </a:t>
            </a:r>
            <a:r>
              <a:rPr lang="en-GB" b="1" u="sng">
                <a:latin typeface="Arial" panose="020B0604020202020204" pitchFamily="34" charset="0"/>
                <a:cs typeface="Arial" panose="020B0604020202020204" pitchFamily="34" charset="0"/>
              </a:rPr>
              <a:t>Stakeholder and Resident engagement via:</a:t>
            </a:r>
          </a:p>
          <a:p>
            <a:r>
              <a:rPr lang="en-GB" sz="700">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Questionnaires to residents​</a:t>
            </a:r>
          </a:p>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Interviews​</a:t>
            </a:r>
          </a:p>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Focus Groups​</a:t>
            </a:r>
          </a:p>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Attending key meetings/groups​</a:t>
            </a:r>
          </a:p>
        </p:txBody>
      </p:sp>
      <p:sp>
        <p:nvSpPr>
          <p:cNvPr id="22" name="TextBox 21">
            <a:extLst>
              <a:ext uri="{FF2B5EF4-FFF2-40B4-BE49-F238E27FC236}">
                <a16:creationId xmlns:a16="http://schemas.microsoft.com/office/drawing/2014/main" id="{E0CAB323-363A-4740-B7DB-3883F6C61757}"/>
              </a:ext>
            </a:extLst>
          </p:cNvPr>
          <p:cNvSpPr txBox="1"/>
          <p:nvPr/>
        </p:nvSpPr>
        <p:spPr>
          <a:xfrm>
            <a:off x="2936179" y="4452921"/>
            <a:ext cx="8150187" cy="492443"/>
          </a:xfrm>
          <a:prstGeom prst="rect">
            <a:avLst/>
          </a:prstGeom>
          <a:noFill/>
        </p:spPr>
        <p:txBody>
          <a:bodyPr wrap="square">
            <a:spAutoFit/>
          </a:bodyPr>
          <a:lstStyle/>
          <a:p>
            <a:r>
              <a:rPr lang="en-GB">
                <a:latin typeface="Arial" panose="020B0604020202020204" pitchFamily="34" charset="0"/>
                <a:cs typeface="Arial" panose="020B0604020202020204" pitchFamily="34" charset="0"/>
                <a:hlinkClick r:id="rId5"/>
              </a:rPr>
              <a:t>https://www.shropshire.gov.uk/public-health/jsna-data-beta/</a:t>
            </a:r>
            <a:endParaRPr lang="en-GB">
              <a:latin typeface="Arial" panose="020B0604020202020204" pitchFamily="34" charset="0"/>
              <a:cs typeface="Arial" panose="020B0604020202020204" pitchFamily="34" charset="0"/>
            </a:endParaRPr>
          </a:p>
          <a:p>
            <a:endParaRPr lang="en-GB" sz="7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3C391F9-C21E-487C-B900-C2444C715215}"/>
              </a:ext>
            </a:extLst>
          </p:cNvPr>
          <p:cNvSpPr txBox="1"/>
          <p:nvPr/>
        </p:nvSpPr>
        <p:spPr>
          <a:xfrm>
            <a:off x="2845942" y="4854946"/>
            <a:ext cx="7968364" cy="646331"/>
          </a:xfrm>
          <a:prstGeom prst="rect">
            <a:avLst/>
          </a:prstGeom>
          <a:noFill/>
        </p:spPr>
        <p:txBody>
          <a:bodyPr wrap="square">
            <a:spAutoFit/>
          </a:bodyPr>
          <a:lstStyle/>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The web-based JSNA is an interactive tool that allows users to explore data relating to health need in Shropshire. </a:t>
            </a:r>
          </a:p>
        </p:txBody>
      </p:sp>
      <p:sp>
        <p:nvSpPr>
          <p:cNvPr id="26" name="TextBox 25">
            <a:extLst>
              <a:ext uri="{FF2B5EF4-FFF2-40B4-BE49-F238E27FC236}">
                <a16:creationId xmlns:a16="http://schemas.microsoft.com/office/drawing/2014/main" id="{5856ADA0-D808-45E4-BFBB-8F2BD4E2E68A}"/>
              </a:ext>
            </a:extLst>
          </p:cNvPr>
          <p:cNvSpPr txBox="1"/>
          <p:nvPr/>
        </p:nvSpPr>
        <p:spPr>
          <a:xfrm>
            <a:off x="2895378" y="2681104"/>
            <a:ext cx="6115050" cy="369332"/>
          </a:xfrm>
          <a:prstGeom prst="rect">
            <a:avLst/>
          </a:prstGeom>
          <a:noFill/>
        </p:spPr>
        <p:txBody>
          <a:bodyPr wrap="square">
            <a:spAutoFit/>
          </a:bodyPr>
          <a:lstStyle/>
          <a:p>
            <a:r>
              <a:rPr lang="en-GB"/>
              <a:t> </a:t>
            </a:r>
          </a:p>
        </p:txBody>
      </p:sp>
    </p:spTree>
    <p:extLst>
      <p:ext uri="{BB962C8B-B14F-4D97-AF65-F5344CB8AC3E}">
        <p14:creationId xmlns:p14="http://schemas.microsoft.com/office/powerpoint/2010/main" val="161047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43785C-D23F-44D9-A65A-1FC521C809E2}"/>
              </a:ext>
            </a:extLst>
          </p:cNvPr>
          <p:cNvSpPr txBox="1"/>
          <p:nvPr/>
        </p:nvSpPr>
        <p:spPr>
          <a:xfrm>
            <a:off x="3048000" y="3244334"/>
            <a:ext cx="6096000" cy="369332"/>
          </a:xfrm>
          <a:prstGeom prst="rect">
            <a:avLst/>
          </a:prstGeom>
          <a:noFill/>
        </p:spPr>
        <p:txBody>
          <a:bodyPr wrap="square">
            <a:spAutoFit/>
          </a:bodyPr>
          <a:lstStyle/>
          <a:p>
            <a:r>
              <a:rPr lang="en-GB"/>
              <a:t> </a:t>
            </a:r>
          </a:p>
        </p:txBody>
      </p:sp>
      <p:pic>
        <p:nvPicPr>
          <p:cNvPr id="2050" name="Picture 2">
            <a:extLst>
              <a:ext uri="{FF2B5EF4-FFF2-40B4-BE49-F238E27FC236}">
                <a16:creationId xmlns:a16="http://schemas.microsoft.com/office/drawing/2014/main" id="{363CE915-4554-4026-9A17-8F86FF50F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31493"/>
            <a:ext cx="5930900" cy="69209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ADF1E91-B861-4807-83ED-77AC1E441F2D}"/>
              </a:ext>
            </a:extLst>
          </p:cNvPr>
          <p:cNvSpPr txBox="1"/>
          <p:nvPr/>
        </p:nvSpPr>
        <p:spPr>
          <a:xfrm>
            <a:off x="-82550" y="2182505"/>
            <a:ext cx="6261100" cy="2123658"/>
          </a:xfrm>
          <a:prstGeom prst="rect">
            <a:avLst/>
          </a:prstGeom>
          <a:noFill/>
        </p:spPr>
        <p:txBody>
          <a:bodyPr wrap="square">
            <a:spAutoFit/>
          </a:bodyPr>
          <a:lstStyle/>
          <a:p>
            <a:pPr algn="ctr"/>
            <a:r>
              <a:rPr lang="en-GB" sz="4400" i="0" u="none" strike="noStrike">
                <a:solidFill>
                  <a:srgbClr val="000000"/>
                </a:solidFill>
                <a:effectLst/>
                <a:latin typeface="Arial" panose="020B0604020202020204" pitchFamily="34" charset="0"/>
                <a:cs typeface="Arial" panose="020B0604020202020204" pitchFamily="34" charset="0"/>
              </a:rPr>
              <a:t>Oswestry Place Plan </a:t>
            </a:r>
            <a:r>
              <a:rPr lang="en-GB" sz="4400" i="0">
                <a:solidFill>
                  <a:srgbClr val="000000"/>
                </a:solidFill>
                <a:effectLst/>
                <a:latin typeface="Arial" panose="020B0604020202020204" pitchFamily="34" charset="0"/>
                <a:cs typeface="Arial" panose="020B0604020202020204" pitchFamily="34" charset="0"/>
              </a:rPr>
              <a:t>​</a:t>
            </a:r>
            <a:br>
              <a:rPr lang="en-GB" sz="4400" i="0">
                <a:solidFill>
                  <a:srgbClr val="000000"/>
                </a:solidFill>
                <a:effectLst/>
                <a:latin typeface="Arial" panose="020B0604020202020204" pitchFamily="34" charset="0"/>
                <a:cs typeface="Arial" panose="020B0604020202020204" pitchFamily="34" charset="0"/>
              </a:rPr>
            </a:br>
            <a:r>
              <a:rPr lang="en-GB" sz="4400" i="0" u="none" strike="noStrike">
                <a:solidFill>
                  <a:srgbClr val="000000"/>
                </a:solidFill>
                <a:effectLst/>
                <a:latin typeface="Arial" panose="020B0604020202020204" pitchFamily="34" charset="0"/>
                <a:cs typeface="Arial" panose="020B0604020202020204" pitchFamily="34" charset="0"/>
              </a:rPr>
              <a:t>Examples of Key Health and Wellbeing Data</a:t>
            </a:r>
            <a:r>
              <a:rPr lang="en-GB" b="0" i="0">
                <a:solidFill>
                  <a:srgbClr val="000000"/>
                </a:solidFill>
                <a:effectLst/>
                <a:latin typeface="Calibri Light" panose="020F0302020204030204" pitchFamily="34" charset="0"/>
              </a:rPr>
              <a:t>​</a:t>
            </a:r>
            <a:endParaRPr lang="en-GB"/>
          </a:p>
        </p:txBody>
      </p:sp>
    </p:spTree>
    <p:extLst>
      <p:ext uri="{BB962C8B-B14F-4D97-AF65-F5344CB8AC3E}">
        <p14:creationId xmlns:p14="http://schemas.microsoft.com/office/powerpoint/2010/main" val="3643525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571947FA09604384E124AE626DC1AC" ma:contentTypeVersion="18" ma:contentTypeDescription="Create a new document." ma:contentTypeScope="" ma:versionID="9835c98b5cbd819f40e1afe51d72bd28">
  <xsd:schema xmlns:xsd="http://www.w3.org/2001/XMLSchema" xmlns:xs="http://www.w3.org/2001/XMLSchema" xmlns:p="http://schemas.microsoft.com/office/2006/metadata/properties" xmlns:ns2="ac6f7727-9981-47f0-993e-6511a1c3812d" xmlns:ns3="6d1fb052-2e39-4dc2-ae27-4dc85d86b8c7" targetNamespace="http://schemas.microsoft.com/office/2006/metadata/properties" ma:root="true" ma:fieldsID="d21000e32432ef9353921e782328b1ab" ns2:_="" ns3:_="">
    <xsd:import namespace="ac6f7727-9981-47f0-993e-6511a1c3812d"/>
    <xsd:import namespace="6d1fb052-2e39-4dc2-ae27-4dc85d86b8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6f7727-9981-47f0-993e-6511a1c381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fb052-2e39-4dc2-ae27-4dc85d86b8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665dd9-df5b-4711-bdf4-e426221bd71b}" ma:internalName="TaxCatchAll" ma:showField="CatchAllData" ma:web="6d1fb052-2e39-4dc2-ae27-4dc85d86b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d1fb052-2e39-4dc2-ae27-4dc85d86b8c7" xsi:nil="true"/>
    <lcf76f155ced4ddcb4097134ff3c332f xmlns="ac6f7727-9981-47f0-993e-6511a1c3812d">
      <Terms xmlns="http://schemas.microsoft.com/office/infopath/2007/PartnerControls"/>
    </lcf76f155ced4ddcb4097134ff3c332f>
    <SharedWithUsers xmlns="6d1fb052-2e39-4dc2-ae27-4dc85d86b8c7">
      <UserInfo>
        <DisplayName>Mark Trenfield</DisplayName>
        <AccountId>1273</AccountId>
        <AccountType/>
      </UserInfo>
      <UserInfo>
        <DisplayName>Alex Mclellan</DisplayName>
        <AccountId>4746</AccountId>
        <AccountType/>
      </UserInfo>
      <UserInfo>
        <DisplayName>Jo Blackburn</DisplayName>
        <AccountId>5185</AccountId>
        <AccountType/>
      </UserInfo>
      <UserInfo>
        <DisplayName>Penny Bason</DisplayName>
        <AccountId>444</AccountId>
        <AccountType/>
      </UserInfo>
    </SharedWithUsers>
  </documentManagement>
</p:properties>
</file>

<file path=customXml/itemProps1.xml><?xml version="1.0" encoding="utf-8"?>
<ds:datastoreItem xmlns:ds="http://schemas.openxmlformats.org/officeDocument/2006/customXml" ds:itemID="{12A98213-0B69-44F1-8EB9-5EAE3CFC9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6f7727-9981-47f0-993e-6511a1c3812d"/>
    <ds:schemaRef ds:uri="6d1fb052-2e39-4dc2-ae27-4dc85d86b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147E4-B00F-4513-9132-B679394A4C4C}">
  <ds:schemaRefs>
    <ds:schemaRef ds:uri="http://schemas.microsoft.com/sharepoint/v3/contenttype/forms"/>
  </ds:schemaRefs>
</ds:datastoreItem>
</file>

<file path=customXml/itemProps3.xml><?xml version="1.0" encoding="utf-8"?>
<ds:datastoreItem xmlns:ds="http://schemas.openxmlformats.org/officeDocument/2006/customXml" ds:itemID="{13539D4D-550D-495B-AAAE-59A0C43AA873}">
  <ds:schemaRefs>
    <ds:schemaRef ds:uri="http://purl.org/dc/terms/"/>
    <ds:schemaRef ds:uri="http://schemas.microsoft.com/office/infopath/2007/PartnerControls"/>
    <ds:schemaRef ds:uri="6d1fb052-2e39-4dc2-ae27-4dc85d86b8c7"/>
    <ds:schemaRef ds:uri="http://schemas.microsoft.com/office/2006/documentManagement/types"/>
    <ds:schemaRef ds:uri="http://purl.org/dc/dcmitype/"/>
    <ds:schemaRef ds:uri="http://www.w3.org/XML/1998/namespace"/>
    <ds:schemaRef ds:uri="http://schemas.openxmlformats.org/package/2006/metadata/core-properties"/>
    <ds:schemaRef ds:uri="ac6f7727-9981-47f0-993e-6511a1c3812d"/>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3545</Words>
  <Application>Microsoft Office PowerPoint</Application>
  <PresentationFormat>Widescreen</PresentationFormat>
  <Paragraphs>604</Paragraphs>
  <Slides>40</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-apple-system</vt:lpstr>
      <vt:lpstr>Arial</vt:lpstr>
      <vt:lpstr>Arial,Sans-Serif</vt:lpstr>
      <vt:lpstr>Calibri</vt:lpstr>
      <vt:lpstr>Calibri Light</vt:lpstr>
      <vt:lpstr>Symbol</vt:lpstr>
      <vt:lpstr>Times New Roman</vt:lpstr>
      <vt:lpstr>Wingdings</vt:lpstr>
      <vt:lpstr>Office Theme</vt:lpstr>
      <vt:lpstr>1_Office Theme</vt:lpstr>
      <vt:lpstr>PowerPoint Presentation</vt:lpstr>
      <vt:lpstr>Overview</vt:lpstr>
      <vt:lpstr>PowerPoint Presentation</vt:lpstr>
      <vt:lpstr>PowerPoint Presentation</vt:lpstr>
      <vt:lpstr>Shropshire's JSNA – Place based</vt:lpstr>
      <vt:lpstr>PowerPoint Presentation</vt:lpstr>
      <vt:lpstr>What makes us healthy?</vt:lpstr>
      <vt:lpstr>Place Based</vt:lpstr>
      <vt:lpstr>PowerPoint Presentation</vt:lpstr>
      <vt:lpstr>PowerPoint Presentation</vt:lpstr>
      <vt:lpstr>Smoking in Pregnancy</vt:lpstr>
      <vt:lpstr>Quality &amp; Outcomes Framework (QOF)  Indicators 2020/21</vt:lpstr>
      <vt:lpstr>QOF Indicators 2020/21</vt:lpstr>
      <vt:lpstr>Deprivation 2020/21</vt:lpstr>
      <vt:lpstr>Overview of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JSNA – Highley Stakeholder Consultation</dc:title>
  <dc:creator>Katie Morris</dc:creator>
  <cp:lastModifiedBy>Amanda Cheeseman</cp:lastModifiedBy>
  <cp:revision>15</cp:revision>
  <cp:lastPrinted>2022-12-08T17:24:46Z</cp:lastPrinted>
  <dcterms:created xsi:type="dcterms:W3CDTF">2022-07-25T09:32:02Z</dcterms:created>
  <dcterms:modified xsi:type="dcterms:W3CDTF">2023-09-26T13:47:52Z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0x0101007A571947FA09604384E124AE626DC1AC</vt:lpwstr>
  </property>
  <property fmtid="{D5CDD505-2E9C-101B-9397-08002B2CF9AE}" pid="3" name="MediaServiceImageTags">
    <vt:lpwstr/>
  </property>
</Properties>
</file>