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50"/>
  </p:notesMasterIdLst>
  <p:sldIdLst>
    <p:sldId id="277" r:id="rId5"/>
    <p:sldId id="327" r:id="rId6"/>
    <p:sldId id="267" r:id="rId7"/>
    <p:sldId id="274" r:id="rId8"/>
    <p:sldId id="262" r:id="rId9"/>
    <p:sldId id="261" r:id="rId10"/>
    <p:sldId id="2145707237" r:id="rId11"/>
    <p:sldId id="2145707197" r:id="rId12"/>
    <p:sldId id="2145707299" r:id="rId13"/>
    <p:sldId id="2145707303" r:id="rId14"/>
    <p:sldId id="2145707304" r:id="rId15"/>
    <p:sldId id="2145707199" r:id="rId16"/>
    <p:sldId id="298" r:id="rId17"/>
    <p:sldId id="2145707256" r:id="rId18"/>
    <p:sldId id="2145707267" r:id="rId19"/>
    <p:sldId id="2145707300" r:id="rId20"/>
    <p:sldId id="2145707260" r:id="rId21"/>
    <p:sldId id="2145707259" r:id="rId22"/>
    <p:sldId id="2145707258" r:id="rId23"/>
    <p:sldId id="2145707257" r:id="rId24"/>
    <p:sldId id="2145707201" r:id="rId25"/>
    <p:sldId id="2145707223" r:id="rId26"/>
    <p:sldId id="287" r:id="rId27"/>
    <p:sldId id="419" r:id="rId28"/>
    <p:sldId id="2145707268" r:id="rId29"/>
    <p:sldId id="391" r:id="rId30"/>
    <p:sldId id="2145707270" r:id="rId31"/>
    <p:sldId id="2145707271" r:id="rId32"/>
    <p:sldId id="2145707296" r:id="rId33"/>
    <p:sldId id="2145707272" r:id="rId34"/>
    <p:sldId id="2145707273" r:id="rId35"/>
    <p:sldId id="2145707274" r:id="rId36"/>
    <p:sldId id="2145707301" r:id="rId37"/>
    <p:sldId id="2145707276" r:id="rId38"/>
    <p:sldId id="2145707277" r:id="rId39"/>
    <p:sldId id="2145707280" r:id="rId40"/>
    <p:sldId id="2145707281" r:id="rId41"/>
    <p:sldId id="2145707284" r:id="rId42"/>
    <p:sldId id="2145707286" r:id="rId43"/>
    <p:sldId id="2145707287" r:id="rId44"/>
    <p:sldId id="2145707290" r:id="rId45"/>
    <p:sldId id="2145707294" r:id="rId46"/>
    <p:sldId id="2145707295" r:id="rId47"/>
    <p:sldId id="2145707298" r:id="rId48"/>
    <p:sldId id="2145707302" r:id="rId4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41F4A-3E51-80B6-5D00-BA48A1A22FFA}" name="Hannah Thomas" initials="HT" userId="S::hannah.thomas@shropshire.gov.uk::5c9b5c0b-cc95-4f8a-aad3-7eca96980d82" providerId="AD"/>
  <p188:author id="{10565081-A340-9107-2300-86547AE29B51}" name="Amanda Cheeseman" initials="AC" userId="S::amanda.cheeseman@shropshire.gov.uk::be756b52-a8b8-466f-b054-6369ee31aa46" providerId="AD"/>
  <p188:author id="{714AF9A9-0F31-B405-81FD-42D535966692}" name="Amanda Cheeseman" initials="SC223614" userId="Amanda Cheeseman" providerId="None"/>
  <p188:author id="{06D0BCB4-7E0E-B4F3-CB22-F210A627E15F}" name="Rachel Robinson" initials="SCTMP1348" userId="Rachel Robinson" providerId="None"/>
  <p188:author id="{E5E904D1-8B2A-0072-1965-E2A77696E1C9}" name="CC142087" initials="CC142087" userId="CC142087" providerId="None"/>
  <p188:author id="{C1AEB8E6-DFB3-E16D-D1C4-D8443FE17C7E}" name="Chris Hirons" initials="CH" userId="S::chris.hirons@shropshire.gov.uk::6f56ab38-6c4f-42bb-9086-cb31dfab8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Morris" initials="SCTMP2188" lastIdx="1" clrIdx="0">
    <p:extLst>
      <p:ext uri="{19B8F6BF-5375-455C-9EA6-DF929625EA0E}">
        <p15:presenceInfo xmlns:p15="http://schemas.microsoft.com/office/powerpoint/2012/main" userId="Katie Morris" providerId="None"/>
      </p:ext>
    </p:extLst>
  </p:cmAuthor>
  <p:cmAuthor id="2" name="Hannah Thomas" initials="CC117039" lastIdx="3" clrIdx="1">
    <p:extLst>
      <p:ext uri="{19B8F6BF-5375-455C-9EA6-DF929625EA0E}">
        <p15:presenceInfo xmlns:p15="http://schemas.microsoft.com/office/powerpoint/2012/main" userId="Hannah Thomas" providerId="None"/>
      </p:ext>
    </p:extLst>
  </p:cmAuthor>
  <p:cmAuthor id="3" name="Mark Trenfield" initials="MT" lastIdx="1" clrIdx="2">
    <p:extLst>
      <p:ext uri="{19B8F6BF-5375-455C-9EA6-DF929625EA0E}">
        <p15:presenceInfo xmlns:p15="http://schemas.microsoft.com/office/powerpoint/2012/main" userId="S::mark.trenfield@shropshire.gov.uk::f65a3333-0d1e-4a56-b930-4d0b9d55aa3a" providerId="AD"/>
      </p:ext>
    </p:extLst>
  </p:cmAuthor>
  <p:cmAuthor id="4" name="Penny Bason" initials="PB" lastIdx="1" clrIdx="3">
    <p:extLst>
      <p:ext uri="{19B8F6BF-5375-455C-9EA6-DF929625EA0E}">
        <p15:presenceInfo xmlns:p15="http://schemas.microsoft.com/office/powerpoint/2012/main" userId="S::penny.bason@shropshire.gov.uk::a628c6c9-9c00-4657-8267-7605222c3e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6C6"/>
    <a:srgbClr val="0A7647"/>
    <a:srgbClr val="61358B"/>
    <a:srgbClr val="0686C8"/>
    <a:srgbClr val="40CAF2"/>
    <a:srgbClr val="870C26"/>
    <a:srgbClr val="FFFFFF"/>
    <a:srgbClr val="F3F2F1"/>
    <a:srgbClr val="00B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259EA-2F98-6A4C-0E5C-98C02025289C}" v="10" dt="2023-11-23T15:15:19.155"/>
    <p1510:client id="{1FF49D70-5313-0603-F6BB-9E57E75393B1}" v="225" dt="2023-11-23T18:41:45.755"/>
    <p1510:client id="{63B22D32-1E86-4448-8EA9-EBCE952BC2A8}" v="140" dt="2023-11-24T10:19:18.286"/>
    <p1510:client id="{DC9883F2-41FA-F933-3DC2-8D1BBE03F628}" v="52" dt="2023-11-23T15:13:02.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C8FB0-4403-4341-A8D0-820F382CD839}" type="doc">
      <dgm:prSet loTypeId="urn:microsoft.com/office/officeart/2005/8/layout/hierarchy3" loCatId="relationship" qsTypeId="urn:microsoft.com/office/officeart/2005/8/quickstyle/simple5" qsCatId="simple" csTypeId="urn:microsoft.com/office/officeart/2005/8/colors/accent2_2" csCatId="accent2" phldr="1"/>
      <dgm:spPr/>
      <dgm:t>
        <a:bodyPr/>
        <a:lstStyle/>
        <a:p>
          <a:endParaRPr lang="en-GB"/>
        </a:p>
      </dgm:t>
    </dgm:pt>
    <dgm:pt modelId="{A4E2959A-C32E-4F28-BF3F-2941ACA48851}">
      <dgm:prSet phldrT="[Text]" custT="1"/>
      <dgm:spPr>
        <a:solidFill>
          <a:srgbClr val="870C26"/>
        </a:solidFill>
        <a:ln>
          <a:solidFill>
            <a:srgbClr val="870C26"/>
          </a:solidFill>
        </a:ln>
      </dgm:spPr>
      <dgm:t>
        <a:bodyPr/>
        <a:lstStyle/>
        <a:p>
          <a:r>
            <a:rPr lang="en-GB" sz="2600" kern="1200">
              <a:solidFill>
                <a:prstClr val="white"/>
              </a:solidFill>
              <a:latin typeface="Calibri" panose="020F0502020204030204"/>
              <a:ea typeface="+mn-ea"/>
              <a:cs typeface="+mn-cs"/>
            </a:rPr>
            <a:t>Education</a:t>
          </a:r>
        </a:p>
      </dgm:t>
    </dgm:pt>
    <dgm:pt modelId="{A3E5413E-DE55-4CFF-97D8-503447FE3E4F}" type="parTrans" cxnId="{7BB5CFA7-58D6-4ED5-B2E4-8D53FE76130B}">
      <dgm:prSet/>
      <dgm:spPr/>
      <dgm:t>
        <a:bodyPr/>
        <a:lstStyle/>
        <a:p>
          <a:endParaRPr lang="en-GB"/>
        </a:p>
      </dgm:t>
    </dgm:pt>
    <dgm:pt modelId="{4A06A84D-D034-46B6-AA17-6A05295FEA6E}" type="sibTrans" cxnId="{7BB5CFA7-58D6-4ED5-B2E4-8D53FE76130B}">
      <dgm:prSet/>
      <dgm:spPr/>
      <dgm:t>
        <a:bodyPr/>
        <a:lstStyle/>
        <a:p>
          <a:endParaRPr lang="en-GB"/>
        </a:p>
      </dgm:t>
    </dgm:pt>
    <dgm:pt modelId="{E78ABE8F-82EE-4CE5-A8B1-164E4CE2368E}">
      <dgm:prSet phldrT="[Text]" custT="1"/>
      <dgm:spPr/>
      <dgm:t>
        <a:bodyPr/>
        <a:lstStyle/>
        <a:p>
          <a:r>
            <a:rPr lang="en-GB" sz="1800"/>
            <a:t>How far to people need to travel?</a:t>
          </a:r>
        </a:p>
      </dgm:t>
    </dgm:pt>
    <dgm:pt modelId="{DBCADCAC-1246-4006-8E0A-A31A2E66E25C}" type="parTrans" cxnId="{34DBE37F-1DEA-4D2E-95B8-A35C0E9AB2AC}">
      <dgm:prSet/>
      <dgm:spPr/>
      <dgm:t>
        <a:bodyPr/>
        <a:lstStyle/>
        <a:p>
          <a:endParaRPr lang="en-GB"/>
        </a:p>
      </dgm:t>
    </dgm:pt>
    <dgm:pt modelId="{C13B985C-1BF3-49A1-8855-6B3FDF6CA494}" type="sibTrans" cxnId="{34DBE37F-1DEA-4D2E-95B8-A35C0E9AB2AC}">
      <dgm:prSet/>
      <dgm:spPr/>
      <dgm:t>
        <a:bodyPr/>
        <a:lstStyle/>
        <a:p>
          <a:endParaRPr lang="en-GB"/>
        </a:p>
      </dgm:t>
    </dgm:pt>
    <dgm:pt modelId="{C34F60A7-9FF3-434C-94C2-6028931FB055}">
      <dgm:prSet phldrT="[Text]" custT="1"/>
      <dgm:spPr/>
      <dgm:t>
        <a:bodyPr/>
        <a:lstStyle/>
        <a:p>
          <a:r>
            <a:rPr lang="en-GB" sz="1800"/>
            <a:t>What are the needs of adults?</a:t>
          </a:r>
        </a:p>
      </dgm:t>
    </dgm:pt>
    <dgm:pt modelId="{295B3DA7-D19A-486B-BC88-82328E01CC11}" type="parTrans" cxnId="{89D7529C-F899-4076-A841-9C23B8309E8A}">
      <dgm:prSet/>
      <dgm:spPr/>
      <dgm:t>
        <a:bodyPr/>
        <a:lstStyle/>
        <a:p>
          <a:endParaRPr lang="en-GB"/>
        </a:p>
      </dgm:t>
    </dgm:pt>
    <dgm:pt modelId="{60D309ED-2C22-4B07-8BD2-87DDB76ECEAB}" type="sibTrans" cxnId="{89D7529C-F899-4076-A841-9C23B8309E8A}">
      <dgm:prSet/>
      <dgm:spPr/>
      <dgm:t>
        <a:bodyPr/>
        <a:lstStyle/>
        <a:p>
          <a:endParaRPr lang="en-GB"/>
        </a:p>
      </dgm:t>
    </dgm:pt>
    <dgm:pt modelId="{B44D341A-AA3E-4228-B2BF-FAA17F49EAD1}">
      <dgm:prSet phldrT="[Text]"/>
      <dgm:spPr>
        <a:solidFill>
          <a:srgbClr val="870C26"/>
        </a:solidFill>
      </dgm:spPr>
      <dgm:t>
        <a:bodyPr/>
        <a:lstStyle/>
        <a:p>
          <a:r>
            <a:rPr lang="en-GB"/>
            <a:t>Health</a:t>
          </a:r>
        </a:p>
      </dgm:t>
    </dgm:pt>
    <dgm:pt modelId="{9B769A7B-B78F-4D66-8379-836A6DC68DF8}" type="parTrans" cxnId="{275A4073-82DA-42D9-8D47-F00D42C1EAD8}">
      <dgm:prSet/>
      <dgm:spPr/>
      <dgm:t>
        <a:bodyPr/>
        <a:lstStyle/>
        <a:p>
          <a:endParaRPr lang="en-GB"/>
        </a:p>
      </dgm:t>
    </dgm:pt>
    <dgm:pt modelId="{16336388-0013-481E-BFB8-03A13A9A07B6}" type="sibTrans" cxnId="{275A4073-82DA-42D9-8D47-F00D42C1EAD8}">
      <dgm:prSet/>
      <dgm:spPr/>
      <dgm:t>
        <a:bodyPr/>
        <a:lstStyle/>
        <a:p>
          <a:endParaRPr lang="en-GB"/>
        </a:p>
      </dgm:t>
    </dgm:pt>
    <dgm:pt modelId="{0EB6E0D4-D879-4D2A-9135-A7F86702DB30}">
      <dgm:prSet phldrT="[Text]" custT="1"/>
      <dgm:spPr/>
      <dgm:t>
        <a:bodyPr/>
        <a:lstStyle/>
        <a:p>
          <a:r>
            <a:rPr lang="en-GB" sz="1800"/>
            <a:t>How long are people living?</a:t>
          </a:r>
        </a:p>
      </dgm:t>
    </dgm:pt>
    <dgm:pt modelId="{E87C3FC4-C379-4789-9AE2-F75CE9FABD69}" type="parTrans" cxnId="{220F1BEB-5A0F-4AC4-8D72-30769C6F1181}">
      <dgm:prSet/>
      <dgm:spPr/>
      <dgm:t>
        <a:bodyPr/>
        <a:lstStyle/>
        <a:p>
          <a:endParaRPr lang="en-GB"/>
        </a:p>
      </dgm:t>
    </dgm:pt>
    <dgm:pt modelId="{297A088E-77CD-4387-988C-DA4F3584DCCE}" type="sibTrans" cxnId="{220F1BEB-5A0F-4AC4-8D72-30769C6F1181}">
      <dgm:prSet/>
      <dgm:spPr/>
      <dgm:t>
        <a:bodyPr/>
        <a:lstStyle/>
        <a:p>
          <a:endParaRPr lang="en-GB"/>
        </a:p>
      </dgm:t>
    </dgm:pt>
    <dgm:pt modelId="{E6A28C93-28F0-4656-B379-8729BD9753D6}">
      <dgm:prSet phldrT="[Text]" custT="1"/>
      <dgm:spPr/>
      <dgm:t>
        <a:bodyPr/>
        <a:lstStyle/>
        <a:p>
          <a:pPr algn="ctr"/>
          <a:r>
            <a:rPr lang="en-GB" sz="1800"/>
            <a:t>How many people have a long-term illness?</a:t>
          </a:r>
        </a:p>
      </dgm:t>
    </dgm:pt>
    <dgm:pt modelId="{02FE1BA7-CD75-463B-9197-35957C67DBE0}" type="parTrans" cxnId="{04F60725-BA0C-4843-9B81-CABB1D1F443B}">
      <dgm:prSet/>
      <dgm:spPr/>
      <dgm:t>
        <a:bodyPr/>
        <a:lstStyle/>
        <a:p>
          <a:endParaRPr lang="en-GB"/>
        </a:p>
      </dgm:t>
    </dgm:pt>
    <dgm:pt modelId="{96D3BE00-537E-415F-86CE-54E79B191F69}" type="sibTrans" cxnId="{04F60725-BA0C-4843-9B81-CABB1D1F443B}">
      <dgm:prSet/>
      <dgm:spPr/>
      <dgm:t>
        <a:bodyPr/>
        <a:lstStyle/>
        <a:p>
          <a:endParaRPr lang="en-GB"/>
        </a:p>
      </dgm:t>
    </dgm:pt>
    <dgm:pt modelId="{276CBC4E-C959-4752-99D3-C9643EA889C4}">
      <dgm:prSet phldrT="[Text]"/>
      <dgm:spPr>
        <a:solidFill>
          <a:srgbClr val="870C26"/>
        </a:solidFill>
      </dgm:spPr>
      <dgm:t>
        <a:bodyPr/>
        <a:lstStyle/>
        <a:p>
          <a:r>
            <a:rPr lang="en-GB"/>
            <a:t>Relationships &amp; Trust</a:t>
          </a:r>
        </a:p>
      </dgm:t>
    </dgm:pt>
    <dgm:pt modelId="{FA30730A-CE2D-4CA2-8624-78B1AC612C7A}" type="parTrans" cxnId="{19150F7F-A32B-4D0F-9F7A-7611DBF98344}">
      <dgm:prSet/>
      <dgm:spPr/>
      <dgm:t>
        <a:bodyPr/>
        <a:lstStyle/>
        <a:p>
          <a:endParaRPr lang="en-GB"/>
        </a:p>
      </dgm:t>
    </dgm:pt>
    <dgm:pt modelId="{D903F4B7-4688-487B-8048-2A44FA64C6E7}" type="sibTrans" cxnId="{19150F7F-A32B-4D0F-9F7A-7611DBF98344}">
      <dgm:prSet/>
      <dgm:spPr/>
      <dgm:t>
        <a:bodyPr/>
        <a:lstStyle/>
        <a:p>
          <a:endParaRPr lang="en-GB"/>
        </a:p>
      </dgm:t>
    </dgm:pt>
    <dgm:pt modelId="{710CF888-8E1C-475E-8D92-777D4191EB74}">
      <dgm:prSet phldrT="[Text]" custT="1"/>
      <dgm:spPr/>
      <dgm:t>
        <a:bodyPr/>
        <a:lstStyle/>
        <a:p>
          <a:r>
            <a:rPr lang="en-GB" sz="1800"/>
            <a:t>What is the crime rate?</a:t>
          </a:r>
        </a:p>
      </dgm:t>
    </dgm:pt>
    <dgm:pt modelId="{0AD9A02E-1FD8-4250-AE19-361ED7FAC60E}" type="parTrans" cxnId="{D82578EE-9D56-41B2-A874-37C4B75F62FA}">
      <dgm:prSet/>
      <dgm:spPr/>
      <dgm:t>
        <a:bodyPr/>
        <a:lstStyle/>
        <a:p>
          <a:endParaRPr lang="en-GB"/>
        </a:p>
      </dgm:t>
    </dgm:pt>
    <dgm:pt modelId="{B9B47A28-0742-4283-9A02-AE1B119F7A19}" type="sibTrans" cxnId="{D82578EE-9D56-41B2-A874-37C4B75F62FA}">
      <dgm:prSet/>
      <dgm:spPr/>
      <dgm:t>
        <a:bodyPr/>
        <a:lstStyle/>
        <a:p>
          <a:endParaRPr lang="en-GB"/>
        </a:p>
      </dgm:t>
    </dgm:pt>
    <dgm:pt modelId="{F2CA31B4-D230-4AFC-9253-67DB4C2A5A1E}">
      <dgm:prSet phldrT="[Text]" custT="1"/>
      <dgm:spPr/>
      <dgm:t>
        <a:bodyPr/>
        <a:lstStyle/>
        <a:p>
          <a:r>
            <a:rPr lang="en-GB" sz="1800"/>
            <a:t>How many people older people are living alone?</a:t>
          </a:r>
        </a:p>
      </dgm:t>
    </dgm:pt>
    <dgm:pt modelId="{3C73987F-B059-4A00-A1C5-ABF431E3D6DD}" type="parTrans" cxnId="{2AC31C52-57AB-4430-91D7-174F394F64D4}">
      <dgm:prSet/>
      <dgm:spPr/>
      <dgm:t>
        <a:bodyPr/>
        <a:lstStyle/>
        <a:p>
          <a:endParaRPr lang="en-GB"/>
        </a:p>
      </dgm:t>
    </dgm:pt>
    <dgm:pt modelId="{AFAC9756-C0D1-4E48-9775-4FC5D2D22117}" type="sibTrans" cxnId="{2AC31C52-57AB-4430-91D7-174F394F64D4}">
      <dgm:prSet/>
      <dgm:spPr/>
      <dgm:t>
        <a:bodyPr/>
        <a:lstStyle/>
        <a:p>
          <a:endParaRPr lang="en-GB"/>
        </a:p>
      </dgm:t>
    </dgm:pt>
    <dgm:pt modelId="{F54F7100-B960-4A29-9E89-E352B1AADCF0}">
      <dgm:prSet custT="1"/>
      <dgm:spPr/>
      <dgm:t>
        <a:bodyPr/>
        <a:lstStyle/>
        <a:p>
          <a:r>
            <a:rPr lang="en-GB" sz="1800"/>
            <a:t>How are school children performing?</a:t>
          </a:r>
        </a:p>
      </dgm:t>
    </dgm:pt>
    <dgm:pt modelId="{F1E4E30D-DD8A-43E8-B14D-9153FB7E3236}" type="parTrans" cxnId="{E4405033-A8D5-4D8E-AB10-518794A3FD1E}">
      <dgm:prSet/>
      <dgm:spPr/>
      <dgm:t>
        <a:bodyPr/>
        <a:lstStyle/>
        <a:p>
          <a:endParaRPr lang="en-GB"/>
        </a:p>
      </dgm:t>
    </dgm:pt>
    <dgm:pt modelId="{1DC17102-7935-4978-978C-ECC44992E05C}" type="sibTrans" cxnId="{E4405033-A8D5-4D8E-AB10-518794A3FD1E}">
      <dgm:prSet/>
      <dgm:spPr/>
      <dgm:t>
        <a:bodyPr/>
        <a:lstStyle/>
        <a:p>
          <a:endParaRPr lang="en-GB"/>
        </a:p>
      </dgm:t>
    </dgm:pt>
    <dgm:pt modelId="{9A30497E-A36C-4B6D-879C-F2B1C1512A78}">
      <dgm:prSet phldrT="[Text]" custT="1"/>
      <dgm:spPr/>
      <dgm:t>
        <a:bodyPr/>
        <a:lstStyle/>
        <a:p>
          <a:r>
            <a:rPr lang="en-GB" sz="1800"/>
            <a:t>How well are people living?</a:t>
          </a:r>
        </a:p>
      </dgm:t>
    </dgm:pt>
    <dgm:pt modelId="{861EEF4D-7FCF-43F1-B52A-65A837F6E51C}" type="parTrans" cxnId="{764CD65F-8A4B-4E46-B9FA-64DE186C4C20}">
      <dgm:prSet/>
      <dgm:spPr/>
      <dgm:t>
        <a:bodyPr/>
        <a:lstStyle/>
        <a:p>
          <a:endParaRPr lang="en-GB"/>
        </a:p>
      </dgm:t>
    </dgm:pt>
    <dgm:pt modelId="{4FFCB42A-392F-4BB4-AED3-341C12DB91B9}" type="sibTrans" cxnId="{764CD65F-8A4B-4E46-B9FA-64DE186C4C20}">
      <dgm:prSet/>
      <dgm:spPr/>
      <dgm:t>
        <a:bodyPr/>
        <a:lstStyle/>
        <a:p>
          <a:endParaRPr lang="en-GB"/>
        </a:p>
      </dgm:t>
    </dgm:pt>
    <dgm:pt modelId="{BDCFDDF4-888E-4A3E-AD2D-EB92B17D3BAC}" type="pres">
      <dgm:prSet presAssocID="{577C8FB0-4403-4341-A8D0-820F382CD839}" presName="diagram" presStyleCnt="0">
        <dgm:presLayoutVars>
          <dgm:chPref val="1"/>
          <dgm:dir/>
          <dgm:animOne val="branch"/>
          <dgm:animLvl val="lvl"/>
          <dgm:resizeHandles/>
        </dgm:presLayoutVars>
      </dgm:prSet>
      <dgm:spPr/>
    </dgm:pt>
    <dgm:pt modelId="{ADAF6DA5-3996-4BDE-8D17-A2DD47FEA386}" type="pres">
      <dgm:prSet presAssocID="{A4E2959A-C32E-4F28-BF3F-2941ACA48851}" presName="root" presStyleCnt="0"/>
      <dgm:spPr/>
    </dgm:pt>
    <dgm:pt modelId="{7A477FB7-51D9-45C3-BF5F-521D2FF6FE2D}" type="pres">
      <dgm:prSet presAssocID="{A4E2959A-C32E-4F28-BF3F-2941ACA48851}" presName="rootComposite" presStyleCnt="0"/>
      <dgm:spPr/>
    </dgm:pt>
    <dgm:pt modelId="{85FC16C0-00BA-46DF-BA65-A07DB8F978DF}" type="pres">
      <dgm:prSet presAssocID="{A4E2959A-C32E-4F28-BF3F-2941ACA48851}" presName="rootText" presStyleLbl="node1" presStyleIdx="0" presStyleCnt="3"/>
      <dgm:spPr/>
    </dgm:pt>
    <dgm:pt modelId="{8078FB8B-A24C-4946-A7E0-ADD89E1ACC5C}" type="pres">
      <dgm:prSet presAssocID="{A4E2959A-C32E-4F28-BF3F-2941ACA48851}" presName="rootConnector" presStyleLbl="node1" presStyleIdx="0" presStyleCnt="3"/>
      <dgm:spPr/>
    </dgm:pt>
    <dgm:pt modelId="{23DEE83E-1CB1-4261-A614-5B0F0B13BE66}" type="pres">
      <dgm:prSet presAssocID="{A4E2959A-C32E-4F28-BF3F-2941ACA48851}" presName="childShape" presStyleCnt="0"/>
      <dgm:spPr/>
    </dgm:pt>
    <dgm:pt modelId="{B2B8DAF4-D287-4C0E-881F-FE8CFF30FF9D}" type="pres">
      <dgm:prSet presAssocID="{DBCADCAC-1246-4006-8E0A-A31A2E66E25C}" presName="Name13" presStyleLbl="parChTrans1D2" presStyleIdx="0" presStyleCnt="8"/>
      <dgm:spPr/>
    </dgm:pt>
    <dgm:pt modelId="{3E14D660-BE20-4E9A-A892-45EA381804B9}" type="pres">
      <dgm:prSet presAssocID="{E78ABE8F-82EE-4CE5-A8B1-164E4CE2368E}" presName="childText" presStyleLbl="bgAcc1" presStyleIdx="0" presStyleCnt="8">
        <dgm:presLayoutVars>
          <dgm:bulletEnabled val="1"/>
        </dgm:presLayoutVars>
      </dgm:prSet>
      <dgm:spPr/>
    </dgm:pt>
    <dgm:pt modelId="{A3AB4934-1F7D-4C65-9392-224022178142}" type="pres">
      <dgm:prSet presAssocID="{295B3DA7-D19A-486B-BC88-82328E01CC11}" presName="Name13" presStyleLbl="parChTrans1D2" presStyleIdx="1" presStyleCnt="8"/>
      <dgm:spPr/>
    </dgm:pt>
    <dgm:pt modelId="{E3B507DA-AD5E-425B-BA36-ACF79654C4E3}" type="pres">
      <dgm:prSet presAssocID="{C34F60A7-9FF3-434C-94C2-6028931FB055}" presName="childText" presStyleLbl="bgAcc1" presStyleIdx="1" presStyleCnt="8">
        <dgm:presLayoutVars>
          <dgm:bulletEnabled val="1"/>
        </dgm:presLayoutVars>
      </dgm:prSet>
      <dgm:spPr/>
    </dgm:pt>
    <dgm:pt modelId="{43F33F6F-158C-4505-B2DD-1EFFCCE66EF6}" type="pres">
      <dgm:prSet presAssocID="{F1E4E30D-DD8A-43E8-B14D-9153FB7E3236}" presName="Name13" presStyleLbl="parChTrans1D2" presStyleIdx="2" presStyleCnt="8"/>
      <dgm:spPr/>
    </dgm:pt>
    <dgm:pt modelId="{03DBFCEB-D533-4FCF-9CC9-C9D64F43B113}" type="pres">
      <dgm:prSet presAssocID="{F54F7100-B960-4A29-9E89-E352B1AADCF0}" presName="childText" presStyleLbl="bgAcc1" presStyleIdx="2" presStyleCnt="8">
        <dgm:presLayoutVars>
          <dgm:bulletEnabled val="1"/>
        </dgm:presLayoutVars>
      </dgm:prSet>
      <dgm:spPr/>
    </dgm:pt>
    <dgm:pt modelId="{E9402DE2-F435-4F03-8C57-1377B8531F3C}" type="pres">
      <dgm:prSet presAssocID="{B44D341A-AA3E-4228-B2BF-FAA17F49EAD1}" presName="root" presStyleCnt="0"/>
      <dgm:spPr/>
    </dgm:pt>
    <dgm:pt modelId="{0DAFE1E9-3853-4682-BDA3-7C67E1D817E2}" type="pres">
      <dgm:prSet presAssocID="{B44D341A-AA3E-4228-B2BF-FAA17F49EAD1}" presName="rootComposite" presStyleCnt="0"/>
      <dgm:spPr/>
    </dgm:pt>
    <dgm:pt modelId="{CD5CCCAF-BFB0-4A78-A501-B4E8ED56C532}" type="pres">
      <dgm:prSet presAssocID="{B44D341A-AA3E-4228-B2BF-FAA17F49EAD1}" presName="rootText" presStyleLbl="node1" presStyleIdx="1" presStyleCnt="3"/>
      <dgm:spPr/>
    </dgm:pt>
    <dgm:pt modelId="{10D02290-E5AA-44B5-BBE6-0F40E29A380D}" type="pres">
      <dgm:prSet presAssocID="{B44D341A-AA3E-4228-B2BF-FAA17F49EAD1}" presName="rootConnector" presStyleLbl="node1" presStyleIdx="1" presStyleCnt="3"/>
      <dgm:spPr/>
    </dgm:pt>
    <dgm:pt modelId="{2AD2FC0E-3066-4194-B362-E5710385620B}" type="pres">
      <dgm:prSet presAssocID="{B44D341A-AA3E-4228-B2BF-FAA17F49EAD1}" presName="childShape" presStyleCnt="0"/>
      <dgm:spPr/>
    </dgm:pt>
    <dgm:pt modelId="{20529C1D-178C-4260-8D7A-C10E10A1051C}" type="pres">
      <dgm:prSet presAssocID="{E87C3FC4-C379-4789-9AE2-F75CE9FABD69}" presName="Name13" presStyleLbl="parChTrans1D2" presStyleIdx="3" presStyleCnt="8"/>
      <dgm:spPr/>
    </dgm:pt>
    <dgm:pt modelId="{2997A0E5-17CA-4BE4-97C6-A9C5567BD17B}" type="pres">
      <dgm:prSet presAssocID="{0EB6E0D4-D879-4D2A-9135-A7F86702DB30}" presName="childText" presStyleLbl="bgAcc1" presStyleIdx="3" presStyleCnt="8">
        <dgm:presLayoutVars>
          <dgm:bulletEnabled val="1"/>
        </dgm:presLayoutVars>
      </dgm:prSet>
      <dgm:spPr/>
    </dgm:pt>
    <dgm:pt modelId="{AB0A6DA6-BDD9-4DC4-96E0-AF6244FEF0B3}" type="pres">
      <dgm:prSet presAssocID="{861EEF4D-7FCF-43F1-B52A-65A837F6E51C}" presName="Name13" presStyleLbl="parChTrans1D2" presStyleIdx="4" presStyleCnt="8"/>
      <dgm:spPr/>
    </dgm:pt>
    <dgm:pt modelId="{AA704F50-2950-4F9A-903D-EA2F633FC5BE}" type="pres">
      <dgm:prSet presAssocID="{9A30497E-A36C-4B6D-879C-F2B1C1512A78}" presName="childText" presStyleLbl="bgAcc1" presStyleIdx="4" presStyleCnt="8">
        <dgm:presLayoutVars>
          <dgm:bulletEnabled val="1"/>
        </dgm:presLayoutVars>
      </dgm:prSet>
      <dgm:spPr/>
    </dgm:pt>
    <dgm:pt modelId="{5BAF4F4E-2BF2-4ABB-A98E-9FD2EC62F63A}" type="pres">
      <dgm:prSet presAssocID="{02FE1BA7-CD75-463B-9197-35957C67DBE0}" presName="Name13" presStyleLbl="parChTrans1D2" presStyleIdx="5" presStyleCnt="8"/>
      <dgm:spPr/>
    </dgm:pt>
    <dgm:pt modelId="{5F28D7C0-4EAD-4E17-93E4-3899878D020F}" type="pres">
      <dgm:prSet presAssocID="{E6A28C93-28F0-4656-B379-8729BD9753D6}" presName="childText" presStyleLbl="bgAcc1" presStyleIdx="5" presStyleCnt="8">
        <dgm:presLayoutVars>
          <dgm:bulletEnabled val="1"/>
        </dgm:presLayoutVars>
      </dgm:prSet>
      <dgm:spPr/>
    </dgm:pt>
    <dgm:pt modelId="{2388A798-7B95-464A-A679-263A042F452E}" type="pres">
      <dgm:prSet presAssocID="{276CBC4E-C959-4752-99D3-C9643EA889C4}" presName="root" presStyleCnt="0"/>
      <dgm:spPr/>
    </dgm:pt>
    <dgm:pt modelId="{5CE996C9-592A-45C5-923C-25CABAAFD5A4}" type="pres">
      <dgm:prSet presAssocID="{276CBC4E-C959-4752-99D3-C9643EA889C4}" presName="rootComposite" presStyleCnt="0"/>
      <dgm:spPr/>
    </dgm:pt>
    <dgm:pt modelId="{760515D4-A76C-4CF2-A368-17C9896ED483}" type="pres">
      <dgm:prSet presAssocID="{276CBC4E-C959-4752-99D3-C9643EA889C4}" presName="rootText" presStyleLbl="node1" presStyleIdx="2" presStyleCnt="3"/>
      <dgm:spPr/>
    </dgm:pt>
    <dgm:pt modelId="{62329B0F-FD0F-4B9B-A90D-5D3B83DA0002}" type="pres">
      <dgm:prSet presAssocID="{276CBC4E-C959-4752-99D3-C9643EA889C4}" presName="rootConnector" presStyleLbl="node1" presStyleIdx="2" presStyleCnt="3"/>
      <dgm:spPr/>
    </dgm:pt>
    <dgm:pt modelId="{41B6290D-6177-4024-85B2-2932979AE1F4}" type="pres">
      <dgm:prSet presAssocID="{276CBC4E-C959-4752-99D3-C9643EA889C4}" presName="childShape" presStyleCnt="0"/>
      <dgm:spPr/>
    </dgm:pt>
    <dgm:pt modelId="{9F84543B-8A5E-4C1E-B20A-E8CA47AD739C}" type="pres">
      <dgm:prSet presAssocID="{0AD9A02E-1FD8-4250-AE19-361ED7FAC60E}" presName="Name13" presStyleLbl="parChTrans1D2" presStyleIdx="6" presStyleCnt="8"/>
      <dgm:spPr/>
    </dgm:pt>
    <dgm:pt modelId="{2F368A0C-C065-4274-BCB6-45E6CCCCC416}" type="pres">
      <dgm:prSet presAssocID="{710CF888-8E1C-475E-8D92-777D4191EB74}" presName="childText" presStyleLbl="bgAcc1" presStyleIdx="6" presStyleCnt="8">
        <dgm:presLayoutVars>
          <dgm:bulletEnabled val="1"/>
        </dgm:presLayoutVars>
      </dgm:prSet>
      <dgm:spPr/>
    </dgm:pt>
    <dgm:pt modelId="{8FA79D7F-61A4-4162-888C-CBF43DA21022}" type="pres">
      <dgm:prSet presAssocID="{3C73987F-B059-4A00-A1C5-ABF431E3D6DD}" presName="Name13" presStyleLbl="parChTrans1D2" presStyleIdx="7" presStyleCnt="8"/>
      <dgm:spPr/>
    </dgm:pt>
    <dgm:pt modelId="{8D2893CD-16D5-4B3D-9BC6-94C54A530B5C}" type="pres">
      <dgm:prSet presAssocID="{F2CA31B4-D230-4AFC-9253-67DB4C2A5A1E}" presName="childText" presStyleLbl="bgAcc1" presStyleIdx="7" presStyleCnt="8" custScaleY="118959">
        <dgm:presLayoutVars>
          <dgm:bulletEnabled val="1"/>
        </dgm:presLayoutVars>
      </dgm:prSet>
      <dgm:spPr/>
    </dgm:pt>
  </dgm:ptLst>
  <dgm:cxnLst>
    <dgm:cxn modelId="{8CB52411-1FC9-473B-808B-73F92B7F2284}" type="presOf" srcId="{0AD9A02E-1FD8-4250-AE19-361ED7FAC60E}" destId="{9F84543B-8A5E-4C1E-B20A-E8CA47AD739C}" srcOrd="0" destOrd="0" presId="urn:microsoft.com/office/officeart/2005/8/layout/hierarchy3"/>
    <dgm:cxn modelId="{8C46E216-7526-4110-83CD-94F732BDD6B5}" type="presOf" srcId="{F2CA31B4-D230-4AFC-9253-67DB4C2A5A1E}" destId="{8D2893CD-16D5-4B3D-9BC6-94C54A530B5C}" srcOrd="0" destOrd="0" presId="urn:microsoft.com/office/officeart/2005/8/layout/hierarchy3"/>
    <dgm:cxn modelId="{6C74C823-5942-4B7B-BAA0-26FD6C6C0E47}" type="presOf" srcId="{F1E4E30D-DD8A-43E8-B14D-9153FB7E3236}" destId="{43F33F6F-158C-4505-B2DD-1EFFCCE66EF6}" srcOrd="0" destOrd="0" presId="urn:microsoft.com/office/officeart/2005/8/layout/hierarchy3"/>
    <dgm:cxn modelId="{04F60725-BA0C-4843-9B81-CABB1D1F443B}" srcId="{B44D341A-AA3E-4228-B2BF-FAA17F49EAD1}" destId="{E6A28C93-28F0-4656-B379-8729BD9753D6}" srcOrd="2" destOrd="0" parTransId="{02FE1BA7-CD75-463B-9197-35957C67DBE0}" sibTransId="{96D3BE00-537E-415F-86CE-54E79B191F69}"/>
    <dgm:cxn modelId="{301E3128-CB1E-4698-AEAA-621BC035FF05}" type="presOf" srcId="{0EB6E0D4-D879-4D2A-9135-A7F86702DB30}" destId="{2997A0E5-17CA-4BE4-97C6-A9C5567BD17B}" srcOrd="0" destOrd="0" presId="urn:microsoft.com/office/officeart/2005/8/layout/hierarchy3"/>
    <dgm:cxn modelId="{D077112C-EB6A-4544-B6F0-F6156EA30383}" type="presOf" srcId="{276CBC4E-C959-4752-99D3-C9643EA889C4}" destId="{760515D4-A76C-4CF2-A368-17C9896ED483}" srcOrd="0" destOrd="0" presId="urn:microsoft.com/office/officeart/2005/8/layout/hierarchy3"/>
    <dgm:cxn modelId="{5C37372C-5005-4C11-95B3-A1096C74336A}" type="presOf" srcId="{B44D341A-AA3E-4228-B2BF-FAA17F49EAD1}" destId="{10D02290-E5AA-44B5-BBE6-0F40E29A380D}" srcOrd="1" destOrd="0" presId="urn:microsoft.com/office/officeart/2005/8/layout/hierarchy3"/>
    <dgm:cxn modelId="{146C022E-7C2B-424B-9DCF-17DE35829E21}" type="presOf" srcId="{DBCADCAC-1246-4006-8E0A-A31A2E66E25C}" destId="{B2B8DAF4-D287-4C0E-881F-FE8CFF30FF9D}" srcOrd="0" destOrd="0" presId="urn:microsoft.com/office/officeart/2005/8/layout/hierarchy3"/>
    <dgm:cxn modelId="{E4405033-A8D5-4D8E-AB10-518794A3FD1E}" srcId="{A4E2959A-C32E-4F28-BF3F-2941ACA48851}" destId="{F54F7100-B960-4A29-9E89-E352B1AADCF0}" srcOrd="2" destOrd="0" parTransId="{F1E4E30D-DD8A-43E8-B14D-9153FB7E3236}" sibTransId="{1DC17102-7935-4978-978C-ECC44992E05C}"/>
    <dgm:cxn modelId="{A563F036-4C39-4177-9A2F-48A8877D5D97}" type="presOf" srcId="{F54F7100-B960-4A29-9E89-E352B1AADCF0}" destId="{03DBFCEB-D533-4FCF-9CC9-C9D64F43B113}" srcOrd="0" destOrd="0" presId="urn:microsoft.com/office/officeart/2005/8/layout/hierarchy3"/>
    <dgm:cxn modelId="{764CD65F-8A4B-4E46-B9FA-64DE186C4C20}" srcId="{B44D341A-AA3E-4228-B2BF-FAA17F49EAD1}" destId="{9A30497E-A36C-4B6D-879C-F2B1C1512A78}" srcOrd="1" destOrd="0" parTransId="{861EEF4D-7FCF-43F1-B52A-65A837F6E51C}" sibTransId="{4FFCB42A-392F-4BB4-AED3-341C12DB91B9}"/>
    <dgm:cxn modelId="{496B0446-7BA5-4F81-9D87-C3A1EE95FAF5}" type="presOf" srcId="{E78ABE8F-82EE-4CE5-A8B1-164E4CE2368E}" destId="{3E14D660-BE20-4E9A-A892-45EA381804B9}" srcOrd="0" destOrd="0" presId="urn:microsoft.com/office/officeart/2005/8/layout/hierarchy3"/>
    <dgm:cxn modelId="{7E28C54C-792B-4411-B2BB-1C73446B86F5}" type="presOf" srcId="{C34F60A7-9FF3-434C-94C2-6028931FB055}" destId="{E3B507DA-AD5E-425B-BA36-ACF79654C4E3}" srcOrd="0" destOrd="0" presId="urn:microsoft.com/office/officeart/2005/8/layout/hierarchy3"/>
    <dgm:cxn modelId="{2AC31C52-57AB-4430-91D7-174F394F64D4}" srcId="{276CBC4E-C959-4752-99D3-C9643EA889C4}" destId="{F2CA31B4-D230-4AFC-9253-67DB4C2A5A1E}" srcOrd="1" destOrd="0" parTransId="{3C73987F-B059-4A00-A1C5-ABF431E3D6DD}" sibTransId="{AFAC9756-C0D1-4E48-9775-4FC5D2D22117}"/>
    <dgm:cxn modelId="{275A4073-82DA-42D9-8D47-F00D42C1EAD8}" srcId="{577C8FB0-4403-4341-A8D0-820F382CD839}" destId="{B44D341A-AA3E-4228-B2BF-FAA17F49EAD1}" srcOrd="1" destOrd="0" parTransId="{9B769A7B-B78F-4D66-8379-836A6DC68DF8}" sibTransId="{16336388-0013-481E-BFB8-03A13A9A07B6}"/>
    <dgm:cxn modelId="{9475B979-72D8-495B-BF66-1EC59DC5CDA3}" type="presOf" srcId="{02FE1BA7-CD75-463B-9197-35957C67DBE0}" destId="{5BAF4F4E-2BF2-4ABB-A98E-9FD2EC62F63A}" srcOrd="0" destOrd="0" presId="urn:microsoft.com/office/officeart/2005/8/layout/hierarchy3"/>
    <dgm:cxn modelId="{60C9477D-A1E2-4879-A2DF-4BA2A30302A1}" type="presOf" srcId="{9A30497E-A36C-4B6D-879C-F2B1C1512A78}" destId="{AA704F50-2950-4F9A-903D-EA2F633FC5BE}" srcOrd="0" destOrd="0" presId="urn:microsoft.com/office/officeart/2005/8/layout/hierarchy3"/>
    <dgm:cxn modelId="{938C227E-940D-4856-954F-87334CB60810}" type="presOf" srcId="{861EEF4D-7FCF-43F1-B52A-65A837F6E51C}" destId="{AB0A6DA6-BDD9-4DC4-96E0-AF6244FEF0B3}" srcOrd="0" destOrd="0" presId="urn:microsoft.com/office/officeart/2005/8/layout/hierarchy3"/>
    <dgm:cxn modelId="{19150F7F-A32B-4D0F-9F7A-7611DBF98344}" srcId="{577C8FB0-4403-4341-A8D0-820F382CD839}" destId="{276CBC4E-C959-4752-99D3-C9643EA889C4}" srcOrd="2" destOrd="0" parTransId="{FA30730A-CE2D-4CA2-8624-78B1AC612C7A}" sibTransId="{D903F4B7-4688-487B-8048-2A44FA64C6E7}"/>
    <dgm:cxn modelId="{34DBE37F-1DEA-4D2E-95B8-A35C0E9AB2AC}" srcId="{A4E2959A-C32E-4F28-BF3F-2941ACA48851}" destId="{E78ABE8F-82EE-4CE5-A8B1-164E4CE2368E}" srcOrd="0" destOrd="0" parTransId="{DBCADCAC-1246-4006-8E0A-A31A2E66E25C}" sibTransId="{C13B985C-1BF3-49A1-8855-6B3FDF6CA494}"/>
    <dgm:cxn modelId="{F74CD981-8041-4203-85F1-ADAE3881253C}" type="presOf" srcId="{E6A28C93-28F0-4656-B379-8729BD9753D6}" destId="{5F28D7C0-4EAD-4E17-93E4-3899878D020F}" srcOrd="0" destOrd="0" presId="urn:microsoft.com/office/officeart/2005/8/layout/hierarchy3"/>
    <dgm:cxn modelId="{1294F684-BC76-4E74-940C-69CD5B43EDA3}" type="presOf" srcId="{B44D341A-AA3E-4228-B2BF-FAA17F49EAD1}" destId="{CD5CCCAF-BFB0-4A78-A501-B4E8ED56C532}" srcOrd="0" destOrd="0" presId="urn:microsoft.com/office/officeart/2005/8/layout/hierarchy3"/>
    <dgm:cxn modelId="{1FBFE188-A96B-48C0-A87C-D3350F7DA919}" type="presOf" srcId="{710CF888-8E1C-475E-8D92-777D4191EB74}" destId="{2F368A0C-C065-4274-BCB6-45E6CCCCC416}" srcOrd="0" destOrd="0" presId="urn:microsoft.com/office/officeart/2005/8/layout/hierarchy3"/>
    <dgm:cxn modelId="{89D7529C-F899-4076-A841-9C23B8309E8A}" srcId="{A4E2959A-C32E-4F28-BF3F-2941ACA48851}" destId="{C34F60A7-9FF3-434C-94C2-6028931FB055}" srcOrd="1" destOrd="0" parTransId="{295B3DA7-D19A-486B-BC88-82328E01CC11}" sibTransId="{60D309ED-2C22-4B07-8BD2-87DDB76ECEAB}"/>
    <dgm:cxn modelId="{13CBA6A5-76EE-48A0-9186-BADE5AFC5389}" type="presOf" srcId="{E87C3FC4-C379-4789-9AE2-F75CE9FABD69}" destId="{20529C1D-178C-4260-8D7A-C10E10A1051C}" srcOrd="0" destOrd="0" presId="urn:microsoft.com/office/officeart/2005/8/layout/hierarchy3"/>
    <dgm:cxn modelId="{CB74EAA6-0640-4754-BF71-636042E5B022}" type="presOf" srcId="{276CBC4E-C959-4752-99D3-C9643EA889C4}" destId="{62329B0F-FD0F-4B9B-A90D-5D3B83DA0002}" srcOrd="1" destOrd="0" presId="urn:microsoft.com/office/officeart/2005/8/layout/hierarchy3"/>
    <dgm:cxn modelId="{7BB5CFA7-58D6-4ED5-B2E4-8D53FE76130B}" srcId="{577C8FB0-4403-4341-A8D0-820F382CD839}" destId="{A4E2959A-C32E-4F28-BF3F-2941ACA48851}" srcOrd="0" destOrd="0" parTransId="{A3E5413E-DE55-4CFF-97D8-503447FE3E4F}" sibTransId="{4A06A84D-D034-46B6-AA17-6A05295FEA6E}"/>
    <dgm:cxn modelId="{28B9F9B0-1F44-4022-AA65-722149DBA7DB}" type="presOf" srcId="{A4E2959A-C32E-4F28-BF3F-2941ACA48851}" destId="{8078FB8B-A24C-4946-A7E0-ADD89E1ACC5C}" srcOrd="1" destOrd="0" presId="urn:microsoft.com/office/officeart/2005/8/layout/hierarchy3"/>
    <dgm:cxn modelId="{D4EAEAB5-72C2-42DC-BAF6-999955F4B87C}" type="presOf" srcId="{A4E2959A-C32E-4F28-BF3F-2941ACA48851}" destId="{85FC16C0-00BA-46DF-BA65-A07DB8F978DF}" srcOrd="0" destOrd="0" presId="urn:microsoft.com/office/officeart/2005/8/layout/hierarchy3"/>
    <dgm:cxn modelId="{4206CCE9-8BA0-4586-9D21-EAD357D1AED6}" type="presOf" srcId="{577C8FB0-4403-4341-A8D0-820F382CD839}" destId="{BDCFDDF4-888E-4A3E-AD2D-EB92B17D3BAC}" srcOrd="0" destOrd="0" presId="urn:microsoft.com/office/officeart/2005/8/layout/hierarchy3"/>
    <dgm:cxn modelId="{220F1BEB-5A0F-4AC4-8D72-30769C6F1181}" srcId="{B44D341A-AA3E-4228-B2BF-FAA17F49EAD1}" destId="{0EB6E0D4-D879-4D2A-9135-A7F86702DB30}" srcOrd="0" destOrd="0" parTransId="{E87C3FC4-C379-4789-9AE2-F75CE9FABD69}" sibTransId="{297A088E-77CD-4387-988C-DA4F3584DCCE}"/>
    <dgm:cxn modelId="{D82578EE-9D56-41B2-A874-37C4B75F62FA}" srcId="{276CBC4E-C959-4752-99D3-C9643EA889C4}" destId="{710CF888-8E1C-475E-8D92-777D4191EB74}" srcOrd="0" destOrd="0" parTransId="{0AD9A02E-1FD8-4250-AE19-361ED7FAC60E}" sibTransId="{B9B47A28-0742-4283-9A02-AE1B119F7A19}"/>
    <dgm:cxn modelId="{13D417F6-9A99-4484-B5C2-1D4F9E2CD467}" type="presOf" srcId="{295B3DA7-D19A-486B-BC88-82328E01CC11}" destId="{A3AB4934-1F7D-4C65-9392-224022178142}" srcOrd="0" destOrd="0" presId="urn:microsoft.com/office/officeart/2005/8/layout/hierarchy3"/>
    <dgm:cxn modelId="{7ED19CFF-4E0D-4DAF-AF4D-BC78F44793BB}" type="presOf" srcId="{3C73987F-B059-4A00-A1C5-ABF431E3D6DD}" destId="{8FA79D7F-61A4-4162-888C-CBF43DA21022}" srcOrd="0" destOrd="0" presId="urn:microsoft.com/office/officeart/2005/8/layout/hierarchy3"/>
    <dgm:cxn modelId="{EA7B5B1C-A671-4CC5-BD45-67645E98C671}" type="presParOf" srcId="{BDCFDDF4-888E-4A3E-AD2D-EB92B17D3BAC}" destId="{ADAF6DA5-3996-4BDE-8D17-A2DD47FEA386}" srcOrd="0" destOrd="0" presId="urn:microsoft.com/office/officeart/2005/8/layout/hierarchy3"/>
    <dgm:cxn modelId="{B694B327-CB17-4192-90DB-A1A25AB0573C}" type="presParOf" srcId="{ADAF6DA5-3996-4BDE-8D17-A2DD47FEA386}" destId="{7A477FB7-51D9-45C3-BF5F-521D2FF6FE2D}" srcOrd="0" destOrd="0" presId="urn:microsoft.com/office/officeart/2005/8/layout/hierarchy3"/>
    <dgm:cxn modelId="{B64C4EA1-2CFC-4AA7-BA9C-4FA6B468AB3A}" type="presParOf" srcId="{7A477FB7-51D9-45C3-BF5F-521D2FF6FE2D}" destId="{85FC16C0-00BA-46DF-BA65-A07DB8F978DF}" srcOrd="0" destOrd="0" presId="urn:microsoft.com/office/officeart/2005/8/layout/hierarchy3"/>
    <dgm:cxn modelId="{016C47BB-9683-43AB-B274-806AB951C3C3}" type="presParOf" srcId="{7A477FB7-51D9-45C3-BF5F-521D2FF6FE2D}" destId="{8078FB8B-A24C-4946-A7E0-ADD89E1ACC5C}" srcOrd="1" destOrd="0" presId="urn:microsoft.com/office/officeart/2005/8/layout/hierarchy3"/>
    <dgm:cxn modelId="{71FE9021-D2D0-4201-8A6E-8F82A257C28C}" type="presParOf" srcId="{ADAF6DA5-3996-4BDE-8D17-A2DD47FEA386}" destId="{23DEE83E-1CB1-4261-A614-5B0F0B13BE66}" srcOrd="1" destOrd="0" presId="urn:microsoft.com/office/officeart/2005/8/layout/hierarchy3"/>
    <dgm:cxn modelId="{5D615E97-9053-4A34-B6E6-9495E7F4B436}" type="presParOf" srcId="{23DEE83E-1CB1-4261-A614-5B0F0B13BE66}" destId="{B2B8DAF4-D287-4C0E-881F-FE8CFF30FF9D}" srcOrd="0" destOrd="0" presId="urn:microsoft.com/office/officeart/2005/8/layout/hierarchy3"/>
    <dgm:cxn modelId="{6D20CCC6-8C0E-42E3-A1A2-5ABFC9CCF4B8}" type="presParOf" srcId="{23DEE83E-1CB1-4261-A614-5B0F0B13BE66}" destId="{3E14D660-BE20-4E9A-A892-45EA381804B9}" srcOrd="1" destOrd="0" presId="urn:microsoft.com/office/officeart/2005/8/layout/hierarchy3"/>
    <dgm:cxn modelId="{5D6A3108-353B-4D2B-954F-91374C39F77F}" type="presParOf" srcId="{23DEE83E-1CB1-4261-A614-5B0F0B13BE66}" destId="{A3AB4934-1F7D-4C65-9392-224022178142}" srcOrd="2" destOrd="0" presId="urn:microsoft.com/office/officeart/2005/8/layout/hierarchy3"/>
    <dgm:cxn modelId="{5A8AD92E-0C9A-4B16-96E9-15375765CA72}" type="presParOf" srcId="{23DEE83E-1CB1-4261-A614-5B0F0B13BE66}" destId="{E3B507DA-AD5E-425B-BA36-ACF79654C4E3}" srcOrd="3" destOrd="0" presId="urn:microsoft.com/office/officeart/2005/8/layout/hierarchy3"/>
    <dgm:cxn modelId="{7870A1E9-4DCD-43E5-A424-C6BBB5296003}" type="presParOf" srcId="{23DEE83E-1CB1-4261-A614-5B0F0B13BE66}" destId="{43F33F6F-158C-4505-B2DD-1EFFCCE66EF6}" srcOrd="4" destOrd="0" presId="urn:microsoft.com/office/officeart/2005/8/layout/hierarchy3"/>
    <dgm:cxn modelId="{78D12BC5-778B-404E-89D0-960E88088E34}" type="presParOf" srcId="{23DEE83E-1CB1-4261-A614-5B0F0B13BE66}" destId="{03DBFCEB-D533-4FCF-9CC9-C9D64F43B113}" srcOrd="5" destOrd="0" presId="urn:microsoft.com/office/officeart/2005/8/layout/hierarchy3"/>
    <dgm:cxn modelId="{9A34CCC3-F9D6-4931-BEC7-C47740A98190}" type="presParOf" srcId="{BDCFDDF4-888E-4A3E-AD2D-EB92B17D3BAC}" destId="{E9402DE2-F435-4F03-8C57-1377B8531F3C}" srcOrd="1" destOrd="0" presId="urn:microsoft.com/office/officeart/2005/8/layout/hierarchy3"/>
    <dgm:cxn modelId="{DD1DE8BE-D7B5-4664-A704-DE00E90877F3}" type="presParOf" srcId="{E9402DE2-F435-4F03-8C57-1377B8531F3C}" destId="{0DAFE1E9-3853-4682-BDA3-7C67E1D817E2}" srcOrd="0" destOrd="0" presId="urn:microsoft.com/office/officeart/2005/8/layout/hierarchy3"/>
    <dgm:cxn modelId="{091ACC0D-E3E0-489B-A459-95372799B7C6}" type="presParOf" srcId="{0DAFE1E9-3853-4682-BDA3-7C67E1D817E2}" destId="{CD5CCCAF-BFB0-4A78-A501-B4E8ED56C532}" srcOrd="0" destOrd="0" presId="urn:microsoft.com/office/officeart/2005/8/layout/hierarchy3"/>
    <dgm:cxn modelId="{1AE27CF1-6058-432A-90BA-15C2727A171A}" type="presParOf" srcId="{0DAFE1E9-3853-4682-BDA3-7C67E1D817E2}" destId="{10D02290-E5AA-44B5-BBE6-0F40E29A380D}" srcOrd="1" destOrd="0" presId="urn:microsoft.com/office/officeart/2005/8/layout/hierarchy3"/>
    <dgm:cxn modelId="{DC98F940-F1CE-410A-8FA2-0A1ECBA566D6}" type="presParOf" srcId="{E9402DE2-F435-4F03-8C57-1377B8531F3C}" destId="{2AD2FC0E-3066-4194-B362-E5710385620B}" srcOrd="1" destOrd="0" presId="urn:microsoft.com/office/officeart/2005/8/layout/hierarchy3"/>
    <dgm:cxn modelId="{7F4DCF9D-20F9-4806-8420-449184E548A5}" type="presParOf" srcId="{2AD2FC0E-3066-4194-B362-E5710385620B}" destId="{20529C1D-178C-4260-8D7A-C10E10A1051C}" srcOrd="0" destOrd="0" presId="urn:microsoft.com/office/officeart/2005/8/layout/hierarchy3"/>
    <dgm:cxn modelId="{5C35D884-2ABA-4133-8686-35867621A463}" type="presParOf" srcId="{2AD2FC0E-3066-4194-B362-E5710385620B}" destId="{2997A0E5-17CA-4BE4-97C6-A9C5567BD17B}" srcOrd="1" destOrd="0" presId="urn:microsoft.com/office/officeart/2005/8/layout/hierarchy3"/>
    <dgm:cxn modelId="{357359DC-E53E-4ECB-BDAE-6A2451BD93E6}" type="presParOf" srcId="{2AD2FC0E-3066-4194-B362-E5710385620B}" destId="{AB0A6DA6-BDD9-4DC4-96E0-AF6244FEF0B3}" srcOrd="2" destOrd="0" presId="urn:microsoft.com/office/officeart/2005/8/layout/hierarchy3"/>
    <dgm:cxn modelId="{EE56E7A2-55D0-4ECB-88F3-33E15D1C30B5}" type="presParOf" srcId="{2AD2FC0E-3066-4194-B362-E5710385620B}" destId="{AA704F50-2950-4F9A-903D-EA2F633FC5BE}" srcOrd="3" destOrd="0" presId="urn:microsoft.com/office/officeart/2005/8/layout/hierarchy3"/>
    <dgm:cxn modelId="{769FA326-5BA0-4B26-A830-7E8D8704FDF1}" type="presParOf" srcId="{2AD2FC0E-3066-4194-B362-E5710385620B}" destId="{5BAF4F4E-2BF2-4ABB-A98E-9FD2EC62F63A}" srcOrd="4" destOrd="0" presId="urn:microsoft.com/office/officeart/2005/8/layout/hierarchy3"/>
    <dgm:cxn modelId="{961E20D0-B947-4E44-B6D2-2CC289C80E9A}" type="presParOf" srcId="{2AD2FC0E-3066-4194-B362-E5710385620B}" destId="{5F28D7C0-4EAD-4E17-93E4-3899878D020F}" srcOrd="5" destOrd="0" presId="urn:microsoft.com/office/officeart/2005/8/layout/hierarchy3"/>
    <dgm:cxn modelId="{DA65C15F-0D99-49C2-A015-11311D806BAB}" type="presParOf" srcId="{BDCFDDF4-888E-4A3E-AD2D-EB92B17D3BAC}" destId="{2388A798-7B95-464A-A679-263A042F452E}" srcOrd="2" destOrd="0" presId="urn:microsoft.com/office/officeart/2005/8/layout/hierarchy3"/>
    <dgm:cxn modelId="{9029CFB4-78F2-42E2-AE30-24D24A532CAC}" type="presParOf" srcId="{2388A798-7B95-464A-A679-263A042F452E}" destId="{5CE996C9-592A-45C5-923C-25CABAAFD5A4}" srcOrd="0" destOrd="0" presId="urn:microsoft.com/office/officeart/2005/8/layout/hierarchy3"/>
    <dgm:cxn modelId="{9E005578-F737-45F1-A98E-9EF7D38D22DC}" type="presParOf" srcId="{5CE996C9-592A-45C5-923C-25CABAAFD5A4}" destId="{760515D4-A76C-4CF2-A368-17C9896ED483}" srcOrd="0" destOrd="0" presId="urn:microsoft.com/office/officeart/2005/8/layout/hierarchy3"/>
    <dgm:cxn modelId="{FBB135E1-68F9-41E0-B53E-68E881E04C53}" type="presParOf" srcId="{5CE996C9-592A-45C5-923C-25CABAAFD5A4}" destId="{62329B0F-FD0F-4B9B-A90D-5D3B83DA0002}" srcOrd="1" destOrd="0" presId="urn:microsoft.com/office/officeart/2005/8/layout/hierarchy3"/>
    <dgm:cxn modelId="{0E895D09-39F9-48C7-A7D7-35E8E4CF9DB4}" type="presParOf" srcId="{2388A798-7B95-464A-A679-263A042F452E}" destId="{41B6290D-6177-4024-85B2-2932979AE1F4}" srcOrd="1" destOrd="0" presId="urn:microsoft.com/office/officeart/2005/8/layout/hierarchy3"/>
    <dgm:cxn modelId="{B2AB6C9D-212B-438C-BF97-596208969645}" type="presParOf" srcId="{41B6290D-6177-4024-85B2-2932979AE1F4}" destId="{9F84543B-8A5E-4C1E-B20A-E8CA47AD739C}" srcOrd="0" destOrd="0" presId="urn:microsoft.com/office/officeart/2005/8/layout/hierarchy3"/>
    <dgm:cxn modelId="{12CDE903-DCC5-42E8-8E04-105D594B17C8}" type="presParOf" srcId="{41B6290D-6177-4024-85B2-2932979AE1F4}" destId="{2F368A0C-C065-4274-BCB6-45E6CCCCC416}" srcOrd="1" destOrd="0" presId="urn:microsoft.com/office/officeart/2005/8/layout/hierarchy3"/>
    <dgm:cxn modelId="{EDDDA769-A215-49E0-82CB-72FBD9561EA8}" type="presParOf" srcId="{41B6290D-6177-4024-85B2-2932979AE1F4}" destId="{8FA79D7F-61A4-4162-888C-CBF43DA21022}" srcOrd="2" destOrd="0" presId="urn:microsoft.com/office/officeart/2005/8/layout/hierarchy3"/>
    <dgm:cxn modelId="{3611B17C-BF0B-4B77-B03B-4F4220045866}" type="presParOf" srcId="{41B6290D-6177-4024-85B2-2932979AE1F4}" destId="{8D2893CD-16D5-4B3D-9BC6-94C54A530B5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C8FB0-4403-4341-A8D0-820F382CD839}" type="doc">
      <dgm:prSet loTypeId="urn:microsoft.com/office/officeart/2005/8/layout/hierarchy3" loCatId="relationship" qsTypeId="urn:microsoft.com/office/officeart/2005/8/quickstyle/simple5" qsCatId="simple" csTypeId="urn:microsoft.com/office/officeart/2005/8/colors/accent1_2" csCatId="accent1" phldr="1"/>
      <dgm:spPr/>
      <dgm:t>
        <a:bodyPr/>
        <a:lstStyle/>
        <a:p>
          <a:endParaRPr lang="en-GB"/>
        </a:p>
      </dgm:t>
    </dgm:pt>
    <dgm:pt modelId="{A4E2959A-C32E-4F28-BF3F-2941ACA48851}">
      <dgm:prSet phldrT="[Text]" custT="1"/>
      <dgm:spPr>
        <a:solidFill>
          <a:srgbClr val="002060"/>
        </a:solidFill>
      </dgm:spPr>
      <dgm:t>
        <a:bodyPr/>
        <a:lstStyle/>
        <a:p>
          <a:r>
            <a:rPr lang="en-GB" sz="2600"/>
            <a:t>Equality</a:t>
          </a:r>
        </a:p>
      </dgm:t>
    </dgm:pt>
    <dgm:pt modelId="{A3E5413E-DE55-4CFF-97D8-503447FE3E4F}" type="parTrans" cxnId="{7BB5CFA7-58D6-4ED5-B2E4-8D53FE76130B}">
      <dgm:prSet/>
      <dgm:spPr/>
      <dgm:t>
        <a:bodyPr/>
        <a:lstStyle/>
        <a:p>
          <a:endParaRPr lang="en-GB"/>
        </a:p>
      </dgm:t>
    </dgm:pt>
    <dgm:pt modelId="{4A06A84D-D034-46B6-AA17-6A05295FEA6E}" type="sibTrans" cxnId="{7BB5CFA7-58D6-4ED5-B2E4-8D53FE76130B}">
      <dgm:prSet/>
      <dgm:spPr/>
      <dgm:t>
        <a:bodyPr/>
        <a:lstStyle/>
        <a:p>
          <a:endParaRPr lang="en-GB"/>
        </a:p>
      </dgm:t>
    </dgm:pt>
    <dgm:pt modelId="{B44D341A-AA3E-4228-B2BF-FAA17F49EAD1}">
      <dgm:prSet phldrT="[Text]" custT="1"/>
      <dgm:spPr>
        <a:solidFill>
          <a:srgbClr val="002060"/>
        </a:solidFill>
      </dgm:spPr>
      <dgm:t>
        <a:bodyPr/>
        <a:lstStyle/>
        <a:p>
          <a:r>
            <a:rPr lang="en-GB" sz="2600"/>
            <a:t>Economy</a:t>
          </a:r>
        </a:p>
      </dgm:t>
    </dgm:pt>
    <dgm:pt modelId="{9B769A7B-B78F-4D66-8379-836A6DC68DF8}" type="parTrans" cxnId="{275A4073-82DA-42D9-8D47-F00D42C1EAD8}">
      <dgm:prSet/>
      <dgm:spPr/>
      <dgm:t>
        <a:bodyPr/>
        <a:lstStyle/>
        <a:p>
          <a:endParaRPr lang="en-GB"/>
        </a:p>
      </dgm:t>
    </dgm:pt>
    <dgm:pt modelId="{16336388-0013-481E-BFB8-03A13A9A07B6}" type="sibTrans" cxnId="{275A4073-82DA-42D9-8D47-F00D42C1EAD8}">
      <dgm:prSet/>
      <dgm:spPr/>
      <dgm:t>
        <a:bodyPr/>
        <a:lstStyle/>
        <a:p>
          <a:endParaRPr lang="en-GB"/>
        </a:p>
      </dgm:t>
    </dgm:pt>
    <dgm:pt modelId="{276CBC4E-C959-4752-99D3-C9643EA889C4}">
      <dgm:prSet phldrT="[Text]" custT="1"/>
      <dgm:spPr>
        <a:solidFill>
          <a:srgbClr val="002060"/>
        </a:solidFill>
      </dgm:spPr>
      <dgm:t>
        <a:bodyPr/>
        <a:lstStyle/>
        <a:p>
          <a:r>
            <a:rPr lang="en-GB" sz="2600"/>
            <a:t>Cost of living</a:t>
          </a:r>
        </a:p>
      </dgm:t>
    </dgm:pt>
    <dgm:pt modelId="{FA30730A-CE2D-4CA2-8624-78B1AC612C7A}" type="parTrans" cxnId="{19150F7F-A32B-4D0F-9F7A-7611DBF98344}">
      <dgm:prSet/>
      <dgm:spPr/>
      <dgm:t>
        <a:bodyPr/>
        <a:lstStyle/>
        <a:p>
          <a:endParaRPr lang="en-GB"/>
        </a:p>
      </dgm:t>
    </dgm:pt>
    <dgm:pt modelId="{D903F4B7-4688-487B-8048-2A44FA64C6E7}" type="sibTrans" cxnId="{19150F7F-A32B-4D0F-9F7A-7611DBF98344}">
      <dgm:prSet/>
      <dgm:spPr/>
      <dgm:t>
        <a:bodyPr/>
        <a:lstStyle/>
        <a:p>
          <a:endParaRPr lang="en-GB"/>
        </a:p>
      </dgm:t>
    </dgm:pt>
    <dgm:pt modelId="{C23B7A17-5879-467A-BAFC-8CECA98D534C}">
      <dgm:prSet phldrT="[Text]" custT="1"/>
      <dgm:spPr/>
      <dgm:t>
        <a:bodyPr/>
        <a:lstStyle/>
        <a:p>
          <a:r>
            <a:rPr lang="en-GB" sz="1800"/>
            <a:t>Are houses affordable?</a:t>
          </a:r>
        </a:p>
      </dgm:t>
    </dgm:pt>
    <dgm:pt modelId="{A3CC34BF-3E58-43D7-B414-53FADCF74A96}" type="parTrans" cxnId="{DE9459EC-1D1B-496C-9E2E-0133013B8D27}">
      <dgm:prSet/>
      <dgm:spPr/>
      <dgm:t>
        <a:bodyPr/>
        <a:lstStyle/>
        <a:p>
          <a:endParaRPr lang="en-GB"/>
        </a:p>
      </dgm:t>
    </dgm:pt>
    <dgm:pt modelId="{52A9E81B-B2B6-4504-AED5-8F8A1891DA61}" type="sibTrans" cxnId="{DE9459EC-1D1B-496C-9E2E-0133013B8D27}">
      <dgm:prSet/>
      <dgm:spPr/>
      <dgm:t>
        <a:bodyPr/>
        <a:lstStyle/>
        <a:p>
          <a:endParaRPr lang="en-GB"/>
        </a:p>
      </dgm:t>
    </dgm:pt>
    <dgm:pt modelId="{CDEAA55B-1A59-4154-8FF6-5EB046873913}">
      <dgm:prSet phldrT="[Text]" custT="1"/>
      <dgm:spPr/>
      <dgm:t>
        <a:bodyPr/>
        <a:lstStyle/>
        <a:p>
          <a:r>
            <a:rPr lang="en-GB" sz="1800"/>
            <a:t>Is the income of residents similar?</a:t>
          </a:r>
        </a:p>
      </dgm:t>
    </dgm:pt>
    <dgm:pt modelId="{AE55842D-3188-4369-A321-44C154A8BEFC}" type="parTrans" cxnId="{D45A8CB6-FFD0-46F4-B476-626539991E1F}">
      <dgm:prSet/>
      <dgm:spPr/>
      <dgm:t>
        <a:bodyPr/>
        <a:lstStyle/>
        <a:p>
          <a:endParaRPr lang="en-GB"/>
        </a:p>
      </dgm:t>
    </dgm:pt>
    <dgm:pt modelId="{E86F5BA2-C832-402A-931A-51BC6D248E35}" type="sibTrans" cxnId="{D45A8CB6-FFD0-46F4-B476-626539991E1F}">
      <dgm:prSet/>
      <dgm:spPr/>
      <dgm:t>
        <a:bodyPr/>
        <a:lstStyle/>
        <a:p>
          <a:endParaRPr lang="en-GB"/>
        </a:p>
      </dgm:t>
    </dgm:pt>
    <dgm:pt modelId="{AFAD8859-DB20-47E3-BD9E-491D06FF25C9}">
      <dgm:prSet phldrT="[Text]" custT="1"/>
      <dgm:spPr/>
      <dgm:t>
        <a:bodyPr/>
        <a:lstStyle/>
        <a:p>
          <a:r>
            <a:rPr lang="en-GB" sz="1800"/>
            <a:t>Are some areas wealthier than others?</a:t>
          </a:r>
        </a:p>
      </dgm:t>
    </dgm:pt>
    <dgm:pt modelId="{0241686E-D343-42F2-81DB-E4A3034F4703}" type="parTrans" cxnId="{257EF818-BBE0-409F-819A-3052232A29BB}">
      <dgm:prSet/>
      <dgm:spPr/>
      <dgm:t>
        <a:bodyPr/>
        <a:lstStyle/>
        <a:p>
          <a:endParaRPr lang="en-GB"/>
        </a:p>
      </dgm:t>
    </dgm:pt>
    <dgm:pt modelId="{0F21CE17-AC81-4195-B461-2C9E5087DCCE}" type="sibTrans" cxnId="{257EF818-BBE0-409F-819A-3052232A29BB}">
      <dgm:prSet/>
      <dgm:spPr/>
      <dgm:t>
        <a:bodyPr/>
        <a:lstStyle/>
        <a:p>
          <a:endParaRPr lang="en-GB"/>
        </a:p>
      </dgm:t>
    </dgm:pt>
    <dgm:pt modelId="{A6810A18-F13C-498D-A606-481A62024273}">
      <dgm:prSet phldrT="[Text]" custT="1"/>
      <dgm:spPr/>
      <dgm:t>
        <a:bodyPr/>
        <a:lstStyle/>
        <a:p>
          <a:r>
            <a:rPr lang="en-GB" sz="1800"/>
            <a:t>How many working age people are unemployed?</a:t>
          </a:r>
        </a:p>
      </dgm:t>
    </dgm:pt>
    <dgm:pt modelId="{32AA6E70-B866-4A49-8BDB-5FE9AEF4B0A1}" type="parTrans" cxnId="{7B45D20B-19BF-438A-ACEC-7266F1586F68}">
      <dgm:prSet/>
      <dgm:spPr/>
      <dgm:t>
        <a:bodyPr/>
        <a:lstStyle/>
        <a:p>
          <a:endParaRPr lang="en-GB"/>
        </a:p>
      </dgm:t>
    </dgm:pt>
    <dgm:pt modelId="{E3554B19-821C-4E6D-ABC0-9CD464745191}" type="sibTrans" cxnId="{7B45D20B-19BF-438A-ACEC-7266F1586F68}">
      <dgm:prSet/>
      <dgm:spPr/>
      <dgm:t>
        <a:bodyPr/>
        <a:lstStyle/>
        <a:p>
          <a:endParaRPr lang="en-GB"/>
        </a:p>
      </dgm:t>
    </dgm:pt>
    <dgm:pt modelId="{BB441695-D195-4D1A-AB4D-D861E390B081}">
      <dgm:prSet phldrT="[Text]" custT="1"/>
      <dgm:spPr/>
      <dgm:t>
        <a:bodyPr/>
        <a:lstStyle/>
        <a:p>
          <a:r>
            <a:rPr lang="en-GB" sz="1800"/>
            <a:t>What’s the medium income?</a:t>
          </a:r>
        </a:p>
      </dgm:t>
    </dgm:pt>
    <dgm:pt modelId="{922EF8A8-9FFC-4DEE-9315-CAF717C39010}" type="parTrans" cxnId="{51351331-8021-4FF2-9D24-86FD66910BDC}">
      <dgm:prSet/>
      <dgm:spPr/>
      <dgm:t>
        <a:bodyPr/>
        <a:lstStyle/>
        <a:p>
          <a:endParaRPr lang="en-GB"/>
        </a:p>
      </dgm:t>
    </dgm:pt>
    <dgm:pt modelId="{8021AC9C-BE1C-4C2C-84E6-05ECD3E0A99A}" type="sibTrans" cxnId="{51351331-8021-4FF2-9D24-86FD66910BDC}">
      <dgm:prSet/>
      <dgm:spPr/>
      <dgm:t>
        <a:bodyPr/>
        <a:lstStyle/>
        <a:p>
          <a:endParaRPr lang="en-GB"/>
        </a:p>
      </dgm:t>
    </dgm:pt>
    <dgm:pt modelId="{B065181E-DD12-4A2B-BADF-B62DBA3C6C34}">
      <dgm:prSet phldrT="[Text]" custT="1"/>
      <dgm:spPr/>
      <dgm:t>
        <a:bodyPr/>
        <a:lstStyle/>
        <a:p>
          <a:r>
            <a:rPr lang="en-GB" sz="1800"/>
            <a:t>How many people have a dependent?</a:t>
          </a:r>
        </a:p>
      </dgm:t>
    </dgm:pt>
    <dgm:pt modelId="{57C4EAF1-A749-4285-A012-2AB165CCF3FC}" type="parTrans" cxnId="{1A87A44D-3D3C-4B42-864C-AFB42E60FD19}">
      <dgm:prSet/>
      <dgm:spPr/>
      <dgm:t>
        <a:bodyPr/>
        <a:lstStyle/>
        <a:p>
          <a:endParaRPr lang="en-GB"/>
        </a:p>
      </dgm:t>
    </dgm:pt>
    <dgm:pt modelId="{FCB1199F-C5FF-487E-821A-A5AB7654F077}" type="sibTrans" cxnId="{1A87A44D-3D3C-4B42-864C-AFB42E60FD19}">
      <dgm:prSet/>
      <dgm:spPr/>
      <dgm:t>
        <a:bodyPr/>
        <a:lstStyle/>
        <a:p>
          <a:endParaRPr lang="en-GB"/>
        </a:p>
      </dgm:t>
    </dgm:pt>
    <dgm:pt modelId="{53B98BDC-2702-4290-A785-6DD2E04340DA}">
      <dgm:prSet phldrT="[Text]" custT="1"/>
      <dgm:spPr/>
      <dgm:t>
        <a:bodyPr/>
        <a:lstStyle/>
        <a:p>
          <a:r>
            <a:rPr lang="en-GB" sz="1800"/>
            <a:t>How many people claim benefits?</a:t>
          </a:r>
        </a:p>
      </dgm:t>
    </dgm:pt>
    <dgm:pt modelId="{CBF81364-FBFD-404E-96B2-497FA88C20B2}" type="parTrans" cxnId="{907C0F5F-95B3-4627-9EA3-58A05F8CB5CE}">
      <dgm:prSet/>
      <dgm:spPr/>
      <dgm:t>
        <a:bodyPr/>
        <a:lstStyle/>
        <a:p>
          <a:endParaRPr lang="en-GB"/>
        </a:p>
      </dgm:t>
    </dgm:pt>
    <dgm:pt modelId="{9AE4FD4E-0C18-452E-BC52-A996D86E3D25}" type="sibTrans" cxnId="{907C0F5F-95B3-4627-9EA3-58A05F8CB5CE}">
      <dgm:prSet/>
      <dgm:spPr/>
      <dgm:t>
        <a:bodyPr/>
        <a:lstStyle/>
        <a:p>
          <a:endParaRPr lang="en-GB"/>
        </a:p>
      </dgm:t>
    </dgm:pt>
    <dgm:pt modelId="{D90229CE-6EE3-4F5F-922B-B4D4711EAA21}">
      <dgm:prSet phldrT="[Text]" custT="1"/>
      <dgm:spPr/>
      <dgm:t>
        <a:bodyPr/>
        <a:lstStyle/>
        <a:p>
          <a:r>
            <a:rPr lang="en-GB" sz="1800"/>
            <a:t>Can people heat their homes?</a:t>
          </a:r>
        </a:p>
      </dgm:t>
    </dgm:pt>
    <dgm:pt modelId="{77CA1B69-A55A-4A41-95F8-1EEA759F1D04}" type="parTrans" cxnId="{291EE0F4-02A5-4B3C-9958-0272EE97B593}">
      <dgm:prSet/>
      <dgm:spPr/>
      <dgm:t>
        <a:bodyPr/>
        <a:lstStyle/>
        <a:p>
          <a:endParaRPr lang="en-GB"/>
        </a:p>
      </dgm:t>
    </dgm:pt>
    <dgm:pt modelId="{641F1BAA-8C42-4BBD-BB4A-C11134CBC28D}" type="sibTrans" cxnId="{291EE0F4-02A5-4B3C-9958-0272EE97B593}">
      <dgm:prSet/>
      <dgm:spPr/>
      <dgm:t>
        <a:bodyPr/>
        <a:lstStyle/>
        <a:p>
          <a:endParaRPr lang="en-GB"/>
        </a:p>
      </dgm:t>
    </dgm:pt>
    <dgm:pt modelId="{C16E8F9C-DAC4-4E0B-96CE-A7442766CB18}">
      <dgm:prSet phldrT="[Text]" custT="1"/>
      <dgm:spPr/>
      <dgm:t>
        <a:bodyPr/>
        <a:lstStyle/>
        <a:p>
          <a:r>
            <a:rPr lang="en-GB" sz="1800"/>
            <a:t>How many households are on low income?</a:t>
          </a:r>
        </a:p>
      </dgm:t>
    </dgm:pt>
    <dgm:pt modelId="{57681001-5324-4FD4-8B8B-CA91C6837DBE}" type="parTrans" cxnId="{967214C9-1C55-4823-813D-0CE32781C927}">
      <dgm:prSet/>
      <dgm:spPr/>
      <dgm:t>
        <a:bodyPr/>
        <a:lstStyle/>
        <a:p>
          <a:endParaRPr lang="en-GB"/>
        </a:p>
      </dgm:t>
    </dgm:pt>
    <dgm:pt modelId="{350E72A3-F11F-4262-B27C-6E9CF78F7896}" type="sibTrans" cxnId="{967214C9-1C55-4823-813D-0CE32781C927}">
      <dgm:prSet/>
      <dgm:spPr/>
      <dgm:t>
        <a:bodyPr/>
        <a:lstStyle/>
        <a:p>
          <a:endParaRPr lang="en-GB"/>
        </a:p>
      </dgm:t>
    </dgm:pt>
    <dgm:pt modelId="{BDCFDDF4-888E-4A3E-AD2D-EB92B17D3BAC}" type="pres">
      <dgm:prSet presAssocID="{577C8FB0-4403-4341-A8D0-820F382CD839}" presName="diagram" presStyleCnt="0">
        <dgm:presLayoutVars>
          <dgm:chPref val="1"/>
          <dgm:dir/>
          <dgm:animOne val="branch"/>
          <dgm:animLvl val="lvl"/>
          <dgm:resizeHandles/>
        </dgm:presLayoutVars>
      </dgm:prSet>
      <dgm:spPr/>
    </dgm:pt>
    <dgm:pt modelId="{ADAF6DA5-3996-4BDE-8D17-A2DD47FEA386}" type="pres">
      <dgm:prSet presAssocID="{A4E2959A-C32E-4F28-BF3F-2941ACA48851}" presName="root" presStyleCnt="0"/>
      <dgm:spPr/>
    </dgm:pt>
    <dgm:pt modelId="{7A477FB7-51D9-45C3-BF5F-521D2FF6FE2D}" type="pres">
      <dgm:prSet presAssocID="{A4E2959A-C32E-4F28-BF3F-2941ACA48851}" presName="rootComposite" presStyleCnt="0"/>
      <dgm:spPr/>
    </dgm:pt>
    <dgm:pt modelId="{85FC16C0-00BA-46DF-BA65-A07DB8F978DF}" type="pres">
      <dgm:prSet presAssocID="{A4E2959A-C32E-4F28-BF3F-2941ACA48851}" presName="rootText" presStyleLbl="node1" presStyleIdx="0" presStyleCnt="3"/>
      <dgm:spPr/>
    </dgm:pt>
    <dgm:pt modelId="{8078FB8B-A24C-4946-A7E0-ADD89E1ACC5C}" type="pres">
      <dgm:prSet presAssocID="{A4E2959A-C32E-4F28-BF3F-2941ACA48851}" presName="rootConnector" presStyleLbl="node1" presStyleIdx="0" presStyleCnt="3"/>
      <dgm:spPr/>
    </dgm:pt>
    <dgm:pt modelId="{23DEE83E-1CB1-4261-A614-5B0F0B13BE66}" type="pres">
      <dgm:prSet presAssocID="{A4E2959A-C32E-4F28-BF3F-2941ACA48851}" presName="childShape" presStyleCnt="0"/>
      <dgm:spPr/>
    </dgm:pt>
    <dgm:pt modelId="{E9F4D302-24AA-46E6-B14B-F4E10080ECCB}" type="pres">
      <dgm:prSet presAssocID="{A3CC34BF-3E58-43D7-B414-53FADCF74A96}" presName="Name13" presStyleLbl="parChTrans1D2" presStyleIdx="0" presStyleCnt="9"/>
      <dgm:spPr/>
    </dgm:pt>
    <dgm:pt modelId="{746A5AAC-8785-4BAC-82AF-108C3A83B027}" type="pres">
      <dgm:prSet presAssocID="{C23B7A17-5879-467A-BAFC-8CECA98D534C}" presName="childText" presStyleLbl="bgAcc1" presStyleIdx="0" presStyleCnt="9">
        <dgm:presLayoutVars>
          <dgm:bulletEnabled val="1"/>
        </dgm:presLayoutVars>
      </dgm:prSet>
      <dgm:spPr/>
    </dgm:pt>
    <dgm:pt modelId="{6E450474-2F28-46B9-9ED1-A572975A81A5}" type="pres">
      <dgm:prSet presAssocID="{AE55842D-3188-4369-A321-44C154A8BEFC}" presName="Name13" presStyleLbl="parChTrans1D2" presStyleIdx="1" presStyleCnt="9"/>
      <dgm:spPr/>
    </dgm:pt>
    <dgm:pt modelId="{991F5BE0-387A-4464-939C-22E3617C5A5A}" type="pres">
      <dgm:prSet presAssocID="{CDEAA55B-1A59-4154-8FF6-5EB046873913}" presName="childText" presStyleLbl="bgAcc1" presStyleIdx="1" presStyleCnt="9">
        <dgm:presLayoutVars>
          <dgm:bulletEnabled val="1"/>
        </dgm:presLayoutVars>
      </dgm:prSet>
      <dgm:spPr/>
    </dgm:pt>
    <dgm:pt modelId="{A49B5703-94BD-4B5C-A76E-68C1F07C43B0}" type="pres">
      <dgm:prSet presAssocID="{0241686E-D343-42F2-81DB-E4A3034F4703}" presName="Name13" presStyleLbl="parChTrans1D2" presStyleIdx="2" presStyleCnt="9"/>
      <dgm:spPr/>
    </dgm:pt>
    <dgm:pt modelId="{91B6B0EA-AFAA-45FF-9DB0-420149F2BB77}" type="pres">
      <dgm:prSet presAssocID="{AFAD8859-DB20-47E3-BD9E-491D06FF25C9}" presName="childText" presStyleLbl="bgAcc1" presStyleIdx="2" presStyleCnt="9">
        <dgm:presLayoutVars>
          <dgm:bulletEnabled val="1"/>
        </dgm:presLayoutVars>
      </dgm:prSet>
      <dgm:spPr/>
    </dgm:pt>
    <dgm:pt modelId="{E9402DE2-F435-4F03-8C57-1377B8531F3C}" type="pres">
      <dgm:prSet presAssocID="{B44D341A-AA3E-4228-B2BF-FAA17F49EAD1}" presName="root" presStyleCnt="0"/>
      <dgm:spPr/>
    </dgm:pt>
    <dgm:pt modelId="{0DAFE1E9-3853-4682-BDA3-7C67E1D817E2}" type="pres">
      <dgm:prSet presAssocID="{B44D341A-AA3E-4228-B2BF-FAA17F49EAD1}" presName="rootComposite" presStyleCnt="0"/>
      <dgm:spPr/>
    </dgm:pt>
    <dgm:pt modelId="{CD5CCCAF-BFB0-4A78-A501-B4E8ED56C532}" type="pres">
      <dgm:prSet presAssocID="{B44D341A-AA3E-4228-B2BF-FAA17F49EAD1}" presName="rootText" presStyleLbl="node1" presStyleIdx="1" presStyleCnt="3"/>
      <dgm:spPr/>
    </dgm:pt>
    <dgm:pt modelId="{10D02290-E5AA-44B5-BBE6-0F40E29A380D}" type="pres">
      <dgm:prSet presAssocID="{B44D341A-AA3E-4228-B2BF-FAA17F49EAD1}" presName="rootConnector" presStyleLbl="node1" presStyleIdx="1" presStyleCnt="3"/>
      <dgm:spPr/>
    </dgm:pt>
    <dgm:pt modelId="{2AD2FC0E-3066-4194-B362-E5710385620B}" type="pres">
      <dgm:prSet presAssocID="{B44D341A-AA3E-4228-B2BF-FAA17F49EAD1}" presName="childShape" presStyleCnt="0"/>
      <dgm:spPr/>
    </dgm:pt>
    <dgm:pt modelId="{4DD60A6E-A5A3-4413-B362-D70341A52F5A}" type="pres">
      <dgm:prSet presAssocID="{32AA6E70-B866-4A49-8BDB-5FE9AEF4B0A1}" presName="Name13" presStyleLbl="parChTrans1D2" presStyleIdx="3" presStyleCnt="9"/>
      <dgm:spPr/>
    </dgm:pt>
    <dgm:pt modelId="{5658A445-6DD2-4643-BD76-E00C48A02194}" type="pres">
      <dgm:prSet presAssocID="{A6810A18-F13C-498D-A606-481A62024273}" presName="childText" presStyleLbl="bgAcc1" presStyleIdx="3" presStyleCnt="9">
        <dgm:presLayoutVars>
          <dgm:bulletEnabled val="1"/>
        </dgm:presLayoutVars>
      </dgm:prSet>
      <dgm:spPr/>
    </dgm:pt>
    <dgm:pt modelId="{32FB9093-8B59-4BE7-849E-965B192434E1}" type="pres">
      <dgm:prSet presAssocID="{922EF8A8-9FFC-4DEE-9315-CAF717C39010}" presName="Name13" presStyleLbl="parChTrans1D2" presStyleIdx="4" presStyleCnt="9"/>
      <dgm:spPr/>
    </dgm:pt>
    <dgm:pt modelId="{BE003578-9ADF-415C-8913-D7752BF9C637}" type="pres">
      <dgm:prSet presAssocID="{BB441695-D195-4D1A-AB4D-D861E390B081}" presName="childText" presStyleLbl="bgAcc1" presStyleIdx="4" presStyleCnt="9">
        <dgm:presLayoutVars>
          <dgm:bulletEnabled val="1"/>
        </dgm:presLayoutVars>
      </dgm:prSet>
      <dgm:spPr/>
    </dgm:pt>
    <dgm:pt modelId="{3880E031-2FC0-4FA0-B5F8-5EFBE0203DE3}" type="pres">
      <dgm:prSet presAssocID="{57C4EAF1-A749-4285-A012-2AB165CCF3FC}" presName="Name13" presStyleLbl="parChTrans1D2" presStyleIdx="5" presStyleCnt="9"/>
      <dgm:spPr/>
    </dgm:pt>
    <dgm:pt modelId="{DD67D192-5629-4B18-B6BA-C78202765D4E}" type="pres">
      <dgm:prSet presAssocID="{B065181E-DD12-4A2B-BADF-B62DBA3C6C34}" presName="childText" presStyleLbl="bgAcc1" presStyleIdx="5" presStyleCnt="9">
        <dgm:presLayoutVars>
          <dgm:bulletEnabled val="1"/>
        </dgm:presLayoutVars>
      </dgm:prSet>
      <dgm:spPr/>
    </dgm:pt>
    <dgm:pt modelId="{2388A798-7B95-464A-A679-263A042F452E}" type="pres">
      <dgm:prSet presAssocID="{276CBC4E-C959-4752-99D3-C9643EA889C4}" presName="root" presStyleCnt="0"/>
      <dgm:spPr/>
    </dgm:pt>
    <dgm:pt modelId="{5CE996C9-592A-45C5-923C-25CABAAFD5A4}" type="pres">
      <dgm:prSet presAssocID="{276CBC4E-C959-4752-99D3-C9643EA889C4}" presName="rootComposite" presStyleCnt="0"/>
      <dgm:spPr/>
    </dgm:pt>
    <dgm:pt modelId="{760515D4-A76C-4CF2-A368-17C9896ED483}" type="pres">
      <dgm:prSet presAssocID="{276CBC4E-C959-4752-99D3-C9643EA889C4}" presName="rootText" presStyleLbl="node1" presStyleIdx="2" presStyleCnt="3"/>
      <dgm:spPr/>
    </dgm:pt>
    <dgm:pt modelId="{62329B0F-FD0F-4B9B-A90D-5D3B83DA0002}" type="pres">
      <dgm:prSet presAssocID="{276CBC4E-C959-4752-99D3-C9643EA889C4}" presName="rootConnector" presStyleLbl="node1" presStyleIdx="2" presStyleCnt="3"/>
      <dgm:spPr/>
    </dgm:pt>
    <dgm:pt modelId="{41B6290D-6177-4024-85B2-2932979AE1F4}" type="pres">
      <dgm:prSet presAssocID="{276CBC4E-C959-4752-99D3-C9643EA889C4}" presName="childShape" presStyleCnt="0"/>
      <dgm:spPr/>
    </dgm:pt>
    <dgm:pt modelId="{8601793A-7B3E-4036-989B-776A1A2A521D}" type="pres">
      <dgm:prSet presAssocID="{CBF81364-FBFD-404E-96B2-497FA88C20B2}" presName="Name13" presStyleLbl="parChTrans1D2" presStyleIdx="6" presStyleCnt="9"/>
      <dgm:spPr/>
    </dgm:pt>
    <dgm:pt modelId="{AD275800-2F7D-470A-930F-C26F2E28D8DC}" type="pres">
      <dgm:prSet presAssocID="{53B98BDC-2702-4290-A785-6DD2E04340DA}" presName="childText" presStyleLbl="bgAcc1" presStyleIdx="6" presStyleCnt="9">
        <dgm:presLayoutVars>
          <dgm:bulletEnabled val="1"/>
        </dgm:presLayoutVars>
      </dgm:prSet>
      <dgm:spPr/>
    </dgm:pt>
    <dgm:pt modelId="{D55B1AD7-E470-4AD9-A36E-1D281DB83774}" type="pres">
      <dgm:prSet presAssocID="{77CA1B69-A55A-4A41-95F8-1EEA759F1D04}" presName="Name13" presStyleLbl="parChTrans1D2" presStyleIdx="7" presStyleCnt="9"/>
      <dgm:spPr/>
    </dgm:pt>
    <dgm:pt modelId="{023185E2-C326-4729-8682-1F3792A06846}" type="pres">
      <dgm:prSet presAssocID="{D90229CE-6EE3-4F5F-922B-B4D4711EAA21}" presName="childText" presStyleLbl="bgAcc1" presStyleIdx="7" presStyleCnt="9">
        <dgm:presLayoutVars>
          <dgm:bulletEnabled val="1"/>
        </dgm:presLayoutVars>
      </dgm:prSet>
      <dgm:spPr/>
    </dgm:pt>
    <dgm:pt modelId="{F5E69426-4BE4-4014-8DFC-1157284040D0}" type="pres">
      <dgm:prSet presAssocID="{57681001-5324-4FD4-8B8B-CA91C6837DBE}" presName="Name13" presStyleLbl="parChTrans1D2" presStyleIdx="8" presStyleCnt="9"/>
      <dgm:spPr/>
    </dgm:pt>
    <dgm:pt modelId="{168BA81B-9BF4-4A80-9911-D9AC76C711B6}" type="pres">
      <dgm:prSet presAssocID="{C16E8F9C-DAC4-4E0B-96CE-A7442766CB18}" presName="childText" presStyleLbl="bgAcc1" presStyleIdx="8" presStyleCnt="9">
        <dgm:presLayoutVars>
          <dgm:bulletEnabled val="1"/>
        </dgm:presLayoutVars>
      </dgm:prSet>
      <dgm:spPr/>
    </dgm:pt>
  </dgm:ptLst>
  <dgm:cxnLst>
    <dgm:cxn modelId="{7B45D20B-19BF-438A-ACEC-7266F1586F68}" srcId="{B44D341A-AA3E-4228-B2BF-FAA17F49EAD1}" destId="{A6810A18-F13C-498D-A606-481A62024273}" srcOrd="0" destOrd="0" parTransId="{32AA6E70-B866-4A49-8BDB-5FE9AEF4B0A1}" sibTransId="{E3554B19-821C-4E6D-ABC0-9CD464745191}"/>
    <dgm:cxn modelId="{3E25E410-92B0-406F-BF7A-088477D11160}" type="presOf" srcId="{57C4EAF1-A749-4285-A012-2AB165CCF3FC}" destId="{3880E031-2FC0-4FA0-B5F8-5EFBE0203DE3}" srcOrd="0" destOrd="0" presId="urn:microsoft.com/office/officeart/2005/8/layout/hierarchy3"/>
    <dgm:cxn modelId="{0BB36616-F3E1-4013-A557-C5B916875B75}" type="presOf" srcId="{0241686E-D343-42F2-81DB-E4A3034F4703}" destId="{A49B5703-94BD-4B5C-A76E-68C1F07C43B0}" srcOrd="0" destOrd="0" presId="urn:microsoft.com/office/officeart/2005/8/layout/hierarchy3"/>
    <dgm:cxn modelId="{257EF818-BBE0-409F-819A-3052232A29BB}" srcId="{A4E2959A-C32E-4F28-BF3F-2941ACA48851}" destId="{AFAD8859-DB20-47E3-BD9E-491D06FF25C9}" srcOrd="2" destOrd="0" parTransId="{0241686E-D343-42F2-81DB-E4A3034F4703}" sibTransId="{0F21CE17-AC81-4195-B461-2C9E5087DCCE}"/>
    <dgm:cxn modelId="{85E0371F-D307-4E19-8C0A-1AF32441EEDE}" type="presOf" srcId="{AE55842D-3188-4369-A321-44C154A8BEFC}" destId="{6E450474-2F28-46B9-9ED1-A572975A81A5}" srcOrd="0" destOrd="0" presId="urn:microsoft.com/office/officeart/2005/8/layout/hierarchy3"/>
    <dgm:cxn modelId="{B22D7C22-6C5C-4B3D-9AE0-CC93AF43C7E9}" type="presOf" srcId="{D90229CE-6EE3-4F5F-922B-B4D4711EAA21}" destId="{023185E2-C326-4729-8682-1F3792A06846}" srcOrd="0" destOrd="0" presId="urn:microsoft.com/office/officeart/2005/8/layout/hierarchy3"/>
    <dgm:cxn modelId="{D077112C-EB6A-4544-B6F0-F6156EA30383}" type="presOf" srcId="{276CBC4E-C959-4752-99D3-C9643EA889C4}" destId="{760515D4-A76C-4CF2-A368-17C9896ED483}" srcOrd="0" destOrd="0" presId="urn:microsoft.com/office/officeart/2005/8/layout/hierarchy3"/>
    <dgm:cxn modelId="{5C37372C-5005-4C11-95B3-A1096C74336A}" type="presOf" srcId="{B44D341A-AA3E-4228-B2BF-FAA17F49EAD1}" destId="{10D02290-E5AA-44B5-BBE6-0F40E29A380D}" srcOrd="1" destOrd="0" presId="urn:microsoft.com/office/officeart/2005/8/layout/hierarchy3"/>
    <dgm:cxn modelId="{7085EE30-0488-48C6-B1AF-63B5EB7DDB08}" type="presOf" srcId="{77CA1B69-A55A-4A41-95F8-1EEA759F1D04}" destId="{D55B1AD7-E470-4AD9-A36E-1D281DB83774}" srcOrd="0" destOrd="0" presId="urn:microsoft.com/office/officeart/2005/8/layout/hierarchy3"/>
    <dgm:cxn modelId="{51351331-8021-4FF2-9D24-86FD66910BDC}" srcId="{B44D341A-AA3E-4228-B2BF-FAA17F49EAD1}" destId="{BB441695-D195-4D1A-AB4D-D861E390B081}" srcOrd="1" destOrd="0" parTransId="{922EF8A8-9FFC-4DEE-9315-CAF717C39010}" sibTransId="{8021AC9C-BE1C-4C2C-84E6-05ECD3E0A99A}"/>
    <dgm:cxn modelId="{907C0F5F-95B3-4627-9EA3-58A05F8CB5CE}" srcId="{276CBC4E-C959-4752-99D3-C9643EA889C4}" destId="{53B98BDC-2702-4290-A785-6DD2E04340DA}" srcOrd="0" destOrd="0" parTransId="{CBF81364-FBFD-404E-96B2-497FA88C20B2}" sibTransId="{9AE4FD4E-0C18-452E-BC52-A996D86E3D25}"/>
    <dgm:cxn modelId="{89F27E60-7528-42AB-AFAF-39E2BD50EBC1}" type="presOf" srcId="{C23B7A17-5879-467A-BAFC-8CECA98D534C}" destId="{746A5AAC-8785-4BAC-82AF-108C3A83B027}" srcOrd="0" destOrd="0" presId="urn:microsoft.com/office/officeart/2005/8/layout/hierarchy3"/>
    <dgm:cxn modelId="{DACB5361-966C-4D21-941C-52A314F0FAEF}" type="presOf" srcId="{AFAD8859-DB20-47E3-BD9E-491D06FF25C9}" destId="{91B6B0EA-AFAA-45FF-9DB0-420149F2BB77}" srcOrd="0" destOrd="0" presId="urn:microsoft.com/office/officeart/2005/8/layout/hierarchy3"/>
    <dgm:cxn modelId="{25759744-D14B-4594-977F-26F793B0ADE5}" type="presOf" srcId="{BB441695-D195-4D1A-AB4D-D861E390B081}" destId="{BE003578-9ADF-415C-8913-D7752BF9C637}" srcOrd="0" destOrd="0" presId="urn:microsoft.com/office/officeart/2005/8/layout/hierarchy3"/>
    <dgm:cxn modelId="{1A87A44D-3D3C-4B42-864C-AFB42E60FD19}" srcId="{B44D341A-AA3E-4228-B2BF-FAA17F49EAD1}" destId="{B065181E-DD12-4A2B-BADF-B62DBA3C6C34}" srcOrd="2" destOrd="0" parTransId="{57C4EAF1-A749-4285-A012-2AB165CCF3FC}" sibTransId="{FCB1199F-C5FF-487E-821A-A5AB7654F077}"/>
    <dgm:cxn modelId="{C0BC816E-0941-4AC1-97B2-E8130F315C66}" type="presOf" srcId="{B065181E-DD12-4A2B-BADF-B62DBA3C6C34}" destId="{DD67D192-5629-4B18-B6BA-C78202765D4E}" srcOrd="0" destOrd="0" presId="urn:microsoft.com/office/officeart/2005/8/layout/hierarchy3"/>
    <dgm:cxn modelId="{275A4073-82DA-42D9-8D47-F00D42C1EAD8}" srcId="{577C8FB0-4403-4341-A8D0-820F382CD839}" destId="{B44D341A-AA3E-4228-B2BF-FAA17F49EAD1}" srcOrd="1" destOrd="0" parTransId="{9B769A7B-B78F-4D66-8379-836A6DC68DF8}" sibTransId="{16336388-0013-481E-BFB8-03A13A9A07B6}"/>
    <dgm:cxn modelId="{C9B3EB78-0321-4555-9379-6B44B9CE3F73}" type="presOf" srcId="{32AA6E70-B866-4A49-8BDB-5FE9AEF4B0A1}" destId="{4DD60A6E-A5A3-4413-B362-D70341A52F5A}" srcOrd="0" destOrd="0" presId="urn:microsoft.com/office/officeart/2005/8/layout/hierarchy3"/>
    <dgm:cxn modelId="{19150F7F-A32B-4D0F-9F7A-7611DBF98344}" srcId="{577C8FB0-4403-4341-A8D0-820F382CD839}" destId="{276CBC4E-C959-4752-99D3-C9643EA889C4}" srcOrd="2" destOrd="0" parTransId="{FA30730A-CE2D-4CA2-8624-78B1AC612C7A}" sibTransId="{D903F4B7-4688-487B-8048-2A44FA64C6E7}"/>
    <dgm:cxn modelId="{1294F684-BC76-4E74-940C-69CD5B43EDA3}" type="presOf" srcId="{B44D341A-AA3E-4228-B2BF-FAA17F49EAD1}" destId="{CD5CCCAF-BFB0-4A78-A501-B4E8ED56C532}" srcOrd="0" destOrd="0" presId="urn:microsoft.com/office/officeart/2005/8/layout/hierarchy3"/>
    <dgm:cxn modelId="{5A68AFA3-53F5-4FFF-A6E1-7A30D0B42ECF}" type="presOf" srcId="{CBF81364-FBFD-404E-96B2-497FA88C20B2}" destId="{8601793A-7B3E-4036-989B-776A1A2A521D}" srcOrd="0" destOrd="0" presId="urn:microsoft.com/office/officeart/2005/8/layout/hierarchy3"/>
    <dgm:cxn modelId="{CB74EAA6-0640-4754-BF71-636042E5B022}" type="presOf" srcId="{276CBC4E-C959-4752-99D3-C9643EA889C4}" destId="{62329B0F-FD0F-4B9B-A90D-5D3B83DA0002}" srcOrd="1" destOrd="0" presId="urn:microsoft.com/office/officeart/2005/8/layout/hierarchy3"/>
    <dgm:cxn modelId="{7BB5CFA7-58D6-4ED5-B2E4-8D53FE76130B}" srcId="{577C8FB0-4403-4341-A8D0-820F382CD839}" destId="{A4E2959A-C32E-4F28-BF3F-2941ACA48851}" srcOrd="0" destOrd="0" parTransId="{A3E5413E-DE55-4CFF-97D8-503447FE3E4F}" sibTransId="{4A06A84D-D034-46B6-AA17-6A05295FEA6E}"/>
    <dgm:cxn modelId="{28B9F9B0-1F44-4022-AA65-722149DBA7DB}" type="presOf" srcId="{A4E2959A-C32E-4F28-BF3F-2941ACA48851}" destId="{8078FB8B-A24C-4946-A7E0-ADD89E1ACC5C}" srcOrd="1" destOrd="0" presId="urn:microsoft.com/office/officeart/2005/8/layout/hierarchy3"/>
    <dgm:cxn modelId="{D4EAEAB5-72C2-42DC-BAF6-999955F4B87C}" type="presOf" srcId="{A4E2959A-C32E-4F28-BF3F-2941ACA48851}" destId="{85FC16C0-00BA-46DF-BA65-A07DB8F978DF}" srcOrd="0" destOrd="0" presId="urn:microsoft.com/office/officeart/2005/8/layout/hierarchy3"/>
    <dgm:cxn modelId="{D45A8CB6-FFD0-46F4-B476-626539991E1F}" srcId="{A4E2959A-C32E-4F28-BF3F-2941ACA48851}" destId="{CDEAA55B-1A59-4154-8FF6-5EB046873913}" srcOrd="1" destOrd="0" parTransId="{AE55842D-3188-4369-A321-44C154A8BEFC}" sibTransId="{E86F5BA2-C832-402A-931A-51BC6D248E35}"/>
    <dgm:cxn modelId="{967214C9-1C55-4823-813D-0CE32781C927}" srcId="{276CBC4E-C959-4752-99D3-C9643EA889C4}" destId="{C16E8F9C-DAC4-4E0B-96CE-A7442766CB18}" srcOrd="2" destOrd="0" parTransId="{57681001-5324-4FD4-8B8B-CA91C6837DBE}" sibTransId="{350E72A3-F11F-4262-B27C-6E9CF78F7896}"/>
    <dgm:cxn modelId="{F7757BCB-CF22-4421-BC98-7CCA58F7A2B5}" type="presOf" srcId="{922EF8A8-9FFC-4DEE-9315-CAF717C39010}" destId="{32FB9093-8B59-4BE7-849E-965B192434E1}" srcOrd="0" destOrd="0" presId="urn:microsoft.com/office/officeart/2005/8/layout/hierarchy3"/>
    <dgm:cxn modelId="{A7C432D5-CDB4-4A79-B73D-3E735876F5AE}" type="presOf" srcId="{CDEAA55B-1A59-4154-8FF6-5EB046873913}" destId="{991F5BE0-387A-4464-939C-22E3617C5A5A}" srcOrd="0" destOrd="0" presId="urn:microsoft.com/office/officeart/2005/8/layout/hierarchy3"/>
    <dgm:cxn modelId="{E31C29D9-4089-4F65-8856-7ECE00F1D77C}" type="presOf" srcId="{C16E8F9C-DAC4-4E0B-96CE-A7442766CB18}" destId="{168BA81B-9BF4-4A80-9911-D9AC76C711B6}" srcOrd="0" destOrd="0" presId="urn:microsoft.com/office/officeart/2005/8/layout/hierarchy3"/>
    <dgm:cxn modelId="{69446DE3-2DA3-4EC1-A75A-F0D2167A0529}" type="presOf" srcId="{57681001-5324-4FD4-8B8B-CA91C6837DBE}" destId="{F5E69426-4BE4-4014-8DFC-1157284040D0}" srcOrd="0" destOrd="0" presId="urn:microsoft.com/office/officeart/2005/8/layout/hierarchy3"/>
    <dgm:cxn modelId="{4206CCE9-8BA0-4586-9D21-EAD357D1AED6}" type="presOf" srcId="{577C8FB0-4403-4341-A8D0-820F382CD839}" destId="{BDCFDDF4-888E-4A3E-AD2D-EB92B17D3BAC}" srcOrd="0" destOrd="0" presId="urn:microsoft.com/office/officeart/2005/8/layout/hierarchy3"/>
    <dgm:cxn modelId="{E94B16EC-C94F-49DD-AD88-714B3C368876}" type="presOf" srcId="{53B98BDC-2702-4290-A785-6DD2E04340DA}" destId="{AD275800-2F7D-470A-930F-C26F2E28D8DC}" srcOrd="0" destOrd="0" presId="urn:microsoft.com/office/officeart/2005/8/layout/hierarchy3"/>
    <dgm:cxn modelId="{DE9459EC-1D1B-496C-9E2E-0133013B8D27}" srcId="{A4E2959A-C32E-4F28-BF3F-2941ACA48851}" destId="{C23B7A17-5879-467A-BAFC-8CECA98D534C}" srcOrd="0" destOrd="0" parTransId="{A3CC34BF-3E58-43D7-B414-53FADCF74A96}" sibTransId="{52A9E81B-B2B6-4504-AED5-8F8A1891DA61}"/>
    <dgm:cxn modelId="{291EE0F4-02A5-4B3C-9958-0272EE97B593}" srcId="{276CBC4E-C959-4752-99D3-C9643EA889C4}" destId="{D90229CE-6EE3-4F5F-922B-B4D4711EAA21}" srcOrd="1" destOrd="0" parTransId="{77CA1B69-A55A-4A41-95F8-1EEA759F1D04}" sibTransId="{641F1BAA-8C42-4BBD-BB4A-C11134CBC28D}"/>
    <dgm:cxn modelId="{D469CCFC-724C-48CD-A94F-E5EAA02D342A}" type="presOf" srcId="{A3CC34BF-3E58-43D7-B414-53FADCF74A96}" destId="{E9F4D302-24AA-46E6-B14B-F4E10080ECCB}" srcOrd="0" destOrd="0" presId="urn:microsoft.com/office/officeart/2005/8/layout/hierarchy3"/>
    <dgm:cxn modelId="{43535EFF-C5F9-4E36-8A93-23291D57AF9A}" type="presOf" srcId="{A6810A18-F13C-498D-A606-481A62024273}" destId="{5658A445-6DD2-4643-BD76-E00C48A02194}" srcOrd="0" destOrd="0" presId="urn:microsoft.com/office/officeart/2005/8/layout/hierarchy3"/>
    <dgm:cxn modelId="{EA7B5B1C-A671-4CC5-BD45-67645E98C671}" type="presParOf" srcId="{BDCFDDF4-888E-4A3E-AD2D-EB92B17D3BAC}" destId="{ADAF6DA5-3996-4BDE-8D17-A2DD47FEA386}" srcOrd="0" destOrd="0" presId="urn:microsoft.com/office/officeart/2005/8/layout/hierarchy3"/>
    <dgm:cxn modelId="{B694B327-CB17-4192-90DB-A1A25AB0573C}" type="presParOf" srcId="{ADAF6DA5-3996-4BDE-8D17-A2DD47FEA386}" destId="{7A477FB7-51D9-45C3-BF5F-521D2FF6FE2D}" srcOrd="0" destOrd="0" presId="urn:microsoft.com/office/officeart/2005/8/layout/hierarchy3"/>
    <dgm:cxn modelId="{B64C4EA1-2CFC-4AA7-BA9C-4FA6B468AB3A}" type="presParOf" srcId="{7A477FB7-51D9-45C3-BF5F-521D2FF6FE2D}" destId="{85FC16C0-00BA-46DF-BA65-A07DB8F978DF}" srcOrd="0" destOrd="0" presId="urn:microsoft.com/office/officeart/2005/8/layout/hierarchy3"/>
    <dgm:cxn modelId="{016C47BB-9683-43AB-B274-806AB951C3C3}" type="presParOf" srcId="{7A477FB7-51D9-45C3-BF5F-521D2FF6FE2D}" destId="{8078FB8B-A24C-4946-A7E0-ADD89E1ACC5C}" srcOrd="1" destOrd="0" presId="urn:microsoft.com/office/officeart/2005/8/layout/hierarchy3"/>
    <dgm:cxn modelId="{71FE9021-D2D0-4201-8A6E-8F82A257C28C}" type="presParOf" srcId="{ADAF6DA5-3996-4BDE-8D17-A2DD47FEA386}" destId="{23DEE83E-1CB1-4261-A614-5B0F0B13BE66}" srcOrd="1" destOrd="0" presId="urn:microsoft.com/office/officeart/2005/8/layout/hierarchy3"/>
    <dgm:cxn modelId="{CD930EE7-A8B3-449C-8190-691DEA5DDFD9}" type="presParOf" srcId="{23DEE83E-1CB1-4261-A614-5B0F0B13BE66}" destId="{E9F4D302-24AA-46E6-B14B-F4E10080ECCB}" srcOrd="0" destOrd="0" presId="urn:microsoft.com/office/officeart/2005/8/layout/hierarchy3"/>
    <dgm:cxn modelId="{5E297F6B-92D6-415A-8EE4-F32892F0FE3E}" type="presParOf" srcId="{23DEE83E-1CB1-4261-A614-5B0F0B13BE66}" destId="{746A5AAC-8785-4BAC-82AF-108C3A83B027}" srcOrd="1" destOrd="0" presId="urn:microsoft.com/office/officeart/2005/8/layout/hierarchy3"/>
    <dgm:cxn modelId="{88EC6B35-9B14-4A1A-8C7A-0D708A626889}" type="presParOf" srcId="{23DEE83E-1CB1-4261-A614-5B0F0B13BE66}" destId="{6E450474-2F28-46B9-9ED1-A572975A81A5}" srcOrd="2" destOrd="0" presId="urn:microsoft.com/office/officeart/2005/8/layout/hierarchy3"/>
    <dgm:cxn modelId="{E976997B-B8A1-429E-BF38-C36B7795763D}" type="presParOf" srcId="{23DEE83E-1CB1-4261-A614-5B0F0B13BE66}" destId="{991F5BE0-387A-4464-939C-22E3617C5A5A}" srcOrd="3" destOrd="0" presId="urn:microsoft.com/office/officeart/2005/8/layout/hierarchy3"/>
    <dgm:cxn modelId="{1F8E8DD2-4219-431C-A0D9-D5D7EAA825A9}" type="presParOf" srcId="{23DEE83E-1CB1-4261-A614-5B0F0B13BE66}" destId="{A49B5703-94BD-4B5C-A76E-68C1F07C43B0}" srcOrd="4" destOrd="0" presId="urn:microsoft.com/office/officeart/2005/8/layout/hierarchy3"/>
    <dgm:cxn modelId="{1BE154B6-FF84-46A1-B877-4349D64B41B2}" type="presParOf" srcId="{23DEE83E-1CB1-4261-A614-5B0F0B13BE66}" destId="{91B6B0EA-AFAA-45FF-9DB0-420149F2BB77}" srcOrd="5" destOrd="0" presId="urn:microsoft.com/office/officeart/2005/8/layout/hierarchy3"/>
    <dgm:cxn modelId="{9A34CCC3-F9D6-4931-BEC7-C47740A98190}" type="presParOf" srcId="{BDCFDDF4-888E-4A3E-AD2D-EB92B17D3BAC}" destId="{E9402DE2-F435-4F03-8C57-1377B8531F3C}" srcOrd="1" destOrd="0" presId="urn:microsoft.com/office/officeart/2005/8/layout/hierarchy3"/>
    <dgm:cxn modelId="{DD1DE8BE-D7B5-4664-A704-DE00E90877F3}" type="presParOf" srcId="{E9402DE2-F435-4F03-8C57-1377B8531F3C}" destId="{0DAFE1E9-3853-4682-BDA3-7C67E1D817E2}" srcOrd="0" destOrd="0" presId="urn:microsoft.com/office/officeart/2005/8/layout/hierarchy3"/>
    <dgm:cxn modelId="{091ACC0D-E3E0-489B-A459-95372799B7C6}" type="presParOf" srcId="{0DAFE1E9-3853-4682-BDA3-7C67E1D817E2}" destId="{CD5CCCAF-BFB0-4A78-A501-B4E8ED56C532}" srcOrd="0" destOrd="0" presId="urn:microsoft.com/office/officeart/2005/8/layout/hierarchy3"/>
    <dgm:cxn modelId="{1AE27CF1-6058-432A-90BA-15C2727A171A}" type="presParOf" srcId="{0DAFE1E9-3853-4682-BDA3-7C67E1D817E2}" destId="{10D02290-E5AA-44B5-BBE6-0F40E29A380D}" srcOrd="1" destOrd="0" presId="urn:microsoft.com/office/officeart/2005/8/layout/hierarchy3"/>
    <dgm:cxn modelId="{DC98F940-F1CE-410A-8FA2-0A1ECBA566D6}" type="presParOf" srcId="{E9402DE2-F435-4F03-8C57-1377B8531F3C}" destId="{2AD2FC0E-3066-4194-B362-E5710385620B}" srcOrd="1" destOrd="0" presId="urn:microsoft.com/office/officeart/2005/8/layout/hierarchy3"/>
    <dgm:cxn modelId="{2CFD4892-DCB6-4E85-B2AA-112F4D64A429}" type="presParOf" srcId="{2AD2FC0E-3066-4194-B362-E5710385620B}" destId="{4DD60A6E-A5A3-4413-B362-D70341A52F5A}" srcOrd="0" destOrd="0" presId="urn:microsoft.com/office/officeart/2005/8/layout/hierarchy3"/>
    <dgm:cxn modelId="{13431736-7CF6-46FF-B4C6-4CA723E648F9}" type="presParOf" srcId="{2AD2FC0E-3066-4194-B362-E5710385620B}" destId="{5658A445-6DD2-4643-BD76-E00C48A02194}" srcOrd="1" destOrd="0" presId="urn:microsoft.com/office/officeart/2005/8/layout/hierarchy3"/>
    <dgm:cxn modelId="{CFDFC243-B689-4712-AE10-6960A1150C24}" type="presParOf" srcId="{2AD2FC0E-3066-4194-B362-E5710385620B}" destId="{32FB9093-8B59-4BE7-849E-965B192434E1}" srcOrd="2" destOrd="0" presId="urn:microsoft.com/office/officeart/2005/8/layout/hierarchy3"/>
    <dgm:cxn modelId="{5D8D6502-C345-4913-A795-6AAA569E02F8}" type="presParOf" srcId="{2AD2FC0E-3066-4194-B362-E5710385620B}" destId="{BE003578-9ADF-415C-8913-D7752BF9C637}" srcOrd="3" destOrd="0" presId="urn:microsoft.com/office/officeart/2005/8/layout/hierarchy3"/>
    <dgm:cxn modelId="{7AA4832B-06D4-4A08-ACA9-A52F40ADE08C}" type="presParOf" srcId="{2AD2FC0E-3066-4194-B362-E5710385620B}" destId="{3880E031-2FC0-4FA0-B5F8-5EFBE0203DE3}" srcOrd="4" destOrd="0" presId="urn:microsoft.com/office/officeart/2005/8/layout/hierarchy3"/>
    <dgm:cxn modelId="{D3AC1CF3-73F2-452A-BC4D-D2EC5444E90E}" type="presParOf" srcId="{2AD2FC0E-3066-4194-B362-E5710385620B}" destId="{DD67D192-5629-4B18-B6BA-C78202765D4E}" srcOrd="5" destOrd="0" presId="urn:microsoft.com/office/officeart/2005/8/layout/hierarchy3"/>
    <dgm:cxn modelId="{DA65C15F-0D99-49C2-A015-11311D806BAB}" type="presParOf" srcId="{BDCFDDF4-888E-4A3E-AD2D-EB92B17D3BAC}" destId="{2388A798-7B95-464A-A679-263A042F452E}" srcOrd="2" destOrd="0" presId="urn:microsoft.com/office/officeart/2005/8/layout/hierarchy3"/>
    <dgm:cxn modelId="{9029CFB4-78F2-42E2-AE30-24D24A532CAC}" type="presParOf" srcId="{2388A798-7B95-464A-A679-263A042F452E}" destId="{5CE996C9-592A-45C5-923C-25CABAAFD5A4}" srcOrd="0" destOrd="0" presId="urn:microsoft.com/office/officeart/2005/8/layout/hierarchy3"/>
    <dgm:cxn modelId="{9E005578-F737-45F1-A98E-9EF7D38D22DC}" type="presParOf" srcId="{5CE996C9-592A-45C5-923C-25CABAAFD5A4}" destId="{760515D4-A76C-4CF2-A368-17C9896ED483}" srcOrd="0" destOrd="0" presId="urn:microsoft.com/office/officeart/2005/8/layout/hierarchy3"/>
    <dgm:cxn modelId="{FBB135E1-68F9-41E0-B53E-68E881E04C53}" type="presParOf" srcId="{5CE996C9-592A-45C5-923C-25CABAAFD5A4}" destId="{62329B0F-FD0F-4B9B-A90D-5D3B83DA0002}" srcOrd="1" destOrd="0" presId="urn:microsoft.com/office/officeart/2005/8/layout/hierarchy3"/>
    <dgm:cxn modelId="{0E895D09-39F9-48C7-A7D7-35E8E4CF9DB4}" type="presParOf" srcId="{2388A798-7B95-464A-A679-263A042F452E}" destId="{41B6290D-6177-4024-85B2-2932979AE1F4}" srcOrd="1" destOrd="0" presId="urn:microsoft.com/office/officeart/2005/8/layout/hierarchy3"/>
    <dgm:cxn modelId="{FB57C6AE-144D-43A7-A60B-61300CCE75B4}" type="presParOf" srcId="{41B6290D-6177-4024-85B2-2932979AE1F4}" destId="{8601793A-7B3E-4036-989B-776A1A2A521D}" srcOrd="0" destOrd="0" presId="urn:microsoft.com/office/officeart/2005/8/layout/hierarchy3"/>
    <dgm:cxn modelId="{C60E9D07-244D-4EB1-A5DF-B28B6631A149}" type="presParOf" srcId="{41B6290D-6177-4024-85B2-2932979AE1F4}" destId="{AD275800-2F7D-470A-930F-C26F2E28D8DC}" srcOrd="1" destOrd="0" presId="urn:microsoft.com/office/officeart/2005/8/layout/hierarchy3"/>
    <dgm:cxn modelId="{2F8B9997-846D-4600-8B8A-6AF399FC46A3}" type="presParOf" srcId="{41B6290D-6177-4024-85B2-2932979AE1F4}" destId="{D55B1AD7-E470-4AD9-A36E-1D281DB83774}" srcOrd="2" destOrd="0" presId="urn:microsoft.com/office/officeart/2005/8/layout/hierarchy3"/>
    <dgm:cxn modelId="{CC9401F2-AC73-49CD-ACFF-26764B279F90}" type="presParOf" srcId="{41B6290D-6177-4024-85B2-2932979AE1F4}" destId="{023185E2-C326-4729-8682-1F3792A06846}" srcOrd="3" destOrd="0" presId="urn:microsoft.com/office/officeart/2005/8/layout/hierarchy3"/>
    <dgm:cxn modelId="{37A4CFAD-0819-4728-8AD3-64BE77AE8C26}" type="presParOf" srcId="{41B6290D-6177-4024-85B2-2932979AE1F4}" destId="{F5E69426-4BE4-4014-8DFC-1157284040D0}" srcOrd="4" destOrd="0" presId="urn:microsoft.com/office/officeart/2005/8/layout/hierarchy3"/>
    <dgm:cxn modelId="{990A6F6E-B652-4C67-94B0-1487876F9030}" type="presParOf" srcId="{41B6290D-6177-4024-85B2-2932979AE1F4}" destId="{168BA81B-9BF4-4A80-9911-D9AC76C711B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7C8FB0-4403-4341-A8D0-820F382CD839}" type="doc">
      <dgm:prSet loTypeId="urn:microsoft.com/office/officeart/2005/8/layout/hierarchy3" loCatId="relationship" qsTypeId="urn:microsoft.com/office/officeart/2005/8/quickstyle/simple5" qsCatId="simple" csTypeId="urn:microsoft.com/office/officeart/2005/8/colors/accent6_2" csCatId="accent6" phldr="1"/>
      <dgm:spPr/>
      <dgm:t>
        <a:bodyPr/>
        <a:lstStyle/>
        <a:p>
          <a:endParaRPr lang="en-GB"/>
        </a:p>
      </dgm:t>
    </dgm:pt>
    <dgm:pt modelId="{A4E2959A-C32E-4F28-BF3F-2941ACA48851}">
      <dgm:prSet phldrT="[Text]" custT="1"/>
      <dgm:spPr/>
      <dgm:t>
        <a:bodyPr/>
        <a:lstStyle/>
        <a:p>
          <a:r>
            <a:rPr lang="en-GB" sz="2600"/>
            <a:t>Transport     &amp; mobility</a:t>
          </a:r>
        </a:p>
      </dgm:t>
    </dgm:pt>
    <dgm:pt modelId="{A3E5413E-DE55-4CFF-97D8-503447FE3E4F}" type="parTrans" cxnId="{7BB5CFA7-58D6-4ED5-B2E4-8D53FE76130B}">
      <dgm:prSet/>
      <dgm:spPr/>
      <dgm:t>
        <a:bodyPr/>
        <a:lstStyle/>
        <a:p>
          <a:endParaRPr lang="en-GB"/>
        </a:p>
      </dgm:t>
    </dgm:pt>
    <dgm:pt modelId="{4A06A84D-D034-46B6-AA17-6A05295FEA6E}" type="sibTrans" cxnId="{7BB5CFA7-58D6-4ED5-B2E4-8D53FE76130B}">
      <dgm:prSet/>
      <dgm:spPr/>
      <dgm:t>
        <a:bodyPr/>
        <a:lstStyle/>
        <a:p>
          <a:endParaRPr lang="en-GB"/>
        </a:p>
      </dgm:t>
    </dgm:pt>
    <dgm:pt modelId="{B44D341A-AA3E-4228-B2BF-FAA17F49EAD1}">
      <dgm:prSet phldrT="[Text]" custT="1"/>
      <dgm:spPr/>
      <dgm:t>
        <a:bodyPr/>
        <a:lstStyle/>
        <a:p>
          <a:r>
            <a:rPr lang="en-GB" sz="2600"/>
            <a:t>Housing</a:t>
          </a:r>
        </a:p>
      </dgm:t>
    </dgm:pt>
    <dgm:pt modelId="{9B769A7B-B78F-4D66-8379-836A6DC68DF8}" type="parTrans" cxnId="{275A4073-82DA-42D9-8D47-F00D42C1EAD8}">
      <dgm:prSet/>
      <dgm:spPr/>
      <dgm:t>
        <a:bodyPr/>
        <a:lstStyle/>
        <a:p>
          <a:endParaRPr lang="en-GB"/>
        </a:p>
      </dgm:t>
    </dgm:pt>
    <dgm:pt modelId="{16336388-0013-481E-BFB8-03A13A9A07B6}" type="sibTrans" cxnId="{275A4073-82DA-42D9-8D47-F00D42C1EAD8}">
      <dgm:prSet/>
      <dgm:spPr/>
      <dgm:t>
        <a:bodyPr/>
        <a:lstStyle/>
        <a:p>
          <a:endParaRPr lang="en-GB"/>
        </a:p>
      </dgm:t>
    </dgm:pt>
    <dgm:pt modelId="{276CBC4E-C959-4752-99D3-C9643EA889C4}">
      <dgm:prSet phldrT="[Text]" custT="1"/>
      <dgm:spPr/>
      <dgm:t>
        <a:bodyPr/>
        <a:lstStyle/>
        <a:p>
          <a:r>
            <a:rPr lang="en-GB" sz="2600"/>
            <a:t>Environment</a:t>
          </a:r>
        </a:p>
      </dgm:t>
    </dgm:pt>
    <dgm:pt modelId="{FA30730A-CE2D-4CA2-8624-78B1AC612C7A}" type="parTrans" cxnId="{19150F7F-A32B-4D0F-9F7A-7611DBF98344}">
      <dgm:prSet/>
      <dgm:spPr/>
      <dgm:t>
        <a:bodyPr/>
        <a:lstStyle/>
        <a:p>
          <a:endParaRPr lang="en-GB"/>
        </a:p>
      </dgm:t>
    </dgm:pt>
    <dgm:pt modelId="{D903F4B7-4688-487B-8048-2A44FA64C6E7}" type="sibTrans" cxnId="{19150F7F-A32B-4D0F-9F7A-7611DBF98344}">
      <dgm:prSet/>
      <dgm:spPr/>
      <dgm:t>
        <a:bodyPr/>
        <a:lstStyle/>
        <a:p>
          <a:endParaRPr lang="en-GB"/>
        </a:p>
      </dgm:t>
    </dgm:pt>
    <dgm:pt modelId="{A6810A18-F13C-498D-A606-481A62024273}">
      <dgm:prSet phldrT="[Text]" custT="1"/>
      <dgm:spPr/>
      <dgm:t>
        <a:bodyPr/>
        <a:lstStyle/>
        <a:p>
          <a:r>
            <a:rPr lang="en-GB" sz="1800"/>
            <a:t>Are </a:t>
          </a:r>
          <a:r>
            <a:rPr lang="en-GB" sz="1800">
              <a:latin typeface="Calibri Light" panose="020F0302020204030204"/>
            </a:rPr>
            <a:t>houses</a:t>
          </a:r>
          <a:r>
            <a:rPr lang="en-GB" sz="1800"/>
            <a:t> affordable for residents?</a:t>
          </a:r>
        </a:p>
      </dgm:t>
    </dgm:pt>
    <dgm:pt modelId="{32AA6E70-B866-4A49-8BDB-5FE9AEF4B0A1}" type="parTrans" cxnId="{7B45D20B-19BF-438A-ACEC-7266F1586F68}">
      <dgm:prSet/>
      <dgm:spPr/>
      <dgm:t>
        <a:bodyPr/>
        <a:lstStyle/>
        <a:p>
          <a:endParaRPr lang="en-GB"/>
        </a:p>
      </dgm:t>
    </dgm:pt>
    <dgm:pt modelId="{E3554B19-821C-4E6D-ABC0-9CD464745191}" type="sibTrans" cxnId="{7B45D20B-19BF-438A-ACEC-7266F1586F68}">
      <dgm:prSet/>
      <dgm:spPr/>
      <dgm:t>
        <a:bodyPr/>
        <a:lstStyle/>
        <a:p>
          <a:endParaRPr lang="en-GB"/>
        </a:p>
      </dgm:t>
    </dgm:pt>
    <dgm:pt modelId="{BB441695-D195-4D1A-AB4D-D861E390B081}">
      <dgm:prSet phldrT="[Text]" phldr="0" custT="1"/>
      <dgm:spPr/>
      <dgm:t>
        <a:bodyPr/>
        <a:lstStyle/>
        <a:p>
          <a:pPr rtl="0"/>
          <a:r>
            <a:rPr lang="en-GB" sz="1800">
              <a:latin typeface="Calibri Light" panose="020F0302020204030204"/>
            </a:rPr>
            <a:t>Is the housing suitable for people's needs</a:t>
          </a:r>
          <a:endParaRPr lang="en-GB" sz="1800"/>
        </a:p>
      </dgm:t>
    </dgm:pt>
    <dgm:pt modelId="{922EF8A8-9FFC-4DEE-9315-CAF717C39010}" type="parTrans" cxnId="{51351331-8021-4FF2-9D24-86FD66910BDC}">
      <dgm:prSet/>
      <dgm:spPr/>
      <dgm:t>
        <a:bodyPr/>
        <a:lstStyle/>
        <a:p>
          <a:endParaRPr lang="en-GB"/>
        </a:p>
      </dgm:t>
    </dgm:pt>
    <dgm:pt modelId="{8021AC9C-BE1C-4C2C-84E6-05ECD3E0A99A}" type="sibTrans" cxnId="{51351331-8021-4FF2-9D24-86FD66910BDC}">
      <dgm:prSet/>
      <dgm:spPr/>
      <dgm:t>
        <a:bodyPr/>
        <a:lstStyle/>
        <a:p>
          <a:endParaRPr lang="en-GB"/>
        </a:p>
      </dgm:t>
    </dgm:pt>
    <dgm:pt modelId="{53B98BDC-2702-4290-A785-6DD2E04340DA}">
      <dgm:prSet phldrT="[Text]" custT="1"/>
      <dgm:spPr/>
      <dgm:t>
        <a:bodyPr/>
        <a:lstStyle/>
        <a:p>
          <a:r>
            <a:rPr lang="en-GB" sz="1800"/>
            <a:t>Do people have access to green space?</a:t>
          </a:r>
        </a:p>
      </dgm:t>
    </dgm:pt>
    <dgm:pt modelId="{CBF81364-FBFD-404E-96B2-497FA88C20B2}" type="parTrans" cxnId="{907C0F5F-95B3-4627-9EA3-58A05F8CB5CE}">
      <dgm:prSet/>
      <dgm:spPr/>
      <dgm:t>
        <a:bodyPr/>
        <a:lstStyle/>
        <a:p>
          <a:endParaRPr lang="en-GB"/>
        </a:p>
      </dgm:t>
    </dgm:pt>
    <dgm:pt modelId="{9AE4FD4E-0C18-452E-BC52-A996D86E3D25}" type="sibTrans" cxnId="{907C0F5F-95B3-4627-9EA3-58A05F8CB5CE}">
      <dgm:prSet/>
      <dgm:spPr/>
      <dgm:t>
        <a:bodyPr/>
        <a:lstStyle/>
        <a:p>
          <a:endParaRPr lang="en-GB"/>
        </a:p>
      </dgm:t>
    </dgm:pt>
    <dgm:pt modelId="{2B3EB21B-BB4F-45DB-9790-55C30806EFE8}">
      <dgm:prSet phldrT="[Text]" custT="1"/>
      <dgm:spPr/>
      <dgm:t>
        <a:bodyPr/>
        <a:lstStyle/>
        <a:p>
          <a:r>
            <a:rPr lang="en-GB" sz="1800"/>
            <a:t>How far is the nearest supermarket?</a:t>
          </a:r>
        </a:p>
      </dgm:t>
    </dgm:pt>
    <dgm:pt modelId="{2B6E17C4-668E-420E-9C37-FFF7F116E6A5}" type="parTrans" cxnId="{2E4D3D07-1B56-480B-84A9-D31F36369425}">
      <dgm:prSet/>
      <dgm:spPr/>
      <dgm:t>
        <a:bodyPr/>
        <a:lstStyle/>
        <a:p>
          <a:endParaRPr lang="en-GB"/>
        </a:p>
      </dgm:t>
    </dgm:pt>
    <dgm:pt modelId="{92A09756-B16B-4D45-8D9F-BCEE71E22F7E}" type="sibTrans" cxnId="{2E4D3D07-1B56-480B-84A9-D31F36369425}">
      <dgm:prSet/>
      <dgm:spPr/>
      <dgm:t>
        <a:bodyPr/>
        <a:lstStyle/>
        <a:p>
          <a:endParaRPr lang="en-GB"/>
        </a:p>
      </dgm:t>
    </dgm:pt>
    <dgm:pt modelId="{739C47DC-DEE2-45A5-BF26-C23A1B353A5D}">
      <dgm:prSet phldrT="[Text]" custT="1"/>
      <dgm:spPr/>
      <dgm:t>
        <a:bodyPr/>
        <a:lstStyle/>
        <a:p>
          <a:r>
            <a:rPr lang="en-GB" sz="1800"/>
            <a:t>How close is the local primary school?</a:t>
          </a:r>
        </a:p>
      </dgm:t>
    </dgm:pt>
    <dgm:pt modelId="{6C4E2CA4-D75C-4D85-A567-AF7C4CB4C88B}" type="parTrans" cxnId="{992E03E0-65B2-45B3-8BB3-CBC9AD04FA47}">
      <dgm:prSet/>
      <dgm:spPr/>
      <dgm:t>
        <a:bodyPr/>
        <a:lstStyle/>
        <a:p>
          <a:endParaRPr lang="en-GB"/>
        </a:p>
      </dgm:t>
    </dgm:pt>
    <dgm:pt modelId="{A080D309-6A0C-4F9B-BA8E-A95795795770}" type="sibTrans" cxnId="{992E03E0-65B2-45B3-8BB3-CBC9AD04FA47}">
      <dgm:prSet/>
      <dgm:spPr/>
      <dgm:t>
        <a:bodyPr/>
        <a:lstStyle/>
        <a:p>
          <a:endParaRPr lang="en-GB"/>
        </a:p>
      </dgm:t>
    </dgm:pt>
    <dgm:pt modelId="{CDDCC129-FA2D-40BC-957A-E9E3264D7DA1}">
      <dgm:prSet phldrT="[Text]" custT="1"/>
      <dgm:spPr/>
      <dgm:t>
        <a:bodyPr/>
        <a:lstStyle/>
        <a:p>
          <a:r>
            <a:rPr lang="en-GB" sz="1800"/>
            <a:t>How close is the GP?</a:t>
          </a:r>
        </a:p>
      </dgm:t>
    </dgm:pt>
    <dgm:pt modelId="{B80429D8-D237-41FD-9504-CCB1BC6FBA2D}" type="parTrans" cxnId="{4EA460CD-854B-44D1-B57C-EA848FDAD59E}">
      <dgm:prSet/>
      <dgm:spPr/>
      <dgm:t>
        <a:bodyPr/>
        <a:lstStyle/>
        <a:p>
          <a:endParaRPr lang="en-GB"/>
        </a:p>
      </dgm:t>
    </dgm:pt>
    <dgm:pt modelId="{BD7D8E3F-2C8C-4B50-AC52-3A6C585667B9}" type="sibTrans" cxnId="{4EA460CD-854B-44D1-B57C-EA848FDAD59E}">
      <dgm:prSet/>
      <dgm:spPr/>
      <dgm:t>
        <a:bodyPr/>
        <a:lstStyle/>
        <a:p>
          <a:endParaRPr lang="en-GB"/>
        </a:p>
      </dgm:t>
    </dgm:pt>
    <dgm:pt modelId="{EE9A75E9-7B6A-47B2-8EBE-58522E08013C}">
      <dgm:prSet phldrT="[Text]" custT="1"/>
      <dgm:spPr/>
      <dgm:t>
        <a:bodyPr/>
        <a:lstStyle/>
        <a:p>
          <a:r>
            <a:rPr lang="en-GB" sz="1800"/>
            <a:t>What is quality of the houses in the area?</a:t>
          </a:r>
        </a:p>
      </dgm:t>
    </dgm:pt>
    <dgm:pt modelId="{6B2F25AB-4E4B-4250-BB6C-F3BE53245DB5}" type="parTrans" cxnId="{C7185673-22E1-4489-A180-A6D1D9E3FC3E}">
      <dgm:prSet/>
      <dgm:spPr/>
      <dgm:t>
        <a:bodyPr/>
        <a:lstStyle/>
        <a:p>
          <a:endParaRPr lang="en-GB"/>
        </a:p>
      </dgm:t>
    </dgm:pt>
    <dgm:pt modelId="{525B048B-A219-4CF9-A2CF-BEFDF7B40881}" type="sibTrans" cxnId="{C7185673-22E1-4489-A180-A6D1D9E3FC3E}">
      <dgm:prSet/>
      <dgm:spPr/>
      <dgm:t>
        <a:bodyPr/>
        <a:lstStyle/>
        <a:p>
          <a:endParaRPr lang="en-GB"/>
        </a:p>
      </dgm:t>
    </dgm:pt>
    <dgm:pt modelId="{66EEE5B4-0D37-4818-B83D-CEC4F6CCC035}">
      <dgm:prSet phldrT="[Text]" custT="1"/>
      <dgm:spPr/>
      <dgm:t>
        <a:bodyPr/>
        <a:lstStyle/>
        <a:p>
          <a:r>
            <a:rPr lang="en-GB" sz="1800"/>
            <a:t>What is the air quality like?</a:t>
          </a:r>
        </a:p>
      </dgm:t>
    </dgm:pt>
    <dgm:pt modelId="{0C4B4448-2D27-4924-9172-9EBE8B745A86}" type="parTrans" cxnId="{AEA44DA1-68D1-43FF-93FD-171CA08683D5}">
      <dgm:prSet/>
      <dgm:spPr/>
      <dgm:t>
        <a:bodyPr/>
        <a:lstStyle/>
        <a:p>
          <a:endParaRPr lang="en-GB"/>
        </a:p>
      </dgm:t>
    </dgm:pt>
    <dgm:pt modelId="{03A2828D-DA2D-4733-86D9-DFA9D60FA675}" type="sibTrans" cxnId="{AEA44DA1-68D1-43FF-93FD-171CA08683D5}">
      <dgm:prSet/>
      <dgm:spPr/>
      <dgm:t>
        <a:bodyPr/>
        <a:lstStyle/>
        <a:p>
          <a:endParaRPr lang="en-GB"/>
        </a:p>
      </dgm:t>
    </dgm:pt>
    <dgm:pt modelId="{527343B7-D528-4A3F-BB56-781A78EC7074}">
      <dgm:prSet phldrT="[Text]" custT="1"/>
      <dgm:spPr/>
      <dgm:t>
        <a:bodyPr/>
        <a:lstStyle/>
        <a:p>
          <a:r>
            <a:rPr lang="en-GB" sz="1800"/>
            <a:t>How many road traffic accidents are there?</a:t>
          </a:r>
        </a:p>
      </dgm:t>
    </dgm:pt>
    <dgm:pt modelId="{AD6EDC63-065D-4013-B5ED-C6B57C8EA330}" type="parTrans" cxnId="{15FD3892-A918-448A-A8D6-A942B4AC8172}">
      <dgm:prSet/>
      <dgm:spPr/>
      <dgm:t>
        <a:bodyPr/>
        <a:lstStyle/>
        <a:p>
          <a:endParaRPr lang="en-GB"/>
        </a:p>
      </dgm:t>
    </dgm:pt>
    <dgm:pt modelId="{AE4140FC-FDBD-402B-AD42-7752653DDE22}" type="sibTrans" cxnId="{15FD3892-A918-448A-A8D6-A942B4AC8172}">
      <dgm:prSet/>
      <dgm:spPr/>
      <dgm:t>
        <a:bodyPr/>
        <a:lstStyle/>
        <a:p>
          <a:endParaRPr lang="en-GB"/>
        </a:p>
      </dgm:t>
    </dgm:pt>
    <dgm:pt modelId="{BDCFDDF4-888E-4A3E-AD2D-EB92B17D3BAC}" type="pres">
      <dgm:prSet presAssocID="{577C8FB0-4403-4341-A8D0-820F382CD839}" presName="diagram" presStyleCnt="0">
        <dgm:presLayoutVars>
          <dgm:chPref val="1"/>
          <dgm:dir/>
          <dgm:animOne val="branch"/>
          <dgm:animLvl val="lvl"/>
          <dgm:resizeHandles/>
        </dgm:presLayoutVars>
      </dgm:prSet>
      <dgm:spPr/>
    </dgm:pt>
    <dgm:pt modelId="{ADAF6DA5-3996-4BDE-8D17-A2DD47FEA386}" type="pres">
      <dgm:prSet presAssocID="{A4E2959A-C32E-4F28-BF3F-2941ACA48851}" presName="root" presStyleCnt="0"/>
      <dgm:spPr/>
    </dgm:pt>
    <dgm:pt modelId="{7A477FB7-51D9-45C3-BF5F-521D2FF6FE2D}" type="pres">
      <dgm:prSet presAssocID="{A4E2959A-C32E-4F28-BF3F-2941ACA48851}" presName="rootComposite" presStyleCnt="0"/>
      <dgm:spPr/>
    </dgm:pt>
    <dgm:pt modelId="{85FC16C0-00BA-46DF-BA65-A07DB8F978DF}" type="pres">
      <dgm:prSet presAssocID="{A4E2959A-C32E-4F28-BF3F-2941ACA48851}" presName="rootText" presStyleLbl="node1" presStyleIdx="0" presStyleCnt="3"/>
      <dgm:spPr/>
    </dgm:pt>
    <dgm:pt modelId="{8078FB8B-A24C-4946-A7E0-ADD89E1ACC5C}" type="pres">
      <dgm:prSet presAssocID="{A4E2959A-C32E-4F28-BF3F-2941ACA48851}" presName="rootConnector" presStyleLbl="node1" presStyleIdx="0" presStyleCnt="3"/>
      <dgm:spPr/>
    </dgm:pt>
    <dgm:pt modelId="{23DEE83E-1CB1-4261-A614-5B0F0B13BE66}" type="pres">
      <dgm:prSet presAssocID="{A4E2959A-C32E-4F28-BF3F-2941ACA48851}" presName="childShape" presStyleCnt="0"/>
      <dgm:spPr/>
    </dgm:pt>
    <dgm:pt modelId="{592A1D6F-0B31-4134-8245-79E31B874968}" type="pres">
      <dgm:prSet presAssocID="{2B6E17C4-668E-420E-9C37-FFF7F116E6A5}" presName="Name13" presStyleLbl="parChTrans1D2" presStyleIdx="0" presStyleCnt="9"/>
      <dgm:spPr/>
    </dgm:pt>
    <dgm:pt modelId="{5200CADA-7C2A-40A9-9278-9CC174FAB1FE}" type="pres">
      <dgm:prSet presAssocID="{2B3EB21B-BB4F-45DB-9790-55C30806EFE8}" presName="childText" presStyleLbl="bgAcc1" presStyleIdx="0" presStyleCnt="9">
        <dgm:presLayoutVars>
          <dgm:bulletEnabled val="1"/>
        </dgm:presLayoutVars>
      </dgm:prSet>
      <dgm:spPr/>
    </dgm:pt>
    <dgm:pt modelId="{6495AE73-F725-48F4-9849-F0FE6FCC4C60}" type="pres">
      <dgm:prSet presAssocID="{6C4E2CA4-D75C-4D85-A567-AF7C4CB4C88B}" presName="Name13" presStyleLbl="parChTrans1D2" presStyleIdx="1" presStyleCnt="9"/>
      <dgm:spPr/>
    </dgm:pt>
    <dgm:pt modelId="{6BE8E329-FBC1-4647-A42B-D7C962FBAEBF}" type="pres">
      <dgm:prSet presAssocID="{739C47DC-DEE2-45A5-BF26-C23A1B353A5D}" presName="childText" presStyleLbl="bgAcc1" presStyleIdx="1" presStyleCnt="9" custLinFactNeighborY="105">
        <dgm:presLayoutVars>
          <dgm:bulletEnabled val="1"/>
        </dgm:presLayoutVars>
      </dgm:prSet>
      <dgm:spPr/>
    </dgm:pt>
    <dgm:pt modelId="{F30D477C-4F10-4918-834F-505CB10CD77E}" type="pres">
      <dgm:prSet presAssocID="{B80429D8-D237-41FD-9504-CCB1BC6FBA2D}" presName="Name13" presStyleLbl="parChTrans1D2" presStyleIdx="2" presStyleCnt="9"/>
      <dgm:spPr/>
    </dgm:pt>
    <dgm:pt modelId="{E6339A70-5906-453B-9C92-AF84E669FABF}" type="pres">
      <dgm:prSet presAssocID="{CDDCC129-FA2D-40BC-957A-E9E3264D7DA1}" presName="childText" presStyleLbl="bgAcc1" presStyleIdx="2" presStyleCnt="9" custLinFactNeighborY="105">
        <dgm:presLayoutVars>
          <dgm:bulletEnabled val="1"/>
        </dgm:presLayoutVars>
      </dgm:prSet>
      <dgm:spPr/>
    </dgm:pt>
    <dgm:pt modelId="{E9402DE2-F435-4F03-8C57-1377B8531F3C}" type="pres">
      <dgm:prSet presAssocID="{B44D341A-AA3E-4228-B2BF-FAA17F49EAD1}" presName="root" presStyleCnt="0"/>
      <dgm:spPr/>
    </dgm:pt>
    <dgm:pt modelId="{0DAFE1E9-3853-4682-BDA3-7C67E1D817E2}" type="pres">
      <dgm:prSet presAssocID="{B44D341A-AA3E-4228-B2BF-FAA17F49EAD1}" presName="rootComposite" presStyleCnt="0"/>
      <dgm:spPr/>
    </dgm:pt>
    <dgm:pt modelId="{CD5CCCAF-BFB0-4A78-A501-B4E8ED56C532}" type="pres">
      <dgm:prSet presAssocID="{B44D341A-AA3E-4228-B2BF-FAA17F49EAD1}" presName="rootText" presStyleLbl="node1" presStyleIdx="1" presStyleCnt="3"/>
      <dgm:spPr/>
    </dgm:pt>
    <dgm:pt modelId="{10D02290-E5AA-44B5-BBE6-0F40E29A380D}" type="pres">
      <dgm:prSet presAssocID="{B44D341A-AA3E-4228-B2BF-FAA17F49EAD1}" presName="rootConnector" presStyleLbl="node1" presStyleIdx="1" presStyleCnt="3"/>
      <dgm:spPr/>
    </dgm:pt>
    <dgm:pt modelId="{2AD2FC0E-3066-4194-B362-E5710385620B}" type="pres">
      <dgm:prSet presAssocID="{B44D341A-AA3E-4228-B2BF-FAA17F49EAD1}" presName="childShape" presStyleCnt="0"/>
      <dgm:spPr/>
    </dgm:pt>
    <dgm:pt modelId="{4DD60A6E-A5A3-4413-B362-D70341A52F5A}" type="pres">
      <dgm:prSet presAssocID="{32AA6E70-B866-4A49-8BDB-5FE9AEF4B0A1}" presName="Name13" presStyleLbl="parChTrans1D2" presStyleIdx="3" presStyleCnt="9"/>
      <dgm:spPr/>
    </dgm:pt>
    <dgm:pt modelId="{5658A445-6DD2-4643-BD76-E00C48A02194}" type="pres">
      <dgm:prSet presAssocID="{A6810A18-F13C-498D-A606-481A62024273}" presName="childText" presStyleLbl="bgAcc1" presStyleIdx="3" presStyleCnt="9" custLinFactNeighborY="105">
        <dgm:presLayoutVars>
          <dgm:bulletEnabled val="1"/>
        </dgm:presLayoutVars>
      </dgm:prSet>
      <dgm:spPr/>
    </dgm:pt>
    <dgm:pt modelId="{32FB9093-8B59-4BE7-849E-965B192434E1}" type="pres">
      <dgm:prSet presAssocID="{922EF8A8-9FFC-4DEE-9315-CAF717C39010}" presName="Name13" presStyleLbl="parChTrans1D2" presStyleIdx="4" presStyleCnt="9"/>
      <dgm:spPr/>
    </dgm:pt>
    <dgm:pt modelId="{BE003578-9ADF-415C-8913-D7752BF9C637}" type="pres">
      <dgm:prSet presAssocID="{BB441695-D195-4D1A-AB4D-D861E390B081}" presName="childText" presStyleLbl="bgAcc1" presStyleIdx="4" presStyleCnt="9" custLinFactNeighborY="105">
        <dgm:presLayoutVars>
          <dgm:bulletEnabled val="1"/>
        </dgm:presLayoutVars>
      </dgm:prSet>
      <dgm:spPr/>
    </dgm:pt>
    <dgm:pt modelId="{28D0A142-179E-4A30-AFFF-4CAA5F940A0A}" type="pres">
      <dgm:prSet presAssocID="{6B2F25AB-4E4B-4250-BB6C-F3BE53245DB5}" presName="Name13" presStyleLbl="parChTrans1D2" presStyleIdx="5" presStyleCnt="9"/>
      <dgm:spPr/>
    </dgm:pt>
    <dgm:pt modelId="{BDBD7D65-6312-49E9-8F44-91C438EA01B1}" type="pres">
      <dgm:prSet presAssocID="{EE9A75E9-7B6A-47B2-8EBE-58522E08013C}" presName="childText" presStyleLbl="bgAcc1" presStyleIdx="5" presStyleCnt="9" custLinFactNeighborY="105">
        <dgm:presLayoutVars>
          <dgm:bulletEnabled val="1"/>
        </dgm:presLayoutVars>
      </dgm:prSet>
      <dgm:spPr/>
    </dgm:pt>
    <dgm:pt modelId="{2388A798-7B95-464A-A679-263A042F452E}" type="pres">
      <dgm:prSet presAssocID="{276CBC4E-C959-4752-99D3-C9643EA889C4}" presName="root" presStyleCnt="0"/>
      <dgm:spPr/>
    </dgm:pt>
    <dgm:pt modelId="{5CE996C9-592A-45C5-923C-25CABAAFD5A4}" type="pres">
      <dgm:prSet presAssocID="{276CBC4E-C959-4752-99D3-C9643EA889C4}" presName="rootComposite" presStyleCnt="0"/>
      <dgm:spPr/>
    </dgm:pt>
    <dgm:pt modelId="{760515D4-A76C-4CF2-A368-17C9896ED483}" type="pres">
      <dgm:prSet presAssocID="{276CBC4E-C959-4752-99D3-C9643EA889C4}" presName="rootText" presStyleLbl="node1" presStyleIdx="2" presStyleCnt="3"/>
      <dgm:spPr/>
    </dgm:pt>
    <dgm:pt modelId="{62329B0F-FD0F-4B9B-A90D-5D3B83DA0002}" type="pres">
      <dgm:prSet presAssocID="{276CBC4E-C959-4752-99D3-C9643EA889C4}" presName="rootConnector" presStyleLbl="node1" presStyleIdx="2" presStyleCnt="3"/>
      <dgm:spPr/>
    </dgm:pt>
    <dgm:pt modelId="{41B6290D-6177-4024-85B2-2932979AE1F4}" type="pres">
      <dgm:prSet presAssocID="{276CBC4E-C959-4752-99D3-C9643EA889C4}" presName="childShape" presStyleCnt="0"/>
      <dgm:spPr/>
    </dgm:pt>
    <dgm:pt modelId="{8601793A-7B3E-4036-989B-776A1A2A521D}" type="pres">
      <dgm:prSet presAssocID="{CBF81364-FBFD-404E-96B2-497FA88C20B2}" presName="Name13" presStyleLbl="parChTrans1D2" presStyleIdx="6" presStyleCnt="9"/>
      <dgm:spPr/>
    </dgm:pt>
    <dgm:pt modelId="{AD275800-2F7D-470A-930F-C26F2E28D8DC}" type="pres">
      <dgm:prSet presAssocID="{53B98BDC-2702-4290-A785-6DD2E04340DA}" presName="childText" presStyleLbl="bgAcc1" presStyleIdx="6" presStyleCnt="9" custLinFactNeighborY="105">
        <dgm:presLayoutVars>
          <dgm:bulletEnabled val="1"/>
        </dgm:presLayoutVars>
      </dgm:prSet>
      <dgm:spPr/>
    </dgm:pt>
    <dgm:pt modelId="{4561EE06-9C91-441D-A440-0B84C2C4979C}" type="pres">
      <dgm:prSet presAssocID="{0C4B4448-2D27-4924-9172-9EBE8B745A86}" presName="Name13" presStyleLbl="parChTrans1D2" presStyleIdx="7" presStyleCnt="9"/>
      <dgm:spPr/>
    </dgm:pt>
    <dgm:pt modelId="{9E642F3E-A565-4AE2-9D54-4F536E49167E}" type="pres">
      <dgm:prSet presAssocID="{66EEE5B4-0D37-4818-B83D-CEC4F6CCC035}" presName="childText" presStyleLbl="bgAcc1" presStyleIdx="7" presStyleCnt="9" custLinFactNeighborY="105">
        <dgm:presLayoutVars>
          <dgm:bulletEnabled val="1"/>
        </dgm:presLayoutVars>
      </dgm:prSet>
      <dgm:spPr/>
    </dgm:pt>
    <dgm:pt modelId="{69A98BC6-2D2B-4C29-BEB4-DFC4710CFFCC}" type="pres">
      <dgm:prSet presAssocID="{AD6EDC63-065D-4013-B5ED-C6B57C8EA330}" presName="Name13" presStyleLbl="parChTrans1D2" presStyleIdx="8" presStyleCnt="9"/>
      <dgm:spPr/>
    </dgm:pt>
    <dgm:pt modelId="{C0527B3F-24A8-4F9F-96DD-8F993ED16879}" type="pres">
      <dgm:prSet presAssocID="{527343B7-D528-4A3F-BB56-781A78EC7074}" presName="childText" presStyleLbl="bgAcc1" presStyleIdx="8" presStyleCnt="9">
        <dgm:presLayoutVars>
          <dgm:bulletEnabled val="1"/>
        </dgm:presLayoutVars>
      </dgm:prSet>
      <dgm:spPr/>
    </dgm:pt>
  </dgm:ptLst>
  <dgm:cxnLst>
    <dgm:cxn modelId="{2E4D3D07-1B56-480B-84A9-D31F36369425}" srcId="{A4E2959A-C32E-4F28-BF3F-2941ACA48851}" destId="{2B3EB21B-BB4F-45DB-9790-55C30806EFE8}" srcOrd="0" destOrd="0" parTransId="{2B6E17C4-668E-420E-9C37-FFF7F116E6A5}" sibTransId="{92A09756-B16B-4D45-8D9F-BCEE71E22F7E}"/>
    <dgm:cxn modelId="{7B45D20B-19BF-438A-ACEC-7266F1586F68}" srcId="{B44D341A-AA3E-4228-B2BF-FAA17F49EAD1}" destId="{A6810A18-F13C-498D-A606-481A62024273}" srcOrd="0" destOrd="0" parTransId="{32AA6E70-B866-4A49-8BDB-5FE9AEF4B0A1}" sibTransId="{E3554B19-821C-4E6D-ABC0-9CD464745191}"/>
    <dgm:cxn modelId="{49D2F626-3FB0-45D8-BE64-1306327AFC6B}" type="presOf" srcId="{2B6E17C4-668E-420E-9C37-FFF7F116E6A5}" destId="{592A1D6F-0B31-4134-8245-79E31B874968}" srcOrd="0" destOrd="0" presId="urn:microsoft.com/office/officeart/2005/8/layout/hierarchy3"/>
    <dgm:cxn modelId="{D077112C-EB6A-4544-B6F0-F6156EA30383}" type="presOf" srcId="{276CBC4E-C959-4752-99D3-C9643EA889C4}" destId="{760515D4-A76C-4CF2-A368-17C9896ED483}" srcOrd="0" destOrd="0" presId="urn:microsoft.com/office/officeart/2005/8/layout/hierarchy3"/>
    <dgm:cxn modelId="{5C37372C-5005-4C11-95B3-A1096C74336A}" type="presOf" srcId="{B44D341A-AA3E-4228-B2BF-FAA17F49EAD1}" destId="{10D02290-E5AA-44B5-BBE6-0F40E29A380D}" srcOrd="1" destOrd="0" presId="urn:microsoft.com/office/officeart/2005/8/layout/hierarchy3"/>
    <dgm:cxn modelId="{51351331-8021-4FF2-9D24-86FD66910BDC}" srcId="{B44D341A-AA3E-4228-B2BF-FAA17F49EAD1}" destId="{BB441695-D195-4D1A-AB4D-D861E390B081}" srcOrd="1" destOrd="0" parTransId="{922EF8A8-9FFC-4DEE-9315-CAF717C39010}" sibTransId="{8021AC9C-BE1C-4C2C-84E6-05ECD3E0A99A}"/>
    <dgm:cxn modelId="{9515A03B-597B-489C-958A-8D5F78B2614C}" type="presOf" srcId="{AD6EDC63-065D-4013-B5ED-C6B57C8EA330}" destId="{69A98BC6-2D2B-4C29-BEB4-DFC4710CFFCC}" srcOrd="0" destOrd="0" presId="urn:microsoft.com/office/officeart/2005/8/layout/hierarchy3"/>
    <dgm:cxn modelId="{6E9FB65B-8FEF-48A0-9B5C-486150A76927}" type="presOf" srcId="{739C47DC-DEE2-45A5-BF26-C23A1B353A5D}" destId="{6BE8E329-FBC1-4647-A42B-D7C962FBAEBF}" srcOrd="0" destOrd="0" presId="urn:microsoft.com/office/officeart/2005/8/layout/hierarchy3"/>
    <dgm:cxn modelId="{907C0F5F-95B3-4627-9EA3-58A05F8CB5CE}" srcId="{276CBC4E-C959-4752-99D3-C9643EA889C4}" destId="{53B98BDC-2702-4290-A785-6DD2E04340DA}" srcOrd="0" destOrd="0" parTransId="{CBF81364-FBFD-404E-96B2-497FA88C20B2}" sibTransId="{9AE4FD4E-0C18-452E-BC52-A996D86E3D25}"/>
    <dgm:cxn modelId="{25759744-D14B-4594-977F-26F793B0ADE5}" type="presOf" srcId="{BB441695-D195-4D1A-AB4D-D861E390B081}" destId="{BE003578-9ADF-415C-8913-D7752BF9C637}" srcOrd="0" destOrd="0" presId="urn:microsoft.com/office/officeart/2005/8/layout/hierarchy3"/>
    <dgm:cxn modelId="{275A4073-82DA-42D9-8D47-F00D42C1EAD8}" srcId="{577C8FB0-4403-4341-A8D0-820F382CD839}" destId="{B44D341A-AA3E-4228-B2BF-FAA17F49EAD1}" srcOrd="1" destOrd="0" parTransId="{9B769A7B-B78F-4D66-8379-836A6DC68DF8}" sibTransId="{16336388-0013-481E-BFB8-03A13A9A07B6}"/>
    <dgm:cxn modelId="{C7185673-22E1-4489-A180-A6D1D9E3FC3E}" srcId="{B44D341A-AA3E-4228-B2BF-FAA17F49EAD1}" destId="{EE9A75E9-7B6A-47B2-8EBE-58522E08013C}" srcOrd="2" destOrd="0" parTransId="{6B2F25AB-4E4B-4250-BB6C-F3BE53245DB5}" sibTransId="{525B048B-A219-4CF9-A2CF-BEFDF7B40881}"/>
    <dgm:cxn modelId="{2C5DAF78-0AF9-414F-B994-0CC316D8C3AB}" type="presOf" srcId="{66EEE5B4-0D37-4818-B83D-CEC4F6CCC035}" destId="{9E642F3E-A565-4AE2-9D54-4F536E49167E}" srcOrd="0" destOrd="0" presId="urn:microsoft.com/office/officeart/2005/8/layout/hierarchy3"/>
    <dgm:cxn modelId="{C9B3EB78-0321-4555-9379-6B44B9CE3F73}" type="presOf" srcId="{32AA6E70-B866-4A49-8BDB-5FE9AEF4B0A1}" destId="{4DD60A6E-A5A3-4413-B362-D70341A52F5A}" srcOrd="0" destOrd="0" presId="urn:microsoft.com/office/officeart/2005/8/layout/hierarchy3"/>
    <dgm:cxn modelId="{19150F7F-A32B-4D0F-9F7A-7611DBF98344}" srcId="{577C8FB0-4403-4341-A8D0-820F382CD839}" destId="{276CBC4E-C959-4752-99D3-C9643EA889C4}" srcOrd="2" destOrd="0" parTransId="{FA30730A-CE2D-4CA2-8624-78B1AC612C7A}" sibTransId="{D903F4B7-4688-487B-8048-2A44FA64C6E7}"/>
    <dgm:cxn modelId="{1294F684-BC76-4E74-940C-69CD5B43EDA3}" type="presOf" srcId="{B44D341A-AA3E-4228-B2BF-FAA17F49EAD1}" destId="{CD5CCCAF-BFB0-4A78-A501-B4E8ED56C532}" srcOrd="0" destOrd="0" presId="urn:microsoft.com/office/officeart/2005/8/layout/hierarchy3"/>
    <dgm:cxn modelId="{15FD3892-A918-448A-A8D6-A942B4AC8172}" srcId="{276CBC4E-C959-4752-99D3-C9643EA889C4}" destId="{527343B7-D528-4A3F-BB56-781A78EC7074}" srcOrd="2" destOrd="0" parTransId="{AD6EDC63-065D-4013-B5ED-C6B57C8EA330}" sibTransId="{AE4140FC-FDBD-402B-AD42-7752653DDE22}"/>
    <dgm:cxn modelId="{AEA44DA1-68D1-43FF-93FD-171CA08683D5}" srcId="{276CBC4E-C959-4752-99D3-C9643EA889C4}" destId="{66EEE5B4-0D37-4818-B83D-CEC4F6CCC035}" srcOrd="1" destOrd="0" parTransId="{0C4B4448-2D27-4924-9172-9EBE8B745A86}" sibTransId="{03A2828D-DA2D-4733-86D9-DFA9D60FA675}"/>
    <dgm:cxn modelId="{76AF2CA3-E640-4065-A71B-34C6A9130491}" type="presOf" srcId="{6B2F25AB-4E4B-4250-BB6C-F3BE53245DB5}" destId="{28D0A142-179E-4A30-AFFF-4CAA5F940A0A}" srcOrd="0" destOrd="0" presId="urn:microsoft.com/office/officeart/2005/8/layout/hierarchy3"/>
    <dgm:cxn modelId="{5A68AFA3-53F5-4FFF-A6E1-7A30D0B42ECF}" type="presOf" srcId="{CBF81364-FBFD-404E-96B2-497FA88C20B2}" destId="{8601793A-7B3E-4036-989B-776A1A2A521D}" srcOrd="0" destOrd="0" presId="urn:microsoft.com/office/officeart/2005/8/layout/hierarchy3"/>
    <dgm:cxn modelId="{CB74EAA6-0640-4754-BF71-636042E5B022}" type="presOf" srcId="{276CBC4E-C959-4752-99D3-C9643EA889C4}" destId="{62329B0F-FD0F-4B9B-A90D-5D3B83DA0002}" srcOrd="1" destOrd="0" presId="urn:microsoft.com/office/officeart/2005/8/layout/hierarchy3"/>
    <dgm:cxn modelId="{5A5427A7-A3F8-4503-A9C3-2BBEC693CF26}" type="presOf" srcId="{B80429D8-D237-41FD-9504-CCB1BC6FBA2D}" destId="{F30D477C-4F10-4918-834F-505CB10CD77E}" srcOrd="0" destOrd="0" presId="urn:microsoft.com/office/officeart/2005/8/layout/hierarchy3"/>
    <dgm:cxn modelId="{7BB5CFA7-58D6-4ED5-B2E4-8D53FE76130B}" srcId="{577C8FB0-4403-4341-A8D0-820F382CD839}" destId="{A4E2959A-C32E-4F28-BF3F-2941ACA48851}" srcOrd="0" destOrd="0" parTransId="{A3E5413E-DE55-4CFF-97D8-503447FE3E4F}" sibTransId="{4A06A84D-D034-46B6-AA17-6A05295FEA6E}"/>
    <dgm:cxn modelId="{7E4AA4AD-8D0D-4C61-A348-601760DF93B9}" type="presOf" srcId="{6C4E2CA4-D75C-4D85-A567-AF7C4CB4C88B}" destId="{6495AE73-F725-48F4-9849-F0FE6FCC4C60}" srcOrd="0" destOrd="0" presId="urn:microsoft.com/office/officeart/2005/8/layout/hierarchy3"/>
    <dgm:cxn modelId="{28B9F9B0-1F44-4022-AA65-722149DBA7DB}" type="presOf" srcId="{A4E2959A-C32E-4F28-BF3F-2941ACA48851}" destId="{8078FB8B-A24C-4946-A7E0-ADD89E1ACC5C}" srcOrd="1" destOrd="0" presId="urn:microsoft.com/office/officeart/2005/8/layout/hierarchy3"/>
    <dgm:cxn modelId="{3741D7B3-28EA-49EF-AECC-356EA4B61CBE}" type="presOf" srcId="{CDDCC129-FA2D-40BC-957A-E9E3264D7DA1}" destId="{E6339A70-5906-453B-9C92-AF84E669FABF}" srcOrd="0" destOrd="0" presId="urn:microsoft.com/office/officeart/2005/8/layout/hierarchy3"/>
    <dgm:cxn modelId="{D4EAEAB5-72C2-42DC-BAF6-999955F4B87C}" type="presOf" srcId="{A4E2959A-C32E-4F28-BF3F-2941ACA48851}" destId="{85FC16C0-00BA-46DF-BA65-A07DB8F978DF}" srcOrd="0" destOrd="0" presId="urn:microsoft.com/office/officeart/2005/8/layout/hierarchy3"/>
    <dgm:cxn modelId="{F7757BCB-CF22-4421-BC98-7CCA58F7A2B5}" type="presOf" srcId="{922EF8A8-9FFC-4DEE-9315-CAF717C39010}" destId="{32FB9093-8B59-4BE7-849E-965B192434E1}" srcOrd="0" destOrd="0" presId="urn:microsoft.com/office/officeart/2005/8/layout/hierarchy3"/>
    <dgm:cxn modelId="{4EA460CD-854B-44D1-B57C-EA848FDAD59E}" srcId="{A4E2959A-C32E-4F28-BF3F-2941ACA48851}" destId="{CDDCC129-FA2D-40BC-957A-E9E3264D7DA1}" srcOrd="2" destOrd="0" parTransId="{B80429D8-D237-41FD-9504-CCB1BC6FBA2D}" sibTransId="{BD7D8E3F-2C8C-4B50-AC52-3A6C585667B9}"/>
    <dgm:cxn modelId="{9DD425D1-4342-419F-A8E1-E94BDFDF1DF9}" type="presOf" srcId="{2B3EB21B-BB4F-45DB-9790-55C30806EFE8}" destId="{5200CADA-7C2A-40A9-9278-9CC174FAB1FE}" srcOrd="0" destOrd="0" presId="urn:microsoft.com/office/officeart/2005/8/layout/hierarchy3"/>
    <dgm:cxn modelId="{992E03E0-65B2-45B3-8BB3-CBC9AD04FA47}" srcId="{A4E2959A-C32E-4F28-BF3F-2941ACA48851}" destId="{739C47DC-DEE2-45A5-BF26-C23A1B353A5D}" srcOrd="1" destOrd="0" parTransId="{6C4E2CA4-D75C-4D85-A567-AF7C4CB4C88B}" sibTransId="{A080D309-6A0C-4F9B-BA8E-A95795795770}"/>
    <dgm:cxn modelId="{4206CCE9-8BA0-4586-9D21-EAD357D1AED6}" type="presOf" srcId="{577C8FB0-4403-4341-A8D0-820F382CD839}" destId="{BDCFDDF4-888E-4A3E-AD2D-EB92B17D3BAC}" srcOrd="0" destOrd="0" presId="urn:microsoft.com/office/officeart/2005/8/layout/hierarchy3"/>
    <dgm:cxn modelId="{E94B16EC-C94F-49DD-AD88-714B3C368876}" type="presOf" srcId="{53B98BDC-2702-4290-A785-6DD2E04340DA}" destId="{AD275800-2F7D-470A-930F-C26F2E28D8DC}" srcOrd="0" destOrd="0" presId="urn:microsoft.com/office/officeart/2005/8/layout/hierarchy3"/>
    <dgm:cxn modelId="{2583A9F8-E214-4D70-B635-4AC9D00962EC}" type="presOf" srcId="{527343B7-D528-4A3F-BB56-781A78EC7074}" destId="{C0527B3F-24A8-4F9F-96DD-8F993ED16879}" srcOrd="0" destOrd="0" presId="urn:microsoft.com/office/officeart/2005/8/layout/hierarchy3"/>
    <dgm:cxn modelId="{021164F9-92E0-457C-9384-642F0801CB01}" type="presOf" srcId="{EE9A75E9-7B6A-47B2-8EBE-58522E08013C}" destId="{BDBD7D65-6312-49E9-8F44-91C438EA01B1}" srcOrd="0" destOrd="0" presId="urn:microsoft.com/office/officeart/2005/8/layout/hierarchy3"/>
    <dgm:cxn modelId="{16D550FB-4710-4865-8A48-DFD253C9DD2C}" type="presOf" srcId="{0C4B4448-2D27-4924-9172-9EBE8B745A86}" destId="{4561EE06-9C91-441D-A440-0B84C2C4979C}" srcOrd="0" destOrd="0" presId="urn:microsoft.com/office/officeart/2005/8/layout/hierarchy3"/>
    <dgm:cxn modelId="{43535EFF-C5F9-4E36-8A93-23291D57AF9A}" type="presOf" srcId="{A6810A18-F13C-498D-A606-481A62024273}" destId="{5658A445-6DD2-4643-BD76-E00C48A02194}" srcOrd="0" destOrd="0" presId="urn:microsoft.com/office/officeart/2005/8/layout/hierarchy3"/>
    <dgm:cxn modelId="{EA7B5B1C-A671-4CC5-BD45-67645E98C671}" type="presParOf" srcId="{BDCFDDF4-888E-4A3E-AD2D-EB92B17D3BAC}" destId="{ADAF6DA5-3996-4BDE-8D17-A2DD47FEA386}" srcOrd="0" destOrd="0" presId="urn:microsoft.com/office/officeart/2005/8/layout/hierarchy3"/>
    <dgm:cxn modelId="{B694B327-CB17-4192-90DB-A1A25AB0573C}" type="presParOf" srcId="{ADAF6DA5-3996-4BDE-8D17-A2DD47FEA386}" destId="{7A477FB7-51D9-45C3-BF5F-521D2FF6FE2D}" srcOrd="0" destOrd="0" presId="urn:microsoft.com/office/officeart/2005/8/layout/hierarchy3"/>
    <dgm:cxn modelId="{B64C4EA1-2CFC-4AA7-BA9C-4FA6B468AB3A}" type="presParOf" srcId="{7A477FB7-51D9-45C3-BF5F-521D2FF6FE2D}" destId="{85FC16C0-00BA-46DF-BA65-A07DB8F978DF}" srcOrd="0" destOrd="0" presId="urn:microsoft.com/office/officeart/2005/8/layout/hierarchy3"/>
    <dgm:cxn modelId="{016C47BB-9683-43AB-B274-806AB951C3C3}" type="presParOf" srcId="{7A477FB7-51D9-45C3-BF5F-521D2FF6FE2D}" destId="{8078FB8B-A24C-4946-A7E0-ADD89E1ACC5C}" srcOrd="1" destOrd="0" presId="urn:microsoft.com/office/officeart/2005/8/layout/hierarchy3"/>
    <dgm:cxn modelId="{71FE9021-D2D0-4201-8A6E-8F82A257C28C}" type="presParOf" srcId="{ADAF6DA5-3996-4BDE-8D17-A2DD47FEA386}" destId="{23DEE83E-1CB1-4261-A614-5B0F0B13BE66}" srcOrd="1" destOrd="0" presId="urn:microsoft.com/office/officeart/2005/8/layout/hierarchy3"/>
    <dgm:cxn modelId="{414BA314-5A2D-412E-86E0-56AE0D3142A0}" type="presParOf" srcId="{23DEE83E-1CB1-4261-A614-5B0F0B13BE66}" destId="{592A1D6F-0B31-4134-8245-79E31B874968}" srcOrd="0" destOrd="0" presId="urn:microsoft.com/office/officeart/2005/8/layout/hierarchy3"/>
    <dgm:cxn modelId="{D9BA8747-15DA-4C98-AE2B-7B3010657784}" type="presParOf" srcId="{23DEE83E-1CB1-4261-A614-5B0F0B13BE66}" destId="{5200CADA-7C2A-40A9-9278-9CC174FAB1FE}" srcOrd="1" destOrd="0" presId="urn:microsoft.com/office/officeart/2005/8/layout/hierarchy3"/>
    <dgm:cxn modelId="{EF54E746-B734-4AEE-A11A-F819E7B953C4}" type="presParOf" srcId="{23DEE83E-1CB1-4261-A614-5B0F0B13BE66}" destId="{6495AE73-F725-48F4-9849-F0FE6FCC4C60}" srcOrd="2" destOrd="0" presId="urn:microsoft.com/office/officeart/2005/8/layout/hierarchy3"/>
    <dgm:cxn modelId="{2282DE5A-FA52-46EA-9BAB-B903C0507094}" type="presParOf" srcId="{23DEE83E-1CB1-4261-A614-5B0F0B13BE66}" destId="{6BE8E329-FBC1-4647-A42B-D7C962FBAEBF}" srcOrd="3" destOrd="0" presId="urn:microsoft.com/office/officeart/2005/8/layout/hierarchy3"/>
    <dgm:cxn modelId="{76871730-851E-48AE-8C22-9A147122DEB1}" type="presParOf" srcId="{23DEE83E-1CB1-4261-A614-5B0F0B13BE66}" destId="{F30D477C-4F10-4918-834F-505CB10CD77E}" srcOrd="4" destOrd="0" presId="urn:microsoft.com/office/officeart/2005/8/layout/hierarchy3"/>
    <dgm:cxn modelId="{10D8442B-BA9F-4983-A04E-4E4152C142C5}" type="presParOf" srcId="{23DEE83E-1CB1-4261-A614-5B0F0B13BE66}" destId="{E6339A70-5906-453B-9C92-AF84E669FABF}" srcOrd="5" destOrd="0" presId="urn:microsoft.com/office/officeart/2005/8/layout/hierarchy3"/>
    <dgm:cxn modelId="{9A34CCC3-F9D6-4931-BEC7-C47740A98190}" type="presParOf" srcId="{BDCFDDF4-888E-4A3E-AD2D-EB92B17D3BAC}" destId="{E9402DE2-F435-4F03-8C57-1377B8531F3C}" srcOrd="1" destOrd="0" presId="urn:microsoft.com/office/officeart/2005/8/layout/hierarchy3"/>
    <dgm:cxn modelId="{DD1DE8BE-D7B5-4664-A704-DE00E90877F3}" type="presParOf" srcId="{E9402DE2-F435-4F03-8C57-1377B8531F3C}" destId="{0DAFE1E9-3853-4682-BDA3-7C67E1D817E2}" srcOrd="0" destOrd="0" presId="urn:microsoft.com/office/officeart/2005/8/layout/hierarchy3"/>
    <dgm:cxn modelId="{091ACC0D-E3E0-489B-A459-95372799B7C6}" type="presParOf" srcId="{0DAFE1E9-3853-4682-BDA3-7C67E1D817E2}" destId="{CD5CCCAF-BFB0-4A78-A501-B4E8ED56C532}" srcOrd="0" destOrd="0" presId="urn:microsoft.com/office/officeart/2005/8/layout/hierarchy3"/>
    <dgm:cxn modelId="{1AE27CF1-6058-432A-90BA-15C2727A171A}" type="presParOf" srcId="{0DAFE1E9-3853-4682-BDA3-7C67E1D817E2}" destId="{10D02290-E5AA-44B5-BBE6-0F40E29A380D}" srcOrd="1" destOrd="0" presId="urn:microsoft.com/office/officeart/2005/8/layout/hierarchy3"/>
    <dgm:cxn modelId="{DC98F940-F1CE-410A-8FA2-0A1ECBA566D6}" type="presParOf" srcId="{E9402DE2-F435-4F03-8C57-1377B8531F3C}" destId="{2AD2FC0E-3066-4194-B362-E5710385620B}" srcOrd="1" destOrd="0" presId="urn:microsoft.com/office/officeart/2005/8/layout/hierarchy3"/>
    <dgm:cxn modelId="{2CFD4892-DCB6-4E85-B2AA-112F4D64A429}" type="presParOf" srcId="{2AD2FC0E-3066-4194-B362-E5710385620B}" destId="{4DD60A6E-A5A3-4413-B362-D70341A52F5A}" srcOrd="0" destOrd="0" presId="urn:microsoft.com/office/officeart/2005/8/layout/hierarchy3"/>
    <dgm:cxn modelId="{13431736-7CF6-46FF-B4C6-4CA723E648F9}" type="presParOf" srcId="{2AD2FC0E-3066-4194-B362-E5710385620B}" destId="{5658A445-6DD2-4643-BD76-E00C48A02194}" srcOrd="1" destOrd="0" presId="urn:microsoft.com/office/officeart/2005/8/layout/hierarchy3"/>
    <dgm:cxn modelId="{CFDFC243-B689-4712-AE10-6960A1150C24}" type="presParOf" srcId="{2AD2FC0E-3066-4194-B362-E5710385620B}" destId="{32FB9093-8B59-4BE7-849E-965B192434E1}" srcOrd="2" destOrd="0" presId="urn:microsoft.com/office/officeart/2005/8/layout/hierarchy3"/>
    <dgm:cxn modelId="{5D8D6502-C345-4913-A795-6AAA569E02F8}" type="presParOf" srcId="{2AD2FC0E-3066-4194-B362-E5710385620B}" destId="{BE003578-9ADF-415C-8913-D7752BF9C637}" srcOrd="3" destOrd="0" presId="urn:microsoft.com/office/officeart/2005/8/layout/hierarchy3"/>
    <dgm:cxn modelId="{1E7E0289-CAEA-47E8-B1FD-20AC222B97E5}" type="presParOf" srcId="{2AD2FC0E-3066-4194-B362-E5710385620B}" destId="{28D0A142-179E-4A30-AFFF-4CAA5F940A0A}" srcOrd="4" destOrd="0" presId="urn:microsoft.com/office/officeart/2005/8/layout/hierarchy3"/>
    <dgm:cxn modelId="{96868FBF-5136-4B2E-BAEE-A63E0BD23058}" type="presParOf" srcId="{2AD2FC0E-3066-4194-B362-E5710385620B}" destId="{BDBD7D65-6312-49E9-8F44-91C438EA01B1}" srcOrd="5" destOrd="0" presId="urn:microsoft.com/office/officeart/2005/8/layout/hierarchy3"/>
    <dgm:cxn modelId="{DA65C15F-0D99-49C2-A015-11311D806BAB}" type="presParOf" srcId="{BDCFDDF4-888E-4A3E-AD2D-EB92B17D3BAC}" destId="{2388A798-7B95-464A-A679-263A042F452E}" srcOrd="2" destOrd="0" presId="urn:microsoft.com/office/officeart/2005/8/layout/hierarchy3"/>
    <dgm:cxn modelId="{9029CFB4-78F2-42E2-AE30-24D24A532CAC}" type="presParOf" srcId="{2388A798-7B95-464A-A679-263A042F452E}" destId="{5CE996C9-592A-45C5-923C-25CABAAFD5A4}" srcOrd="0" destOrd="0" presId="urn:microsoft.com/office/officeart/2005/8/layout/hierarchy3"/>
    <dgm:cxn modelId="{9E005578-F737-45F1-A98E-9EF7D38D22DC}" type="presParOf" srcId="{5CE996C9-592A-45C5-923C-25CABAAFD5A4}" destId="{760515D4-A76C-4CF2-A368-17C9896ED483}" srcOrd="0" destOrd="0" presId="urn:microsoft.com/office/officeart/2005/8/layout/hierarchy3"/>
    <dgm:cxn modelId="{FBB135E1-68F9-41E0-B53E-68E881E04C53}" type="presParOf" srcId="{5CE996C9-592A-45C5-923C-25CABAAFD5A4}" destId="{62329B0F-FD0F-4B9B-A90D-5D3B83DA0002}" srcOrd="1" destOrd="0" presId="urn:microsoft.com/office/officeart/2005/8/layout/hierarchy3"/>
    <dgm:cxn modelId="{0E895D09-39F9-48C7-A7D7-35E8E4CF9DB4}" type="presParOf" srcId="{2388A798-7B95-464A-A679-263A042F452E}" destId="{41B6290D-6177-4024-85B2-2932979AE1F4}" srcOrd="1" destOrd="0" presId="urn:microsoft.com/office/officeart/2005/8/layout/hierarchy3"/>
    <dgm:cxn modelId="{FB57C6AE-144D-43A7-A60B-61300CCE75B4}" type="presParOf" srcId="{41B6290D-6177-4024-85B2-2932979AE1F4}" destId="{8601793A-7B3E-4036-989B-776A1A2A521D}" srcOrd="0" destOrd="0" presId="urn:microsoft.com/office/officeart/2005/8/layout/hierarchy3"/>
    <dgm:cxn modelId="{C60E9D07-244D-4EB1-A5DF-B28B6631A149}" type="presParOf" srcId="{41B6290D-6177-4024-85B2-2932979AE1F4}" destId="{AD275800-2F7D-470A-930F-C26F2E28D8DC}" srcOrd="1" destOrd="0" presId="urn:microsoft.com/office/officeart/2005/8/layout/hierarchy3"/>
    <dgm:cxn modelId="{42BB9604-D813-40FA-89A8-244B1B2E9FA0}" type="presParOf" srcId="{41B6290D-6177-4024-85B2-2932979AE1F4}" destId="{4561EE06-9C91-441D-A440-0B84C2C4979C}" srcOrd="2" destOrd="0" presId="urn:microsoft.com/office/officeart/2005/8/layout/hierarchy3"/>
    <dgm:cxn modelId="{41C37E71-C62D-4EA6-8E2C-C14ACD3E4923}" type="presParOf" srcId="{41B6290D-6177-4024-85B2-2932979AE1F4}" destId="{9E642F3E-A565-4AE2-9D54-4F536E49167E}" srcOrd="3" destOrd="0" presId="urn:microsoft.com/office/officeart/2005/8/layout/hierarchy3"/>
    <dgm:cxn modelId="{0CD0B165-4F06-45DE-A336-7E5810329AAD}" type="presParOf" srcId="{41B6290D-6177-4024-85B2-2932979AE1F4}" destId="{69A98BC6-2D2B-4C29-BEB4-DFC4710CFFCC}" srcOrd="4" destOrd="0" presId="urn:microsoft.com/office/officeart/2005/8/layout/hierarchy3"/>
    <dgm:cxn modelId="{DC55A55E-6D69-43DD-99AF-DB46AA90B440}" type="presParOf" srcId="{41B6290D-6177-4024-85B2-2932979AE1F4}" destId="{C0527B3F-24A8-4F9F-96DD-8F993ED16879}"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C16C0-00BA-46DF-BA65-A07DB8F978DF}">
      <dsp:nvSpPr>
        <dsp:cNvPr id="0" name=""/>
        <dsp:cNvSpPr/>
      </dsp:nvSpPr>
      <dsp:spPr>
        <a:xfrm>
          <a:off x="908600" y="1053"/>
          <a:ext cx="1999028" cy="999514"/>
        </a:xfrm>
        <a:prstGeom prst="roundRect">
          <a:avLst>
            <a:gd name="adj" fmla="val 10000"/>
          </a:avLst>
        </a:prstGeom>
        <a:solidFill>
          <a:srgbClr val="870C26"/>
        </a:solidFill>
        <a:ln>
          <a:solidFill>
            <a:srgbClr val="870C26"/>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solidFill>
                <a:prstClr val="white"/>
              </a:solidFill>
              <a:latin typeface="Calibri" panose="020F0502020204030204"/>
              <a:ea typeface="+mn-ea"/>
              <a:cs typeface="+mn-cs"/>
            </a:rPr>
            <a:t>Education</a:t>
          </a:r>
        </a:p>
      </dsp:txBody>
      <dsp:txXfrm>
        <a:off x="937875" y="30328"/>
        <a:ext cx="1940478" cy="940964"/>
      </dsp:txXfrm>
    </dsp:sp>
    <dsp:sp modelId="{B2B8DAF4-D287-4C0E-881F-FE8CFF30FF9D}">
      <dsp:nvSpPr>
        <dsp:cNvPr id="0" name=""/>
        <dsp:cNvSpPr/>
      </dsp:nvSpPr>
      <dsp:spPr>
        <a:xfrm>
          <a:off x="1108503" y="1000567"/>
          <a:ext cx="199902" cy="749635"/>
        </a:xfrm>
        <a:custGeom>
          <a:avLst/>
          <a:gdLst/>
          <a:ahLst/>
          <a:cxnLst/>
          <a:rect l="0" t="0" r="0" b="0"/>
          <a:pathLst>
            <a:path>
              <a:moveTo>
                <a:pt x="0" y="0"/>
              </a:moveTo>
              <a:lnTo>
                <a:pt x="0" y="749635"/>
              </a:lnTo>
              <a:lnTo>
                <a:pt x="199902" y="74963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14D660-BE20-4E9A-A892-45EA381804B9}">
      <dsp:nvSpPr>
        <dsp:cNvPr id="0" name=""/>
        <dsp:cNvSpPr/>
      </dsp:nvSpPr>
      <dsp:spPr>
        <a:xfrm>
          <a:off x="1308406" y="1250446"/>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far to people need to travel?</a:t>
          </a:r>
        </a:p>
      </dsp:txBody>
      <dsp:txXfrm>
        <a:off x="1337681" y="1279721"/>
        <a:ext cx="1540672" cy="940964"/>
      </dsp:txXfrm>
    </dsp:sp>
    <dsp:sp modelId="{A3AB4934-1F7D-4C65-9392-224022178142}">
      <dsp:nvSpPr>
        <dsp:cNvPr id="0" name=""/>
        <dsp:cNvSpPr/>
      </dsp:nvSpPr>
      <dsp:spPr>
        <a:xfrm>
          <a:off x="1108503" y="1000567"/>
          <a:ext cx="199902" cy="1999028"/>
        </a:xfrm>
        <a:custGeom>
          <a:avLst/>
          <a:gdLst/>
          <a:ahLst/>
          <a:cxnLst/>
          <a:rect l="0" t="0" r="0" b="0"/>
          <a:pathLst>
            <a:path>
              <a:moveTo>
                <a:pt x="0" y="0"/>
              </a:moveTo>
              <a:lnTo>
                <a:pt x="0" y="1999028"/>
              </a:lnTo>
              <a:lnTo>
                <a:pt x="199902" y="199902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B507DA-AD5E-425B-BA36-ACF79654C4E3}">
      <dsp:nvSpPr>
        <dsp:cNvPr id="0" name=""/>
        <dsp:cNvSpPr/>
      </dsp:nvSpPr>
      <dsp:spPr>
        <a:xfrm>
          <a:off x="1308406" y="2499839"/>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What are the needs of adults?</a:t>
          </a:r>
        </a:p>
      </dsp:txBody>
      <dsp:txXfrm>
        <a:off x="1337681" y="2529114"/>
        <a:ext cx="1540672" cy="940964"/>
      </dsp:txXfrm>
    </dsp:sp>
    <dsp:sp modelId="{43F33F6F-158C-4505-B2DD-1EFFCCE66EF6}">
      <dsp:nvSpPr>
        <dsp:cNvPr id="0" name=""/>
        <dsp:cNvSpPr/>
      </dsp:nvSpPr>
      <dsp:spPr>
        <a:xfrm>
          <a:off x="1108503" y="1000567"/>
          <a:ext cx="199902" cy="3248421"/>
        </a:xfrm>
        <a:custGeom>
          <a:avLst/>
          <a:gdLst/>
          <a:ahLst/>
          <a:cxnLst/>
          <a:rect l="0" t="0" r="0" b="0"/>
          <a:pathLst>
            <a:path>
              <a:moveTo>
                <a:pt x="0" y="0"/>
              </a:moveTo>
              <a:lnTo>
                <a:pt x="0" y="3248421"/>
              </a:lnTo>
              <a:lnTo>
                <a:pt x="199902" y="324842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DBFCEB-D533-4FCF-9CC9-C9D64F43B113}">
      <dsp:nvSpPr>
        <dsp:cNvPr id="0" name=""/>
        <dsp:cNvSpPr/>
      </dsp:nvSpPr>
      <dsp:spPr>
        <a:xfrm>
          <a:off x="1308406" y="3749232"/>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are school children performing?</a:t>
          </a:r>
        </a:p>
      </dsp:txBody>
      <dsp:txXfrm>
        <a:off x="1337681" y="3778507"/>
        <a:ext cx="1540672" cy="940964"/>
      </dsp:txXfrm>
    </dsp:sp>
    <dsp:sp modelId="{CD5CCCAF-BFB0-4A78-A501-B4E8ED56C532}">
      <dsp:nvSpPr>
        <dsp:cNvPr id="0" name=""/>
        <dsp:cNvSpPr/>
      </dsp:nvSpPr>
      <dsp:spPr>
        <a:xfrm>
          <a:off x="3407385" y="1053"/>
          <a:ext cx="1999028" cy="999514"/>
        </a:xfrm>
        <a:prstGeom prst="roundRect">
          <a:avLst>
            <a:gd name="adj" fmla="val 10000"/>
          </a:avLst>
        </a:prstGeom>
        <a:solidFill>
          <a:srgbClr val="870C2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Health</a:t>
          </a:r>
        </a:p>
      </dsp:txBody>
      <dsp:txXfrm>
        <a:off x="3436660" y="30328"/>
        <a:ext cx="1940478" cy="940964"/>
      </dsp:txXfrm>
    </dsp:sp>
    <dsp:sp modelId="{20529C1D-178C-4260-8D7A-C10E10A1051C}">
      <dsp:nvSpPr>
        <dsp:cNvPr id="0" name=""/>
        <dsp:cNvSpPr/>
      </dsp:nvSpPr>
      <dsp:spPr>
        <a:xfrm>
          <a:off x="3607288" y="1000567"/>
          <a:ext cx="199902" cy="749635"/>
        </a:xfrm>
        <a:custGeom>
          <a:avLst/>
          <a:gdLst/>
          <a:ahLst/>
          <a:cxnLst/>
          <a:rect l="0" t="0" r="0" b="0"/>
          <a:pathLst>
            <a:path>
              <a:moveTo>
                <a:pt x="0" y="0"/>
              </a:moveTo>
              <a:lnTo>
                <a:pt x="0" y="749635"/>
              </a:lnTo>
              <a:lnTo>
                <a:pt x="199902" y="74963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97A0E5-17CA-4BE4-97C6-A9C5567BD17B}">
      <dsp:nvSpPr>
        <dsp:cNvPr id="0" name=""/>
        <dsp:cNvSpPr/>
      </dsp:nvSpPr>
      <dsp:spPr>
        <a:xfrm>
          <a:off x="3807191" y="1250446"/>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long are people living?</a:t>
          </a:r>
        </a:p>
      </dsp:txBody>
      <dsp:txXfrm>
        <a:off x="3836466" y="1279721"/>
        <a:ext cx="1540672" cy="940964"/>
      </dsp:txXfrm>
    </dsp:sp>
    <dsp:sp modelId="{AB0A6DA6-BDD9-4DC4-96E0-AF6244FEF0B3}">
      <dsp:nvSpPr>
        <dsp:cNvPr id="0" name=""/>
        <dsp:cNvSpPr/>
      </dsp:nvSpPr>
      <dsp:spPr>
        <a:xfrm>
          <a:off x="3607288" y="1000567"/>
          <a:ext cx="199902" cy="1999028"/>
        </a:xfrm>
        <a:custGeom>
          <a:avLst/>
          <a:gdLst/>
          <a:ahLst/>
          <a:cxnLst/>
          <a:rect l="0" t="0" r="0" b="0"/>
          <a:pathLst>
            <a:path>
              <a:moveTo>
                <a:pt x="0" y="0"/>
              </a:moveTo>
              <a:lnTo>
                <a:pt x="0" y="1999028"/>
              </a:lnTo>
              <a:lnTo>
                <a:pt x="199902" y="199902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704F50-2950-4F9A-903D-EA2F633FC5BE}">
      <dsp:nvSpPr>
        <dsp:cNvPr id="0" name=""/>
        <dsp:cNvSpPr/>
      </dsp:nvSpPr>
      <dsp:spPr>
        <a:xfrm>
          <a:off x="3807191" y="2499839"/>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well are people living?</a:t>
          </a:r>
        </a:p>
      </dsp:txBody>
      <dsp:txXfrm>
        <a:off x="3836466" y="2529114"/>
        <a:ext cx="1540672" cy="940964"/>
      </dsp:txXfrm>
    </dsp:sp>
    <dsp:sp modelId="{5BAF4F4E-2BF2-4ABB-A98E-9FD2EC62F63A}">
      <dsp:nvSpPr>
        <dsp:cNvPr id="0" name=""/>
        <dsp:cNvSpPr/>
      </dsp:nvSpPr>
      <dsp:spPr>
        <a:xfrm>
          <a:off x="3607288" y="1000567"/>
          <a:ext cx="199902" cy="3248421"/>
        </a:xfrm>
        <a:custGeom>
          <a:avLst/>
          <a:gdLst/>
          <a:ahLst/>
          <a:cxnLst/>
          <a:rect l="0" t="0" r="0" b="0"/>
          <a:pathLst>
            <a:path>
              <a:moveTo>
                <a:pt x="0" y="0"/>
              </a:moveTo>
              <a:lnTo>
                <a:pt x="0" y="3248421"/>
              </a:lnTo>
              <a:lnTo>
                <a:pt x="199902" y="324842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28D7C0-4EAD-4E17-93E4-3899878D020F}">
      <dsp:nvSpPr>
        <dsp:cNvPr id="0" name=""/>
        <dsp:cNvSpPr/>
      </dsp:nvSpPr>
      <dsp:spPr>
        <a:xfrm>
          <a:off x="3807191" y="3749232"/>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many people have a long-term illness?</a:t>
          </a:r>
        </a:p>
      </dsp:txBody>
      <dsp:txXfrm>
        <a:off x="3836466" y="3778507"/>
        <a:ext cx="1540672" cy="940964"/>
      </dsp:txXfrm>
    </dsp:sp>
    <dsp:sp modelId="{760515D4-A76C-4CF2-A368-17C9896ED483}">
      <dsp:nvSpPr>
        <dsp:cNvPr id="0" name=""/>
        <dsp:cNvSpPr/>
      </dsp:nvSpPr>
      <dsp:spPr>
        <a:xfrm>
          <a:off x="5906171" y="1053"/>
          <a:ext cx="1999028" cy="999514"/>
        </a:xfrm>
        <a:prstGeom prst="roundRect">
          <a:avLst>
            <a:gd name="adj" fmla="val 10000"/>
          </a:avLst>
        </a:prstGeom>
        <a:solidFill>
          <a:srgbClr val="870C2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Relationships &amp; Trust</a:t>
          </a:r>
        </a:p>
      </dsp:txBody>
      <dsp:txXfrm>
        <a:off x="5935446" y="30328"/>
        <a:ext cx="1940478" cy="940964"/>
      </dsp:txXfrm>
    </dsp:sp>
    <dsp:sp modelId="{9F84543B-8A5E-4C1E-B20A-E8CA47AD739C}">
      <dsp:nvSpPr>
        <dsp:cNvPr id="0" name=""/>
        <dsp:cNvSpPr/>
      </dsp:nvSpPr>
      <dsp:spPr>
        <a:xfrm>
          <a:off x="6106074" y="1000567"/>
          <a:ext cx="199902" cy="749635"/>
        </a:xfrm>
        <a:custGeom>
          <a:avLst/>
          <a:gdLst/>
          <a:ahLst/>
          <a:cxnLst/>
          <a:rect l="0" t="0" r="0" b="0"/>
          <a:pathLst>
            <a:path>
              <a:moveTo>
                <a:pt x="0" y="0"/>
              </a:moveTo>
              <a:lnTo>
                <a:pt x="0" y="749635"/>
              </a:lnTo>
              <a:lnTo>
                <a:pt x="199902" y="74963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68A0C-C065-4274-BCB6-45E6CCCCC416}">
      <dsp:nvSpPr>
        <dsp:cNvPr id="0" name=""/>
        <dsp:cNvSpPr/>
      </dsp:nvSpPr>
      <dsp:spPr>
        <a:xfrm>
          <a:off x="6305976" y="1250446"/>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What is the crime rate?</a:t>
          </a:r>
        </a:p>
      </dsp:txBody>
      <dsp:txXfrm>
        <a:off x="6335251" y="1279721"/>
        <a:ext cx="1540672" cy="940964"/>
      </dsp:txXfrm>
    </dsp:sp>
    <dsp:sp modelId="{8FA79D7F-61A4-4162-888C-CBF43DA21022}">
      <dsp:nvSpPr>
        <dsp:cNvPr id="0" name=""/>
        <dsp:cNvSpPr/>
      </dsp:nvSpPr>
      <dsp:spPr>
        <a:xfrm>
          <a:off x="6106074" y="1000567"/>
          <a:ext cx="199902" cy="2093777"/>
        </a:xfrm>
        <a:custGeom>
          <a:avLst/>
          <a:gdLst/>
          <a:ahLst/>
          <a:cxnLst/>
          <a:rect l="0" t="0" r="0" b="0"/>
          <a:pathLst>
            <a:path>
              <a:moveTo>
                <a:pt x="0" y="0"/>
              </a:moveTo>
              <a:lnTo>
                <a:pt x="0" y="2093777"/>
              </a:lnTo>
              <a:lnTo>
                <a:pt x="199902" y="209377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893CD-16D5-4B3D-9BC6-94C54A530B5C}">
      <dsp:nvSpPr>
        <dsp:cNvPr id="0" name=""/>
        <dsp:cNvSpPr/>
      </dsp:nvSpPr>
      <dsp:spPr>
        <a:xfrm>
          <a:off x="6305976" y="2499839"/>
          <a:ext cx="1599222" cy="118901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many people older people are living alone?</a:t>
          </a:r>
        </a:p>
      </dsp:txBody>
      <dsp:txXfrm>
        <a:off x="6340801" y="2534664"/>
        <a:ext cx="1529572" cy="1119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C16C0-00BA-46DF-BA65-A07DB8F978DF}">
      <dsp:nvSpPr>
        <dsp:cNvPr id="0" name=""/>
        <dsp:cNvSpPr/>
      </dsp:nvSpPr>
      <dsp:spPr>
        <a:xfrm>
          <a:off x="908600" y="1053"/>
          <a:ext cx="1999028" cy="999514"/>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Equality</a:t>
          </a:r>
        </a:p>
      </dsp:txBody>
      <dsp:txXfrm>
        <a:off x="937875" y="30328"/>
        <a:ext cx="1940478" cy="940964"/>
      </dsp:txXfrm>
    </dsp:sp>
    <dsp:sp modelId="{E9F4D302-24AA-46E6-B14B-F4E10080ECCB}">
      <dsp:nvSpPr>
        <dsp:cNvPr id="0" name=""/>
        <dsp:cNvSpPr/>
      </dsp:nvSpPr>
      <dsp:spPr>
        <a:xfrm>
          <a:off x="1108503" y="1000567"/>
          <a:ext cx="199902" cy="749635"/>
        </a:xfrm>
        <a:custGeom>
          <a:avLst/>
          <a:gdLst/>
          <a:ahLst/>
          <a:cxnLst/>
          <a:rect l="0" t="0" r="0" b="0"/>
          <a:pathLst>
            <a:path>
              <a:moveTo>
                <a:pt x="0" y="0"/>
              </a:moveTo>
              <a:lnTo>
                <a:pt x="0" y="749635"/>
              </a:lnTo>
              <a:lnTo>
                <a:pt x="199902" y="749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6A5AAC-8785-4BAC-82AF-108C3A83B027}">
      <dsp:nvSpPr>
        <dsp:cNvPr id="0" name=""/>
        <dsp:cNvSpPr/>
      </dsp:nvSpPr>
      <dsp:spPr>
        <a:xfrm>
          <a:off x="1308406" y="1250446"/>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Are houses affordable?</a:t>
          </a:r>
        </a:p>
      </dsp:txBody>
      <dsp:txXfrm>
        <a:off x="1337681" y="1279721"/>
        <a:ext cx="1540672" cy="940964"/>
      </dsp:txXfrm>
    </dsp:sp>
    <dsp:sp modelId="{6E450474-2F28-46B9-9ED1-A572975A81A5}">
      <dsp:nvSpPr>
        <dsp:cNvPr id="0" name=""/>
        <dsp:cNvSpPr/>
      </dsp:nvSpPr>
      <dsp:spPr>
        <a:xfrm>
          <a:off x="1108503" y="1000567"/>
          <a:ext cx="199902" cy="1999028"/>
        </a:xfrm>
        <a:custGeom>
          <a:avLst/>
          <a:gdLst/>
          <a:ahLst/>
          <a:cxnLst/>
          <a:rect l="0" t="0" r="0" b="0"/>
          <a:pathLst>
            <a:path>
              <a:moveTo>
                <a:pt x="0" y="0"/>
              </a:moveTo>
              <a:lnTo>
                <a:pt x="0" y="1999028"/>
              </a:lnTo>
              <a:lnTo>
                <a:pt x="199902" y="199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1F5BE0-387A-4464-939C-22E3617C5A5A}">
      <dsp:nvSpPr>
        <dsp:cNvPr id="0" name=""/>
        <dsp:cNvSpPr/>
      </dsp:nvSpPr>
      <dsp:spPr>
        <a:xfrm>
          <a:off x="1308406" y="2499839"/>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Is the income of residents similar?</a:t>
          </a:r>
        </a:p>
      </dsp:txBody>
      <dsp:txXfrm>
        <a:off x="1337681" y="2529114"/>
        <a:ext cx="1540672" cy="940964"/>
      </dsp:txXfrm>
    </dsp:sp>
    <dsp:sp modelId="{A49B5703-94BD-4B5C-A76E-68C1F07C43B0}">
      <dsp:nvSpPr>
        <dsp:cNvPr id="0" name=""/>
        <dsp:cNvSpPr/>
      </dsp:nvSpPr>
      <dsp:spPr>
        <a:xfrm>
          <a:off x="1108503" y="1000567"/>
          <a:ext cx="199902" cy="3248421"/>
        </a:xfrm>
        <a:custGeom>
          <a:avLst/>
          <a:gdLst/>
          <a:ahLst/>
          <a:cxnLst/>
          <a:rect l="0" t="0" r="0" b="0"/>
          <a:pathLst>
            <a:path>
              <a:moveTo>
                <a:pt x="0" y="0"/>
              </a:moveTo>
              <a:lnTo>
                <a:pt x="0" y="3248421"/>
              </a:lnTo>
              <a:lnTo>
                <a:pt x="199902" y="3248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B6B0EA-AFAA-45FF-9DB0-420149F2BB77}">
      <dsp:nvSpPr>
        <dsp:cNvPr id="0" name=""/>
        <dsp:cNvSpPr/>
      </dsp:nvSpPr>
      <dsp:spPr>
        <a:xfrm>
          <a:off x="1308406" y="3749232"/>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Are some areas wealthier than others?</a:t>
          </a:r>
        </a:p>
      </dsp:txBody>
      <dsp:txXfrm>
        <a:off x="1337681" y="3778507"/>
        <a:ext cx="1540672" cy="940964"/>
      </dsp:txXfrm>
    </dsp:sp>
    <dsp:sp modelId="{CD5CCCAF-BFB0-4A78-A501-B4E8ED56C532}">
      <dsp:nvSpPr>
        <dsp:cNvPr id="0" name=""/>
        <dsp:cNvSpPr/>
      </dsp:nvSpPr>
      <dsp:spPr>
        <a:xfrm>
          <a:off x="3407385" y="1053"/>
          <a:ext cx="1999028" cy="999514"/>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Economy</a:t>
          </a:r>
        </a:p>
      </dsp:txBody>
      <dsp:txXfrm>
        <a:off x="3436660" y="30328"/>
        <a:ext cx="1940478" cy="940964"/>
      </dsp:txXfrm>
    </dsp:sp>
    <dsp:sp modelId="{4DD60A6E-A5A3-4413-B362-D70341A52F5A}">
      <dsp:nvSpPr>
        <dsp:cNvPr id="0" name=""/>
        <dsp:cNvSpPr/>
      </dsp:nvSpPr>
      <dsp:spPr>
        <a:xfrm>
          <a:off x="3607288" y="1000567"/>
          <a:ext cx="199902" cy="749635"/>
        </a:xfrm>
        <a:custGeom>
          <a:avLst/>
          <a:gdLst/>
          <a:ahLst/>
          <a:cxnLst/>
          <a:rect l="0" t="0" r="0" b="0"/>
          <a:pathLst>
            <a:path>
              <a:moveTo>
                <a:pt x="0" y="0"/>
              </a:moveTo>
              <a:lnTo>
                <a:pt x="0" y="749635"/>
              </a:lnTo>
              <a:lnTo>
                <a:pt x="199902" y="749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58A445-6DD2-4643-BD76-E00C48A02194}">
      <dsp:nvSpPr>
        <dsp:cNvPr id="0" name=""/>
        <dsp:cNvSpPr/>
      </dsp:nvSpPr>
      <dsp:spPr>
        <a:xfrm>
          <a:off x="3807191" y="1250446"/>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many working age people are unemployed?</a:t>
          </a:r>
        </a:p>
      </dsp:txBody>
      <dsp:txXfrm>
        <a:off x="3836466" y="1279721"/>
        <a:ext cx="1540672" cy="940964"/>
      </dsp:txXfrm>
    </dsp:sp>
    <dsp:sp modelId="{32FB9093-8B59-4BE7-849E-965B192434E1}">
      <dsp:nvSpPr>
        <dsp:cNvPr id="0" name=""/>
        <dsp:cNvSpPr/>
      </dsp:nvSpPr>
      <dsp:spPr>
        <a:xfrm>
          <a:off x="3607288" y="1000567"/>
          <a:ext cx="199902" cy="1999028"/>
        </a:xfrm>
        <a:custGeom>
          <a:avLst/>
          <a:gdLst/>
          <a:ahLst/>
          <a:cxnLst/>
          <a:rect l="0" t="0" r="0" b="0"/>
          <a:pathLst>
            <a:path>
              <a:moveTo>
                <a:pt x="0" y="0"/>
              </a:moveTo>
              <a:lnTo>
                <a:pt x="0" y="1999028"/>
              </a:lnTo>
              <a:lnTo>
                <a:pt x="199902" y="199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003578-9ADF-415C-8913-D7752BF9C637}">
      <dsp:nvSpPr>
        <dsp:cNvPr id="0" name=""/>
        <dsp:cNvSpPr/>
      </dsp:nvSpPr>
      <dsp:spPr>
        <a:xfrm>
          <a:off x="3807191" y="2499839"/>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What’s the medium income?</a:t>
          </a:r>
        </a:p>
      </dsp:txBody>
      <dsp:txXfrm>
        <a:off x="3836466" y="2529114"/>
        <a:ext cx="1540672" cy="940964"/>
      </dsp:txXfrm>
    </dsp:sp>
    <dsp:sp modelId="{3880E031-2FC0-4FA0-B5F8-5EFBE0203DE3}">
      <dsp:nvSpPr>
        <dsp:cNvPr id="0" name=""/>
        <dsp:cNvSpPr/>
      </dsp:nvSpPr>
      <dsp:spPr>
        <a:xfrm>
          <a:off x="3607288" y="1000567"/>
          <a:ext cx="199902" cy="3248421"/>
        </a:xfrm>
        <a:custGeom>
          <a:avLst/>
          <a:gdLst/>
          <a:ahLst/>
          <a:cxnLst/>
          <a:rect l="0" t="0" r="0" b="0"/>
          <a:pathLst>
            <a:path>
              <a:moveTo>
                <a:pt x="0" y="0"/>
              </a:moveTo>
              <a:lnTo>
                <a:pt x="0" y="3248421"/>
              </a:lnTo>
              <a:lnTo>
                <a:pt x="199902" y="3248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67D192-5629-4B18-B6BA-C78202765D4E}">
      <dsp:nvSpPr>
        <dsp:cNvPr id="0" name=""/>
        <dsp:cNvSpPr/>
      </dsp:nvSpPr>
      <dsp:spPr>
        <a:xfrm>
          <a:off x="3807191" y="3749232"/>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many people have a dependent?</a:t>
          </a:r>
        </a:p>
      </dsp:txBody>
      <dsp:txXfrm>
        <a:off x="3836466" y="3778507"/>
        <a:ext cx="1540672" cy="940964"/>
      </dsp:txXfrm>
    </dsp:sp>
    <dsp:sp modelId="{760515D4-A76C-4CF2-A368-17C9896ED483}">
      <dsp:nvSpPr>
        <dsp:cNvPr id="0" name=""/>
        <dsp:cNvSpPr/>
      </dsp:nvSpPr>
      <dsp:spPr>
        <a:xfrm>
          <a:off x="5906171" y="1053"/>
          <a:ext cx="1999028" cy="999514"/>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Cost of living</a:t>
          </a:r>
        </a:p>
      </dsp:txBody>
      <dsp:txXfrm>
        <a:off x="5935446" y="30328"/>
        <a:ext cx="1940478" cy="940964"/>
      </dsp:txXfrm>
    </dsp:sp>
    <dsp:sp modelId="{8601793A-7B3E-4036-989B-776A1A2A521D}">
      <dsp:nvSpPr>
        <dsp:cNvPr id="0" name=""/>
        <dsp:cNvSpPr/>
      </dsp:nvSpPr>
      <dsp:spPr>
        <a:xfrm>
          <a:off x="6106074" y="1000567"/>
          <a:ext cx="199902" cy="749635"/>
        </a:xfrm>
        <a:custGeom>
          <a:avLst/>
          <a:gdLst/>
          <a:ahLst/>
          <a:cxnLst/>
          <a:rect l="0" t="0" r="0" b="0"/>
          <a:pathLst>
            <a:path>
              <a:moveTo>
                <a:pt x="0" y="0"/>
              </a:moveTo>
              <a:lnTo>
                <a:pt x="0" y="749635"/>
              </a:lnTo>
              <a:lnTo>
                <a:pt x="199902" y="749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275800-2F7D-470A-930F-C26F2E28D8DC}">
      <dsp:nvSpPr>
        <dsp:cNvPr id="0" name=""/>
        <dsp:cNvSpPr/>
      </dsp:nvSpPr>
      <dsp:spPr>
        <a:xfrm>
          <a:off x="6305976" y="1250446"/>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many people claim benefits?</a:t>
          </a:r>
        </a:p>
      </dsp:txBody>
      <dsp:txXfrm>
        <a:off x="6335251" y="1279721"/>
        <a:ext cx="1540672" cy="940964"/>
      </dsp:txXfrm>
    </dsp:sp>
    <dsp:sp modelId="{D55B1AD7-E470-4AD9-A36E-1D281DB83774}">
      <dsp:nvSpPr>
        <dsp:cNvPr id="0" name=""/>
        <dsp:cNvSpPr/>
      </dsp:nvSpPr>
      <dsp:spPr>
        <a:xfrm>
          <a:off x="6106074" y="1000567"/>
          <a:ext cx="199902" cy="1999028"/>
        </a:xfrm>
        <a:custGeom>
          <a:avLst/>
          <a:gdLst/>
          <a:ahLst/>
          <a:cxnLst/>
          <a:rect l="0" t="0" r="0" b="0"/>
          <a:pathLst>
            <a:path>
              <a:moveTo>
                <a:pt x="0" y="0"/>
              </a:moveTo>
              <a:lnTo>
                <a:pt x="0" y="1999028"/>
              </a:lnTo>
              <a:lnTo>
                <a:pt x="199902" y="199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3185E2-C326-4729-8682-1F3792A06846}">
      <dsp:nvSpPr>
        <dsp:cNvPr id="0" name=""/>
        <dsp:cNvSpPr/>
      </dsp:nvSpPr>
      <dsp:spPr>
        <a:xfrm>
          <a:off x="6305976" y="2499839"/>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Can people heat their homes?</a:t>
          </a:r>
        </a:p>
      </dsp:txBody>
      <dsp:txXfrm>
        <a:off x="6335251" y="2529114"/>
        <a:ext cx="1540672" cy="940964"/>
      </dsp:txXfrm>
    </dsp:sp>
    <dsp:sp modelId="{F5E69426-4BE4-4014-8DFC-1157284040D0}">
      <dsp:nvSpPr>
        <dsp:cNvPr id="0" name=""/>
        <dsp:cNvSpPr/>
      </dsp:nvSpPr>
      <dsp:spPr>
        <a:xfrm>
          <a:off x="6106074" y="1000567"/>
          <a:ext cx="199902" cy="3248421"/>
        </a:xfrm>
        <a:custGeom>
          <a:avLst/>
          <a:gdLst/>
          <a:ahLst/>
          <a:cxnLst/>
          <a:rect l="0" t="0" r="0" b="0"/>
          <a:pathLst>
            <a:path>
              <a:moveTo>
                <a:pt x="0" y="0"/>
              </a:moveTo>
              <a:lnTo>
                <a:pt x="0" y="3248421"/>
              </a:lnTo>
              <a:lnTo>
                <a:pt x="199902" y="3248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8BA81B-9BF4-4A80-9911-D9AC76C711B6}">
      <dsp:nvSpPr>
        <dsp:cNvPr id="0" name=""/>
        <dsp:cNvSpPr/>
      </dsp:nvSpPr>
      <dsp:spPr>
        <a:xfrm>
          <a:off x="6305976" y="3749232"/>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many households are on low income?</a:t>
          </a:r>
        </a:p>
      </dsp:txBody>
      <dsp:txXfrm>
        <a:off x="6335251" y="3778507"/>
        <a:ext cx="1540672" cy="940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C16C0-00BA-46DF-BA65-A07DB8F978DF}">
      <dsp:nvSpPr>
        <dsp:cNvPr id="0" name=""/>
        <dsp:cNvSpPr/>
      </dsp:nvSpPr>
      <dsp:spPr>
        <a:xfrm>
          <a:off x="908600" y="1053"/>
          <a:ext cx="1999028" cy="99951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Transport     &amp; mobility</a:t>
          </a:r>
        </a:p>
      </dsp:txBody>
      <dsp:txXfrm>
        <a:off x="937875" y="30328"/>
        <a:ext cx="1940478" cy="940964"/>
      </dsp:txXfrm>
    </dsp:sp>
    <dsp:sp modelId="{592A1D6F-0B31-4134-8245-79E31B874968}">
      <dsp:nvSpPr>
        <dsp:cNvPr id="0" name=""/>
        <dsp:cNvSpPr/>
      </dsp:nvSpPr>
      <dsp:spPr>
        <a:xfrm>
          <a:off x="1108503" y="1000567"/>
          <a:ext cx="199902" cy="749635"/>
        </a:xfrm>
        <a:custGeom>
          <a:avLst/>
          <a:gdLst/>
          <a:ahLst/>
          <a:cxnLst/>
          <a:rect l="0" t="0" r="0" b="0"/>
          <a:pathLst>
            <a:path>
              <a:moveTo>
                <a:pt x="0" y="0"/>
              </a:moveTo>
              <a:lnTo>
                <a:pt x="0" y="749635"/>
              </a:lnTo>
              <a:lnTo>
                <a:pt x="199902" y="74963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00CADA-7C2A-40A9-9278-9CC174FAB1FE}">
      <dsp:nvSpPr>
        <dsp:cNvPr id="0" name=""/>
        <dsp:cNvSpPr/>
      </dsp:nvSpPr>
      <dsp:spPr>
        <a:xfrm>
          <a:off x="1308406" y="1250446"/>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far is the nearest supermarket?</a:t>
          </a:r>
        </a:p>
      </dsp:txBody>
      <dsp:txXfrm>
        <a:off x="1337681" y="1279721"/>
        <a:ext cx="1540672" cy="940964"/>
      </dsp:txXfrm>
    </dsp:sp>
    <dsp:sp modelId="{6495AE73-F725-48F4-9849-F0FE6FCC4C60}">
      <dsp:nvSpPr>
        <dsp:cNvPr id="0" name=""/>
        <dsp:cNvSpPr/>
      </dsp:nvSpPr>
      <dsp:spPr>
        <a:xfrm>
          <a:off x="1108503" y="1000567"/>
          <a:ext cx="199902" cy="2000077"/>
        </a:xfrm>
        <a:custGeom>
          <a:avLst/>
          <a:gdLst/>
          <a:ahLst/>
          <a:cxnLst/>
          <a:rect l="0" t="0" r="0" b="0"/>
          <a:pathLst>
            <a:path>
              <a:moveTo>
                <a:pt x="0" y="0"/>
              </a:moveTo>
              <a:lnTo>
                <a:pt x="0" y="2000077"/>
              </a:lnTo>
              <a:lnTo>
                <a:pt x="199902" y="200007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8E329-FBC1-4647-A42B-D7C962FBAEBF}">
      <dsp:nvSpPr>
        <dsp:cNvPr id="0" name=""/>
        <dsp:cNvSpPr/>
      </dsp:nvSpPr>
      <dsp:spPr>
        <a:xfrm>
          <a:off x="1308406" y="2500888"/>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close is the local primary school?</a:t>
          </a:r>
        </a:p>
      </dsp:txBody>
      <dsp:txXfrm>
        <a:off x="1337681" y="2530163"/>
        <a:ext cx="1540672" cy="940964"/>
      </dsp:txXfrm>
    </dsp:sp>
    <dsp:sp modelId="{F30D477C-4F10-4918-834F-505CB10CD77E}">
      <dsp:nvSpPr>
        <dsp:cNvPr id="0" name=""/>
        <dsp:cNvSpPr/>
      </dsp:nvSpPr>
      <dsp:spPr>
        <a:xfrm>
          <a:off x="1108503" y="1000567"/>
          <a:ext cx="199902" cy="3249470"/>
        </a:xfrm>
        <a:custGeom>
          <a:avLst/>
          <a:gdLst/>
          <a:ahLst/>
          <a:cxnLst/>
          <a:rect l="0" t="0" r="0" b="0"/>
          <a:pathLst>
            <a:path>
              <a:moveTo>
                <a:pt x="0" y="0"/>
              </a:moveTo>
              <a:lnTo>
                <a:pt x="0" y="3249470"/>
              </a:lnTo>
              <a:lnTo>
                <a:pt x="199902" y="324947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339A70-5906-453B-9C92-AF84E669FABF}">
      <dsp:nvSpPr>
        <dsp:cNvPr id="0" name=""/>
        <dsp:cNvSpPr/>
      </dsp:nvSpPr>
      <dsp:spPr>
        <a:xfrm>
          <a:off x="1308406" y="3750281"/>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close is the GP?</a:t>
          </a:r>
        </a:p>
      </dsp:txBody>
      <dsp:txXfrm>
        <a:off x="1337681" y="3779556"/>
        <a:ext cx="1540672" cy="940964"/>
      </dsp:txXfrm>
    </dsp:sp>
    <dsp:sp modelId="{CD5CCCAF-BFB0-4A78-A501-B4E8ED56C532}">
      <dsp:nvSpPr>
        <dsp:cNvPr id="0" name=""/>
        <dsp:cNvSpPr/>
      </dsp:nvSpPr>
      <dsp:spPr>
        <a:xfrm>
          <a:off x="3407385" y="1053"/>
          <a:ext cx="1999028" cy="99951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Housing</a:t>
          </a:r>
        </a:p>
      </dsp:txBody>
      <dsp:txXfrm>
        <a:off x="3436660" y="30328"/>
        <a:ext cx="1940478" cy="940964"/>
      </dsp:txXfrm>
    </dsp:sp>
    <dsp:sp modelId="{4DD60A6E-A5A3-4413-B362-D70341A52F5A}">
      <dsp:nvSpPr>
        <dsp:cNvPr id="0" name=""/>
        <dsp:cNvSpPr/>
      </dsp:nvSpPr>
      <dsp:spPr>
        <a:xfrm>
          <a:off x="3607288" y="1000567"/>
          <a:ext cx="199902" cy="750685"/>
        </a:xfrm>
        <a:custGeom>
          <a:avLst/>
          <a:gdLst/>
          <a:ahLst/>
          <a:cxnLst/>
          <a:rect l="0" t="0" r="0" b="0"/>
          <a:pathLst>
            <a:path>
              <a:moveTo>
                <a:pt x="0" y="0"/>
              </a:moveTo>
              <a:lnTo>
                <a:pt x="0" y="750685"/>
              </a:lnTo>
              <a:lnTo>
                <a:pt x="199902" y="75068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58A445-6DD2-4643-BD76-E00C48A02194}">
      <dsp:nvSpPr>
        <dsp:cNvPr id="0" name=""/>
        <dsp:cNvSpPr/>
      </dsp:nvSpPr>
      <dsp:spPr>
        <a:xfrm>
          <a:off x="3807191" y="1251496"/>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Are </a:t>
          </a:r>
          <a:r>
            <a:rPr lang="en-GB" sz="1800" kern="1200">
              <a:latin typeface="Calibri Light" panose="020F0302020204030204"/>
            </a:rPr>
            <a:t>houses</a:t>
          </a:r>
          <a:r>
            <a:rPr lang="en-GB" sz="1800" kern="1200"/>
            <a:t> affordable for residents?</a:t>
          </a:r>
        </a:p>
      </dsp:txBody>
      <dsp:txXfrm>
        <a:off x="3836466" y="1280771"/>
        <a:ext cx="1540672" cy="940964"/>
      </dsp:txXfrm>
    </dsp:sp>
    <dsp:sp modelId="{32FB9093-8B59-4BE7-849E-965B192434E1}">
      <dsp:nvSpPr>
        <dsp:cNvPr id="0" name=""/>
        <dsp:cNvSpPr/>
      </dsp:nvSpPr>
      <dsp:spPr>
        <a:xfrm>
          <a:off x="3607288" y="1000567"/>
          <a:ext cx="199902" cy="2000077"/>
        </a:xfrm>
        <a:custGeom>
          <a:avLst/>
          <a:gdLst/>
          <a:ahLst/>
          <a:cxnLst/>
          <a:rect l="0" t="0" r="0" b="0"/>
          <a:pathLst>
            <a:path>
              <a:moveTo>
                <a:pt x="0" y="0"/>
              </a:moveTo>
              <a:lnTo>
                <a:pt x="0" y="2000077"/>
              </a:lnTo>
              <a:lnTo>
                <a:pt x="199902" y="200007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003578-9ADF-415C-8913-D7752BF9C637}">
      <dsp:nvSpPr>
        <dsp:cNvPr id="0" name=""/>
        <dsp:cNvSpPr/>
      </dsp:nvSpPr>
      <dsp:spPr>
        <a:xfrm>
          <a:off x="3807191" y="2500888"/>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GB" sz="1800" kern="1200">
              <a:latin typeface="Calibri Light" panose="020F0302020204030204"/>
            </a:rPr>
            <a:t>Is the housing suitable for people's needs</a:t>
          </a:r>
          <a:endParaRPr lang="en-GB" sz="1800" kern="1200"/>
        </a:p>
      </dsp:txBody>
      <dsp:txXfrm>
        <a:off x="3836466" y="2530163"/>
        <a:ext cx="1540672" cy="940964"/>
      </dsp:txXfrm>
    </dsp:sp>
    <dsp:sp modelId="{28D0A142-179E-4A30-AFFF-4CAA5F940A0A}">
      <dsp:nvSpPr>
        <dsp:cNvPr id="0" name=""/>
        <dsp:cNvSpPr/>
      </dsp:nvSpPr>
      <dsp:spPr>
        <a:xfrm>
          <a:off x="3607288" y="1000567"/>
          <a:ext cx="199902" cy="3249470"/>
        </a:xfrm>
        <a:custGeom>
          <a:avLst/>
          <a:gdLst/>
          <a:ahLst/>
          <a:cxnLst/>
          <a:rect l="0" t="0" r="0" b="0"/>
          <a:pathLst>
            <a:path>
              <a:moveTo>
                <a:pt x="0" y="0"/>
              </a:moveTo>
              <a:lnTo>
                <a:pt x="0" y="3249470"/>
              </a:lnTo>
              <a:lnTo>
                <a:pt x="199902" y="324947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D7D65-6312-49E9-8F44-91C438EA01B1}">
      <dsp:nvSpPr>
        <dsp:cNvPr id="0" name=""/>
        <dsp:cNvSpPr/>
      </dsp:nvSpPr>
      <dsp:spPr>
        <a:xfrm>
          <a:off x="3807191" y="3750281"/>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What is quality of the houses in the area?</a:t>
          </a:r>
        </a:p>
      </dsp:txBody>
      <dsp:txXfrm>
        <a:off x="3836466" y="3779556"/>
        <a:ext cx="1540672" cy="940964"/>
      </dsp:txXfrm>
    </dsp:sp>
    <dsp:sp modelId="{760515D4-A76C-4CF2-A368-17C9896ED483}">
      <dsp:nvSpPr>
        <dsp:cNvPr id="0" name=""/>
        <dsp:cNvSpPr/>
      </dsp:nvSpPr>
      <dsp:spPr>
        <a:xfrm>
          <a:off x="5906171" y="1053"/>
          <a:ext cx="1999028" cy="99951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Environment</a:t>
          </a:r>
        </a:p>
      </dsp:txBody>
      <dsp:txXfrm>
        <a:off x="5935446" y="30328"/>
        <a:ext cx="1940478" cy="940964"/>
      </dsp:txXfrm>
    </dsp:sp>
    <dsp:sp modelId="{8601793A-7B3E-4036-989B-776A1A2A521D}">
      <dsp:nvSpPr>
        <dsp:cNvPr id="0" name=""/>
        <dsp:cNvSpPr/>
      </dsp:nvSpPr>
      <dsp:spPr>
        <a:xfrm>
          <a:off x="6106074" y="1000567"/>
          <a:ext cx="199902" cy="750685"/>
        </a:xfrm>
        <a:custGeom>
          <a:avLst/>
          <a:gdLst/>
          <a:ahLst/>
          <a:cxnLst/>
          <a:rect l="0" t="0" r="0" b="0"/>
          <a:pathLst>
            <a:path>
              <a:moveTo>
                <a:pt x="0" y="0"/>
              </a:moveTo>
              <a:lnTo>
                <a:pt x="0" y="750685"/>
              </a:lnTo>
              <a:lnTo>
                <a:pt x="199902" y="75068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275800-2F7D-470A-930F-C26F2E28D8DC}">
      <dsp:nvSpPr>
        <dsp:cNvPr id="0" name=""/>
        <dsp:cNvSpPr/>
      </dsp:nvSpPr>
      <dsp:spPr>
        <a:xfrm>
          <a:off x="6305976" y="1251496"/>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Do people have access to green space?</a:t>
          </a:r>
        </a:p>
      </dsp:txBody>
      <dsp:txXfrm>
        <a:off x="6335251" y="1280771"/>
        <a:ext cx="1540672" cy="940964"/>
      </dsp:txXfrm>
    </dsp:sp>
    <dsp:sp modelId="{4561EE06-9C91-441D-A440-0B84C2C4979C}">
      <dsp:nvSpPr>
        <dsp:cNvPr id="0" name=""/>
        <dsp:cNvSpPr/>
      </dsp:nvSpPr>
      <dsp:spPr>
        <a:xfrm>
          <a:off x="6106074" y="1000567"/>
          <a:ext cx="199902" cy="2000077"/>
        </a:xfrm>
        <a:custGeom>
          <a:avLst/>
          <a:gdLst/>
          <a:ahLst/>
          <a:cxnLst/>
          <a:rect l="0" t="0" r="0" b="0"/>
          <a:pathLst>
            <a:path>
              <a:moveTo>
                <a:pt x="0" y="0"/>
              </a:moveTo>
              <a:lnTo>
                <a:pt x="0" y="2000077"/>
              </a:lnTo>
              <a:lnTo>
                <a:pt x="199902" y="200007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642F3E-A565-4AE2-9D54-4F536E49167E}">
      <dsp:nvSpPr>
        <dsp:cNvPr id="0" name=""/>
        <dsp:cNvSpPr/>
      </dsp:nvSpPr>
      <dsp:spPr>
        <a:xfrm>
          <a:off x="6305976" y="2500888"/>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What is the air quality like?</a:t>
          </a:r>
        </a:p>
      </dsp:txBody>
      <dsp:txXfrm>
        <a:off x="6335251" y="2530163"/>
        <a:ext cx="1540672" cy="940964"/>
      </dsp:txXfrm>
    </dsp:sp>
    <dsp:sp modelId="{69A98BC6-2D2B-4C29-BEB4-DFC4710CFFCC}">
      <dsp:nvSpPr>
        <dsp:cNvPr id="0" name=""/>
        <dsp:cNvSpPr/>
      </dsp:nvSpPr>
      <dsp:spPr>
        <a:xfrm>
          <a:off x="6106074" y="1000567"/>
          <a:ext cx="199902" cy="3248421"/>
        </a:xfrm>
        <a:custGeom>
          <a:avLst/>
          <a:gdLst/>
          <a:ahLst/>
          <a:cxnLst/>
          <a:rect l="0" t="0" r="0" b="0"/>
          <a:pathLst>
            <a:path>
              <a:moveTo>
                <a:pt x="0" y="0"/>
              </a:moveTo>
              <a:lnTo>
                <a:pt x="0" y="3248421"/>
              </a:lnTo>
              <a:lnTo>
                <a:pt x="199902" y="324842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527B3F-24A8-4F9F-96DD-8F993ED16879}">
      <dsp:nvSpPr>
        <dsp:cNvPr id="0" name=""/>
        <dsp:cNvSpPr/>
      </dsp:nvSpPr>
      <dsp:spPr>
        <a:xfrm>
          <a:off x="6305976" y="3749232"/>
          <a:ext cx="1599222" cy="999514"/>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t>How many road traffic accidents are there?</a:t>
          </a:r>
        </a:p>
      </dsp:txBody>
      <dsp:txXfrm>
        <a:off x="6335251" y="3778507"/>
        <a:ext cx="1540672" cy="9409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A34312-7E6F-4AE4-82B9-42097236ACA5}" type="datetimeFigureOut">
              <a:rPr lang="en-GB" smtClean="0"/>
              <a:t>12/12/2023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7D6E33F-457E-4754-966F-2F2A944A46AC}" type="slidenum">
              <a:rPr lang="en-GB" smtClean="0"/>
              <a:t>‹#›</a:t>
            </a:fld>
            <a:endParaRPr lang="en-GB"/>
          </a:p>
        </p:txBody>
      </p:sp>
    </p:spTree>
    <p:extLst>
      <p:ext uri="{BB962C8B-B14F-4D97-AF65-F5344CB8AC3E}">
        <p14:creationId xmlns:p14="http://schemas.microsoft.com/office/powerpoint/2010/main" val="293287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952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1043"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44378" y="10057155"/>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0285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13</a:t>
            </a:fld>
            <a:endParaRPr lang="en-GB" altLang="en-US" sz="1200"/>
          </a:p>
        </p:txBody>
      </p:sp>
    </p:spTree>
    <p:extLst>
      <p:ext uri="{BB962C8B-B14F-4D97-AF65-F5344CB8AC3E}">
        <p14:creationId xmlns:p14="http://schemas.microsoft.com/office/powerpoint/2010/main" val="258159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14</a:t>
            </a:fld>
            <a:endParaRPr lang="en-GB" altLang="en-US" sz="1200"/>
          </a:p>
        </p:txBody>
      </p:sp>
    </p:spTree>
    <p:extLst>
      <p:ext uri="{BB962C8B-B14F-4D97-AF65-F5344CB8AC3E}">
        <p14:creationId xmlns:p14="http://schemas.microsoft.com/office/powerpoint/2010/main" val="355448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15</a:t>
            </a:fld>
            <a:endParaRPr lang="en-GB" altLang="en-US" sz="1200"/>
          </a:p>
        </p:txBody>
      </p:sp>
    </p:spTree>
    <p:extLst>
      <p:ext uri="{BB962C8B-B14F-4D97-AF65-F5344CB8AC3E}">
        <p14:creationId xmlns:p14="http://schemas.microsoft.com/office/powerpoint/2010/main" val="4279779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16</a:t>
            </a:fld>
            <a:endParaRPr lang="en-GB" altLang="en-US" sz="1200"/>
          </a:p>
        </p:txBody>
      </p:sp>
    </p:spTree>
    <p:extLst>
      <p:ext uri="{BB962C8B-B14F-4D97-AF65-F5344CB8AC3E}">
        <p14:creationId xmlns:p14="http://schemas.microsoft.com/office/powerpoint/2010/main" val="12741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886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097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8509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24</a:t>
            </a:fld>
            <a:endParaRPr lang="en-GB"/>
          </a:p>
        </p:txBody>
      </p:sp>
    </p:spTree>
    <p:extLst>
      <p:ext uri="{BB962C8B-B14F-4D97-AF65-F5344CB8AC3E}">
        <p14:creationId xmlns:p14="http://schemas.microsoft.com/office/powerpoint/2010/main" val="410253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t>There are 18 place-based areas through Shropshire, the assets and needs are different in each area and the JSNA process is a way to dig deeper into these needs.  </a:t>
            </a:r>
          </a:p>
          <a:p>
            <a:r>
              <a:rPr lang="en-GB"/>
              <a:t>Looking at health data as well as what is on the ground – what agencies say about an area and what people say about area are very different.  </a:t>
            </a:r>
          </a:p>
          <a:p>
            <a:r>
              <a:rPr lang="en-GB"/>
              <a:t>We have been working with the Highley area and are formulating an action plan to work with key areas that have arisen i.e. access to services - the Highley GP gave notice on the contract for the current surgery and that has opened an opportunity to work with the PCN to relocate the surgery.  </a:t>
            </a:r>
          </a:p>
          <a:p>
            <a:endParaRPr lang="en-GB" altLang="en-US">
              <a:cs typeface="Calibri"/>
            </a:endParaRPr>
          </a:p>
          <a:p>
            <a:endParaRPr lang="en-GB" altLang="en-US">
              <a:cs typeface="Calibri"/>
            </a:endParaRP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2</a:t>
            </a:fld>
            <a:endParaRPr lang="en-GB" altLang="en-US" sz="1200"/>
          </a:p>
        </p:txBody>
      </p:sp>
    </p:spTree>
    <p:extLst>
      <p:ext uri="{BB962C8B-B14F-4D97-AF65-F5344CB8AC3E}">
        <p14:creationId xmlns:p14="http://schemas.microsoft.com/office/powerpoint/2010/main" val="78880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25</a:t>
            </a:fld>
            <a:endParaRPr lang="en-GB"/>
          </a:p>
        </p:txBody>
      </p:sp>
    </p:spTree>
    <p:extLst>
      <p:ext uri="{BB962C8B-B14F-4D97-AF65-F5344CB8AC3E}">
        <p14:creationId xmlns:p14="http://schemas.microsoft.com/office/powerpoint/2010/main" val="3540679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2470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9341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4346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0628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230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3568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3430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92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466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661041" y="5029497"/>
            <a:ext cx="5288270" cy="47646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g40fd753846_1_564: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890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175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186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253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662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4383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998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1043"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44378" y="10057155"/>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0fd753846_1_345: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40fd753846_1_345:notes"/>
          <p:cNvSpPr txBox="1">
            <a:spLocks noGrp="1"/>
          </p:cNvSpPr>
          <p:nvPr>
            <p:ph type="body" idx="1"/>
          </p:nvPr>
        </p:nvSpPr>
        <p:spPr>
          <a:xfrm>
            <a:off x="661041"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p:txBody>
      </p:sp>
      <p:sp>
        <p:nvSpPr>
          <p:cNvPr id="166" name="Google Shape;166;g40fd753846_1_345:notes"/>
          <p:cNvSpPr txBox="1">
            <a:spLocks noGrp="1"/>
          </p:cNvSpPr>
          <p:nvPr>
            <p:ph type="sldNum" idx="12"/>
          </p:nvPr>
        </p:nvSpPr>
        <p:spPr>
          <a:xfrm>
            <a:off x="3744370" y="10057156"/>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0fd753846_1_258: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40fd753846_1_258:notes"/>
          <p:cNvSpPr txBox="1">
            <a:spLocks noGrp="1"/>
          </p:cNvSpPr>
          <p:nvPr>
            <p:ph type="body" idx="1"/>
          </p:nvPr>
        </p:nvSpPr>
        <p:spPr>
          <a:xfrm>
            <a:off x="661041"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p:txBody>
      </p:sp>
      <p:sp>
        <p:nvSpPr>
          <p:cNvPr id="156" name="Google Shape;156;g40fd753846_1_258:notes"/>
          <p:cNvSpPr txBox="1">
            <a:spLocks noGrp="1"/>
          </p:cNvSpPr>
          <p:nvPr>
            <p:ph type="sldNum" idx="12"/>
          </p:nvPr>
        </p:nvSpPr>
        <p:spPr>
          <a:xfrm>
            <a:off x="3744370" y="10057156"/>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7</a:t>
            </a:fld>
            <a:endParaRPr lang="en-GB"/>
          </a:p>
        </p:txBody>
      </p:sp>
    </p:spTree>
    <p:extLst>
      <p:ext uri="{BB962C8B-B14F-4D97-AF65-F5344CB8AC3E}">
        <p14:creationId xmlns:p14="http://schemas.microsoft.com/office/powerpoint/2010/main" val="33920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210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107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33C940-8499-4886-B02D-852C2DF416B6}"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15830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4900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336955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83972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3C940-8499-4886-B02D-852C2DF416B6}"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59888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3C940-8499-4886-B02D-852C2DF416B6}"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59787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3C940-8499-4886-B02D-852C2DF416B6}" type="datetimeFigureOut">
              <a:rPr lang="en-GB" smtClean="0"/>
              <a:t>12/12/2023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89143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3C940-8499-4886-B02D-852C2DF416B6}" type="datetimeFigureOut">
              <a:rPr lang="en-GB" smtClean="0"/>
              <a:t>12/12/2023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46378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3C940-8499-4886-B02D-852C2DF416B6}" type="datetimeFigureOut">
              <a:rPr lang="en-GB" smtClean="0"/>
              <a:t>12/12/2023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88947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3C940-8499-4886-B02D-852C2DF416B6}"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418549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3C940-8499-4886-B02D-852C2DF416B6}"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73210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3C940-8499-4886-B02D-852C2DF416B6}" type="datetimeFigureOut">
              <a:rPr lang="en-GB" smtClean="0"/>
              <a:t>12/12/2023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EE24B-5D2E-4616-964E-6FB0F004D8DB}" type="slidenum">
              <a:rPr lang="en-GB" smtClean="0"/>
              <a:t>‹#›</a:t>
            </a:fld>
            <a:endParaRPr lang="en-GB"/>
          </a:p>
        </p:txBody>
      </p:sp>
    </p:spTree>
    <p:extLst>
      <p:ext uri="{BB962C8B-B14F-4D97-AF65-F5344CB8AC3E}">
        <p14:creationId xmlns:p14="http://schemas.microsoft.com/office/powerpoint/2010/main" val="34377398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shropshire.maps.arcgis.com/apps/webappviewer/index.html?id=fa75f921e771451382533a854cce6a1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shropshire.maps.arcgis.com/apps/webappviewer/index.html?id=fa75f921e771451382533a854cce6a1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www.shropshire.gov.uk/public-health/jsna-data-beta/"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a:stretch>
        </a:blipFill>
        <a:effectLst/>
      </p:bgPr>
    </p:bg>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ctrTitle"/>
          </p:nvPr>
        </p:nvSpPr>
        <p:spPr>
          <a:xfrm>
            <a:off x="113122" y="933254"/>
            <a:ext cx="8766927" cy="2218647"/>
          </a:xfrm>
        </p:spPr>
        <p:txBody>
          <a:bodyPr>
            <a:normAutofit fontScale="90000"/>
          </a:bodyPr>
          <a:lstStyle/>
          <a:p>
            <a:pPr algn="l"/>
            <a:br>
              <a:rPr lang="en-GB" sz="5300" b="1">
                <a:solidFill>
                  <a:schemeClr val="bg1"/>
                </a:solidFill>
                <a:latin typeface="Arial" panose="020B0604020202020204" pitchFamily="34" charset="0"/>
                <a:ea typeface="+mj-lt"/>
                <a:cs typeface="Arial" panose="020B0604020202020204" pitchFamily="34" charset="0"/>
              </a:rPr>
            </a:br>
            <a:r>
              <a:rPr lang="en-GB" sz="5300" b="1">
                <a:solidFill>
                  <a:schemeClr val="bg1"/>
                </a:solidFill>
                <a:latin typeface="Arial" panose="020B0604020202020204" pitchFamily="34" charset="0"/>
                <a:ea typeface="+mj-lt"/>
                <a:cs typeface="Arial" panose="020B0604020202020204" pitchFamily="34" charset="0"/>
              </a:rPr>
              <a:t>Joint Strategic Needs </a:t>
            </a:r>
            <a:br>
              <a:rPr lang="en-GB" sz="5300" b="1">
                <a:solidFill>
                  <a:schemeClr val="bg1"/>
                </a:solidFill>
                <a:latin typeface="Arial" panose="020B0604020202020204" pitchFamily="34" charset="0"/>
                <a:ea typeface="+mj-lt"/>
                <a:cs typeface="Arial" panose="020B0604020202020204" pitchFamily="34" charset="0"/>
              </a:rPr>
            </a:br>
            <a:r>
              <a:rPr lang="en-GB" sz="5300" b="1">
                <a:solidFill>
                  <a:schemeClr val="bg1"/>
                </a:solidFill>
                <a:latin typeface="Arial" panose="020B0604020202020204" pitchFamily="34" charset="0"/>
                <a:ea typeface="+mj-lt"/>
                <a:cs typeface="Arial" panose="020B0604020202020204" pitchFamily="34" charset="0"/>
              </a:rPr>
              <a:t>Assessment (JSNA): </a:t>
            </a:r>
            <a:br>
              <a:rPr lang="en-GB" sz="5300" b="1">
                <a:solidFill>
                  <a:schemeClr val="bg1"/>
                </a:solidFill>
                <a:latin typeface="Arial" panose="020B0604020202020204" pitchFamily="34" charset="0"/>
                <a:ea typeface="+mj-lt"/>
                <a:cs typeface="Arial" panose="020B0604020202020204" pitchFamily="34" charset="0"/>
              </a:rPr>
            </a:br>
            <a:r>
              <a:rPr lang="en-GB" sz="5300" b="1">
                <a:solidFill>
                  <a:schemeClr val="bg1"/>
                </a:solidFill>
                <a:latin typeface="Arial" panose="020B0604020202020204" pitchFamily="34" charset="0"/>
                <a:ea typeface="+mj-lt"/>
                <a:cs typeface="Arial" panose="020B0604020202020204" pitchFamily="34" charset="0"/>
              </a:rPr>
              <a:t>Place-based approach</a:t>
            </a:r>
            <a:r>
              <a:rPr lang="en-GB" altLang="en-US" sz="5300">
                <a:solidFill>
                  <a:schemeClr val="bg1"/>
                </a:solidFill>
                <a:latin typeface="Arial" panose="020B0604020202020204" pitchFamily="34" charset="0"/>
                <a:cs typeface="Arial" panose="020B0604020202020204" pitchFamily="34" charset="0"/>
              </a:rPr>
              <a:t> </a:t>
            </a:r>
            <a:br>
              <a:rPr lang="en-GB" altLang="en-US" sz="6450">
                <a:solidFill>
                  <a:schemeClr val="bg1"/>
                </a:solidFill>
              </a:rPr>
            </a:br>
            <a:endParaRPr lang="en-GB" sz="1800">
              <a:solidFill>
                <a:schemeClr val="bg1"/>
              </a:solidFill>
              <a:cs typeface="Calibri Light"/>
            </a:endParaRPr>
          </a:p>
        </p:txBody>
      </p:sp>
      <p:sp>
        <p:nvSpPr>
          <p:cNvPr id="5" name="TextBox 4">
            <a:extLst>
              <a:ext uri="{FF2B5EF4-FFF2-40B4-BE49-F238E27FC236}">
                <a16:creationId xmlns:a16="http://schemas.microsoft.com/office/drawing/2014/main" id="{902DCEC3-91A2-45AA-8C21-69C86016A7D6}"/>
              </a:ext>
            </a:extLst>
          </p:cNvPr>
          <p:cNvSpPr txBox="1"/>
          <p:nvPr/>
        </p:nvSpPr>
        <p:spPr>
          <a:xfrm>
            <a:off x="113122" y="3151901"/>
            <a:ext cx="8046591" cy="769441"/>
          </a:xfrm>
          <a:prstGeom prst="rect">
            <a:avLst/>
          </a:prstGeom>
          <a:noFill/>
        </p:spPr>
        <p:txBody>
          <a:bodyPr wrap="square" lIns="91440" tIns="45720" rIns="91440" bIns="45720" rtlCol="0" anchor="t">
            <a:spAutoFit/>
          </a:bodyPr>
          <a:lstStyle/>
          <a:p>
            <a:r>
              <a:rPr lang="en-GB" sz="4400">
                <a:solidFill>
                  <a:schemeClr val="bg1"/>
                </a:solidFill>
                <a:latin typeface="Arial" panose="020B0604020202020204" pitchFamily="34" charset="0"/>
                <a:cs typeface="Arial" panose="020B0604020202020204" pitchFamily="34" charset="0"/>
              </a:rPr>
              <a:t>Stakeholder Event – Ludlow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10</a:t>
            </a:fld>
            <a:endParaRPr>
              <a:solidFill>
                <a:srgbClr val="888888"/>
              </a:solidFill>
              <a:latin typeface="Calibri"/>
              <a:ea typeface="Calibri"/>
              <a:cs typeface="Calibri"/>
              <a:sym typeface="Calibri"/>
            </a:endParaRPr>
          </a:p>
        </p:txBody>
      </p:sp>
      <p:pic>
        <p:nvPicPr>
          <p:cNvPr id="4" name="Picture 3" descr="A blue sign with white text&#10;&#10;Description automatically generated">
            <a:extLst>
              <a:ext uri="{FF2B5EF4-FFF2-40B4-BE49-F238E27FC236}">
                <a16:creationId xmlns:a16="http://schemas.microsoft.com/office/drawing/2014/main" id="{359D51AD-C137-17B6-FFD2-32E5B515883E}"/>
              </a:ext>
            </a:extLst>
          </p:cNvPr>
          <p:cNvPicPr>
            <a:picLocks noChangeAspect="1"/>
          </p:cNvPicPr>
          <p:nvPr/>
        </p:nvPicPr>
        <p:blipFill>
          <a:blip r:embed="rId4"/>
          <a:stretch>
            <a:fillRect/>
          </a:stretch>
        </p:blipFill>
        <p:spPr>
          <a:xfrm>
            <a:off x="760721" y="1199203"/>
            <a:ext cx="7612954" cy="444686"/>
          </a:xfrm>
          <a:prstGeom prst="rect">
            <a:avLst/>
          </a:prstGeom>
        </p:spPr>
      </p:pic>
      <p:pic>
        <p:nvPicPr>
          <p:cNvPr id="5" name="Picture 4" descr="A blue sign with white text&#10;&#10;Description automatically generated">
            <a:extLst>
              <a:ext uri="{FF2B5EF4-FFF2-40B4-BE49-F238E27FC236}">
                <a16:creationId xmlns:a16="http://schemas.microsoft.com/office/drawing/2014/main" id="{AB9C0A4C-8817-9417-E7D2-F3F5C0AF7114}"/>
              </a:ext>
            </a:extLst>
          </p:cNvPr>
          <p:cNvPicPr>
            <a:picLocks noChangeAspect="1"/>
          </p:cNvPicPr>
          <p:nvPr/>
        </p:nvPicPr>
        <p:blipFill>
          <a:blip r:embed="rId5"/>
          <a:stretch>
            <a:fillRect/>
          </a:stretch>
        </p:blipFill>
        <p:spPr>
          <a:xfrm>
            <a:off x="760721" y="1719009"/>
            <a:ext cx="7612955" cy="586491"/>
          </a:xfrm>
          <a:prstGeom prst="rect">
            <a:avLst/>
          </a:prstGeom>
        </p:spPr>
      </p:pic>
      <p:pic>
        <p:nvPicPr>
          <p:cNvPr id="6" name="Picture 5" descr="A blue sign with white text&#10;&#10;Description automatically generated">
            <a:extLst>
              <a:ext uri="{FF2B5EF4-FFF2-40B4-BE49-F238E27FC236}">
                <a16:creationId xmlns:a16="http://schemas.microsoft.com/office/drawing/2014/main" id="{CD6523C8-6C92-4329-41CA-5959DE229A74}"/>
              </a:ext>
            </a:extLst>
          </p:cNvPr>
          <p:cNvPicPr>
            <a:picLocks noChangeAspect="1"/>
          </p:cNvPicPr>
          <p:nvPr/>
        </p:nvPicPr>
        <p:blipFill>
          <a:blip r:embed="rId6"/>
          <a:stretch>
            <a:fillRect/>
          </a:stretch>
        </p:blipFill>
        <p:spPr>
          <a:xfrm>
            <a:off x="760720" y="2394046"/>
            <a:ext cx="7612956" cy="417841"/>
          </a:xfrm>
          <a:prstGeom prst="rect">
            <a:avLst/>
          </a:prstGeom>
        </p:spPr>
      </p:pic>
      <p:pic>
        <p:nvPicPr>
          <p:cNvPr id="7" name="Picture 6" descr="A yellow background with black text&#10;&#10;Description automatically generated">
            <a:extLst>
              <a:ext uri="{FF2B5EF4-FFF2-40B4-BE49-F238E27FC236}">
                <a16:creationId xmlns:a16="http://schemas.microsoft.com/office/drawing/2014/main" id="{03E09541-2B27-F659-6E69-B4BEBCA89F33}"/>
              </a:ext>
            </a:extLst>
          </p:cNvPr>
          <p:cNvPicPr>
            <a:picLocks noChangeAspect="1"/>
          </p:cNvPicPr>
          <p:nvPr/>
        </p:nvPicPr>
        <p:blipFill>
          <a:blip r:embed="rId7"/>
          <a:stretch>
            <a:fillRect/>
          </a:stretch>
        </p:blipFill>
        <p:spPr>
          <a:xfrm>
            <a:off x="1921" y="2708686"/>
            <a:ext cx="3069771" cy="4149249"/>
          </a:xfrm>
          <a:prstGeom prst="rect">
            <a:avLst/>
          </a:prstGeom>
        </p:spPr>
      </p:pic>
      <p:pic>
        <p:nvPicPr>
          <p:cNvPr id="8" name="Picture 7" descr="A green background with black text&#10;&#10;Description automatically generated">
            <a:extLst>
              <a:ext uri="{FF2B5EF4-FFF2-40B4-BE49-F238E27FC236}">
                <a16:creationId xmlns:a16="http://schemas.microsoft.com/office/drawing/2014/main" id="{468D5003-5B26-B5B4-18B5-368744F728F2}"/>
              </a:ext>
            </a:extLst>
          </p:cNvPr>
          <p:cNvPicPr>
            <a:picLocks noChangeAspect="1"/>
          </p:cNvPicPr>
          <p:nvPr/>
        </p:nvPicPr>
        <p:blipFill>
          <a:blip r:embed="rId8"/>
          <a:stretch>
            <a:fillRect/>
          </a:stretch>
        </p:blipFill>
        <p:spPr>
          <a:xfrm>
            <a:off x="3075534" y="2769963"/>
            <a:ext cx="3261872" cy="1961611"/>
          </a:xfrm>
          <a:prstGeom prst="rect">
            <a:avLst/>
          </a:prstGeom>
        </p:spPr>
      </p:pic>
      <p:pic>
        <p:nvPicPr>
          <p:cNvPr id="9" name="Picture 8" descr="A green rectangular sign with black text&#10;&#10;Description automatically generated">
            <a:extLst>
              <a:ext uri="{FF2B5EF4-FFF2-40B4-BE49-F238E27FC236}">
                <a16:creationId xmlns:a16="http://schemas.microsoft.com/office/drawing/2014/main" id="{21DCC170-7986-BA0B-C9AE-902B8B123373}"/>
              </a:ext>
            </a:extLst>
          </p:cNvPr>
          <p:cNvPicPr>
            <a:picLocks noChangeAspect="1"/>
          </p:cNvPicPr>
          <p:nvPr/>
        </p:nvPicPr>
        <p:blipFill>
          <a:blip r:embed="rId9"/>
          <a:stretch>
            <a:fillRect/>
          </a:stretch>
        </p:blipFill>
        <p:spPr>
          <a:xfrm>
            <a:off x="3075534" y="4652173"/>
            <a:ext cx="3261872" cy="2298547"/>
          </a:xfrm>
          <a:prstGeom prst="rect">
            <a:avLst/>
          </a:prstGeom>
        </p:spPr>
      </p:pic>
      <p:pic>
        <p:nvPicPr>
          <p:cNvPr id="10" name="Picture 9" descr="A yellow background with black text&#10;&#10;Description automatically generated">
            <a:extLst>
              <a:ext uri="{FF2B5EF4-FFF2-40B4-BE49-F238E27FC236}">
                <a16:creationId xmlns:a16="http://schemas.microsoft.com/office/drawing/2014/main" id="{F6C79FD9-6885-AC3A-A740-A5135F36D77B}"/>
              </a:ext>
            </a:extLst>
          </p:cNvPr>
          <p:cNvPicPr>
            <a:picLocks noChangeAspect="1"/>
          </p:cNvPicPr>
          <p:nvPr/>
        </p:nvPicPr>
        <p:blipFill>
          <a:blip r:embed="rId10"/>
          <a:stretch>
            <a:fillRect/>
          </a:stretch>
        </p:blipFill>
        <p:spPr>
          <a:xfrm>
            <a:off x="6225989" y="2665370"/>
            <a:ext cx="2916090" cy="4187855"/>
          </a:xfrm>
          <a:prstGeom prst="rect">
            <a:avLst/>
          </a:prstGeom>
        </p:spPr>
      </p:pic>
    </p:spTree>
    <p:extLst>
      <p:ext uri="{BB962C8B-B14F-4D97-AF65-F5344CB8AC3E}">
        <p14:creationId xmlns:p14="http://schemas.microsoft.com/office/powerpoint/2010/main" val="117225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11</a:t>
            </a:fld>
            <a:endParaRPr>
              <a:solidFill>
                <a:srgbClr val="888888"/>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ACA780E-4B40-92E2-0A16-EB36BB0DB2B0}"/>
              </a:ext>
            </a:extLst>
          </p:cNvPr>
          <p:cNvPicPr>
            <a:picLocks noChangeAspect="1"/>
          </p:cNvPicPr>
          <p:nvPr/>
        </p:nvPicPr>
        <p:blipFill>
          <a:blip r:embed="rId4"/>
          <a:stretch>
            <a:fillRect/>
          </a:stretch>
        </p:blipFill>
        <p:spPr>
          <a:xfrm>
            <a:off x="712694" y="1262614"/>
            <a:ext cx="8746351" cy="1095873"/>
          </a:xfrm>
          <a:prstGeom prst="rect">
            <a:avLst/>
          </a:prstGeom>
        </p:spPr>
      </p:pic>
      <p:pic>
        <p:nvPicPr>
          <p:cNvPr id="4" name="Picture 3" descr="A blue and yellow lines&#10;&#10;Description automatically generated">
            <a:extLst>
              <a:ext uri="{FF2B5EF4-FFF2-40B4-BE49-F238E27FC236}">
                <a16:creationId xmlns:a16="http://schemas.microsoft.com/office/drawing/2014/main" id="{413FB772-17BA-81DF-6AF0-7765699A48D7}"/>
              </a:ext>
            </a:extLst>
          </p:cNvPr>
          <p:cNvPicPr>
            <a:picLocks noChangeAspect="1"/>
          </p:cNvPicPr>
          <p:nvPr/>
        </p:nvPicPr>
        <p:blipFill>
          <a:blip r:embed="rId5"/>
          <a:stretch>
            <a:fillRect/>
          </a:stretch>
        </p:blipFill>
        <p:spPr>
          <a:xfrm>
            <a:off x="395728" y="2721123"/>
            <a:ext cx="8496620" cy="3500047"/>
          </a:xfrm>
          <a:prstGeom prst="rect">
            <a:avLst/>
          </a:prstGeom>
        </p:spPr>
      </p:pic>
      <p:pic>
        <p:nvPicPr>
          <p:cNvPr id="5" name="Picture 4" descr="A silhouette of people walking with a dog&#10;&#10;Description automatically generated">
            <a:extLst>
              <a:ext uri="{FF2B5EF4-FFF2-40B4-BE49-F238E27FC236}">
                <a16:creationId xmlns:a16="http://schemas.microsoft.com/office/drawing/2014/main" id="{FB77C152-1AA0-4139-FA0D-C3AA25FBB0A8}"/>
              </a:ext>
            </a:extLst>
          </p:cNvPr>
          <p:cNvPicPr>
            <a:picLocks noChangeAspect="1"/>
          </p:cNvPicPr>
          <p:nvPr/>
        </p:nvPicPr>
        <p:blipFill>
          <a:blip r:embed="rId6"/>
          <a:stretch>
            <a:fillRect/>
          </a:stretch>
        </p:blipFill>
        <p:spPr>
          <a:xfrm>
            <a:off x="2969880" y="5820301"/>
            <a:ext cx="6172199" cy="1038053"/>
          </a:xfrm>
          <a:prstGeom prst="rect">
            <a:avLst/>
          </a:prstGeom>
        </p:spPr>
      </p:pic>
    </p:spTree>
    <p:extLst>
      <p:ext uri="{BB962C8B-B14F-4D97-AF65-F5344CB8AC3E}">
        <p14:creationId xmlns:p14="http://schemas.microsoft.com/office/powerpoint/2010/main" val="23130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1"/>
        <p:cNvGrpSpPr/>
        <p:nvPr/>
      </p:nvGrpSpPr>
      <p:grpSpPr>
        <a:xfrm>
          <a:off x="0" y="0"/>
          <a:ext cx="0" cy="0"/>
          <a:chOff x="0" y="0"/>
          <a:chExt cx="0" cy="0"/>
        </a:xfrm>
      </p:grpSpPr>
      <p:sp>
        <p:nvSpPr>
          <p:cNvPr id="273" name="Google Shape;273;p38"/>
          <p:cNvSpPr txBox="1"/>
          <p:nvPr/>
        </p:nvSpPr>
        <p:spPr>
          <a:xfrm>
            <a:off x="1143000" y="1792201"/>
            <a:ext cx="6858000" cy="518175"/>
          </a:xfrm>
          <a:prstGeom prst="rect">
            <a:avLst/>
          </a:prstGeom>
          <a:noFill/>
          <a:ln>
            <a:noFill/>
          </a:ln>
        </p:spPr>
        <p:txBody>
          <a:bodyPr spcFirstLastPara="1" wrap="square" lIns="68569" tIns="68569" rIns="68569" bIns="68569" anchor="ctr" anchorCtr="0">
            <a:noAutofit/>
          </a:bodyPr>
          <a:lstStyle/>
          <a:p>
            <a:pPr algn="ctr">
              <a:buClr>
                <a:srgbClr val="666666"/>
              </a:buClr>
              <a:buSzPts val="2800"/>
            </a:pPr>
            <a:endParaRPr sz="1350"/>
          </a:p>
        </p:txBody>
      </p:sp>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a:xfrm>
            <a:off x="414642" y="1083536"/>
            <a:ext cx="7886700" cy="1325563"/>
          </a:xfrm>
        </p:spPr>
        <p:txBody>
          <a:bodyPr>
            <a:normAutofit/>
          </a:bodyPr>
          <a:lstStyle/>
          <a:p>
            <a:r>
              <a:rPr lang="en-GB" sz="4000" b="1">
                <a:solidFill>
                  <a:srgbClr val="0070C0"/>
                </a:solidFill>
                <a:latin typeface="Arial" panose="020B0604020202020204" pitchFamily="34" charset="0"/>
                <a:ea typeface="Calibri"/>
                <a:cs typeface="Arial" panose="020B0604020202020204" pitchFamily="34" charset="0"/>
                <a:sym typeface="Calibri"/>
              </a:rPr>
              <a:t>Community Engagement</a:t>
            </a:r>
            <a:br>
              <a:rPr lang="en-GB" sz="3800" b="1">
                <a:solidFill>
                  <a:srgbClr val="0070C0"/>
                </a:solidFill>
              </a:rPr>
            </a:br>
            <a:endParaRPr lang="en-GB" sz="3800" b="1">
              <a:solidFill>
                <a:srgbClr val="0070C0"/>
              </a:solidFill>
            </a:endParaRPr>
          </a:p>
        </p:txBody>
      </p:sp>
      <p:sp>
        <p:nvSpPr>
          <p:cNvPr id="2" name="Content Placeholder 1">
            <a:extLst>
              <a:ext uri="{FF2B5EF4-FFF2-40B4-BE49-F238E27FC236}">
                <a16:creationId xmlns:a16="http://schemas.microsoft.com/office/drawing/2014/main" id="{B83F5183-D220-4513-A157-9DFD04EC9613}"/>
              </a:ext>
            </a:extLst>
          </p:cNvPr>
          <p:cNvSpPr>
            <a:spLocks noGrp="1"/>
          </p:cNvSpPr>
          <p:nvPr>
            <p:ph idx="1"/>
          </p:nvPr>
        </p:nvSpPr>
        <p:spPr>
          <a:xfrm>
            <a:off x="628650" y="2051288"/>
            <a:ext cx="7886700" cy="3288676"/>
          </a:xfrm>
        </p:spPr>
        <p:txBody>
          <a:bodyPr/>
          <a:lstStyle/>
          <a:p>
            <a:pPr marL="0" indent="0">
              <a:buNone/>
            </a:pPr>
            <a:r>
              <a:rPr lang="en-GB" b="1">
                <a:latin typeface="Arial" panose="020B0604020202020204" pitchFamily="34" charset="0"/>
                <a:ea typeface="Calibri"/>
                <a:cs typeface="Arial" panose="020B0604020202020204" pitchFamily="34" charset="0"/>
                <a:sym typeface="Calibri"/>
              </a:rPr>
              <a:t>Stakeholder and Resident engagement via:</a:t>
            </a:r>
          </a:p>
          <a:p>
            <a:pPr marL="0" indent="0">
              <a:buNone/>
            </a:pPr>
            <a:endParaRPr lang="en-GB" b="1" u="sng">
              <a:latin typeface="Arial" panose="020B0604020202020204" pitchFamily="34" charset="0"/>
              <a:ea typeface="Calibri"/>
              <a:cs typeface="Arial" panose="020B0604020202020204" pitchFamily="34" charset="0"/>
              <a:sym typeface="Calibri"/>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Questionnaires to residents</a:t>
            </a:r>
          </a:p>
          <a:p>
            <a:pPr marL="457200" lvl="1" indent="0">
              <a:buNone/>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Interviews</a:t>
            </a:r>
          </a:p>
          <a:p>
            <a:pPr lvl="1">
              <a:buFont typeface="Wingdings" panose="05000000000000000000" pitchFamily="2" charset="2"/>
              <a:buChar char="ü"/>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Focus Groups</a:t>
            </a:r>
          </a:p>
          <a:p>
            <a:pPr lvl="1">
              <a:buFont typeface="Wingdings" panose="05000000000000000000" pitchFamily="2" charset="2"/>
              <a:buChar char="ü"/>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Attending key meetings/groups</a:t>
            </a:r>
          </a:p>
        </p:txBody>
      </p:sp>
      <p:pic>
        <p:nvPicPr>
          <p:cNvPr id="3" name="Picture 2">
            <a:extLst>
              <a:ext uri="{FF2B5EF4-FFF2-40B4-BE49-F238E27FC236}">
                <a16:creationId xmlns:a16="http://schemas.microsoft.com/office/drawing/2014/main" id="{A45D5F20-69D7-43D2-AFA2-6B7A622EBF68}"/>
              </a:ext>
            </a:extLst>
          </p:cNvPr>
          <p:cNvPicPr>
            <a:picLocks noChangeAspect="1"/>
          </p:cNvPicPr>
          <p:nvPr/>
        </p:nvPicPr>
        <p:blipFill>
          <a:blip r:embed="rId4"/>
          <a:stretch>
            <a:fillRect/>
          </a:stretch>
        </p:blipFill>
        <p:spPr>
          <a:xfrm>
            <a:off x="0" y="5259549"/>
            <a:ext cx="6278252" cy="1598451"/>
          </a:xfrm>
          <a:prstGeom prst="rect">
            <a:avLst/>
          </a:prstGeom>
        </p:spPr>
      </p:pic>
    </p:spTree>
    <p:extLst>
      <p:ext uri="{BB962C8B-B14F-4D97-AF65-F5344CB8AC3E}">
        <p14:creationId xmlns:p14="http://schemas.microsoft.com/office/powerpoint/2010/main" val="49021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29AF-9A46-41E5-8722-D920A5086D20}"/>
              </a:ext>
            </a:extLst>
          </p:cNvPr>
          <p:cNvSpPr>
            <a:spLocks noGrp="1"/>
          </p:cNvSpPr>
          <p:nvPr>
            <p:ph type="ctrTitle"/>
          </p:nvPr>
        </p:nvSpPr>
        <p:spPr>
          <a:xfrm>
            <a:off x="262647" y="1809344"/>
            <a:ext cx="8579796" cy="2743199"/>
          </a:xfrm>
        </p:spPr>
        <p:txBody>
          <a:bodyPr>
            <a:noAutofit/>
          </a:bodyPr>
          <a:lstStyle/>
          <a:p>
            <a:pPr>
              <a:lnSpc>
                <a:spcPct val="100000"/>
              </a:lnSpc>
            </a:pPr>
            <a:r>
              <a:rPr lang="en-GB" sz="4400" b="1">
                <a:solidFill>
                  <a:srgbClr val="0070C0"/>
                </a:solidFill>
                <a:latin typeface="Arial"/>
                <a:cs typeface="Arial"/>
              </a:rPr>
              <a:t>Ludlow Place Plan</a:t>
            </a:r>
            <a:br>
              <a:rPr lang="en-GB" sz="4400" b="1">
                <a:latin typeface="Arial" panose="020B0604020202020204" pitchFamily="34" charset="0"/>
                <a:cs typeface="Arial" panose="020B0604020202020204" pitchFamily="34" charset="0"/>
              </a:rPr>
            </a:br>
            <a:r>
              <a:rPr lang="en-GB" sz="4400" b="1">
                <a:solidFill>
                  <a:srgbClr val="0070C0"/>
                </a:solidFill>
                <a:latin typeface="Arial"/>
                <a:cs typeface="Arial"/>
              </a:rPr>
              <a:t> Examples of Key Health and Wellbeing Data</a:t>
            </a:r>
          </a:p>
        </p:txBody>
      </p:sp>
      <p:pic>
        <p:nvPicPr>
          <p:cNvPr id="4" name="Picture 3" descr="A picture containing text, clipart&#10;&#10;Description automatically generated">
            <a:extLst>
              <a:ext uri="{FF2B5EF4-FFF2-40B4-BE49-F238E27FC236}">
                <a16:creationId xmlns:a16="http://schemas.microsoft.com/office/drawing/2014/main" id="{5FF3D6E1-B27B-4436-AF7D-8879AF19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564221"/>
            <a:ext cx="6119133" cy="1293779"/>
          </a:xfrm>
          <a:prstGeom prst="rect">
            <a:avLst/>
          </a:prstGeom>
        </p:spPr>
      </p:pic>
    </p:spTree>
    <p:extLst>
      <p:ext uri="{BB962C8B-B14F-4D97-AF65-F5344CB8AC3E}">
        <p14:creationId xmlns:p14="http://schemas.microsoft.com/office/powerpoint/2010/main" val="3864194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29AF-9A46-41E5-8722-D920A5086D20}"/>
              </a:ext>
            </a:extLst>
          </p:cNvPr>
          <p:cNvSpPr>
            <a:spLocks noGrp="1"/>
          </p:cNvSpPr>
          <p:nvPr>
            <p:ph type="ctrTitle"/>
          </p:nvPr>
        </p:nvSpPr>
        <p:spPr>
          <a:xfrm>
            <a:off x="3610615" y="82339"/>
            <a:ext cx="5425164" cy="600164"/>
          </a:xfrm>
        </p:spPr>
        <p:txBody>
          <a:bodyPr>
            <a:normAutofit/>
          </a:bodyPr>
          <a:lstStyle/>
          <a:p>
            <a:pPr algn="l">
              <a:lnSpc>
                <a:spcPct val="100000"/>
              </a:lnSpc>
            </a:pPr>
            <a:r>
              <a:rPr lang="en-GB" sz="3200" b="1">
                <a:solidFill>
                  <a:srgbClr val="0070C0"/>
                </a:solidFill>
                <a:latin typeface="Arial"/>
                <a:cs typeface="Arial"/>
              </a:rPr>
              <a:t> Ludlow </a:t>
            </a:r>
            <a:r>
              <a:rPr lang="en-GB" sz="3200" b="1">
                <a:solidFill>
                  <a:srgbClr val="2886C6"/>
                </a:solidFill>
                <a:latin typeface="Arial"/>
                <a:cs typeface="Arial"/>
              </a:rPr>
              <a:t>Place Plan Area</a:t>
            </a:r>
          </a:p>
        </p:txBody>
      </p:sp>
      <p:sp>
        <p:nvSpPr>
          <p:cNvPr id="8" name="TextBox 7">
            <a:extLst>
              <a:ext uri="{FF2B5EF4-FFF2-40B4-BE49-F238E27FC236}">
                <a16:creationId xmlns:a16="http://schemas.microsoft.com/office/drawing/2014/main" id="{D43168A9-9391-34DD-1BF4-DBBC0BF23B97}"/>
              </a:ext>
            </a:extLst>
          </p:cNvPr>
          <p:cNvSpPr txBox="1"/>
          <p:nvPr/>
        </p:nvSpPr>
        <p:spPr>
          <a:xfrm>
            <a:off x="3517526" y="783842"/>
            <a:ext cx="5287155" cy="600164"/>
          </a:xfrm>
          <a:prstGeom prst="rect">
            <a:avLst/>
          </a:prstGeom>
          <a:noFill/>
        </p:spPr>
        <p:txBody>
          <a:bodyPr wrap="square">
            <a:spAutoFit/>
          </a:bodyPr>
          <a:lstStyle/>
          <a:p>
            <a:r>
              <a:rPr lang="en-GB" sz="1100" b="1">
                <a:solidFill>
                  <a:srgbClr val="0070C0"/>
                </a:solidFill>
                <a:latin typeface="Arial"/>
                <a:cs typeface="Arial"/>
              </a:rPr>
              <a:t>Interactive map here: </a:t>
            </a:r>
            <a:r>
              <a:rPr lang="en-GB" sz="1100">
                <a:solidFill>
                  <a:srgbClr val="0070C0"/>
                </a:solidFill>
                <a:latin typeface="Arial"/>
                <a:cs typeface="Arial"/>
                <a:hlinkClick r:id="rId4"/>
              </a:rPr>
              <a:t>https://shropshire.maps.arcgis.com/apps/webappviewer/index.html?id=fa75f921e771451382533a854cce6a1e</a:t>
            </a:r>
            <a:r>
              <a:rPr lang="en-GB" sz="1100">
                <a:solidFill>
                  <a:srgbClr val="0070C0"/>
                </a:solidFill>
                <a:latin typeface="Arial"/>
                <a:cs typeface="Arial"/>
              </a:rPr>
              <a:t> </a:t>
            </a:r>
            <a:endParaRPr lang="en-GB" sz="1100"/>
          </a:p>
        </p:txBody>
      </p:sp>
      <p:sp>
        <p:nvSpPr>
          <p:cNvPr id="13" name="Rectangle: Rounded Corners 12">
            <a:extLst>
              <a:ext uri="{FF2B5EF4-FFF2-40B4-BE49-F238E27FC236}">
                <a16:creationId xmlns:a16="http://schemas.microsoft.com/office/drawing/2014/main" id="{C690F929-CAE4-F49C-CD8A-E0DD82E3ADC1}"/>
              </a:ext>
            </a:extLst>
          </p:cNvPr>
          <p:cNvSpPr/>
          <p:nvPr/>
        </p:nvSpPr>
        <p:spPr>
          <a:xfrm>
            <a:off x="7411497" y="1616364"/>
            <a:ext cx="1393184" cy="1532207"/>
          </a:xfrm>
          <a:prstGeom prst="roundRect">
            <a:avLst/>
          </a:prstGeom>
          <a:solidFill>
            <a:srgbClr val="068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Gender with solid fill">
            <a:extLst>
              <a:ext uri="{FF2B5EF4-FFF2-40B4-BE49-F238E27FC236}">
                <a16:creationId xmlns:a16="http://schemas.microsoft.com/office/drawing/2014/main" id="{D042E4BC-9343-7026-6ACF-D49D440469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0992" y="1703462"/>
            <a:ext cx="914194" cy="914194"/>
          </a:xfrm>
          <a:prstGeom prst="rect">
            <a:avLst/>
          </a:prstGeom>
        </p:spPr>
      </p:pic>
      <p:sp>
        <p:nvSpPr>
          <p:cNvPr id="16" name="Rectangle: Rounded Corners 15">
            <a:extLst>
              <a:ext uri="{FF2B5EF4-FFF2-40B4-BE49-F238E27FC236}">
                <a16:creationId xmlns:a16="http://schemas.microsoft.com/office/drawing/2014/main" id="{5523365A-6ED6-51C6-E709-68E09D97260F}"/>
              </a:ext>
            </a:extLst>
          </p:cNvPr>
          <p:cNvSpPr/>
          <p:nvPr/>
        </p:nvSpPr>
        <p:spPr>
          <a:xfrm>
            <a:off x="5428386" y="1610736"/>
            <a:ext cx="1881671" cy="1532207"/>
          </a:xfrm>
          <a:prstGeom prst="roundRect">
            <a:avLst/>
          </a:prstGeom>
          <a:solidFill>
            <a:srgbClr val="068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B9EF10C-A1AE-3289-C478-F0F52623F963}"/>
              </a:ext>
            </a:extLst>
          </p:cNvPr>
          <p:cNvSpPr txBox="1"/>
          <p:nvPr/>
        </p:nvSpPr>
        <p:spPr>
          <a:xfrm>
            <a:off x="5186541" y="1833581"/>
            <a:ext cx="2363011" cy="1208023"/>
          </a:xfrm>
          <a:prstGeom prst="rect">
            <a:avLst/>
          </a:prstGeom>
          <a:noFill/>
        </p:spPr>
        <p:txBody>
          <a:bodyPr wrap="square" rtlCol="0">
            <a:spAutoFit/>
          </a:bodyPr>
          <a:lstStyle/>
          <a:p>
            <a:pPr algn="ctr"/>
            <a:r>
              <a:rPr lang="en-GB" sz="3800" spc="130">
                <a:solidFill>
                  <a:schemeClr val="bg1"/>
                </a:solidFill>
                <a:latin typeface="Impact" panose="020B0806030902050204" pitchFamily="34" charset="0"/>
              </a:rPr>
              <a:t>16,969</a:t>
            </a:r>
            <a:r>
              <a:rPr lang="en-GB" sz="3800">
                <a:solidFill>
                  <a:schemeClr val="bg1"/>
                </a:solidFill>
                <a:latin typeface="Impact" panose="020B0806030902050204" pitchFamily="34" charset="0"/>
              </a:rPr>
              <a:t> </a:t>
            </a:r>
          </a:p>
          <a:p>
            <a:pPr algn="ctr"/>
            <a:r>
              <a:rPr lang="en-GB" sz="1200">
                <a:solidFill>
                  <a:schemeClr val="bg1"/>
                </a:solidFill>
                <a:latin typeface="Ubuntu" panose="020B0504030602030204" pitchFamily="34" charset="0"/>
              </a:rPr>
              <a:t>Population estimate </a:t>
            </a:r>
          </a:p>
          <a:p>
            <a:pPr algn="ctr"/>
            <a:r>
              <a:rPr lang="en-GB" sz="1200">
                <a:solidFill>
                  <a:schemeClr val="bg1"/>
                </a:solidFill>
                <a:latin typeface="Ubuntu" panose="020B0504030602030204" pitchFamily="34" charset="0"/>
              </a:rPr>
              <a:t>(all ages)</a:t>
            </a:r>
          </a:p>
          <a:p>
            <a:pPr algn="ctr"/>
            <a:endParaRPr lang="en-GB" sz="1050">
              <a:solidFill>
                <a:schemeClr val="bg1"/>
              </a:solidFill>
              <a:latin typeface="Ubuntu" panose="020B0504030602030204" pitchFamily="34" charset="0"/>
            </a:endParaRPr>
          </a:p>
        </p:txBody>
      </p:sp>
      <p:pic>
        <p:nvPicPr>
          <p:cNvPr id="7" name="Picture 6">
            <a:extLst>
              <a:ext uri="{FF2B5EF4-FFF2-40B4-BE49-F238E27FC236}">
                <a16:creationId xmlns:a16="http://schemas.microsoft.com/office/drawing/2014/main" id="{E4012430-CD08-FAD9-563D-743682F9C6A1}"/>
              </a:ext>
            </a:extLst>
          </p:cNvPr>
          <p:cNvPicPr>
            <a:picLocks noChangeAspect="1"/>
          </p:cNvPicPr>
          <p:nvPr/>
        </p:nvPicPr>
        <p:blipFill>
          <a:blip r:embed="rId7"/>
          <a:stretch>
            <a:fillRect/>
          </a:stretch>
        </p:blipFill>
        <p:spPr>
          <a:xfrm>
            <a:off x="60155" y="1657099"/>
            <a:ext cx="5310056" cy="3801309"/>
          </a:xfrm>
          <a:prstGeom prst="rect">
            <a:avLst/>
          </a:prstGeom>
        </p:spPr>
      </p:pic>
      <p:pic>
        <p:nvPicPr>
          <p:cNvPr id="11" name="Picture 10">
            <a:extLst>
              <a:ext uri="{FF2B5EF4-FFF2-40B4-BE49-F238E27FC236}">
                <a16:creationId xmlns:a16="http://schemas.microsoft.com/office/drawing/2014/main" id="{F4053CC5-646E-C54B-605A-487151D5DB9C}"/>
              </a:ext>
            </a:extLst>
          </p:cNvPr>
          <p:cNvPicPr>
            <a:picLocks noChangeAspect="1"/>
          </p:cNvPicPr>
          <p:nvPr/>
        </p:nvPicPr>
        <p:blipFill>
          <a:blip r:embed="rId8"/>
          <a:stretch>
            <a:fillRect/>
          </a:stretch>
        </p:blipFill>
        <p:spPr>
          <a:xfrm>
            <a:off x="5428386" y="3139734"/>
            <a:ext cx="3607393" cy="3059655"/>
          </a:xfrm>
          <a:prstGeom prst="rect">
            <a:avLst/>
          </a:prstGeom>
        </p:spPr>
      </p:pic>
    </p:spTree>
    <p:extLst>
      <p:ext uri="{BB962C8B-B14F-4D97-AF65-F5344CB8AC3E}">
        <p14:creationId xmlns:p14="http://schemas.microsoft.com/office/powerpoint/2010/main" val="253581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29AF-9A46-41E5-8722-D920A5086D20}"/>
              </a:ext>
            </a:extLst>
          </p:cNvPr>
          <p:cNvSpPr>
            <a:spLocks noGrp="1"/>
          </p:cNvSpPr>
          <p:nvPr>
            <p:ph type="ctrTitle"/>
          </p:nvPr>
        </p:nvSpPr>
        <p:spPr>
          <a:xfrm>
            <a:off x="3517526" y="46276"/>
            <a:ext cx="5542498" cy="600164"/>
          </a:xfrm>
        </p:spPr>
        <p:txBody>
          <a:bodyPr>
            <a:normAutofit/>
          </a:bodyPr>
          <a:lstStyle/>
          <a:p>
            <a:pPr algn="l">
              <a:lnSpc>
                <a:spcPct val="100000"/>
              </a:lnSpc>
            </a:pPr>
            <a:r>
              <a:rPr lang="en-GB" sz="3200" b="1">
                <a:solidFill>
                  <a:srgbClr val="0070C0"/>
                </a:solidFill>
                <a:latin typeface="Arial"/>
                <a:cs typeface="Arial"/>
              </a:rPr>
              <a:t>  </a:t>
            </a:r>
            <a:r>
              <a:rPr lang="en-GB" sz="3200" b="1">
                <a:solidFill>
                  <a:srgbClr val="2886C6"/>
                </a:solidFill>
                <a:latin typeface="Arial"/>
                <a:cs typeface="Arial"/>
              </a:rPr>
              <a:t>Ludlow Place Plan Area</a:t>
            </a:r>
          </a:p>
        </p:txBody>
      </p:sp>
      <p:sp>
        <p:nvSpPr>
          <p:cNvPr id="8" name="TextBox 7">
            <a:extLst>
              <a:ext uri="{FF2B5EF4-FFF2-40B4-BE49-F238E27FC236}">
                <a16:creationId xmlns:a16="http://schemas.microsoft.com/office/drawing/2014/main" id="{D43168A9-9391-34DD-1BF4-DBBC0BF23B97}"/>
              </a:ext>
            </a:extLst>
          </p:cNvPr>
          <p:cNvSpPr txBox="1"/>
          <p:nvPr/>
        </p:nvSpPr>
        <p:spPr>
          <a:xfrm>
            <a:off x="3517526" y="783842"/>
            <a:ext cx="5287155" cy="600164"/>
          </a:xfrm>
          <a:prstGeom prst="rect">
            <a:avLst/>
          </a:prstGeom>
          <a:noFill/>
        </p:spPr>
        <p:txBody>
          <a:bodyPr wrap="square">
            <a:spAutoFit/>
          </a:bodyPr>
          <a:lstStyle/>
          <a:p>
            <a:r>
              <a:rPr lang="en-GB" sz="1100" b="1">
                <a:solidFill>
                  <a:srgbClr val="0070C0"/>
                </a:solidFill>
                <a:latin typeface="Arial"/>
                <a:cs typeface="Arial"/>
              </a:rPr>
              <a:t>Interactive map here: </a:t>
            </a:r>
            <a:r>
              <a:rPr lang="en-GB" sz="1100">
                <a:solidFill>
                  <a:srgbClr val="0070C0"/>
                </a:solidFill>
                <a:latin typeface="Arial"/>
                <a:cs typeface="Arial"/>
                <a:hlinkClick r:id="rId4"/>
              </a:rPr>
              <a:t>https://shropshire.maps.arcgis.com/apps/webappviewer/index.html?id=fa75f921e771451382533a854cce6a1e</a:t>
            </a:r>
            <a:r>
              <a:rPr lang="en-GB" sz="1100">
                <a:solidFill>
                  <a:srgbClr val="0070C0"/>
                </a:solidFill>
                <a:latin typeface="Arial"/>
                <a:cs typeface="Arial"/>
              </a:rPr>
              <a:t> </a:t>
            </a:r>
            <a:endParaRPr lang="en-GB" sz="1100"/>
          </a:p>
        </p:txBody>
      </p:sp>
      <p:pic>
        <p:nvPicPr>
          <p:cNvPr id="14" name="Graphic 13" descr="Gender with solid fill">
            <a:extLst>
              <a:ext uri="{FF2B5EF4-FFF2-40B4-BE49-F238E27FC236}">
                <a16:creationId xmlns:a16="http://schemas.microsoft.com/office/drawing/2014/main" id="{D042E4BC-9343-7026-6ACF-D49D440469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0992" y="1703462"/>
            <a:ext cx="914194" cy="914194"/>
          </a:xfrm>
          <a:prstGeom prst="rect">
            <a:avLst/>
          </a:prstGeom>
        </p:spPr>
      </p:pic>
      <p:pic>
        <p:nvPicPr>
          <p:cNvPr id="4" name="Picture 3">
            <a:extLst>
              <a:ext uri="{FF2B5EF4-FFF2-40B4-BE49-F238E27FC236}">
                <a16:creationId xmlns:a16="http://schemas.microsoft.com/office/drawing/2014/main" id="{90F908D4-32FE-06BE-0D6B-CB005A97C71B}"/>
              </a:ext>
            </a:extLst>
          </p:cNvPr>
          <p:cNvPicPr>
            <a:picLocks noChangeAspect="1"/>
          </p:cNvPicPr>
          <p:nvPr/>
        </p:nvPicPr>
        <p:blipFill>
          <a:blip r:embed="rId7"/>
          <a:stretch>
            <a:fillRect/>
          </a:stretch>
        </p:blipFill>
        <p:spPr>
          <a:xfrm>
            <a:off x="234629" y="1384006"/>
            <a:ext cx="8498824" cy="4690152"/>
          </a:xfrm>
          <a:prstGeom prst="rect">
            <a:avLst/>
          </a:prstGeom>
        </p:spPr>
      </p:pic>
    </p:spTree>
    <p:extLst>
      <p:ext uri="{BB962C8B-B14F-4D97-AF65-F5344CB8AC3E}">
        <p14:creationId xmlns:p14="http://schemas.microsoft.com/office/powerpoint/2010/main" val="4332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29AF-9A46-41E5-8722-D920A5086D20}"/>
              </a:ext>
            </a:extLst>
          </p:cNvPr>
          <p:cNvSpPr>
            <a:spLocks noGrp="1"/>
          </p:cNvSpPr>
          <p:nvPr>
            <p:ph type="title"/>
          </p:nvPr>
        </p:nvSpPr>
        <p:spPr>
          <a:xfrm>
            <a:off x="3582162" y="18255"/>
            <a:ext cx="5488686" cy="1015017"/>
          </a:xfrm>
        </p:spPr>
        <p:txBody>
          <a:bodyPr>
            <a:normAutofit/>
          </a:bodyPr>
          <a:lstStyle/>
          <a:p>
            <a:pPr algn="l">
              <a:lnSpc>
                <a:spcPct val="100000"/>
              </a:lnSpc>
            </a:pPr>
            <a:r>
              <a:rPr lang="en-GB" sz="3200" b="1">
                <a:solidFill>
                  <a:srgbClr val="0070C0"/>
                </a:solidFill>
                <a:latin typeface="Arial"/>
                <a:cs typeface="Arial"/>
              </a:rPr>
              <a:t>  </a:t>
            </a:r>
            <a:r>
              <a:rPr lang="en-GB" sz="3200" b="1">
                <a:solidFill>
                  <a:srgbClr val="2886C6"/>
                </a:solidFill>
                <a:latin typeface="Arial"/>
                <a:cs typeface="Arial"/>
              </a:rPr>
              <a:t>Ludlow Place Plan Area</a:t>
            </a:r>
          </a:p>
        </p:txBody>
      </p:sp>
      <p:sp>
        <p:nvSpPr>
          <p:cNvPr id="3" name="Content Placeholder 2">
            <a:extLst>
              <a:ext uri="{FF2B5EF4-FFF2-40B4-BE49-F238E27FC236}">
                <a16:creationId xmlns:a16="http://schemas.microsoft.com/office/drawing/2014/main" id="{0BFBA945-C40B-D54F-1A29-762D8C8961B8}"/>
              </a:ext>
            </a:extLst>
          </p:cNvPr>
          <p:cNvSpPr>
            <a:spLocks noGrp="1"/>
          </p:cNvSpPr>
          <p:nvPr>
            <p:ph idx="1"/>
          </p:nvPr>
        </p:nvSpPr>
        <p:spPr>
          <a:xfrm>
            <a:off x="628650" y="1280160"/>
            <a:ext cx="7886700" cy="4896803"/>
          </a:xfrm>
        </p:spPr>
        <p:txBody>
          <a:bodyPr>
            <a:normAutofit fontScale="70000" lnSpcReduction="20000"/>
          </a:bodyPr>
          <a:lstStyle/>
          <a:p>
            <a:r>
              <a:rPr lang="en-GB"/>
              <a:t>We collected various data indicators locally</a:t>
            </a:r>
          </a:p>
          <a:p>
            <a:pPr marL="0" indent="0">
              <a:buNone/>
            </a:pPr>
            <a:endParaRPr lang="en-GB"/>
          </a:p>
          <a:p>
            <a:r>
              <a:rPr lang="en-GB"/>
              <a:t>The metrics were based on nationally collected data where it is possible to break down to a smaller geography</a:t>
            </a:r>
          </a:p>
          <a:p>
            <a:endParaRPr lang="en-GB"/>
          </a:p>
          <a:p>
            <a:r>
              <a:rPr lang="en-GB"/>
              <a:t>Same metrics have been used in the previous place plan events (Highley, Oswestry, Bishop’s Castle, Whitchurch and Shrewsbury)</a:t>
            </a:r>
          </a:p>
          <a:p>
            <a:endParaRPr lang="en-GB"/>
          </a:p>
          <a:p>
            <a:r>
              <a:rPr lang="en-GB"/>
              <a:t>This is a starting point. These metrics will be revisited and expanded to take into account further data sources</a:t>
            </a:r>
          </a:p>
          <a:p>
            <a:endParaRPr lang="en-GB"/>
          </a:p>
          <a:p>
            <a:r>
              <a:rPr lang="en-GB"/>
              <a:t>These metrics are data based and completely unrelated to the engagement survey shown later!</a:t>
            </a:r>
          </a:p>
          <a:p>
            <a:endParaRPr lang="en-GB"/>
          </a:p>
          <a:p>
            <a:r>
              <a:rPr lang="en-GB"/>
              <a:t>We have grouped these data metrics together in order to give an overview of each place plan area – breakdown on following slides</a:t>
            </a:r>
          </a:p>
          <a:p>
            <a:endParaRPr lang="en-GB"/>
          </a:p>
        </p:txBody>
      </p:sp>
    </p:spTree>
    <p:extLst>
      <p:ext uri="{BB962C8B-B14F-4D97-AF65-F5344CB8AC3E}">
        <p14:creationId xmlns:p14="http://schemas.microsoft.com/office/powerpoint/2010/main" val="410492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CFA2-EB73-4FA0-A095-4834EDC739DD}"/>
              </a:ext>
            </a:extLst>
          </p:cNvPr>
          <p:cNvSpPr>
            <a:spLocks noGrp="1"/>
          </p:cNvSpPr>
          <p:nvPr>
            <p:ph type="title"/>
          </p:nvPr>
        </p:nvSpPr>
        <p:spPr>
          <a:xfrm>
            <a:off x="3568824" y="229116"/>
            <a:ext cx="5575176" cy="758013"/>
          </a:xfrm>
        </p:spPr>
        <p:txBody>
          <a:bodyPr>
            <a:normAutofit/>
          </a:bodyPr>
          <a:lstStyle/>
          <a:p>
            <a:r>
              <a:rPr lang="en-GB" sz="2800" b="1">
                <a:solidFill>
                  <a:srgbClr val="870C26"/>
                </a:solidFill>
                <a:latin typeface="Arial" panose="020B0604020202020204" pitchFamily="34" charset="0"/>
                <a:cs typeface="Arial" panose="020B0604020202020204" pitchFamily="34" charset="0"/>
              </a:rPr>
              <a:t>Healthy People</a:t>
            </a:r>
            <a:endParaRPr lang="en-GB" sz="2800">
              <a:solidFill>
                <a:srgbClr val="870C26"/>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88CAFC5F-74AE-050C-5C89-2D43D31355CC}"/>
              </a:ext>
            </a:extLst>
          </p:cNvPr>
          <p:cNvGraphicFramePr/>
          <p:nvPr/>
        </p:nvGraphicFramePr>
        <p:xfrm>
          <a:off x="63500" y="1397000"/>
          <a:ext cx="88138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8698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CFA2-EB73-4FA0-A095-4834EDC739DD}"/>
              </a:ext>
            </a:extLst>
          </p:cNvPr>
          <p:cNvSpPr>
            <a:spLocks noGrp="1"/>
          </p:cNvSpPr>
          <p:nvPr>
            <p:ph type="title"/>
          </p:nvPr>
        </p:nvSpPr>
        <p:spPr>
          <a:xfrm>
            <a:off x="3568824" y="229116"/>
            <a:ext cx="5575176" cy="758013"/>
          </a:xfrm>
        </p:spPr>
        <p:txBody>
          <a:bodyPr>
            <a:normAutofit/>
          </a:bodyPr>
          <a:lstStyle/>
          <a:p>
            <a:r>
              <a:rPr lang="en-GB" sz="2800" b="1">
                <a:solidFill>
                  <a:srgbClr val="002060"/>
                </a:solidFill>
                <a:latin typeface="Arial" panose="020B0604020202020204" pitchFamily="34" charset="0"/>
                <a:cs typeface="Arial" panose="020B0604020202020204" pitchFamily="34" charset="0"/>
              </a:rPr>
              <a:t>Healthy Economy</a:t>
            </a:r>
            <a:endParaRPr lang="en-GB" sz="2800">
              <a:solidFill>
                <a:srgbClr val="002060"/>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88CAFC5F-74AE-050C-5C89-2D43D31355CC}"/>
              </a:ext>
            </a:extLst>
          </p:cNvPr>
          <p:cNvGraphicFramePr/>
          <p:nvPr>
            <p:extLst>
              <p:ext uri="{D42A27DB-BD31-4B8C-83A1-F6EECF244321}">
                <p14:modId xmlns:p14="http://schemas.microsoft.com/office/powerpoint/2010/main" val="4024170316"/>
              </p:ext>
            </p:extLst>
          </p:nvPr>
        </p:nvGraphicFramePr>
        <p:xfrm>
          <a:off x="63500" y="1397000"/>
          <a:ext cx="88138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155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CFA2-EB73-4FA0-A095-4834EDC739DD}"/>
              </a:ext>
            </a:extLst>
          </p:cNvPr>
          <p:cNvSpPr>
            <a:spLocks noGrp="1"/>
          </p:cNvSpPr>
          <p:nvPr>
            <p:ph type="title"/>
          </p:nvPr>
        </p:nvSpPr>
        <p:spPr>
          <a:xfrm>
            <a:off x="3568824" y="229116"/>
            <a:ext cx="5575176" cy="758013"/>
          </a:xfrm>
        </p:spPr>
        <p:txBody>
          <a:bodyPr>
            <a:normAutofit/>
          </a:bodyPr>
          <a:lstStyle/>
          <a:p>
            <a:r>
              <a:rPr lang="en-GB" sz="2800" b="1">
                <a:solidFill>
                  <a:srgbClr val="0A7647"/>
                </a:solidFill>
                <a:latin typeface="Arial" panose="020B0604020202020204" pitchFamily="34" charset="0"/>
                <a:cs typeface="Arial" panose="020B0604020202020204" pitchFamily="34" charset="0"/>
              </a:rPr>
              <a:t>Healthy Environment</a:t>
            </a:r>
            <a:endParaRPr lang="en-GB" sz="2800">
              <a:solidFill>
                <a:srgbClr val="0A7647"/>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88CAFC5F-74AE-050C-5C89-2D43D31355CC}"/>
              </a:ext>
            </a:extLst>
          </p:cNvPr>
          <p:cNvGraphicFramePr/>
          <p:nvPr>
            <p:extLst>
              <p:ext uri="{D42A27DB-BD31-4B8C-83A1-F6EECF244321}">
                <p14:modId xmlns:p14="http://schemas.microsoft.com/office/powerpoint/2010/main" val="3546648322"/>
              </p:ext>
            </p:extLst>
          </p:nvPr>
        </p:nvGraphicFramePr>
        <p:xfrm>
          <a:off x="63500" y="1397000"/>
          <a:ext cx="88138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257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title"/>
          </p:nvPr>
        </p:nvSpPr>
        <p:spPr>
          <a:xfrm>
            <a:off x="317365" y="812598"/>
            <a:ext cx="7886700" cy="1325563"/>
          </a:xfrm>
        </p:spPr>
        <p:txBody>
          <a:bodyPr>
            <a:normAutofit/>
          </a:bodyPr>
          <a:lstStyle/>
          <a:p>
            <a:pPr algn="l"/>
            <a:r>
              <a:rPr lang="en-GB" altLang="en-US" sz="3800" b="1">
                <a:solidFill>
                  <a:srgbClr val="0070C0"/>
                </a:solidFill>
                <a:latin typeface="Arial" panose="020B0604020202020204" pitchFamily="34" charset="0"/>
                <a:ea typeface="+mj-lt"/>
                <a:cs typeface="Arial" panose="020B0604020202020204" pitchFamily="34" charset="0"/>
              </a:rPr>
              <a:t>Overview</a:t>
            </a:r>
            <a:endParaRPr lang="en-GB" altLang="en-US" sz="3800" b="1">
              <a:solidFill>
                <a:srgbClr val="0070C0"/>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95C27F17-C675-4014-B369-83F46AE64169}"/>
              </a:ext>
            </a:extLst>
          </p:cNvPr>
          <p:cNvSpPr>
            <a:spLocks noGrp="1"/>
          </p:cNvSpPr>
          <p:nvPr>
            <p:ph idx="1"/>
          </p:nvPr>
        </p:nvSpPr>
        <p:spPr>
          <a:xfrm>
            <a:off x="855032" y="2033381"/>
            <a:ext cx="7886700" cy="3263504"/>
          </a:xfrm>
        </p:spPr>
        <p:txBody>
          <a:bodyPr/>
          <a:lstStyle/>
          <a:p>
            <a:pPr algn="l"/>
            <a:r>
              <a:rPr lang="en-GB">
                <a:ea typeface="+mj-lt"/>
                <a:cs typeface="+mj-lt"/>
              </a:rPr>
              <a:t>What is a JSNA</a:t>
            </a:r>
            <a:endParaRPr lang="en-US">
              <a:cs typeface="Calibri Light"/>
            </a:endParaRPr>
          </a:p>
          <a:p>
            <a:pPr algn="l"/>
            <a:r>
              <a:rPr lang="en-GB">
                <a:ea typeface="+mj-lt"/>
                <a:cs typeface="+mj-lt"/>
              </a:rPr>
              <a:t>Why and what is a needs assessment?</a:t>
            </a:r>
            <a:endParaRPr lang="en-GB">
              <a:cs typeface="Calibri Light"/>
            </a:endParaRPr>
          </a:p>
          <a:p>
            <a:pPr algn="l"/>
            <a:r>
              <a:rPr lang="en-GB">
                <a:ea typeface="+mj-lt"/>
                <a:cs typeface="+mj-lt"/>
              </a:rPr>
              <a:t>Initial work to date</a:t>
            </a:r>
          </a:p>
          <a:p>
            <a:pPr algn="l"/>
            <a:r>
              <a:rPr lang="en-GB">
                <a:ea typeface="+mj-lt"/>
                <a:cs typeface="+mj-lt"/>
              </a:rPr>
              <a:t>Next Steps</a:t>
            </a:r>
            <a:endParaRPr lang="en-GB"/>
          </a:p>
        </p:txBody>
      </p:sp>
      <p:pic>
        <p:nvPicPr>
          <p:cNvPr id="1026" name="Picture 2">
            <a:extLst>
              <a:ext uri="{FF2B5EF4-FFF2-40B4-BE49-F238E27FC236}">
                <a16:creationId xmlns:a16="http://schemas.microsoft.com/office/drawing/2014/main" id="{173E64F4-81AC-4AAC-BCAA-122837B96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87913"/>
            <a:ext cx="9144000" cy="197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8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20</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90742" y="99796"/>
            <a:ext cx="869815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400" b="1">
                <a:solidFill>
                  <a:srgbClr val="2886C6"/>
                </a:solidFill>
                <a:latin typeface="Arial" panose="020B0604020202020204" pitchFamily="34" charset="0"/>
                <a:cs typeface="Arial" panose="020B0604020202020204" pitchFamily="34" charset="0"/>
              </a:rPr>
              <a:t>How does Ludlow overall compare to the 17 other areas?</a:t>
            </a:r>
            <a:endParaRPr lang="en-GB" altLang="en-US" sz="1400" b="1">
              <a:latin typeface="Arial" panose="020B0604020202020204" pitchFamily="34" charset="0"/>
            </a:endParaRPr>
          </a:p>
        </p:txBody>
      </p:sp>
      <p:sp>
        <p:nvSpPr>
          <p:cNvPr id="8" name="TextBox 7">
            <a:extLst>
              <a:ext uri="{FF2B5EF4-FFF2-40B4-BE49-F238E27FC236}">
                <a16:creationId xmlns:a16="http://schemas.microsoft.com/office/drawing/2014/main" id="{0154AE63-CDF8-7181-007C-91529930B206}"/>
              </a:ext>
            </a:extLst>
          </p:cNvPr>
          <p:cNvSpPr txBox="1"/>
          <p:nvPr/>
        </p:nvSpPr>
        <p:spPr>
          <a:xfrm>
            <a:off x="6890709" y="1127463"/>
            <a:ext cx="1970843" cy="4039567"/>
          </a:xfrm>
          <a:prstGeom prst="rect">
            <a:avLst/>
          </a:prstGeom>
          <a:noFill/>
        </p:spPr>
        <p:txBody>
          <a:bodyPr wrap="square" rtlCol="0">
            <a:spAutoFit/>
          </a:bodyPr>
          <a:lstStyle/>
          <a:p>
            <a:r>
              <a:rPr lang="en-GB" b="1">
                <a:solidFill>
                  <a:schemeClr val="accent6"/>
                </a:solidFill>
                <a:latin typeface="Arial" panose="020B0604020202020204" pitchFamily="34" charset="0"/>
                <a:cs typeface="Arial" panose="020B0604020202020204" pitchFamily="34" charset="0"/>
              </a:rPr>
              <a:t>Strengths</a:t>
            </a:r>
          </a:p>
          <a:p>
            <a:endParaRPr lang="en-GB" sz="1050" b="1">
              <a:solidFill>
                <a:schemeClr val="accent6"/>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Education and Learning Access e.g. Average journey time to Further Education	</a:t>
            </a:r>
          </a:p>
          <a:p>
            <a:r>
              <a:rPr lang="en-GB" sz="9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Environment e.g. Access to Outdoors	</a:t>
            </a:r>
          </a:p>
          <a:p>
            <a:r>
              <a:rPr lang="en-GB" sz="9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Transport, Mobility and Connectivity	e.g. Local Geographical barriers	</a:t>
            </a:r>
          </a:p>
          <a:p>
            <a:endParaRPr lang="en-GB">
              <a:latin typeface="Arial" panose="020B0604020202020204" pitchFamily="34" charset="0"/>
              <a:cs typeface="Arial" panose="020B0604020202020204" pitchFamily="34" charset="0"/>
            </a:endParaRPr>
          </a:p>
          <a:p>
            <a:r>
              <a:rPr lang="en-GB" b="1">
                <a:solidFill>
                  <a:srgbClr val="FF0000"/>
                </a:solidFill>
                <a:latin typeface="Arial" panose="020B0604020202020204" pitchFamily="34" charset="0"/>
                <a:cs typeface="Arial" panose="020B0604020202020204" pitchFamily="34" charset="0"/>
              </a:rPr>
              <a:t>Challenges</a:t>
            </a:r>
          </a:p>
          <a:p>
            <a:endParaRPr lang="en-GB" sz="1050" b="1">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Relationships and Trust e.g. Crime Rate</a:t>
            </a:r>
          </a:p>
          <a:p>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Housing and Occupancy e.g. Affordability</a:t>
            </a:r>
          </a:p>
          <a:p>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Health e.g. Disease Prevalence</a:t>
            </a:r>
          </a:p>
          <a:p>
            <a:endParaRPr lang="en-GB" sz="1050">
              <a:latin typeface="Arial" panose="020B0604020202020204" pitchFamily="34" charset="0"/>
              <a:cs typeface="Arial" panose="020B0604020202020204" pitchFamily="34" charset="0"/>
            </a:endParaRPr>
          </a:p>
          <a:p>
            <a:endParaRPr lang="en-GB" b="1">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3C7E83F-10F7-F85A-F889-AE647F270253}"/>
              </a:ext>
            </a:extLst>
          </p:cNvPr>
          <p:cNvPicPr>
            <a:picLocks noChangeAspect="1"/>
          </p:cNvPicPr>
          <p:nvPr/>
        </p:nvPicPr>
        <p:blipFill rotWithShape="1">
          <a:blip r:embed="rId3"/>
          <a:srcRect t="7752"/>
          <a:stretch/>
        </p:blipFill>
        <p:spPr>
          <a:xfrm>
            <a:off x="762000" y="813815"/>
            <a:ext cx="5695950" cy="5887021"/>
          </a:xfrm>
          <a:prstGeom prst="rect">
            <a:avLst/>
          </a:prstGeom>
        </p:spPr>
      </p:pic>
    </p:spTree>
    <p:extLst>
      <p:ext uri="{BB962C8B-B14F-4D97-AF65-F5344CB8AC3E}">
        <p14:creationId xmlns:p14="http://schemas.microsoft.com/office/powerpoint/2010/main" val="273237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21</a:t>
            </a:fld>
            <a:endParaRPr>
              <a:solidFill>
                <a:srgbClr val="888888"/>
              </a:solidFill>
              <a:latin typeface="Calibri"/>
              <a:ea typeface="Calibri"/>
              <a:cs typeface="Calibri"/>
              <a:sym typeface="Calibri"/>
            </a:endParaRPr>
          </a:p>
        </p:txBody>
      </p:sp>
      <p:sp>
        <p:nvSpPr>
          <p:cNvPr id="9" name="Text Box 2">
            <a:extLst>
              <a:ext uri="{FF2B5EF4-FFF2-40B4-BE49-F238E27FC236}">
                <a16:creationId xmlns:a16="http://schemas.microsoft.com/office/drawing/2014/main" id="{0A62A222-23DB-477D-89BF-29BF0B49C42C}"/>
              </a:ext>
            </a:extLst>
          </p:cNvPr>
          <p:cNvSpPr>
            <a:spLocks noChangeArrowheads="1"/>
          </p:cNvSpPr>
          <p:nvPr/>
        </p:nvSpPr>
        <p:spPr bwMode="auto">
          <a:xfrm>
            <a:off x="6395541" y="1225118"/>
            <a:ext cx="2531643" cy="4287915"/>
          </a:xfrm>
          <a:prstGeom prst="roundRect">
            <a:avLst>
              <a:gd name="adj" fmla="val 16667"/>
            </a:avLst>
          </a:prstGeom>
          <a:solidFill>
            <a:srgbClr val="FFFFFF"/>
          </a:solidFill>
          <a:ln w="12700">
            <a:solidFill>
              <a:srgbClr val="5B9BD5"/>
            </a:solidFill>
            <a:miter lim="800000"/>
            <a:headEnd/>
            <a:tailEnd/>
          </a:ln>
        </p:spPr>
        <p:txBody>
          <a:bodyPr vert="horz" wrap="square" lIns="68580" tIns="34290" rIns="68580" bIns="34290" numCol="1" anchor="t" anchorCtr="0" compatLnSpc="1">
            <a:prstTxWarp prst="textNoShape">
              <a:avLst/>
            </a:prstTxWarp>
          </a:bodyPr>
          <a:lstStyle/>
          <a:p>
            <a:pPr marL="171446">
              <a:lnSpc>
                <a:spcPct val="107000"/>
              </a:lnSpc>
              <a:spcAft>
                <a:spcPts val="600"/>
              </a:spcAft>
            </a:pPr>
            <a:r>
              <a:rPr lang="en-GB" sz="2000">
                <a:solidFill>
                  <a:srgbClr val="2886C6"/>
                </a:solidFill>
                <a:latin typeface="Arial" panose="020B0604020202020204" pitchFamily="34" charset="0"/>
                <a:ea typeface="Calibri" panose="020F0502020204030204" pitchFamily="34" charset="0"/>
                <a:cs typeface="Arial" panose="020B0604020202020204" pitchFamily="34" charset="0"/>
              </a:rPr>
              <a:t> </a:t>
            </a:r>
            <a:r>
              <a:rPr lang="en-GB" sz="1400" b="1">
                <a:latin typeface="Arial" panose="020B0604020202020204" pitchFamily="34" charset="0"/>
                <a:ea typeface="Calibri" panose="020F0502020204030204" pitchFamily="34" charset="0"/>
                <a:cs typeface="Arial" panose="020B0604020202020204" pitchFamily="34" charset="0"/>
              </a:rPr>
              <a:t>Compared to Shropshire average:</a:t>
            </a:r>
          </a:p>
          <a:p>
            <a:pPr>
              <a:lnSpc>
                <a:spcPct val="107000"/>
              </a:lnSpc>
              <a:spcAft>
                <a:spcPts val="600"/>
              </a:spcAft>
            </a:pPr>
            <a:endParaRPr lang="en-GB" sz="1400" b="1">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GB" b="1">
                <a:solidFill>
                  <a:srgbClr val="00B050"/>
                </a:solidFill>
                <a:latin typeface="Arial" panose="020B0604020202020204" pitchFamily="34" charset="0"/>
                <a:ea typeface="Calibri" panose="020F0502020204030204" pitchFamily="34" charset="0"/>
                <a:cs typeface="Arial" panose="020B0604020202020204" pitchFamily="34" charset="0"/>
              </a:rPr>
              <a:t>Better: </a:t>
            </a:r>
          </a:p>
          <a:p>
            <a:pPr>
              <a:lnSpc>
                <a:spcPct val="107000"/>
              </a:lnSpc>
              <a:spcAft>
                <a:spcPts val="600"/>
              </a:spcAft>
            </a:pPr>
            <a:r>
              <a:rPr lang="en-GB" b="1">
                <a:latin typeface="Arial" panose="020B0604020202020204" pitchFamily="34" charset="0"/>
                <a:ea typeface="Calibri" panose="020F0502020204030204" pitchFamily="34" charset="0"/>
                <a:cs typeface="Arial" panose="020B0604020202020204" pitchFamily="34" charset="0"/>
              </a:rPr>
              <a:t>None</a:t>
            </a:r>
          </a:p>
          <a:p>
            <a:pPr>
              <a:lnSpc>
                <a:spcPct val="107000"/>
              </a:lnSpc>
              <a:spcAft>
                <a:spcPts val="600"/>
              </a:spcAft>
            </a:pPr>
            <a:endParaRPr lang="en-GB" b="1">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GB" b="1">
                <a:solidFill>
                  <a:srgbClr val="FF0000"/>
                </a:solidFill>
                <a:latin typeface="Arial" panose="020B0604020202020204" pitchFamily="34" charset="0"/>
                <a:ea typeface="Calibri" panose="020F0502020204030204" pitchFamily="34" charset="0"/>
                <a:cs typeface="Arial" panose="020B0604020202020204" pitchFamily="34" charset="0"/>
              </a:rPr>
              <a:t>Worse: </a:t>
            </a:r>
            <a:r>
              <a:rPr lang="en-GB">
                <a:solidFill>
                  <a:srgbClr val="2886C6"/>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600"/>
              </a:spcAft>
            </a:pPr>
            <a:r>
              <a:rPr lang="en-GB">
                <a:latin typeface="Arial" panose="020B0604020202020204" pitchFamily="34" charset="0"/>
                <a:ea typeface="Calibri" panose="020F0502020204030204" pitchFamily="34" charset="0"/>
                <a:cs typeface="Arial" panose="020B0604020202020204" pitchFamily="34" charset="0"/>
              </a:rPr>
              <a:t>Healthy People  </a:t>
            </a:r>
          </a:p>
          <a:p>
            <a:pPr>
              <a:lnSpc>
                <a:spcPct val="107000"/>
              </a:lnSpc>
              <a:spcAft>
                <a:spcPts val="600"/>
              </a:spcAft>
            </a:pPr>
            <a:r>
              <a:rPr lang="en-GB">
                <a:latin typeface="Arial" panose="020B0604020202020204" pitchFamily="34" charset="0"/>
                <a:ea typeface="Calibri" panose="020F0502020204030204" pitchFamily="34" charset="0"/>
                <a:cs typeface="Arial" panose="020B0604020202020204" pitchFamily="34" charset="0"/>
              </a:rPr>
              <a:t>Healthy Environment</a:t>
            </a:r>
          </a:p>
          <a:p>
            <a:pPr>
              <a:lnSpc>
                <a:spcPct val="107000"/>
              </a:lnSpc>
              <a:spcAft>
                <a:spcPts val="600"/>
              </a:spcAft>
            </a:pPr>
            <a:r>
              <a:rPr lang="en-GB">
                <a:latin typeface="Arial" panose="020B0604020202020204" pitchFamily="34" charset="0"/>
                <a:ea typeface="Calibri" panose="020F0502020204030204" pitchFamily="34" charset="0"/>
                <a:cs typeface="Arial" panose="020B0604020202020204" pitchFamily="34" charset="0"/>
              </a:rPr>
              <a:t>Healthy Economy</a:t>
            </a:r>
          </a:p>
          <a:p>
            <a:pPr>
              <a:lnSpc>
                <a:spcPct val="107000"/>
              </a:lnSpc>
              <a:spcAft>
                <a:spcPts val="600"/>
              </a:spcAft>
            </a:pPr>
            <a:endParaRPr lang="en-GB">
              <a:latin typeface="Arial" panose="020B0604020202020204" pitchFamily="34" charset="0"/>
              <a:ea typeface="Calibri" panose="020F050202020403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613591" y="59091"/>
            <a:ext cx="5429825"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Ludlow Health &amp; Wellbeing Index: </a:t>
            </a:r>
            <a:r>
              <a:rPr lang="en-GB" altLang="en-US" sz="2800" b="1">
                <a:latin typeface="Arial" panose="020B0604020202020204" pitchFamily="34" charset="0"/>
                <a:ea typeface="Calibri" panose="020F0502020204030204" pitchFamily="34" charset="0"/>
                <a:cs typeface="Arial" panose="020B0604020202020204" pitchFamily="34" charset="0"/>
              </a:rPr>
              <a:t>Overview</a:t>
            </a: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 </a:t>
            </a:r>
            <a:endParaRPr lang="en-GB" altLang="en-US" sz="1600" b="1">
              <a:latin typeface="Arial" panose="020B0604020202020204" pitchFamily="34" charset="0"/>
            </a:endParaRPr>
          </a:p>
        </p:txBody>
      </p:sp>
      <p:pic>
        <p:nvPicPr>
          <p:cNvPr id="2" name="Picture 1">
            <a:extLst>
              <a:ext uri="{FF2B5EF4-FFF2-40B4-BE49-F238E27FC236}">
                <a16:creationId xmlns:a16="http://schemas.microsoft.com/office/drawing/2014/main" id="{3EF999D7-AFF2-4C59-99F8-90736DC9C4E0}"/>
              </a:ext>
            </a:extLst>
          </p:cNvPr>
          <p:cNvPicPr>
            <a:picLocks noChangeAspect="1"/>
          </p:cNvPicPr>
          <p:nvPr/>
        </p:nvPicPr>
        <p:blipFill>
          <a:blip r:embed="rId4"/>
          <a:stretch>
            <a:fillRect/>
          </a:stretch>
        </p:blipFill>
        <p:spPr>
          <a:xfrm>
            <a:off x="0" y="5339964"/>
            <a:ext cx="5962405" cy="1518036"/>
          </a:xfrm>
          <a:prstGeom prst="rect">
            <a:avLst/>
          </a:prstGeom>
        </p:spPr>
      </p:pic>
      <p:grpSp>
        <p:nvGrpSpPr>
          <p:cNvPr id="4" name="Group 3">
            <a:extLst>
              <a:ext uri="{FF2B5EF4-FFF2-40B4-BE49-F238E27FC236}">
                <a16:creationId xmlns:a16="http://schemas.microsoft.com/office/drawing/2014/main" id="{7669047C-6BA2-A193-5E19-9C0401347AAB}"/>
              </a:ext>
            </a:extLst>
          </p:cNvPr>
          <p:cNvGrpSpPr/>
          <p:nvPr/>
        </p:nvGrpSpPr>
        <p:grpSpPr>
          <a:xfrm>
            <a:off x="2704070" y="1293937"/>
            <a:ext cx="1292400" cy="619200"/>
            <a:chOff x="1251" y="1971"/>
            <a:chExt cx="3219300" cy="1301501"/>
          </a:xfrm>
          <a:solidFill>
            <a:srgbClr val="870C26"/>
          </a:solidFill>
        </p:grpSpPr>
        <p:sp>
          <p:nvSpPr>
            <p:cNvPr id="5" name="Rectangle: Rounded Corners 4">
              <a:extLst>
                <a:ext uri="{FF2B5EF4-FFF2-40B4-BE49-F238E27FC236}">
                  <a16:creationId xmlns:a16="http://schemas.microsoft.com/office/drawing/2014/main" id="{1AA86B16-807D-7A39-66A8-4CE9D3F395F6}"/>
                </a:ext>
              </a:extLst>
            </p:cNvPr>
            <p:cNvSpPr/>
            <p:nvPr/>
          </p:nvSpPr>
          <p:spPr>
            <a:xfrm>
              <a:off x="1251" y="1971"/>
              <a:ext cx="3219300" cy="1301501"/>
            </a:xfrm>
            <a:prstGeom prst="roundRect">
              <a:avLst/>
            </a:prstGeom>
            <a:grpFill/>
            <a:ln w="12700" cap="flat" cmpd="sng" algn="ctr">
              <a:solidFill>
                <a:srgbClr val="870C26"/>
              </a:solidFill>
              <a:prstDash val="solid"/>
              <a:miter lim="800000"/>
            </a:ln>
            <a:effectLst/>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F9AA8C0D-7C78-B839-4146-10E5EA2B93D6}"/>
                </a:ext>
              </a:extLst>
            </p:cNvPr>
            <p:cNvSpPr txBox="1"/>
            <p:nvPr/>
          </p:nvSpPr>
          <p:spPr>
            <a:xfrm>
              <a:off x="64785" y="65505"/>
              <a:ext cx="3092232" cy="1174433"/>
            </a:xfrm>
            <a:prstGeom prst="rect">
              <a:avLst/>
            </a:prstGeom>
            <a:grpFill/>
            <a:ln>
              <a:solidFill>
                <a:srgbClr val="870C26"/>
              </a:solidFill>
            </a:ln>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1200" kern="1200">
                  <a:solidFill>
                    <a:sysClr val="window" lastClr="FFFFFF"/>
                  </a:solidFill>
                  <a:latin typeface="Ubuntu Medium" panose="020B0604030602030204" pitchFamily="34" charset="0"/>
                  <a:ea typeface="+mn-ea"/>
                  <a:cs typeface="+mn-cs"/>
                </a:rPr>
                <a:t>Healthy People</a:t>
              </a:r>
            </a:p>
          </p:txBody>
        </p:sp>
      </p:grpSp>
      <p:grpSp>
        <p:nvGrpSpPr>
          <p:cNvPr id="7" name="Group 6">
            <a:extLst>
              <a:ext uri="{FF2B5EF4-FFF2-40B4-BE49-F238E27FC236}">
                <a16:creationId xmlns:a16="http://schemas.microsoft.com/office/drawing/2014/main" id="{A793CE23-7F31-AD99-13B3-266713AD2AA2}"/>
              </a:ext>
            </a:extLst>
          </p:cNvPr>
          <p:cNvGrpSpPr/>
          <p:nvPr/>
        </p:nvGrpSpPr>
        <p:grpSpPr>
          <a:xfrm>
            <a:off x="4956162" y="4569958"/>
            <a:ext cx="1292400" cy="619200"/>
            <a:chOff x="1251" y="1368549"/>
            <a:chExt cx="3219300" cy="1301501"/>
          </a:xfrm>
          <a:solidFill>
            <a:srgbClr val="61358B"/>
          </a:solidFill>
        </p:grpSpPr>
        <p:sp>
          <p:nvSpPr>
            <p:cNvPr id="8" name="Rectangle: Rounded Corners 7">
              <a:extLst>
                <a:ext uri="{FF2B5EF4-FFF2-40B4-BE49-F238E27FC236}">
                  <a16:creationId xmlns:a16="http://schemas.microsoft.com/office/drawing/2014/main" id="{2D82492A-358A-AE42-E761-0C4579623AB6}"/>
                </a:ext>
              </a:extLst>
            </p:cNvPr>
            <p:cNvSpPr/>
            <p:nvPr/>
          </p:nvSpPr>
          <p:spPr>
            <a:xfrm>
              <a:off x="1251" y="1368549"/>
              <a:ext cx="3219300" cy="1301501"/>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6B4F23A7-0FB8-B947-19D9-F904BA91AA31}"/>
                </a:ext>
              </a:extLst>
            </p:cNvPr>
            <p:cNvSpPr txBox="1"/>
            <p:nvPr/>
          </p:nvSpPr>
          <p:spPr>
            <a:xfrm>
              <a:off x="64785" y="1432083"/>
              <a:ext cx="3092232" cy="11744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1200" kern="1200">
                  <a:solidFill>
                    <a:sysClr val="window" lastClr="FFFFFF"/>
                  </a:solidFill>
                  <a:latin typeface="Ubuntu Medium" panose="020B0604030602030204" pitchFamily="34" charset="0"/>
                  <a:ea typeface="+mn-ea"/>
                  <a:cs typeface="+mn-cs"/>
                </a:rPr>
                <a:t>Healthy Economy</a:t>
              </a:r>
            </a:p>
          </p:txBody>
        </p:sp>
      </p:grpSp>
      <p:grpSp>
        <p:nvGrpSpPr>
          <p:cNvPr id="12" name="Group 11">
            <a:extLst>
              <a:ext uri="{FF2B5EF4-FFF2-40B4-BE49-F238E27FC236}">
                <a16:creationId xmlns:a16="http://schemas.microsoft.com/office/drawing/2014/main" id="{BE6C1BF8-EDBE-F4AA-F7BE-35C425ED1700}"/>
              </a:ext>
            </a:extLst>
          </p:cNvPr>
          <p:cNvGrpSpPr/>
          <p:nvPr/>
        </p:nvGrpSpPr>
        <p:grpSpPr>
          <a:xfrm>
            <a:off x="519121" y="4585841"/>
            <a:ext cx="1291923" cy="618984"/>
            <a:chOff x="1251" y="2735126"/>
            <a:chExt cx="3219300" cy="1301501"/>
          </a:xfrm>
        </p:grpSpPr>
        <p:sp>
          <p:nvSpPr>
            <p:cNvPr id="13" name="Rectangle: Rounded Corners 12">
              <a:extLst>
                <a:ext uri="{FF2B5EF4-FFF2-40B4-BE49-F238E27FC236}">
                  <a16:creationId xmlns:a16="http://schemas.microsoft.com/office/drawing/2014/main" id="{A82B26B3-52BE-DDAC-007A-72DFCABBF545}"/>
                </a:ext>
              </a:extLst>
            </p:cNvPr>
            <p:cNvSpPr/>
            <p:nvPr/>
          </p:nvSpPr>
          <p:spPr>
            <a:xfrm>
              <a:off x="1251" y="2735126"/>
              <a:ext cx="3219300" cy="1301501"/>
            </a:xfrm>
            <a:prstGeom prst="roundRect">
              <a:avLst/>
            </a:prstGeom>
            <a:solidFill>
              <a:srgbClr val="0A764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id="{72FFBF74-1C04-41B5-3143-09CA23D716F8}"/>
                </a:ext>
              </a:extLst>
            </p:cNvPr>
            <p:cNvSpPr txBox="1"/>
            <p:nvPr/>
          </p:nvSpPr>
          <p:spPr>
            <a:xfrm>
              <a:off x="64785" y="2798660"/>
              <a:ext cx="3092232" cy="1174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1200" kern="1200">
                  <a:solidFill>
                    <a:sysClr val="window" lastClr="FFFFFF"/>
                  </a:solidFill>
                  <a:latin typeface="Ubuntu Medium" panose="020B0604030602030204" pitchFamily="34" charset="0"/>
                  <a:ea typeface="+mn-ea"/>
                  <a:cs typeface="+mn-cs"/>
                </a:rPr>
                <a:t>Healthy Environment</a:t>
              </a:r>
            </a:p>
          </p:txBody>
        </p:sp>
      </p:grpSp>
      <p:pic>
        <p:nvPicPr>
          <p:cNvPr id="15" name="Picture 14">
            <a:extLst>
              <a:ext uri="{FF2B5EF4-FFF2-40B4-BE49-F238E27FC236}">
                <a16:creationId xmlns:a16="http://schemas.microsoft.com/office/drawing/2014/main" id="{68B7843B-4FBC-CC39-4118-F45DDEAFEEFD}"/>
              </a:ext>
            </a:extLst>
          </p:cNvPr>
          <p:cNvPicPr>
            <a:picLocks noChangeAspect="1"/>
          </p:cNvPicPr>
          <p:nvPr/>
        </p:nvPicPr>
        <p:blipFill rotWithShape="1">
          <a:blip r:embed="rId5"/>
          <a:srcRect l="3064" t="11377" r="6747" b="26669"/>
          <a:stretch/>
        </p:blipFill>
        <p:spPr>
          <a:xfrm>
            <a:off x="1137422" y="1968774"/>
            <a:ext cx="4425695" cy="2525781"/>
          </a:xfrm>
          <a:prstGeom prst="rect">
            <a:avLst/>
          </a:prstGeom>
        </p:spPr>
      </p:pic>
    </p:spTree>
    <p:extLst>
      <p:ext uri="{BB962C8B-B14F-4D97-AF65-F5344CB8AC3E}">
        <p14:creationId xmlns:p14="http://schemas.microsoft.com/office/powerpoint/2010/main" val="139617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22</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523673" y="69587"/>
            <a:ext cx="5573779" cy="94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Ludlow Health &amp; Wellbeing Index: </a:t>
            </a:r>
            <a:r>
              <a:rPr lang="en-GB" altLang="en-US" sz="2800" b="1">
                <a:latin typeface="Arial" panose="020B0604020202020204" pitchFamily="34" charset="0"/>
                <a:ea typeface="Calibri" panose="020F0502020204030204" pitchFamily="34" charset="0"/>
                <a:cs typeface="Arial" panose="020B0604020202020204" pitchFamily="34" charset="0"/>
              </a:rPr>
              <a:t>Sub-themes</a:t>
            </a:r>
            <a:endParaRPr lang="en-GB" altLang="en-US" sz="2800" b="1">
              <a:latin typeface="Arial" panose="020B0604020202020204" pitchFamily="34" charset="0"/>
            </a:endParaRPr>
          </a:p>
        </p:txBody>
      </p:sp>
      <p:sp>
        <p:nvSpPr>
          <p:cNvPr id="7" name="Text Box 2">
            <a:extLst>
              <a:ext uri="{FF2B5EF4-FFF2-40B4-BE49-F238E27FC236}">
                <a16:creationId xmlns:a16="http://schemas.microsoft.com/office/drawing/2014/main" id="{22286D9B-CC76-4A13-A9B8-FC73A81D8D1B}"/>
              </a:ext>
            </a:extLst>
          </p:cNvPr>
          <p:cNvSpPr>
            <a:spLocks noChangeArrowheads="1"/>
          </p:cNvSpPr>
          <p:nvPr/>
        </p:nvSpPr>
        <p:spPr bwMode="auto">
          <a:xfrm>
            <a:off x="6354252" y="1107625"/>
            <a:ext cx="2743200" cy="5064575"/>
          </a:xfrm>
          <a:prstGeom prst="roundRect">
            <a:avLst>
              <a:gd name="adj" fmla="val 16667"/>
            </a:avLst>
          </a:prstGeom>
          <a:solidFill>
            <a:srgbClr val="FFFFFF"/>
          </a:solidFill>
          <a:ln w="12700">
            <a:solidFill>
              <a:srgbClr val="5B9BD5"/>
            </a:solidFill>
            <a:miter lim="800000"/>
            <a:headEnd/>
            <a:tailEnd/>
          </a:ln>
        </p:spPr>
        <p:txBody>
          <a:bodyPr vert="horz" wrap="square" lIns="68580" tIns="34290" rIns="68580" bIns="34290" numCol="1" anchor="t" anchorCtr="0" compatLnSpc="1">
            <a:prstTxWarp prst="textNoShape">
              <a:avLst/>
            </a:prstTxWarp>
          </a:bodyPr>
          <a:lstStyle/>
          <a:p>
            <a:pPr>
              <a:lnSpc>
                <a:spcPct val="107000"/>
              </a:lnSpc>
              <a:spcAft>
                <a:spcPts val="600"/>
              </a:spcAft>
            </a:pPr>
            <a:r>
              <a:rPr lang="en-GB" sz="1500" b="1">
                <a:latin typeface="Arial" panose="020B0604020202020204" pitchFamily="34" charset="0"/>
                <a:ea typeface="Calibri" panose="020F0502020204030204" pitchFamily="34" charset="0"/>
              </a:rPr>
              <a:t>Identifies where Ludlow is </a:t>
            </a:r>
            <a:r>
              <a:rPr lang="en-GB" sz="1500" b="1">
                <a:solidFill>
                  <a:srgbClr val="00B050"/>
                </a:solidFill>
                <a:latin typeface="Arial" panose="020B0604020202020204" pitchFamily="34" charset="0"/>
                <a:ea typeface="Calibri" panose="020F0502020204030204" pitchFamily="34" charset="0"/>
              </a:rPr>
              <a:t>stronger</a:t>
            </a:r>
            <a:r>
              <a:rPr lang="en-GB" sz="1500" b="1">
                <a:solidFill>
                  <a:srgbClr val="0070C0"/>
                </a:solidFill>
                <a:latin typeface="Arial" panose="020B0604020202020204" pitchFamily="34" charset="0"/>
                <a:ea typeface="Calibri" panose="020F0502020204030204" pitchFamily="34" charset="0"/>
              </a:rPr>
              <a:t> </a:t>
            </a:r>
            <a:r>
              <a:rPr lang="en-GB" sz="1500" b="1">
                <a:latin typeface="Arial" panose="020B0604020202020204" pitchFamily="34" charset="0"/>
                <a:ea typeface="Calibri" panose="020F0502020204030204" pitchFamily="34" charset="0"/>
              </a:rPr>
              <a:t>or</a:t>
            </a:r>
            <a:r>
              <a:rPr lang="en-GB" sz="1500" b="1">
                <a:solidFill>
                  <a:srgbClr val="0070C0"/>
                </a:solidFill>
                <a:latin typeface="Arial" panose="020B0604020202020204" pitchFamily="34" charset="0"/>
                <a:ea typeface="Calibri" panose="020F0502020204030204" pitchFamily="34" charset="0"/>
              </a:rPr>
              <a:t> </a:t>
            </a:r>
            <a:r>
              <a:rPr lang="en-GB" sz="1500" b="1">
                <a:solidFill>
                  <a:srgbClr val="FF0000"/>
                </a:solidFill>
                <a:latin typeface="Arial" panose="020B0604020202020204" pitchFamily="34" charset="0"/>
                <a:ea typeface="Calibri" panose="020F0502020204030204" pitchFamily="34" charset="0"/>
              </a:rPr>
              <a:t>weaker</a:t>
            </a:r>
            <a:r>
              <a:rPr lang="en-GB" sz="1500" b="1">
                <a:solidFill>
                  <a:srgbClr val="0070C0"/>
                </a:solidFill>
                <a:latin typeface="Arial" panose="020B0604020202020204" pitchFamily="34" charset="0"/>
                <a:ea typeface="Calibri" panose="020F0502020204030204" pitchFamily="34" charset="0"/>
              </a:rPr>
              <a:t> </a:t>
            </a:r>
            <a:r>
              <a:rPr lang="en-GB" sz="1500" b="1">
                <a:latin typeface="Arial" panose="020B0604020202020204" pitchFamily="34" charset="0"/>
                <a:ea typeface="Calibri" panose="020F0502020204030204" pitchFamily="34" charset="0"/>
              </a:rPr>
              <a:t>for the specific themes. </a:t>
            </a:r>
          </a:p>
          <a:p>
            <a:pPr>
              <a:lnSpc>
                <a:spcPct val="107000"/>
              </a:lnSpc>
              <a:spcAft>
                <a:spcPts val="600"/>
              </a:spcAft>
            </a:pPr>
            <a:r>
              <a:rPr lang="en-GB" sz="1500" b="1">
                <a:solidFill>
                  <a:srgbClr val="00B050"/>
                </a:solidFill>
                <a:latin typeface="Arial" panose="020B0604020202020204" pitchFamily="34" charset="0"/>
                <a:ea typeface="Calibri" panose="020F0502020204030204" pitchFamily="34" charset="0"/>
              </a:rPr>
              <a:t>Stronger:</a:t>
            </a:r>
            <a:endParaRPr lang="en-GB" sz="1500" b="1">
              <a:solidFill>
                <a:srgbClr val="0070C0"/>
              </a:solidFill>
              <a:latin typeface="Arial" panose="020B0604020202020204" pitchFamily="34" charset="0"/>
              <a:ea typeface="Calibri" panose="020F0502020204030204" pitchFamily="34" charset="0"/>
            </a:endParaRP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Education and learning access</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Transport, Mobility and Connectivity </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Environment </a:t>
            </a:r>
          </a:p>
          <a:p>
            <a:pPr>
              <a:lnSpc>
                <a:spcPct val="107000"/>
              </a:lnSpc>
              <a:spcAft>
                <a:spcPts val="600"/>
              </a:spcAft>
            </a:pPr>
            <a:r>
              <a:rPr lang="en-GB" sz="1500" b="1">
                <a:solidFill>
                  <a:srgbClr val="FF0000"/>
                </a:solidFill>
                <a:latin typeface="Arial" panose="020B0604020202020204" pitchFamily="34" charset="0"/>
                <a:ea typeface="Calibri" panose="020F0502020204030204" pitchFamily="34" charset="0"/>
              </a:rPr>
              <a:t>Weaker:</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Health</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Relationships and trust </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Equality</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Economy, Work and Employment</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Cost of living vulnerability</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Housing and occupancy</a:t>
            </a:r>
          </a:p>
        </p:txBody>
      </p:sp>
      <p:pic>
        <p:nvPicPr>
          <p:cNvPr id="2" name="Picture 1">
            <a:extLst>
              <a:ext uri="{FF2B5EF4-FFF2-40B4-BE49-F238E27FC236}">
                <a16:creationId xmlns:a16="http://schemas.microsoft.com/office/drawing/2014/main" id="{96AA88B1-A92E-9125-9E22-AC08458D8D85}"/>
              </a:ext>
            </a:extLst>
          </p:cNvPr>
          <p:cNvPicPr>
            <a:picLocks noChangeAspect="1"/>
          </p:cNvPicPr>
          <p:nvPr/>
        </p:nvPicPr>
        <p:blipFill rotWithShape="1">
          <a:blip r:embed="rId4"/>
          <a:srcRect l="20400" r="29375"/>
          <a:stretch/>
        </p:blipFill>
        <p:spPr>
          <a:xfrm>
            <a:off x="160252" y="1435608"/>
            <a:ext cx="6155880" cy="3730752"/>
          </a:xfrm>
          <a:prstGeom prst="rect">
            <a:avLst/>
          </a:prstGeom>
        </p:spPr>
      </p:pic>
    </p:spTree>
    <p:extLst>
      <p:ext uri="{BB962C8B-B14F-4D97-AF65-F5344CB8AC3E}">
        <p14:creationId xmlns:p14="http://schemas.microsoft.com/office/powerpoint/2010/main" val="122254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7200-469F-41A3-A3BF-EAF1ED802CFC}"/>
              </a:ext>
            </a:extLst>
          </p:cNvPr>
          <p:cNvSpPr>
            <a:spLocks noGrp="1"/>
          </p:cNvSpPr>
          <p:nvPr>
            <p:ph type="title"/>
          </p:nvPr>
        </p:nvSpPr>
        <p:spPr>
          <a:xfrm>
            <a:off x="3718992" y="444980"/>
            <a:ext cx="5270088" cy="496841"/>
          </a:xfrm>
        </p:spPr>
        <p:txBody>
          <a:bodyPr>
            <a:noAutofit/>
          </a:bodyPr>
          <a:lstStyle/>
          <a:p>
            <a:r>
              <a:rPr lang="en-GB" sz="2800" b="1">
                <a:solidFill>
                  <a:srgbClr val="0070C0"/>
                </a:solidFill>
                <a:latin typeface="Arial" panose="020B0604020202020204" pitchFamily="34" charset="0"/>
                <a:cs typeface="Arial" panose="020B0604020202020204" pitchFamily="34" charset="0"/>
              </a:rPr>
              <a:t>Smoking at time of delivery</a:t>
            </a:r>
          </a:p>
        </p:txBody>
      </p:sp>
      <p:graphicFrame>
        <p:nvGraphicFramePr>
          <p:cNvPr id="4" name="Table 4">
            <a:extLst>
              <a:ext uri="{FF2B5EF4-FFF2-40B4-BE49-F238E27FC236}">
                <a16:creationId xmlns:a16="http://schemas.microsoft.com/office/drawing/2014/main" id="{7F61C692-5BD1-463F-B856-FAF69B1572A6}"/>
              </a:ext>
            </a:extLst>
          </p:cNvPr>
          <p:cNvGraphicFramePr>
            <a:graphicFrameLocks noGrp="1"/>
          </p:cNvGraphicFramePr>
          <p:nvPr>
            <p:ph idx="1"/>
            <p:extLst>
              <p:ext uri="{D42A27DB-BD31-4B8C-83A1-F6EECF244321}">
                <p14:modId xmlns:p14="http://schemas.microsoft.com/office/powerpoint/2010/main" val="3316377679"/>
              </p:ext>
            </p:extLst>
          </p:nvPr>
        </p:nvGraphicFramePr>
        <p:xfrm>
          <a:off x="664192" y="2442970"/>
          <a:ext cx="6622316" cy="2542850"/>
        </p:xfrm>
        <a:graphic>
          <a:graphicData uri="http://schemas.openxmlformats.org/drawingml/2006/table">
            <a:tbl>
              <a:tblPr firstRow="1" bandRow="1">
                <a:tableStyleId>{2D5ABB26-0587-4C30-8999-92F81FD0307C}</a:tableStyleId>
              </a:tblPr>
              <a:tblGrid>
                <a:gridCol w="1648298">
                  <a:extLst>
                    <a:ext uri="{9D8B030D-6E8A-4147-A177-3AD203B41FA5}">
                      <a16:colId xmlns:a16="http://schemas.microsoft.com/office/drawing/2014/main" val="415279419"/>
                    </a:ext>
                  </a:extLst>
                </a:gridCol>
                <a:gridCol w="962487">
                  <a:extLst>
                    <a:ext uri="{9D8B030D-6E8A-4147-A177-3AD203B41FA5}">
                      <a16:colId xmlns:a16="http://schemas.microsoft.com/office/drawing/2014/main" val="1315095057"/>
                    </a:ext>
                  </a:extLst>
                </a:gridCol>
                <a:gridCol w="2084352">
                  <a:extLst>
                    <a:ext uri="{9D8B030D-6E8A-4147-A177-3AD203B41FA5}">
                      <a16:colId xmlns:a16="http://schemas.microsoft.com/office/drawing/2014/main" val="2878079360"/>
                    </a:ext>
                  </a:extLst>
                </a:gridCol>
                <a:gridCol w="1927179">
                  <a:extLst>
                    <a:ext uri="{9D8B030D-6E8A-4147-A177-3AD203B41FA5}">
                      <a16:colId xmlns:a16="http://schemas.microsoft.com/office/drawing/2014/main" val="380714245"/>
                    </a:ext>
                  </a:extLst>
                </a:gridCol>
              </a:tblGrid>
              <a:tr h="575115">
                <a:tc>
                  <a:txBody>
                    <a:bodyPr/>
                    <a:lstStyle/>
                    <a:p>
                      <a:endParaRPr lang="en-GB" sz="100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GB" sz="100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81476364"/>
                  </a:ext>
                </a:extLst>
              </a:tr>
              <a:tr h="605557">
                <a:tc>
                  <a:txBody>
                    <a:bodyPr/>
                    <a:lstStyle/>
                    <a:p>
                      <a:r>
                        <a:rPr lang="en-GB" sz="1000" b="1">
                          <a:solidFill>
                            <a:schemeClr val="tx1"/>
                          </a:solidFill>
                          <a:latin typeface="Arial" panose="020B0604020202020204" pitchFamily="34" charset="0"/>
                          <a:cs typeface="Arial" panose="020B0604020202020204" pitchFamily="34" charset="0"/>
                        </a:rPr>
                        <a:t>Area name</a:t>
                      </a: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cs typeface="Arial" panose="020B0604020202020204" pitchFamily="34" charset="0"/>
                        </a:rPr>
                        <a:t>Number of deliveries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cs typeface="Arial" panose="020B0604020202020204" pitchFamily="34" charset="0"/>
                        </a:rPr>
                        <a:t>Percentage of mothers who were known to be smoking at time of delivery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a:solidFill>
                            <a:schemeClr val="tx1"/>
                          </a:solidFill>
                          <a:latin typeface="Arial" panose="020B0604020202020204" pitchFamily="34" charset="0"/>
                          <a:cs typeface="Arial" panose="020B0604020202020204" pitchFamily="34" charset="0"/>
                        </a:rPr>
                        <a:t>Statistical comparison against Shropshire</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8455794"/>
                  </a:ext>
                </a:extLst>
              </a:tr>
              <a:tr h="451494">
                <a:tc>
                  <a:txBody>
                    <a:bodyPr/>
                    <a:lstStyle/>
                    <a:p>
                      <a:pPr algn="l" fontAlgn="b"/>
                      <a:r>
                        <a:rPr lang="en-GB" sz="1000" b="0" u="none" strike="noStrike">
                          <a:solidFill>
                            <a:srgbClr val="000000"/>
                          </a:solidFill>
                          <a:effectLst/>
                          <a:latin typeface="Arial" panose="020B0604020202020204" pitchFamily="34" charset="0"/>
                          <a:cs typeface="Arial" panose="020B0604020202020204" pitchFamily="34" charset="0"/>
                        </a:rPr>
                        <a:t>Ludlow Place Plan Overall</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249</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11.2%</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Similar</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711105885"/>
                  </a:ext>
                </a:extLst>
              </a:tr>
              <a:tr h="455342">
                <a:tc>
                  <a:txBody>
                    <a:bodyPr/>
                    <a:lstStyle/>
                    <a:p>
                      <a:pPr algn="l" fontAlgn="b"/>
                      <a:r>
                        <a:rPr lang="en-GB" sz="1000" b="1" u="none" strike="noStrike">
                          <a:solidFill>
                            <a:srgbClr val="000000"/>
                          </a:solidFill>
                          <a:effectLst/>
                          <a:latin typeface="Arial" panose="020B0604020202020204" pitchFamily="34" charset="0"/>
                          <a:cs typeface="Arial" panose="020B0604020202020204" pitchFamily="34" charset="0"/>
                        </a:rPr>
                        <a:t> Shropshire</a:t>
                      </a: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a:solidFill>
                            <a:srgbClr val="000000"/>
                          </a:solidFill>
                          <a:effectLst/>
                          <a:latin typeface="Arial" panose="020B0604020202020204" pitchFamily="34" charset="0"/>
                          <a:cs typeface="Arial" panose="020B0604020202020204" pitchFamily="34" charset="0"/>
                        </a:rPr>
                        <a:t>9,626</a:t>
                      </a: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a:solidFill>
                            <a:srgbClr val="000000"/>
                          </a:solidFill>
                          <a:effectLst/>
                          <a:latin typeface="Arial" panose="020B0604020202020204" pitchFamily="34" charset="0"/>
                          <a:cs typeface="Arial" panose="020B0604020202020204" pitchFamily="34" charset="0"/>
                        </a:rPr>
                        <a:t>10.7%</a:t>
                      </a: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latin typeface="Arial" panose="020B0604020202020204" pitchFamily="34" charset="0"/>
                          <a:cs typeface="Arial" panose="020B0604020202020204" pitchFamily="34" charset="0"/>
                        </a:rPr>
                        <a:t>-</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6479826"/>
                  </a:ext>
                </a:extLst>
              </a:tr>
              <a:tr h="455342">
                <a:tc>
                  <a:txBody>
                    <a:bodyPr/>
                    <a:lstStyle/>
                    <a:p>
                      <a:pPr algn="l" fontAlgn="b"/>
                      <a:r>
                        <a:rPr lang="en-GB" sz="1000" b="1" i="0" u="none" strike="noStrike">
                          <a:solidFill>
                            <a:srgbClr val="000000"/>
                          </a:solidFill>
                          <a:effectLst/>
                          <a:latin typeface="Arial" panose="020B0604020202020204" pitchFamily="34" charset="0"/>
                          <a:cs typeface="Arial" panose="020B0604020202020204" pitchFamily="34" charset="0"/>
                        </a:rPr>
                        <a:t>England</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000" b="1" i="0" u="none" strike="noStrike">
                          <a:solidFill>
                            <a:srgbClr val="000000"/>
                          </a:solidFill>
                          <a:effectLst/>
                          <a:latin typeface="Arial" panose="020B0604020202020204" pitchFamily="34" charset="0"/>
                          <a:cs typeface="Arial" panose="020B0604020202020204" pitchFamily="34" charset="0"/>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100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24197224"/>
                  </a:ext>
                </a:extLst>
              </a:tr>
            </a:tbl>
          </a:graphicData>
        </a:graphic>
      </p:graphicFrame>
      <p:sp>
        <p:nvSpPr>
          <p:cNvPr id="5" name="TextBox 4">
            <a:extLst>
              <a:ext uri="{FF2B5EF4-FFF2-40B4-BE49-F238E27FC236}">
                <a16:creationId xmlns:a16="http://schemas.microsoft.com/office/drawing/2014/main" id="{5CE6A715-C4BA-4D74-941D-1871A763FF4C}"/>
              </a:ext>
            </a:extLst>
          </p:cNvPr>
          <p:cNvSpPr txBox="1"/>
          <p:nvPr/>
        </p:nvSpPr>
        <p:spPr>
          <a:xfrm>
            <a:off x="261922" y="1075095"/>
            <a:ext cx="8727158" cy="646331"/>
          </a:xfrm>
          <a:prstGeom prst="rect">
            <a:avLst/>
          </a:prstGeom>
          <a:noFill/>
        </p:spPr>
        <p:txBody>
          <a:bodyPr wrap="square" rtlCol="0">
            <a:spAutoFit/>
          </a:bodyPr>
          <a:lstStyle/>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Ludlow had 249 deliveries between 2017/18 and 2021/22, which is the 9</a:t>
            </a:r>
            <a:r>
              <a:rPr lang="en-GB" sz="1200" baseline="30000">
                <a:latin typeface="Arial" panose="020B0604020202020204" pitchFamily="34" charset="0"/>
                <a:cs typeface="Arial" panose="020B0604020202020204" pitchFamily="34" charset="0"/>
              </a:rPr>
              <a:t>th</a:t>
            </a:r>
            <a:r>
              <a:rPr lang="en-GB" sz="1200">
                <a:latin typeface="Arial" panose="020B0604020202020204" pitchFamily="34" charset="0"/>
                <a:cs typeface="Arial" panose="020B0604020202020204" pitchFamily="34" charset="0"/>
              </a:rPr>
              <a:t> highest of the 18 place plan areas. </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1 in 11 mothers were smoking at delivery for Ludlow, statistically similar to Shropshire’s (10.7%) </a:t>
            </a:r>
          </a:p>
        </p:txBody>
      </p:sp>
      <p:sp>
        <p:nvSpPr>
          <p:cNvPr id="8" name="TextBox 7">
            <a:extLst>
              <a:ext uri="{FF2B5EF4-FFF2-40B4-BE49-F238E27FC236}">
                <a16:creationId xmlns:a16="http://schemas.microsoft.com/office/drawing/2014/main" id="{80EC9C6C-F03C-4295-89EC-753EC8AA60F6}"/>
              </a:ext>
            </a:extLst>
          </p:cNvPr>
          <p:cNvSpPr txBox="1"/>
          <p:nvPr/>
        </p:nvSpPr>
        <p:spPr>
          <a:xfrm>
            <a:off x="403325" y="2165971"/>
            <a:ext cx="903699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Smoking at Delivery data for Shropshire and Ludlow Place Plan Area, 2017/18 to 2021/22</a:t>
            </a:r>
          </a:p>
        </p:txBody>
      </p:sp>
      <p:sp>
        <p:nvSpPr>
          <p:cNvPr id="10" name="TextBox 9">
            <a:extLst>
              <a:ext uri="{FF2B5EF4-FFF2-40B4-BE49-F238E27FC236}">
                <a16:creationId xmlns:a16="http://schemas.microsoft.com/office/drawing/2014/main" id="{0DC2331A-5775-4688-8764-9B4E02E6D293}"/>
              </a:ext>
            </a:extLst>
          </p:cNvPr>
          <p:cNvSpPr txBox="1"/>
          <p:nvPr/>
        </p:nvSpPr>
        <p:spPr>
          <a:xfrm>
            <a:off x="4921823" y="170594"/>
            <a:ext cx="4104456" cy="207749"/>
          </a:xfrm>
          <a:prstGeom prst="rect">
            <a:avLst/>
          </a:prstGeom>
          <a:solidFill>
            <a:schemeClr val="bg1"/>
          </a:solidFill>
        </p:spPr>
        <p:txBody>
          <a:bodyPr wrap="square" rtlCol="0">
            <a:spAutoFit/>
          </a:bodyPr>
          <a:lstStyle/>
          <a:p>
            <a:r>
              <a:rPr lang="en-GB" sz="750" b="1" i="1"/>
              <a:t>Source: SATH Maternity Dataset for 2017/18,  2018/19, 2019/20, 2020/21 and 2021/22</a:t>
            </a:r>
          </a:p>
        </p:txBody>
      </p:sp>
      <p:pic>
        <p:nvPicPr>
          <p:cNvPr id="6" name="Graphic 5" descr="Pregnant lady with solid fill">
            <a:extLst>
              <a:ext uri="{FF2B5EF4-FFF2-40B4-BE49-F238E27FC236}">
                <a16:creationId xmlns:a16="http://schemas.microsoft.com/office/drawing/2014/main" id="{A487CFCE-8381-B0AF-02C2-BFD5CF6A83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8960" y="2460319"/>
            <a:ext cx="650152" cy="650152"/>
          </a:xfrm>
          <a:prstGeom prst="rect">
            <a:avLst/>
          </a:prstGeom>
        </p:spPr>
      </p:pic>
      <p:pic>
        <p:nvPicPr>
          <p:cNvPr id="9" name="Graphic 8" descr="Baby with solid fill">
            <a:extLst>
              <a:ext uri="{FF2B5EF4-FFF2-40B4-BE49-F238E27FC236}">
                <a16:creationId xmlns:a16="http://schemas.microsoft.com/office/drawing/2014/main" id="{4936E185-0F10-C074-918E-9B75A78030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4109" y="2479626"/>
            <a:ext cx="629576" cy="629576"/>
          </a:xfrm>
          <a:prstGeom prst="rect">
            <a:avLst/>
          </a:prstGeom>
        </p:spPr>
      </p:pic>
      <p:pic>
        <p:nvPicPr>
          <p:cNvPr id="12" name="Graphic 11" descr="Smoking with solid fill">
            <a:extLst>
              <a:ext uri="{FF2B5EF4-FFF2-40B4-BE49-F238E27FC236}">
                <a16:creationId xmlns:a16="http://schemas.microsoft.com/office/drawing/2014/main" id="{690E139D-18C2-6D25-F655-7C78D01C83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7231" y="2481603"/>
            <a:ext cx="650151" cy="650151"/>
          </a:xfrm>
          <a:prstGeom prst="rect">
            <a:avLst/>
          </a:prstGeom>
        </p:spPr>
      </p:pic>
    </p:spTree>
    <p:extLst>
      <p:ext uri="{BB962C8B-B14F-4D97-AF65-F5344CB8AC3E}">
        <p14:creationId xmlns:p14="http://schemas.microsoft.com/office/powerpoint/2010/main" val="2336271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F31-C59C-4B3D-AFE0-0D22F8276CB8}"/>
              </a:ext>
            </a:extLst>
          </p:cNvPr>
          <p:cNvSpPr>
            <a:spLocks noGrp="1"/>
          </p:cNvSpPr>
          <p:nvPr>
            <p:ph type="title"/>
          </p:nvPr>
        </p:nvSpPr>
        <p:spPr>
          <a:xfrm>
            <a:off x="3574270" y="0"/>
            <a:ext cx="4539920" cy="1199707"/>
          </a:xfrm>
        </p:spPr>
        <p:txBody>
          <a:bodyPr>
            <a:normAutofit/>
          </a:bodyPr>
          <a:lstStyle/>
          <a:p>
            <a:r>
              <a:rPr lang="en-GB" sz="2800" b="1">
                <a:solidFill>
                  <a:srgbClr val="0070C0"/>
                </a:solidFill>
                <a:latin typeface="Arial" panose="020B0604020202020204" pitchFamily="34" charset="0"/>
                <a:cs typeface="Arial" panose="020B0604020202020204" pitchFamily="34" charset="0"/>
              </a:rPr>
              <a:t>Disease Prevalence</a:t>
            </a:r>
            <a:endParaRPr lang="en-GB" sz="2800">
              <a:solidFill>
                <a:srgbClr val="0070C0"/>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FB345672-568F-BE15-286F-09072BBF92DB}"/>
              </a:ext>
            </a:extLst>
          </p:cNvPr>
          <p:cNvGraphicFramePr>
            <a:graphicFrameLocks noGrp="1"/>
          </p:cNvGraphicFramePr>
          <p:nvPr>
            <p:extLst>
              <p:ext uri="{D42A27DB-BD31-4B8C-83A1-F6EECF244321}">
                <p14:modId xmlns:p14="http://schemas.microsoft.com/office/powerpoint/2010/main" val="3860607682"/>
              </p:ext>
            </p:extLst>
          </p:nvPr>
        </p:nvGraphicFramePr>
        <p:xfrm>
          <a:off x="381740" y="1750878"/>
          <a:ext cx="6576845" cy="4366458"/>
        </p:xfrm>
        <a:graphic>
          <a:graphicData uri="http://schemas.openxmlformats.org/drawingml/2006/table">
            <a:tbl>
              <a:tblPr/>
              <a:tblGrid>
                <a:gridCol w="3384485">
                  <a:extLst>
                    <a:ext uri="{9D8B030D-6E8A-4147-A177-3AD203B41FA5}">
                      <a16:colId xmlns:a16="http://schemas.microsoft.com/office/drawing/2014/main" val="3203486067"/>
                    </a:ext>
                  </a:extLst>
                </a:gridCol>
                <a:gridCol w="1064120">
                  <a:extLst>
                    <a:ext uri="{9D8B030D-6E8A-4147-A177-3AD203B41FA5}">
                      <a16:colId xmlns:a16="http://schemas.microsoft.com/office/drawing/2014/main" val="590874730"/>
                    </a:ext>
                  </a:extLst>
                </a:gridCol>
                <a:gridCol w="1064120">
                  <a:extLst>
                    <a:ext uri="{9D8B030D-6E8A-4147-A177-3AD203B41FA5}">
                      <a16:colId xmlns:a16="http://schemas.microsoft.com/office/drawing/2014/main" val="333029302"/>
                    </a:ext>
                  </a:extLst>
                </a:gridCol>
                <a:gridCol w="1064120">
                  <a:extLst>
                    <a:ext uri="{9D8B030D-6E8A-4147-A177-3AD203B41FA5}">
                      <a16:colId xmlns:a16="http://schemas.microsoft.com/office/drawing/2014/main" val="1890158908"/>
                    </a:ext>
                  </a:extLst>
                </a:gridCol>
              </a:tblGrid>
              <a:tr h="949909">
                <a:tc>
                  <a:txBody>
                    <a:bodyPr/>
                    <a:lstStyle/>
                    <a:p>
                      <a:pPr algn="l" fontAlgn="b"/>
                      <a:r>
                        <a:rPr lang="en-GB" sz="1100" b="1" i="0" u="none" strike="noStrike">
                          <a:solidFill>
                            <a:srgbClr val="000000"/>
                          </a:solidFill>
                          <a:effectLst/>
                          <a:latin typeface="Arial" panose="020B0604020202020204" pitchFamily="34" charset="0"/>
                        </a:rPr>
                        <a:t>Disease or condition</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rPr>
                        <a:t>Ludlow Place Plan Area </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000" b="1" i="0" u="none" strike="noStrike">
                          <a:solidFill>
                            <a:srgbClr val="000000"/>
                          </a:solidFill>
                          <a:effectLst/>
                          <a:latin typeface="Arial" panose="020B0604020202020204" pitchFamily="34" charset="0"/>
                        </a:rPr>
                        <a:t>NHS Shropshire, Telford and Wrekin CCG</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000" b="1" i="0" u="none" strike="noStrike">
                          <a:solidFill>
                            <a:srgbClr val="000000"/>
                          </a:solidFill>
                          <a:effectLst/>
                          <a:latin typeface="Arial" panose="020B0604020202020204" pitchFamily="34" charset="0"/>
                        </a:rPr>
                        <a:t>ENGLAND</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67590507"/>
                  </a:ext>
                </a:extLst>
              </a:tr>
              <a:tr h="262273">
                <a:tc>
                  <a:txBody>
                    <a:bodyPr/>
                    <a:lstStyle/>
                    <a:p>
                      <a:pPr algn="l" fontAlgn="b"/>
                      <a:r>
                        <a:rPr lang="en-GB" sz="1200" b="0" i="0" u="none" strike="noStrike">
                          <a:solidFill>
                            <a:srgbClr val="000000"/>
                          </a:solidFill>
                          <a:effectLst/>
                          <a:latin typeface="Arial" panose="020B0604020202020204" pitchFamily="34" charset="0"/>
                        </a:rPr>
                        <a:t>Atrial Fibrillation Prevalence</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FFFFFF"/>
                          </a:solidFill>
                          <a:effectLst/>
                          <a:latin typeface="Arial" panose="020B0604020202020204" pitchFamily="34" charset="0"/>
                        </a:rPr>
                        <a:t>3.6%</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2.5%</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2.1%</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58303105"/>
                  </a:ext>
                </a:extLst>
              </a:tr>
              <a:tr h="262273">
                <a:tc>
                  <a:txBody>
                    <a:bodyPr/>
                    <a:lstStyle/>
                    <a:p>
                      <a:pPr algn="l" fontAlgn="b"/>
                      <a:r>
                        <a:rPr lang="en-GB" sz="1200" b="0" i="0" u="none" strike="noStrike">
                          <a:solidFill>
                            <a:srgbClr val="000000"/>
                          </a:solidFill>
                          <a:effectLst/>
                          <a:latin typeface="Arial" panose="020B0604020202020204" pitchFamily="34" charset="0"/>
                        </a:rPr>
                        <a:t>Asthma Prevalence (6+)</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chemeClr val="tx1"/>
                          </a:solidFill>
                          <a:effectLst/>
                          <a:latin typeface="Arial" panose="020B0604020202020204" pitchFamily="34" charset="0"/>
                        </a:rPr>
                        <a:t>7.3%</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200" b="1" i="0" u="none" strike="noStrike">
                          <a:solidFill>
                            <a:srgbClr val="000000"/>
                          </a:solidFill>
                          <a:effectLst/>
                          <a:latin typeface="Arial" panose="020B0604020202020204" pitchFamily="34" charset="0"/>
                        </a:rPr>
                        <a:t>7.1%</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6.5%</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87283808"/>
                  </a:ext>
                </a:extLst>
              </a:tr>
              <a:tr h="262273">
                <a:tc>
                  <a:txBody>
                    <a:bodyPr/>
                    <a:lstStyle/>
                    <a:p>
                      <a:pPr algn="l" fontAlgn="b"/>
                      <a:r>
                        <a:rPr lang="en-GB" sz="1200" b="0" i="0" u="none" strike="noStrike">
                          <a:solidFill>
                            <a:srgbClr val="000000"/>
                          </a:solidFill>
                          <a:effectLst/>
                          <a:latin typeface="Arial" panose="020B0604020202020204" pitchFamily="34" charset="0"/>
                        </a:rPr>
                        <a:t>CHD Prevalence</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FFFFFF"/>
                          </a:solidFill>
                          <a:effectLst/>
                          <a:latin typeface="Arial" panose="020B0604020202020204" pitchFamily="34" charset="0"/>
                        </a:rPr>
                        <a:t>4.6%</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3.5%</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3.0%</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66878035"/>
                  </a:ext>
                </a:extLst>
              </a:tr>
              <a:tr h="262273">
                <a:tc>
                  <a:txBody>
                    <a:bodyPr/>
                    <a:lstStyle/>
                    <a:p>
                      <a:pPr algn="l" fontAlgn="b"/>
                      <a:r>
                        <a:rPr lang="en-GB" sz="1200" b="0" i="0" u="none" strike="noStrike">
                          <a:solidFill>
                            <a:srgbClr val="000000"/>
                          </a:solidFill>
                          <a:effectLst/>
                          <a:latin typeface="Arial" panose="020B0604020202020204" pitchFamily="34" charset="0"/>
                        </a:rPr>
                        <a:t>COPD Prevalence</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FFFFFF"/>
                          </a:solidFill>
                          <a:effectLst/>
                          <a:latin typeface="Arial" panose="020B0604020202020204" pitchFamily="34" charset="0"/>
                        </a:rPr>
                        <a:t>2.4%</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2.0%</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1.9%</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54193272"/>
                  </a:ext>
                </a:extLst>
              </a:tr>
              <a:tr h="262273">
                <a:tc>
                  <a:txBody>
                    <a:bodyPr/>
                    <a:lstStyle/>
                    <a:p>
                      <a:pPr algn="l" fontAlgn="b"/>
                      <a:r>
                        <a:rPr lang="en-GB" sz="1200" b="0" i="0" u="none" strike="noStrike">
                          <a:solidFill>
                            <a:srgbClr val="000000"/>
                          </a:solidFill>
                          <a:effectLst/>
                          <a:latin typeface="Arial" panose="020B0604020202020204" pitchFamily="34" charset="0"/>
                        </a:rPr>
                        <a:t>Dementia Prevalence</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FFFFFF"/>
                          </a:solidFill>
                          <a:effectLst/>
                          <a:latin typeface="Arial" panose="020B0604020202020204" pitchFamily="34" charset="0"/>
                        </a:rPr>
                        <a:t>1.4%</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0.9%</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0.7%</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96300087"/>
                  </a:ext>
                </a:extLst>
              </a:tr>
              <a:tr h="262273">
                <a:tc>
                  <a:txBody>
                    <a:bodyPr/>
                    <a:lstStyle/>
                    <a:p>
                      <a:pPr algn="l" fontAlgn="b"/>
                      <a:r>
                        <a:rPr lang="en-GB" sz="1200" b="0" i="0" u="none" strike="noStrike">
                          <a:solidFill>
                            <a:srgbClr val="000000"/>
                          </a:solidFill>
                          <a:effectLst/>
                          <a:latin typeface="Arial" panose="020B0604020202020204" pitchFamily="34" charset="0"/>
                        </a:rPr>
                        <a:t>Depression Prevalence (18+)</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FFFFFF"/>
                          </a:solidFill>
                          <a:effectLst/>
                          <a:latin typeface="Arial" panose="020B0604020202020204" pitchFamily="34" charset="0"/>
                        </a:rPr>
                        <a:t>17.8%</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14.5%</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12.7%</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30964742"/>
                  </a:ext>
                </a:extLst>
              </a:tr>
              <a:tr h="262273">
                <a:tc>
                  <a:txBody>
                    <a:bodyPr/>
                    <a:lstStyle/>
                    <a:p>
                      <a:pPr algn="l" fontAlgn="b"/>
                      <a:r>
                        <a:rPr lang="en-GB" sz="1200" b="0" i="0" u="none" strike="noStrike">
                          <a:solidFill>
                            <a:srgbClr val="000000"/>
                          </a:solidFill>
                          <a:effectLst/>
                          <a:latin typeface="Arial" panose="020B0604020202020204" pitchFamily="34" charset="0"/>
                        </a:rPr>
                        <a:t>Heart Failure Prevalence</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FFFFFF"/>
                          </a:solidFill>
                          <a:effectLst/>
                          <a:latin typeface="Arial" panose="020B0604020202020204" pitchFamily="34" charset="0"/>
                        </a:rPr>
                        <a:t>1.5%</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0.9%</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1.0%</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93207368"/>
                  </a:ext>
                </a:extLst>
              </a:tr>
              <a:tr h="262273">
                <a:tc>
                  <a:txBody>
                    <a:bodyPr/>
                    <a:lstStyle/>
                    <a:p>
                      <a:pPr algn="l" fontAlgn="b"/>
                      <a:r>
                        <a:rPr lang="en-GB" sz="1200" b="0" i="0" u="none" strike="noStrike">
                          <a:solidFill>
                            <a:srgbClr val="000000"/>
                          </a:solidFill>
                          <a:effectLst/>
                          <a:latin typeface="Arial" panose="020B0604020202020204" pitchFamily="34" charset="0"/>
                        </a:rPr>
                        <a:t>Hypertension Prevalence</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FFFFFF"/>
                          </a:solidFill>
                          <a:effectLst/>
                          <a:latin typeface="Arial" panose="020B0604020202020204" pitchFamily="34" charset="0"/>
                        </a:rPr>
                        <a:t>20.2%</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15.6%</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14.0%</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22303211"/>
                  </a:ext>
                </a:extLst>
              </a:tr>
              <a:tr h="262273">
                <a:tc>
                  <a:txBody>
                    <a:bodyPr/>
                    <a:lstStyle/>
                    <a:p>
                      <a:pPr algn="l" fontAlgn="b"/>
                      <a:r>
                        <a:rPr lang="en-GB" sz="1200" b="0" i="0" u="none" strike="noStrike">
                          <a:solidFill>
                            <a:srgbClr val="000000"/>
                          </a:solidFill>
                          <a:effectLst/>
                          <a:latin typeface="Arial" panose="020B0604020202020204" pitchFamily="34" charset="0"/>
                        </a:rPr>
                        <a:t>Learning disabilities Prevalence</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FFFFFF"/>
                          </a:solidFill>
                          <a:effectLst/>
                          <a:latin typeface="Arial" panose="020B0604020202020204" pitchFamily="34" charset="0"/>
                        </a:rPr>
                        <a:t>0.6%</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0.5%</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0.5%</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88657317"/>
                  </a:ext>
                </a:extLst>
              </a:tr>
              <a:tr h="262273">
                <a:tc>
                  <a:txBody>
                    <a:bodyPr/>
                    <a:lstStyle/>
                    <a:p>
                      <a:pPr algn="l" fontAlgn="b"/>
                      <a:r>
                        <a:rPr lang="en-GB" sz="1200" b="0" i="0" u="none" strike="noStrike">
                          <a:solidFill>
                            <a:srgbClr val="000000"/>
                          </a:solidFill>
                          <a:effectLst/>
                          <a:latin typeface="Arial" panose="020B0604020202020204" pitchFamily="34" charset="0"/>
                        </a:rPr>
                        <a:t>Mental health Prevalence</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ysClr val="windowText" lastClr="000000"/>
                          </a:solidFill>
                          <a:effectLst/>
                          <a:latin typeface="Arial" panose="020B0604020202020204" pitchFamily="34" charset="0"/>
                        </a:rPr>
                        <a:t>0.9%</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200" b="1" i="0" u="none" strike="noStrike">
                          <a:solidFill>
                            <a:srgbClr val="000000"/>
                          </a:solidFill>
                          <a:effectLst/>
                          <a:latin typeface="Arial" panose="020B0604020202020204" pitchFamily="34" charset="0"/>
                        </a:rPr>
                        <a:t>0.8%</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0.95%</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61945129"/>
                  </a:ext>
                </a:extLst>
              </a:tr>
              <a:tr h="262273">
                <a:tc>
                  <a:txBody>
                    <a:bodyPr/>
                    <a:lstStyle/>
                    <a:p>
                      <a:pPr algn="l" fontAlgn="b"/>
                      <a:r>
                        <a:rPr lang="en-GB" sz="1200" b="0" i="0" u="none" strike="noStrike">
                          <a:solidFill>
                            <a:srgbClr val="000000"/>
                          </a:solidFill>
                          <a:effectLst/>
                          <a:latin typeface="Arial" panose="020B0604020202020204" pitchFamily="34" charset="0"/>
                        </a:rPr>
                        <a:t>Obesity Prevalence (18+)</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FFFFFF"/>
                          </a:solidFill>
                          <a:effectLst/>
                          <a:latin typeface="Arial" panose="020B0604020202020204" pitchFamily="34" charset="0"/>
                        </a:rPr>
                        <a:t>8.1%</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7.3%</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9.7%</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95302524"/>
                  </a:ext>
                </a:extLst>
              </a:tr>
              <a:tr h="262273">
                <a:tc>
                  <a:txBody>
                    <a:bodyPr/>
                    <a:lstStyle/>
                    <a:p>
                      <a:pPr algn="l" fontAlgn="b"/>
                      <a:r>
                        <a:rPr lang="en-GB" sz="1200" b="0" i="0" u="none" strike="noStrike">
                          <a:solidFill>
                            <a:srgbClr val="000000"/>
                          </a:solidFill>
                          <a:effectLst/>
                          <a:latin typeface="Arial" panose="020B0604020202020204" pitchFamily="34" charset="0"/>
                        </a:rPr>
                        <a:t>Peripheral arterial disease Prevalence</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FFFFFF"/>
                          </a:solidFill>
                          <a:effectLst/>
                          <a:latin typeface="Arial" panose="020B0604020202020204" pitchFamily="34" charset="0"/>
                        </a:rPr>
                        <a:t>1.0%</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0.8%</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0.6%</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37811221"/>
                  </a:ext>
                </a:extLst>
              </a:tr>
              <a:tr h="269273">
                <a:tc>
                  <a:txBody>
                    <a:bodyPr/>
                    <a:lstStyle/>
                    <a:p>
                      <a:pPr algn="l" fontAlgn="b"/>
                      <a:r>
                        <a:rPr lang="en-GB" sz="1200" b="0" i="0" u="none" strike="noStrike">
                          <a:solidFill>
                            <a:srgbClr val="000000"/>
                          </a:solidFill>
                          <a:effectLst/>
                          <a:latin typeface="Arial" panose="020B0604020202020204" pitchFamily="34" charset="0"/>
                        </a:rPr>
                        <a:t>Stroke and transient ischaemic attack Prevalence</a:t>
                      </a:r>
                    </a:p>
                  </a:txBody>
                  <a:tcPr marL="7159" marR="7159" marT="7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FFFFFF"/>
                          </a:solidFill>
                          <a:effectLst/>
                          <a:latin typeface="Arial" panose="020B0604020202020204" pitchFamily="34" charset="0"/>
                        </a:rPr>
                        <a:t>3.1%</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2.4%</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200" b="1" i="0" u="none" strike="noStrike">
                          <a:solidFill>
                            <a:srgbClr val="000000"/>
                          </a:solidFill>
                          <a:effectLst/>
                          <a:latin typeface="Arial" panose="020B0604020202020204" pitchFamily="34" charset="0"/>
                        </a:rPr>
                        <a:t>1.8%</a:t>
                      </a:r>
                    </a:p>
                  </a:txBody>
                  <a:tcPr marL="7159" marR="7159"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19652204"/>
                  </a:ext>
                </a:extLst>
              </a:tr>
            </a:tbl>
          </a:graphicData>
        </a:graphic>
      </p:graphicFrame>
      <p:sp>
        <p:nvSpPr>
          <p:cNvPr id="16" name="TextBox 15">
            <a:extLst>
              <a:ext uri="{FF2B5EF4-FFF2-40B4-BE49-F238E27FC236}">
                <a16:creationId xmlns:a16="http://schemas.microsoft.com/office/drawing/2014/main" id="{8DCC1079-F90C-0E8C-11DD-A5DDB871E85F}"/>
              </a:ext>
            </a:extLst>
          </p:cNvPr>
          <p:cNvSpPr txBox="1"/>
          <p:nvPr/>
        </p:nvSpPr>
        <p:spPr>
          <a:xfrm>
            <a:off x="381740" y="6364863"/>
            <a:ext cx="8034294" cy="276999"/>
          </a:xfrm>
          <a:prstGeom prst="rect">
            <a:avLst/>
          </a:prstGeom>
          <a:noFill/>
        </p:spPr>
        <p:txBody>
          <a:bodyPr wrap="square">
            <a:spAutoFit/>
          </a:bodyPr>
          <a:lstStyle/>
          <a:p>
            <a:r>
              <a:rPr lang="en-GB" sz="1200">
                <a:solidFill>
                  <a:srgbClr val="0070C0"/>
                </a:solidFill>
                <a:latin typeface="Arial" panose="020B0604020202020204" pitchFamily="34" charset="0"/>
                <a:cs typeface="Arial" panose="020B0604020202020204" pitchFamily="34" charset="0"/>
              </a:rPr>
              <a:t>Quality &amp; Outcomes Framework (QOF) Indicators 2020/21</a:t>
            </a:r>
            <a:endParaRPr lang="en-GB" sz="1200"/>
          </a:p>
        </p:txBody>
      </p:sp>
      <p:sp>
        <p:nvSpPr>
          <p:cNvPr id="17" name="TextBox 16">
            <a:extLst>
              <a:ext uri="{FF2B5EF4-FFF2-40B4-BE49-F238E27FC236}">
                <a16:creationId xmlns:a16="http://schemas.microsoft.com/office/drawing/2014/main" id="{1CBC8AB5-B7B0-DBAC-A59F-BDE86365170A}"/>
              </a:ext>
            </a:extLst>
          </p:cNvPr>
          <p:cNvSpPr txBox="1"/>
          <p:nvPr/>
        </p:nvSpPr>
        <p:spPr>
          <a:xfrm>
            <a:off x="239697" y="1130595"/>
            <a:ext cx="8034294"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There are differences in disease prevalence within the Ludlow area. RAG rating place plan area against Shropshire, Telford and Wrekin CCG prevalence</a:t>
            </a:r>
          </a:p>
        </p:txBody>
      </p:sp>
    </p:spTree>
    <p:extLst>
      <p:ext uri="{BB962C8B-B14F-4D97-AF65-F5344CB8AC3E}">
        <p14:creationId xmlns:p14="http://schemas.microsoft.com/office/powerpoint/2010/main" val="423931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F31-C59C-4B3D-AFE0-0D22F8276CB8}"/>
              </a:ext>
            </a:extLst>
          </p:cNvPr>
          <p:cNvSpPr>
            <a:spLocks noGrp="1"/>
          </p:cNvSpPr>
          <p:nvPr>
            <p:ph type="title"/>
          </p:nvPr>
        </p:nvSpPr>
        <p:spPr>
          <a:xfrm>
            <a:off x="3574270" y="0"/>
            <a:ext cx="5432570" cy="1199707"/>
          </a:xfrm>
        </p:spPr>
        <p:txBody>
          <a:bodyPr>
            <a:normAutofit/>
          </a:bodyPr>
          <a:lstStyle/>
          <a:p>
            <a:r>
              <a:rPr lang="en-GB" sz="2800" b="1">
                <a:solidFill>
                  <a:srgbClr val="0070C0"/>
                </a:solidFill>
                <a:latin typeface="Arial" panose="020B0604020202020204" pitchFamily="34" charset="0"/>
                <a:cs typeface="Arial" panose="020B0604020202020204" pitchFamily="34" charset="0"/>
              </a:rPr>
              <a:t>Wider determinants of health</a:t>
            </a:r>
            <a:endParaRPr lang="en-GB" sz="2800">
              <a:solidFill>
                <a:srgbClr val="0070C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DCC1079-F90C-0E8C-11DD-A5DDB871E85F}"/>
              </a:ext>
            </a:extLst>
          </p:cNvPr>
          <p:cNvSpPr txBox="1"/>
          <p:nvPr/>
        </p:nvSpPr>
        <p:spPr>
          <a:xfrm>
            <a:off x="381740" y="6364863"/>
            <a:ext cx="8034294" cy="276999"/>
          </a:xfrm>
          <a:prstGeom prst="rect">
            <a:avLst/>
          </a:prstGeom>
          <a:noFill/>
        </p:spPr>
        <p:txBody>
          <a:bodyPr wrap="square">
            <a:spAutoFit/>
          </a:bodyPr>
          <a:lstStyle/>
          <a:p>
            <a:r>
              <a:rPr lang="en-GB" sz="1200">
                <a:solidFill>
                  <a:srgbClr val="0070C0"/>
                </a:solidFill>
                <a:latin typeface="Arial" panose="020B0604020202020204" pitchFamily="34" charset="0"/>
                <a:cs typeface="Arial" panose="020B0604020202020204" pitchFamily="34" charset="0"/>
              </a:rPr>
              <a:t>Quality &amp; Outcomes Framework (QOF) Indicators 2020/21</a:t>
            </a:r>
            <a:endParaRPr lang="en-GB" sz="1200"/>
          </a:p>
        </p:txBody>
      </p:sp>
      <p:sp>
        <p:nvSpPr>
          <p:cNvPr id="17" name="TextBox 16">
            <a:extLst>
              <a:ext uri="{FF2B5EF4-FFF2-40B4-BE49-F238E27FC236}">
                <a16:creationId xmlns:a16="http://schemas.microsoft.com/office/drawing/2014/main" id="{1CBC8AB5-B7B0-DBAC-A59F-BDE86365170A}"/>
              </a:ext>
            </a:extLst>
          </p:cNvPr>
          <p:cNvSpPr txBox="1"/>
          <p:nvPr/>
        </p:nvSpPr>
        <p:spPr>
          <a:xfrm>
            <a:off x="239697" y="1130595"/>
            <a:ext cx="8034294"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There are differences between wards within the Ludlow</a:t>
            </a:r>
            <a:r>
              <a:rPr lang="en-GB" sz="1400" b="1">
                <a:solidFill>
                  <a:srgbClr val="40CAF2"/>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area across a number of wider determinants, Ranking : </a:t>
            </a:r>
            <a:r>
              <a:rPr lang="en-GB" sz="1400" b="1">
                <a:latin typeface="Arial" panose="020B0604020202020204" pitchFamily="34" charset="0"/>
                <a:cs typeface="Arial" panose="020B0604020202020204" pitchFamily="34" charset="0"/>
              </a:rPr>
              <a:t>1 = worst, 63 = best</a:t>
            </a:r>
            <a:r>
              <a:rPr lang="en-GB" sz="1400">
                <a:latin typeface="Arial" panose="020B0604020202020204" pitchFamily="34" charset="0"/>
                <a:cs typeface="Arial" panose="020B0604020202020204" pitchFamily="34" charset="0"/>
              </a:rPr>
              <a:t>)</a:t>
            </a:r>
          </a:p>
        </p:txBody>
      </p:sp>
      <p:graphicFrame>
        <p:nvGraphicFramePr>
          <p:cNvPr id="3" name="Table 2">
            <a:extLst>
              <a:ext uri="{FF2B5EF4-FFF2-40B4-BE49-F238E27FC236}">
                <a16:creationId xmlns:a16="http://schemas.microsoft.com/office/drawing/2014/main" id="{7A1B92F7-A5CD-D765-43AF-7D09E2855797}"/>
              </a:ext>
            </a:extLst>
          </p:cNvPr>
          <p:cNvGraphicFramePr>
            <a:graphicFrameLocks noGrp="1"/>
          </p:cNvGraphicFramePr>
          <p:nvPr>
            <p:extLst>
              <p:ext uri="{D42A27DB-BD31-4B8C-83A1-F6EECF244321}">
                <p14:modId xmlns:p14="http://schemas.microsoft.com/office/powerpoint/2010/main" val="255205448"/>
              </p:ext>
            </p:extLst>
          </p:nvPr>
        </p:nvGraphicFramePr>
        <p:xfrm>
          <a:off x="628651" y="1962585"/>
          <a:ext cx="7893912" cy="2819697"/>
        </p:xfrm>
        <a:graphic>
          <a:graphicData uri="http://schemas.openxmlformats.org/drawingml/2006/table">
            <a:tbl>
              <a:tblPr/>
              <a:tblGrid>
                <a:gridCol w="1200149">
                  <a:extLst>
                    <a:ext uri="{9D8B030D-6E8A-4147-A177-3AD203B41FA5}">
                      <a16:colId xmlns:a16="http://schemas.microsoft.com/office/drawing/2014/main" val="1112655163"/>
                    </a:ext>
                  </a:extLst>
                </a:gridCol>
                <a:gridCol w="969264">
                  <a:extLst>
                    <a:ext uri="{9D8B030D-6E8A-4147-A177-3AD203B41FA5}">
                      <a16:colId xmlns:a16="http://schemas.microsoft.com/office/drawing/2014/main" val="442326204"/>
                    </a:ext>
                  </a:extLst>
                </a:gridCol>
                <a:gridCol w="1024128">
                  <a:extLst>
                    <a:ext uri="{9D8B030D-6E8A-4147-A177-3AD203B41FA5}">
                      <a16:colId xmlns:a16="http://schemas.microsoft.com/office/drawing/2014/main" val="2905721423"/>
                    </a:ext>
                  </a:extLst>
                </a:gridCol>
                <a:gridCol w="866466">
                  <a:extLst>
                    <a:ext uri="{9D8B030D-6E8A-4147-A177-3AD203B41FA5}">
                      <a16:colId xmlns:a16="http://schemas.microsoft.com/office/drawing/2014/main" val="1495059218"/>
                    </a:ext>
                  </a:extLst>
                </a:gridCol>
                <a:gridCol w="766781">
                  <a:extLst>
                    <a:ext uri="{9D8B030D-6E8A-4147-A177-3AD203B41FA5}">
                      <a16:colId xmlns:a16="http://schemas.microsoft.com/office/drawing/2014/main" val="965250292"/>
                    </a:ext>
                  </a:extLst>
                </a:gridCol>
                <a:gridCol w="766781">
                  <a:extLst>
                    <a:ext uri="{9D8B030D-6E8A-4147-A177-3AD203B41FA5}">
                      <a16:colId xmlns:a16="http://schemas.microsoft.com/office/drawing/2014/main" val="900002817"/>
                    </a:ext>
                  </a:extLst>
                </a:gridCol>
                <a:gridCol w="766781">
                  <a:extLst>
                    <a:ext uri="{9D8B030D-6E8A-4147-A177-3AD203B41FA5}">
                      <a16:colId xmlns:a16="http://schemas.microsoft.com/office/drawing/2014/main" val="1001543503"/>
                    </a:ext>
                  </a:extLst>
                </a:gridCol>
                <a:gridCol w="766781">
                  <a:extLst>
                    <a:ext uri="{9D8B030D-6E8A-4147-A177-3AD203B41FA5}">
                      <a16:colId xmlns:a16="http://schemas.microsoft.com/office/drawing/2014/main" val="1169166801"/>
                    </a:ext>
                  </a:extLst>
                </a:gridCol>
                <a:gridCol w="766781">
                  <a:extLst>
                    <a:ext uri="{9D8B030D-6E8A-4147-A177-3AD203B41FA5}">
                      <a16:colId xmlns:a16="http://schemas.microsoft.com/office/drawing/2014/main" val="3830151820"/>
                    </a:ext>
                  </a:extLst>
                </a:gridCol>
              </a:tblGrid>
              <a:tr h="1109241">
                <a:tc>
                  <a:txBody>
                    <a:bodyPr/>
                    <a:lstStyle/>
                    <a:p>
                      <a:pPr algn="l" fontAlgn="ctr"/>
                      <a:r>
                        <a:rPr lang="en-GB" sz="900" b="1" i="0" u="none" strike="noStrike">
                          <a:effectLst/>
                          <a:latin typeface="Arial" panose="020B0604020202020204" pitchFamily="34" charset="0"/>
                        </a:rPr>
                        <a:t>Ward (2022)</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800" b="1" i="0" u="none" strike="noStrike">
                          <a:solidFill>
                            <a:srgbClr val="000000"/>
                          </a:solidFill>
                          <a:effectLst/>
                          <a:latin typeface="Arial" panose="020B0604020202020204" pitchFamily="34" charset="0"/>
                        </a:rPr>
                        <a:t>Unemployment, 2021-22</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800" b="1" i="0" u="none" strike="noStrike">
                          <a:solidFill>
                            <a:srgbClr val="000000"/>
                          </a:solidFill>
                          <a:effectLst/>
                          <a:latin typeface="Arial" panose="020B0604020202020204" pitchFamily="34" charset="0"/>
                        </a:rPr>
                        <a:t>Child Poverty, English Indices of Deprivation, 2019</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800" b="1" i="0" u="none" strike="noStrike">
                          <a:solidFill>
                            <a:srgbClr val="000000"/>
                          </a:solidFill>
                          <a:effectLst/>
                          <a:latin typeface="Arial" panose="020B0604020202020204" pitchFamily="34" charset="0"/>
                        </a:rPr>
                        <a:t>Income deprivation, English Indices of Deprivation, 2019</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800" b="1" i="0" u="none" strike="noStrike">
                          <a:solidFill>
                            <a:srgbClr val="000000"/>
                          </a:solidFill>
                          <a:effectLst/>
                          <a:latin typeface="Arial" panose="020B0604020202020204" pitchFamily="34" charset="0"/>
                        </a:rPr>
                        <a:t>IMD Score, 2019</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800" b="1" i="0" u="none" strike="noStrike">
                          <a:solidFill>
                            <a:srgbClr val="000000"/>
                          </a:solidFill>
                          <a:effectLst/>
                          <a:latin typeface="Arial" panose="020B0604020202020204" pitchFamily="34" charset="0"/>
                        </a:rPr>
                        <a:t>Long term unemployment, 2021-22</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800" b="1" i="0" u="none" strike="noStrike">
                          <a:solidFill>
                            <a:srgbClr val="000000"/>
                          </a:solidFill>
                          <a:effectLst/>
                          <a:latin typeface="Arial" panose="020B0604020202020204" pitchFamily="34" charset="0"/>
                        </a:rPr>
                        <a:t>General fertility rate: live births per 1,000 women aged 15-44  years, 2016-20</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800" b="1" i="0" u="none" strike="noStrike">
                          <a:solidFill>
                            <a:srgbClr val="000000"/>
                          </a:solidFill>
                          <a:effectLst/>
                          <a:latin typeface="Arial" panose="020B0604020202020204" pitchFamily="34" charset="0"/>
                        </a:rPr>
                        <a:t>A&amp;E attendances in under 5 years old, three year average</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800" b="1" i="0" u="none" strike="noStrike">
                          <a:solidFill>
                            <a:srgbClr val="000000"/>
                          </a:solidFill>
                          <a:effectLst/>
                          <a:latin typeface="Arial" panose="020B0604020202020204" pitchFamily="34" charset="0"/>
                        </a:rPr>
                        <a:t>Emergency admissions in under 5s, 2016/17 to 2020/21</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85481839"/>
                  </a:ext>
                </a:extLst>
              </a:tr>
              <a:tr h="285076">
                <a:tc>
                  <a:txBody>
                    <a:bodyPr/>
                    <a:lstStyle/>
                    <a:p>
                      <a:pPr algn="l" fontAlgn="b"/>
                      <a:r>
                        <a:rPr lang="en-GB" sz="1000" b="0" i="0" u="none" strike="noStrike">
                          <a:effectLst/>
                          <a:latin typeface="Arial" panose="020B0604020202020204" pitchFamily="34" charset="0"/>
                        </a:rPr>
                        <a:t>Clee</a:t>
                      </a:r>
                    </a:p>
                  </a:txBody>
                  <a:tcPr marL="6207" marR="6207" marT="6207" marB="29792"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GB" sz="1000" b="0" i="0" u="none" strike="noStrike">
                          <a:effectLst/>
                          <a:latin typeface="Arial" panose="020B0604020202020204" pitchFamily="34" charset="0"/>
                        </a:rPr>
                        <a:t>48</a:t>
                      </a:r>
                    </a:p>
                  </a:txBody>
                  <a:tcPr marL="6207" marR="6207" marT="6207" marB="29792"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EDCBB"/>
                    </a:solidFill>
                  </a:tcPr>
                </a:tc>
                <a:tc>
                  <a:txBody>
                    <a:bodyPr/>
                    <a:lstStyle/>
                    <a:p>
                      <a:pPr algn="ctr" fontAlgn="ctr"/>
                      <a:r>
                        <a:rPr lang="en-GB" sz="1000" b="0" i="0" u="none" strike="noStrike">
                          <a:effectLst/>
                          <a:latin typeface="Arial" panose="020B0604020202020204" pitchFamily="34" charset="0"/>
                        </a:rPr>
                        <a:t>57</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1CA95"/>
                    </a:solidFill>
                  </a:tcPr>
                </a:tc>
                <a:tc>
                  <a:txBody>
                    <a:bodyPr/>
                    <a:lstStyle/>
                    <a:p>
                      <a:pPr algn="ctr" fontAlgn="ctr"/>
                      <a:r>
                        <a:rPr lang="en-GB" sz="1000" b="0" i="0" u="none" strike="noStrike">
                          <a:effectLst/>
                          <a:latin typeface="Arial" panose="020B0604020202020204" pitchFamily="34" charset="0"/>
                        </a:rPr>
                        <a:t>49</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DAB7"/>
                    </a:solidFill>
                  </a:tcPr>
                </a:tc>
                <a:tc>
                  <a:txBody>
                    <a:bodyPr/>
                    <a:lstStyle/>
                    <a:p>
                      <a:pPr algn="ctr" fontAlgn="ctr"/>
                      <a:r>
                        <a:rPr lang="en-GB" sz="1000" b="0" i="0" u="none" strike="noStrike">
                          <a:effectLst/>
                          <a:latin typeface="Arial" panose="020B0604020202020204" pitchFamily="34" charset="0"/>
                        </a:rPr>
                        <a:t>28</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9EB"/>
                    </a:solidFill>
                  </a:tcPr>
                </a:tc>
                <a:tc>
                  <a:txBody>
                    <a:bodyPr/>
                    <a:lstStyle/>
                    <a:p>
                      <a:pPr algn="ctr" fontAlgn="ctr"/>
                      <a:r>
                        <a:rPr lang="en-GB" sz="1000" b="0" i="0" u="none" strike="noStrike">
                          <a:effectLst/>
                          <a:latin typeface="Arial" panose="020B0604020202020204" pitchFamily="34" charset="0"/>
                        </a:rPr>
                        <a:t>45</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E2C8"/>
                    </a:solidFill>
                  </a:tcPr>
                </a:tc>
                <a:tc>
                  <a:txBody>
                    <a:bodyPr/>
                    <a:lstStyle/>
                    <a:p>
                      <a:pPr algn="ctr" fontAlgn="ctr"/>
                      <a:r>
                        <a:rPr lang="en-GB" sz="1000" b="0" i="0" u="none" strike="noStrike">
                          <a:effectLst/>
                          <a:latin typeface="Arial" panose="020B0604020202020204" pitchFamily="34" charset="0"/>
                        </a:rPr>
                        <a:t>36</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F5EE"/>
                    </a:solidFill>
                  </a:tcPr>
                </a:tc>
                <a:tc>
                  <a:txBody>
                    <a:bodyPr/>
                    <a:lstStyle/>
                    <a:p>
                      <a:pPr algn="ctr" fontAlgn="ctr"/>
                      <a:r>
                        <a:rPr lang="en-GB" sz="1000" b="0" i="0" u="none" strike="noStrike">
                          <a:effectLst/>
                          <a:latin typeface="Arial" panose="020B0604020202020204" pitchFamily="34" charset="0"/>
                        </a:rPr>
                        <a:t>12</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D9F"/>
                    </a:solidFill>
                  </a:tcPr>
                </a:tc>
                <a:tc>
                  <a:txBody>
                    <a:bodyPr/>
                    <a:lstStyle/>
                    <a:p>
                      <a:pPr algn="ctr" fontAlgn="ctr"/>
                      <a:r>
                        <a:rPr lang="en-GB" sz="1000" b="0" i="0" u="none" strike="noStrike">
                          <a:effectLst/>
                          <a:latin typeface="Arial" panose="020B0604020202020204" pitchFamily="34" charset="0"/>
                        </a:rPr>
                        <a:t>42</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E9D5"/>
                    </a:solidFill>
                  </a:tcPr>
                </a:tc>
                <a:extLst>
                  <a:ext uri="{0D108BD9-81ED-4DB2-BD59-A6C34878D82A}">
                    <a16:rowId xmlns:a16="http://schemas.microsoft.com/office/drawing/2014/main" val="1268735802"/>
                  </a:ext>
                </a:extLst>
              </a:tr>
              <a:tr h="285076">
                <a:tc>
                  <a:txBody>
                    <a:bodyPr/>
                    <a:lstStyle/>
                    <a:p>
                      <a:pPr algn="l" fontAlgn="b"/>
                      <a:r>
                        <a:rPr lang="en-GB" sz="1000" b="0" i="0" u="none" strike="noStrike">
                          <a:effectLst/>
                          <a:latin typeface="Arial" panose="020B0604020202020204" pitchFamily="34" charset="0"/>
                        </a:rPr>
                        <a:t>Cleobury Mortimer</a:t>
                      </a:r>
                    </a:p>
                  </a:txBody>
                  <a:tcPr marL="6207" marR="6207" marT="6207" marB="29792" anchor="b">
                    <a:lnL>
                      <a:noFill/>
                    </a:lnL>
                    <a:lnR>
                      <a:noFill/>
                    </a:lnR>
                    <a:lnT>
                      <a:noFill/>
                    </a:lnT>
                    <a:lnB>
                      <a:noFill/>
                    </a:lnB>
                  </a:tcPr>
                </a:tc>
                <a:tc>
                  <a:txBody>
                    <a:bodyPr/>
                    <a:lstStyle/>
                    <a:p>
                      <a:pPr algn="ctr" fontAlgn="ctr"/>
                      <a:r>
                        <a:rPr lang="en-GB" sz="1000" b="0" i="0" u="none" strike="noStrike">
                          <a:effectLst/>
                          <a:latin typeface="Arial" panose="020B0604020202020204" pitchFamily="34" charset="0"/>
                        </a:rPr>
                        <a:t>40</a:t>
                      </a:r>
                    </a:p>
                  </a:txBody>
                  <a:tcPr marL="6207" marR="6207" marT="6207" marB="29792"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CDD"/>
                    </a:solidFill>
                  </a:tcPr>
                </a:tc>
                <a:tc>
                  <a:txBody>
                    <a:bodyPr/>
                    <a:lstStyle/>
                    <a:p>
                      <a:pPr algn="ctr" fontAlgn="ctr"/>
                      <a:r>
                        <a:rPr lang="en-GB" sz="1000" b="0" i="0" u="none" strike="noStrike">
                          <a:effectLst/>
                          <a:latin typeface="Arial" panose="020B0604020202020204" pitchFamily="34" charset="0"/>
                        </a:rPr>
                        <a:t>29</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ctr"/>
                      <a:r>
                        <a:rPr lang="en-GB" sz="1000" b="0" i="0" u="none" strike="noStrike">
                          <a:effectLst/>
                          <a:latin typeface="Arial" panose="020B0604020202020204" pitchFamily="34" charset="0"/>
                        </a:rPr>
                        <a:t>40</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CDD"/>
                    </a:solidFill>
                  </a:tcPr>
                </a:tc>
                <a:tc>
                  <a:txBody>
                    <a:bodyPr/>
                    <a:lstStyle/>
                    <a:p>
                      <a:pPr algn="ctr" fontAlgn="ctr"/>
                      <a:r>
                        <a:rPr lang="en-GB" sz="1000" b="0" i="0" u="none" strike="noStrike">
                          <a:effectLst/>
                          <a:latin typeface="Arial" panose="020B0604020202020204" pitchFamily="34" charset="0"/>
                        </a:rPr>
                        <a:t>37</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EA"/>
                    </a:solidFill>
                  </a:tcPr>
                </a:tc>
                <a:tc>
                  <a:txBody>
                    <a:bodyPr/>
                    <a:lstStyle/>
                    <a:p>
                      <a:pPr algn="ctr" fontAlgn="ctr"/>
                      <a:r>
                        <a:rPr lang="en-GB" sz="1000" b="0" i="0" u="none" strike="noStrike">
                          <a:effectLst/>
                          <a:latin typeface="Arial" panose="020B0604020202020204" pitchFamily="34" charset="0"/>
                        </a:rPr>
                        <a:t>38</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FF0E6"/>
                    </a:solidFill>
                  </a:tcPr>
                </a:tc>
                <a:tc>
                  <a:txBody>
                    <a:bodyPr/>
                    <a:lstStyle/>
                    <a:p>
                      <a:pPr algn="ctr" fontAlgn="ctr"/>
                      <a:r>
                        <a:rPr lang="en-GB" sz="1000" b="0" i="0" u="none" strike="noStrike">
                          <a:effectLst/>
                          <a:latin typeface="Arial" panose="020B0604020202020204" pitchFamily="34" charset="0"/>
                        </a:rPr>
                        <a:t>32</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ctr"/>
                      <a:r>
                        <a:rPr lang="en-GB" sz="1000" b="0" i="0" u="none" strike="noStrike">
                          <a:effectLst/>
                          <a:latin typeface="Arial" panose="020B0604020202020204" pitchFamily="34" charset="0"/>
                        </a:rPr>
                        <a:t>38</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FF0E6"/>
                    </a:solidFill>
                  </a:tcPr>
                </a:tc>
                <a:tc>
                  <a:txBody>
                    <a:bodyPr/>
                    <a:lstStyle/>
                    <a:p>
                      <a:pPr algn="ctr" fontAlgn="ctr"/>
                      <a:r>
                        <a:rPr lang="en-GB" sz="1000" b="0" i="0" u="none" strike="noStrike">
                          <a:effectLst/>
                          <a:latin typeface="Arial" panose="020B0604020202020204" pitchFamily="34" charset="0"/>
                        </a:rPr>
                        <a:t>40</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CDD"/>
                    </a:solidFill>
                  </a:tcPr>
                </a:tc>
                <a:extLst>
                  <a:ext uri="{0D108BD9-81ED-4DB2-BD59-A6C34878D82A}">
                    <a16:rowId xmlns:a16="http://schemas.microsoft.com/office/drawing/2014/main" val="2239123444"/>
                  </a:ext>
                </a:extLst>
              </a:tr>
              <a:tr h="285076">
                <a:tc>
                  <a:txBody>
                    <a:bodyPr/>
                    <a:lstStyle/>
                    <a:p>
                      <a:pPr algn="l" fontAlgn="b"/>
                      <a:r>
                        <a:rPr lang="en-GB" sz="1000" b="0" i="0" u="none" strike="noStrike">
                          <a:effectLst/>
                          <a:latin typeface="Arial" panose="020B0604020202020204" pitchFamily="34" charset="0"/>
                        </a:rPr>
                        <a:t>Corvedale</a:t>
                      </a:r>
                    </a:p>
                  </a:txBody>
                  <a:tcPr marL="6207" marR="6207" marT="6207" marB="29792" anchor="b">
                    <a:lnL>
                      <a:noFill/>
                    </a:lnL>
                    <a:lnR>
                      <a:noFill/>
                    </a:lnR>
                    <a:lnT>
                      <a:noFill/>
                    </a:lnT>
                    <a:lnB>
                      <a:noFill/>
                    </a:lnB>
                  </a:tcPr>
                </a:tc>
                <a:tc>
                  <a:txBody>
                    <a:bodyPr/>
                    <a:lstStyle/>
                    <a:p>
                      <a:pPr algn="ctr" fontAlgn="ctr"/>
                      <a:r>
                        <a:rPr lang="en-GB" sz="1000" b="0" i="0" u="none" strike="noStrike">
                          <a:effectLst/>
                          <a:latin typeface="Arial" panose="020B0604020202020204" pitchFamily="34" charset="0"/>
                        </a:rPr>
                        <a:t>61</a:t>
                      </a:r>
                    </a:p>
                  </a:txBody>
                  <a:tcPr marL="6207" marR="6207" marT="6207" marB="29792"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DC284"/>
                    </a:solidFill>
                  </a:tcPr>
                </a:tc>
                <a:tc>
                  <a:txBody>
                    <a:bodyPr/>
                    <a:lstStyle/>
                    <a:p>
                      <a:pPr algn="ctr" fontAlgn="ctr"/>
                      <a:r>
                        <a:rPr lang="en-GB" sz="1000" b="0" i="0" u="none" strike="noStrike">
                          <a:effectLst/>
                          <a:latin typeface="Arial" panose="020B0604020202020204" pitchFamily="34" charset="0"/>
                        </a:rPr>
                        <a:t>38</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FF0E6"/>
                    </a:solidFill>
                  </a:tcPr>
                </a:tc>
                <a:tc>
                  <a:txBody>
                    <a:bodyPr/>
                    <a:lstStyle/>
                    <a:p>
                      <a:pPr algn="ctr" fontAlgn="ctr"/>
                      <a:r>
                        <a:rPr lang="en-GB" sz="1000" b="0" i="0" u="none" strike="noStrike">
                          <a:effectLst/>
                          <a:latin typeface="Arial" panose="020B0604020202020204" pitchFamily="34" charset="0"/>
                        </a:rPr>
                        <a:t>52</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D5AA"/>
                    </a:solidFill>
                  </a:tcPr>
                </a:tc>
                <a:tc>
                  <a:txBody>
                    <a:bodyPr/>
                    <a:lstStyle/>
                    <a:p>
                      <a:pPr algn="ctr" fontAlgn="ctr"/>
                      <a:r>
                        <a:rPr lang="en-GB" sz="1000" b="0" i="0" u="none" strike="noStrike">
                          <a:effectLst/>
                          <a:latin typeface="Arial" panose="020B0604020202020204" pitchFamily="34" charset="0"/>
                        </a:rPr>
                        <a:t>9</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8E91"/>
                    </a:solidFill>
                  </a:tcPr>
                </a:tc>
                <a:tc>
                  <a:txBody>
                    <a:bodyPr/>
                    <a:lstStyle/>
                    <a:p>
                      <a:pPr algn="ctr" fontAlgn="ctr"/>
                      <a:r>
                        <a:rPr lang="en-GB" sz="1000" b="0" i="0" u="none" strike="noStrike">
                          <a:effectLst/>
                          <a:latin typeface="Arial" panose="020B0604020202020204" pitchFamily="34" charset="0"/>
                        </a:rPr>
                        <a:t>45</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E2C8"/>
                    </a:solidFill>
                  </a:tcPr>
                </a:tc>
                <a:tc>
                  <a:txBody>
                    <a:bodyPr/>
                    <a:lstStyle/>
                    <a:p>
                      <a:pPr algn="ctr" fontAlgn="ctr"/>
                      <a:r>
                        <a:rPr lang="en-GB" sz="1000" b="0" i="0" u="none" strike="noStrike">
                          <a:effectLst/>
                          <a:latin typeface="Arial" panose="020B0604020202020204" pitchFamily="34" charset="0"/>
                        </a:rPr>
                        <a:t>28</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9EB"/>
                    </a:solidFill>
                  </a:tcPr>
                </a:tc>
                <a:tc>
                  <a:txBody>
                    <a:bodyPr/>
                    <a:lstStyle/>
                    <a:p>
                      <a:pPr algn="ctr" fontAlgn="ctr"/>
                      <a:r>
                        <a:rPr lang="en-GB" sz="1000" b="0" i="0" u="none" strike="noStrike">
                          <a:effectLst/>
                          <a:latin typeface="Arial" panose="020B0604020202020204" pitchFamily="34" charset="0"/>
                        </a:rPr>
                        <a:t>29</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ctr"/>
                      <a:r>
                        <a:rPr lang="en-GB" sz="1000" b="0" i="0" u="none" strike="noStrike">
                          <a:effectLst/>
                          <a:latin typeface="Arial" panose="020B0604020202020204" pitchFamily="34" charset="0"/>
                        </a:rPr>
                        <a:t>22</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CCF"/>
                    </a:solidFill>
                  </a:tcPr>
                </a:tc>
                <a:extLst>
                  <a:ext uri="{0D108BD9-81ED-4DB2-BD59-A6C34878D82A}">
                    <a16:rowId xmlns:a16="http://schemas.microsoft.com/office/drawing/2014/main" val="1924871739"/>
                  </a:ext>
                </a:extLst>
              </a:tr>
              <a:tr h="285076">
                <a:tc>
                  <a:txBody>
                    <a:bodyPr/>
                    <a:lstStyle/>
                    <a:p>
                      <a:pPr algn="l" fontAlgn="b"/>
                      <a:r>
                        <a:rPr lang="en-GB" sz="1000" b="0" i="0" u="none" strike="noStrike">
                          <a:effectLst/>
                          <a:latin typeface="Arial" panose="020B0604020202020204" pitchFamily="34" charset="0"/>
                        </a:rPr>
                        <a:t>Ludlow East</a:t>
                      </a:r>
                    </a:p>
                  </a:txBody>
                  <a:tcPr marL="6207" marR="6207" marT="6207" marB="29792" anchor="b">
                    <a:lnL>
                      <a:noFill/>
                    </a:lnL>
                    <a:lnR>
                      <a:noFill/>
                    </a:lnR>
                    <a:lnT>
                      <a:noFill/>
                    </a:lnT>
                    <a:lnB>
                      <a:noFill/>
                    </a:lnB>
                  </a:tcPr>
                </a:tc>
                <a:tc>
                  <a:txBody>
                    <a:bodyPr/>
                    <a:lstStyle/>
                    <a:p>
                      <a:pPr algn="ctr" fontAlgn="ctr"/>
                      <a:r>
                        <a:rPr lang="en-GB" sz="1000" b="0" i="0" u="none" strike="noStrike">
                          <a:effectLst/>
                          <a:latin typeface="Arial" panose="020B0604020202020204" pitchFamily="34" charset="0"/>
                        </a:rPr>
                        <a:t>12</a:t>
                      </a:r>
                    </a:p>
                  </a:txBody>
                  <a:tcPr marL="6207" marR="6207" marT="6207" marB="29792"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D9F"/>
                    </a:solidFill>
                  </a:tcPr>
                </a:tc>
                <a:tc>
                  <a:txBody>
                    <a:bodyPr/>
                    <a:lstStyle/>
                    <a:p>
                      <a:pPr algn="ctr" fontAlgn="ctr"/>
                      <a:r>
                        <a:rPr lang="en-GB" sz="1000" b="0" i="0" u="none" strike="noStrike">
                          <a:effectLst/>
                          <a:latin typeface="Arial" panose="020B0604020202020204" pitchFamily="34" charset="0"/>
                        </a:rPr>
                        <a:t>24</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6D8"/>
                    </a:solidFill>
                  </a:tcPr>
                </a:tc>
                <a:tc>
                  <a:txBody>
                    <a:bodyPr/>
                    <a:lstStyle/>
                    <a:p>
                      <a:pPr algn="ctr" fontAlgn="ctr"/>
                      <a:r>
                        <a:rPr lang="en-GB" sz="1000" b="0" i="0" u="none" strike="noStrike">
                          <a:effectLst/>
                          <a:latin typeface="Arial" panose="020B0604020202020204" pitchFamily="34" charset="0"/>
                        </a:rPr>
                        <a:t>23</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1D4"/>
                    </a:solidFill>
                  </a:tcPr>
                </a:tc>
                <a:tc>
                  <a:txBody>
                    <a:bodyPr/>
                    <a:lstStyle/>
                    <a:p>
                      <a:pPr algn="ctr" fontAlgn="ctr"/>
                      <a:r>
                        <a:rPr lang="en-GB" sz="1000" b="0" i="0" u="none" strike="noStrike">
                          <a:effectLst/>
                          <a:latin typeface="Arial" panose="020B0604020202020204" pitchFamily="34" charset="0"/>
                        </a:rPr>
                        <a:t>41</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EBD9"/>
                    </a:solidFill>
                  </a:tcPr>
                </a:tc>
                <a:tc>
                  <a:txBody>
                    <a:bodyPr/>
                    <a:lstStyle/>
                    <a:p>
                      <a:pPr algn="ctr" fontAlgn="ctr"/>
                      <a:r>
                        <a:rPr lang="en-GB" sz="1000" b="0" i="0" u="none" strike="noStrike">
                          <a:effectLst/>
                          <a:latin typeface="Arial" panose="020B0604020202020204" pitchFamily="34" charset="0"/>
                        </a:rPr>
                        <a:t>8</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A8C"/>
                    </a:solidFill>
                  </a:tcPr>
                </a:tc>
                <a:tc>
                  <a:txBody>
                    <a:bodyPr/>
                    <a:lstStyle/>
                    <a:p>
                      <a:pPr algn="ctr" fontAlgn="ctr"/>
                      <a:r>
                        <a:rPr lang="en-GB" sz="1000" b="0" i="0" u="none" strike="noStrike">
                          <a:effectLst/>
                          <a:latin typeface="Arial" panose="020B0604020202020204" pitchFamily="34" charset="0"/>
                        </a:rPr>
                        <a:t>52</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D5AA"/>
                    </a:solidFill>
                  </a:tcPr>
                </a:tc>
                <a:tc>
                  <a:txBody>
                    <a:bodyPr/>
                    <a:lstStyle/>
                    <a:p>
                      <a:pPr algn="ctr" fontAlgn="ctr"/>
                      <a:r>
                        <a:rPr lang="en-GB" sz="1000" b="0" i="0" u="none" strike="noStrike">
                          <a:effectLst/>
                          <a:latin typeface="Arial" panose="020B0604020202020204" pitchFamily="34" charset="0"/>
                        </a:rPr>
                        <a:t>2</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D6F"/>
                    </a:solidFill>
                  </a:tcPr>
                </a:tc>
                <a:tc>
                  <a:txBody>
                    <a:bodyPr/>
                    <a:lstStyle/>
                    <a:p>
                      <a:pPr algn="ctr" fontAlgn="ctr"/>
                      <a:r>
                        <a:rPr lang="en-GB" sz="1000" b="0" i="0" u="none" strike="noStrike">
                          <a:effectLst/>
                          <a:latin typeface="Arial" panose="020B0604020202020204" pitchFamily="34" charset="0"/>
                        </a:rPr>
                        <a:t>56</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6CC99"/>
                    </a:solidFill>
                  </a:tcPr>
                </a:tc>
                <a:extLst>
                  <a:ext uri="{0D108BD9-81ED-4DB2-BD59-A6C34878D82A}">
                    <a16:rowId xmlns:a16="http://schemas.microsoft.com/office/drawing/2014/main" val="2596892794"/>
                  </a:ext>
                </a:extLst>
              </a:tr>
              <a:tr h="285076">
                <a:tc>
                  <a:txBody>
                    <a:bodyPr/>
                    <a:lstStyle/>
                    <a:p>
                      <a:pPr algn="l" fontAlgn="b"/>
                      <a:r>
                        <a:rPr lang="en-GB" sz="1000" b="0" i="0" u="none" strike="noStrike">
                          <a:effectLst/>
                          <a:latin typeface="Arial" panose="020B0604020202020204" pitchFamily="34" charset="0"/>
                        </a:rPr>
                        <a:t>Ludlow North</a:t>
                      </a:r>
                    </a:p>
                  </a:txBody>
                  <a:tcPr marL="6207" marR="6207" marT="6207" marB="29792"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34</a:t>
                      </a:r>
                    </a:p>
                  </a:txBody>
                  <a:tcPr marL="6207" marR="6207" marT="6207" marB="29792"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9F7"/>
                    </a:solidFill>
                  </a:tcPr>
                </a:tc>
                <a:tc>
                  <a:txBody>
                    <a:bodyPr/>
                    <a:lstStyle/>
                    <a:p>
                      <a:pPr algn="ctr" fontAlgn="ctr"/>
                      <a:r>
                        <a:rPr lang="en-GB" sz="1000" b="0" i="0" u="none" strike="noStrike">
                          <a:effectLst/>
                          <a:latin typeface="Arial" panose="020B0604020202020204" pitchFamily="34" charset="0"/>
                        </a:rPr>
                        <a:t>29</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ctr"/>
                      <a:r>
                        <a:rPr lang="en-GB" sz="1000" b="0" i="0" u="none" strike="noStrike">
                          <a:effectLst/>
                          <a:latin typeface="Arial" panose="020B0604020202020204" pitchFamily="34" charset="0"/>
                        </a:rPr>
                        <a:t>34</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9F7"/>
                    </a:solidFill>
                  </a:tcPr>
                </a:tc>
                <a:tc>
                  <a:txBody>
                    <a:bodyPr/>
                    <a:lstStyle/>
                    <a:p>
                      <a:pPr algn="ctr" fontAlgn="ctr"/>
                      <a:r>
                        <a:rPr lang="en-GB" sz="1000" b="0" i="0" u="none" strike="noStrike">
                          <a:effectLst/>
                          <a:latin typeface="Arial" panose="020B0604020202020204" pitchFamily="34" charset="0"/>
                        </a:rPr>
                        <a:t>46</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E0C4"/>
                    </a:solidFill>
                  </a:tcPr>
                </a:tc>
                <a:tc>
                  <a:txBody>
                    <a:bodyPr/>
                    <a:lstStyle/>
                    <a:p>
                      <a:pPr algn="ctr" fontAlgn="ctr"/>
                      <a:r>
                        <a:rPr lang="en-GB" sz="1000" b="0" i="0" u="none" strike="noStrike">
                          <a:effectLst/>
                          <a:latin typeface="Arial" panose="020B0604020202020204" pitchFamily="34" charset="0"/>
                        </a:rPr>
                        <a:t>45</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E2C8"/>
                    </a:solidFill>
                  </a:tcPr>
                </a:tc>
                <a:tc>
                  <a:txBody>
                    <a:bodyPr/>
                    <a:lstStyle/>
                    <a:p>
                      <a:pPr algn="ctr" fontAlgn="ctr"/>
                      <a:r>
                        <a:rPr lang="en-GB" sz="1000" b="0" i="0" u="none" strike="noStrike">
                          <a:effectLst/>
                          <a:latin typeface="Arial" panose="020B0604020202020204" pitchFamily="34" charset="0"/>
                        </a:rPr>
                        <a:t>51</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D7AF"/>
                    </a:solidFill>
                  </a:tcPr>
                </a:tc>
                <a:tc>
                  <a:txBody>
                    <a:bodyPr/>
                    <a:lstStyle/>
                    <a:p>
                      <a:pPr algn="ctr" fontAlgn="ctr"/>
                      <a:r>
                        <a:rPr lang="en-GB" sz="1000" b="0" i="0" u="none" strike="noStrike">
                          <a:effectLst/>
                          <a:latin typeface="Arial" panose="020B0604020202020204" pitchFamily="34" charset="0"/>
                        </a:rPr>
                        <a:t>11</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89A"/>
                    </a:solidFill>
                  </a:tcPr>
                </a:tc>
                <a:tc>
                  <a:txBody>
                    <a:bodyPr/>
                    <a:lstStyle/>
                    <a:p>
                      <a:pPr algn="ctr" fontAlgn="ctr"/>
                      <a:r>
                        <a:rPr lang="en-GB" sz="1000" b="0" i="0" u="none" strike="noStrike">
                          <a:effectLst/>
                          <a:latin typeface="Arial" panose="020B0604020202020204" pitchFamily="34" charset="0"/>
                        </a:rPr>
                        <a:t>18</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9BC"/>
                    </a:solidFill>
                  </a:tcPr>
                </a:tc>
                <a:extLst>
                  <a:ext uri="{0D108BD9-81ED-4DB2-BD59-A6C34878D82A}">
                    <a16:rowId xmlns:a16="http://schemas.microsoft.com/office/drawing/2014/main" val="577532712"/>
                  </a:ext>
                </a:extLst>
              </a:tr>
              <a:tr h="285076">
                <a:tc>
                  <a:txBody>
                    <a:bodyPr/>
                    <a:lstStyle/>
                    <a:p>
                      <a:pPr algn="l" fontAlgn="b"/>
                      <a:r>
                        <a:rPr lang="en-GB" sz="1000" b="0" i="0" u="none" strike="noStrike">
                          <a:effectLst/>
                          <a:latin typeface="Arial" panose="020B0604020202020204" pitchFamily="34" charset="0"/>
                        </a:rPr>
                        <a:t>Ludlow South</a:t>
                      </a:r>
                    </a:p>
                  </a:txBody>
                  <a:tcPr marL="6207" marR="6207" marT="6207" marB="2979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17</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4B7"/>
                    </a:solidFill>
                  </a:tcPr>
                </a:tc>
                <a:tc>
                  <a:txBody>
                    <a:bodyPr/>
                    <a:lstStyle/>
                    <a:p>
                      <a:pPr algn="ctr" fontAlgn="ctr"/>
                      <a:r>
                        <a:rPr lang="en-GB" sz="1000" b="0" i="0" u="none" strike="noStrike">
                          <a:effectLst/>
                          <a:latin typeface="Arial" panose="020B0604020202020204" pitchFamily="34" charset="0"/>
                        </a:rPr>
                        <a:t>7</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587"/>
                    </a:solidFill>
                  </a:tcPr>
                </a:tc>
                <a:tc>
                  <a:txBody>
                    <a:bodyPr/>
                    <a:lstStyle/>
                    <a:p>
                      <a:pPr algn="ctr" fontAlgn="ctr"/>
                      <a:r>
                        <a:rPr lang="en-GB" sz="1000" b="0" i="0" u="none" strike="noStrike">
                          <a:effectLst/>
                          <a:latin typeface="Arial" panose="020B0604020202020204" pitchFamily="34" charset="0"/>
                        </a:rPr>
                        <a:t>7</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587"/>
                    </a:solidFill>
                  </a:tcPr>
                </a:tc>
                <a:tc>
                  <a:txBody>
                    <a:bodyPr/>
                    <a:lstStyle/>
                    <a:p>
                      <a:pPr algn="ctr" fontAlgn="ctr"/>
                      <a:r>
                        <a:rPr lang="en-GB" sz="1000" b="0" i="0" u="none" strike="noStrike">
                          <a:effectLst/>
                          <a:latin typeface="Arial" panose="020B0604020202020204" pitchFamily="34" charset="0"/>
                        </a:rPr>
                        <a:t>8</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A8C"/>
                    </a:solidFill>
                  </a:tcPr>
                </a:tc>
                <a:tc>
                  <a:txBody>
                    <a:bodyPr/>
                    <a:lstStyle/>
                    <a:p>
                      <a:pPr algn="ctr" fontAlgn="ctr"/>
                      <a:r>
                        <a:rPr lang="en-GB" sz="1000" b="0" i="0" u="none" strike="noStrike">
                          <a:effectLst/>
                          <a:latin typeface="Arial" panose="020B0604020202020204" pitchFamily="34" charset="0"/>
                        </a:rPr>
                        <a:t>41</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EBD9"/>
                    </a:solidFill>
                  </a:tcPr>
                </a:tc>
                <a:tc>
                  <a:txBody>
                    <a:bodyPr/>
                    <a:lstStyle/>
                    <a:p>
                      <a:pPr algn="ctr" fontAlgn="ctr"/>
                      <a:r>
                        <a:rPr lang="en-GB" sz="1000" b="0" i="0" u="none" strike="noStrike">
                          <a:effectLst/>
                          <a:latin typeface="Arial" panose="020B0604020202020204" pitchFamily="34" charset="0"/>
                        </a:rPr>
                        <a:t>35</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F3"/>
                    </a:solidFill>
                  </a:tcPr>
                </a:tc>
                <a:tc>
                  <a:txBody>
                    <a:bodyPr/>
                    <a:lstStyle/>
                    <a:p>
                      <a:pPr algn="ctr" fontAlgn="ctr"/>
                      <a:r>
                        <a:rPr lang="en-GB" sz="1000" b="0" i="0" u="none" strike="noStrike">
                          <a:effectLst/>
                          <a:latin typeface="Arial" panose="020B0604020202020204" pitchFamily="34" charset="0"/>
                        </a:rPr>
                        <a:t>1</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GB" sz="1000" b="0" i="0" u="none" strike="noStrike">
                          <a:effectLst/>
                          <a:latin typeface="Arial" panose="020B0604020202020204" pitchFamily="34" charset="0"/>
                        </a:rPr>
                        <a:t>49</a:t>
                      </a:r>
                    </a:p>
                  </a:txBody>
                  <a:tcPr marL="6207" marR="6207" marT="6207" marB="297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DAB7"/>
                    </a:solidFill>
                  </a:tcPr>
                </a:tc>
                <a:extLst>
                  <a:ext uri="{0D108BD9-81ED-4DB2-BD59-A6C34878D82A}">
                    <a16:rowId xmlns:a16="http://schemas.microsoft.com/office/drawing/2014/main" val="3365163838"/>
                  </a:ext>
                </a:extLst>
              </a:tr>
            </a:tbl>
          </a:graphicData>
        </a:graphic>
      </p:graphicFrame>
    </p:spTree>
    <p:extLst>
      <p:ext uri="{BB962C8B-B14F-4D97-AF65-F5344CB8AC3E}">
        <p14:creationId xmlns:p14="http://schemas.microsoft.com/office/powerpoint/2010/main" val="2670923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37CFB5-4D13-47D6-8C4D-A609DAA1486D}"/>
              </a:ext>
            </a:extLst>
          </p:cNvPr>
          <p:cNvPicPr>
            <a:picLocks noGrp="1" noChangeAspect="1"/>
          </p:cNvPicPr>
          <p:nvPr>
            <p:ph idx="1"/>
          </p:nvPr>
        </p:nvPicPr>
        <p:blipFill>
          <a:blip r:embed="rId3"/>
          <a:stretch>
            <a:fillRect/>
          </a:stretch>
        </p:blipFill>
        <p:spPr>
          <a:xfrm>
            <a:off x="0" y="1610909"/>
            <a:ext cx="4494179" cy="5247092"/>
          </a:xfrm>
          <a:prstGeom prst="rect">
            <a:avLst/>
          </a:prstGeom>
        </p:spPr>
      </p:pic>
      <p:pic>
        <p:nvPicPr>
          <p:cNvPr id="7" name="Picture 6" descr="Map&#10;&#10;Description automatically generated">
            <a:extLst>
              <a:ext uri="{FF2B5EF4-FFF2-40B4-BE49-F238E27FC236}">
                <a16:creationId xmlns:a16="http://schemas.microsoft.com/office/drawing/2014/main" id="{EFA1619B-C0FD-4A67-86E6-A0E03BE8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823" y="1611260"/>
            <a:ext cx="4494178" cy="5242381"/>
          </a:xfrm>
          <a:prstGeom prst="rect">
            <a:avLst/>
          </a:prstGeom>
        </p:spPr>
      </p:pic>
      <p:sp>
        <p:nvSpPr>
          <p:cNvPr id="8" name="TextBox 7">
            <a:extLst>
              <a:ext uri="{FF2B5EF4-FFF2-40B4-BE49-F238E27FC236}">
                <a16:creationId xmlns:a16="http://schemas.microsoft.com/office/drawing/2014/main" id="{1BD287FE-501C-48FC-8A97-746078C7FB74}"/>
              </a:ext>
            </a:extLst>
          </p:cNvPr>
          <p:cNvSpPr txBox="1"/>
          <p:nvPr/>
        </p:nvSpPr>
        <p:spPr>
          <a:xfrm>
            <a:off x="408561" y="1087689"/>
            <a:ext cx="9474740" cy="523220"/>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Early Years and School Age Population </a:t>
            </a:r>
          </a:p>
        </p:txBody>
      </p:sp>
    </p:spTree>
    <p:extLst>
      <p:ext uri="{BB962C8B-B14F-4D97-AF65-F5344CB8AC3E}">
        <p14:creationId xmlns:p14="http://schemas.microsoft.com/office/powerpoint/2010/main" val="476377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D287FE-501C-48FC-8A97-746078C7FB74}"/>
              </a:ext>
            </a:extLst>
          </p:cNvPr>
          <p:cNvSpPr txBox="1"/>
          <p:nvPr/>
        </p:nvSpPr>
        <p:spPr>
          <a:xfrm>
            <a:off x="408561" y="1087689"/>
            <a:ext cx="7519381" cy="523220"/>
          </a:xfrm>
          <a:prstGeom prst="rect">
            <a:avLst/>
          </a:prstGeom>
          <a:noFill/>
        </p:spPr>
        <p:txBody>
          <a:bodyPr wrap="square">
            <a:spAutoFit/>
          </a:bodyPr>
          <a:lstStyle/>
          <a:p>
            <a:r>
              <a:rPr lang="en-GB" sz="2800" b="1">
                <a:solidFill>
                  <a:srgbClr val="0070C0"/>
                </a:solidFill>
                <a:latin typeface="Arial" panose="020B0604020202020204" pitchFamily="34" charset="0"/>
                <a:ea typeface="Calibri"/>
                <a:cs typeface="Arial" panose="020B0604020202020204" pitchFamily="34" charset="0"/>
                <a:sym typeface="Calibri"/>
              </a:rPr>
              <a:t>Community Engagement Survey Results</a:t>
            </a:r>
            <a:endParaRPr lang="en-GB" sz="2800" b="1">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96F46D-460C-D0D5-D2AD-D98130630702}"/>
              </a:ext>
            </a:extLst>
          </p:cNvPr>
          <p:cNvSpPr>
            <a:spLocks noGrp="1"/>
          </p:cNvSpPr>
          <p:nvPr>
            <p:ph idx="1"/>
          </p:nvPr>
        </p:nvSpPr>
        <p:spPr/>
        <p:txBody>
          <a:bodyPr>
            <a:normAutofit/>
          </a:bodyPr>
          <a:lstStyle/>
          <a:p>
            <a:pPr marL="214308" indent="-214308">
              <a:buFont typeface="Arial" panose="020B0604020202020204" pitchFamily="34" charset="0"/>
              <a:buChar char="•"/>
            </a:pPr>
            <a:r>
              <a:rPr lang="en-GB" sz="2400">
                <a:latin typeface="Arial" panose="020B0604020202020204" pitchFamily="34" charset="0"/>
                <a:cs typeface="Arial" panose="020B0604020202020204" pitchFamily="34" charset="0"/>
              </a:rPr>
              <a:t>850 surveys completed during the consultation period which ran between August and October</a:t>
            </a:r>
          </a:p>
          <a:p>
            <a:pPr marL="214308" indent="-214308">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n-GB" sz="2400">
                <a:latin typeface="Arial" panose="020B0604020202020204" pitchFamily="34" charset="0"/>
                <a:cs typeface="Arial" panose="020B0604020202020204" pitchFamily="34" charset="0"/>
              </a:rPr>
              <a:t>Again, the data in the survey is completely unrelated to the data metrics that were shown before</a:t>
            </a:r>
          </a:p>
          <a:p>
            <a:endParaRPr lang="en-GB" sz="2400"/>
          </a:p>
        </p:txBody>
      </p:sp>
    </p:spTree>
    <p:extLst>
      <p:ext uri="{BB962C8B-B14F-4D97-AF65-F5344CB8AC3E}">
        <p14:creationId xmlns:p14="http://schemas.microsoft.com/office/powerpoint/2010/main" val="691810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28</a:t>
            </a:fld>
            <a:endParaRPr>
              <a:solidFill>
                <a:srgbClr val="888888"/>
              </a:solidFill>
              <a:latin typeface="Calibri"/>
              <a:ea typeface="Calibri"/>
              <a:cs typeface="Calibri"/>
              <a:sym typeface="Calibri"/>
            </a:endParaRPr>
          </a:p>
        </p:txBody>
      </p:sp>
      <p:sp>
        <p:nvSpPr>
          <p:cNvPr id="8" name="TextBox 7">
            <a:extLst>
              <a:ext uri="{FF2B5EF4-FFF2-40B4-BE49-F238E27FC236}">
                <a16:creationId xmlns:a16="http://schemas.microsoft.com/office/drawing/2014/main" id="{31B98758-E956-C8A8-4028-150091F4F3B2}"/>
              </a:ext>
            </a:extLst>
          </p:cNvPr>
          <p:cNvSpPr txBox="1"/>
          <p:nvPr/>
        </p:nvSpPr>
        <p:spPr>
          <a:xfrm>
            <a:off x="3464351" y="0"/>
            <a:ext cx="2215297" cy="1015663"/>
          </a:xfrm>
          <a:prstGeom prst="rect">
            <a:avLst/>
          </a:prstGeom>
          <a:noFill/>
        </p:spPr>
        <p:txBody>
          <a:bodyPr wrap="square" rtlCol="0">
            <a:spAutoFit/>
          </a:bodyPr>
          <a:lstStyle/>
          <a:p>
            <a:r>
              <a:rPr lang="en-GB" sz="2000" b="1">
                <a:solidFill>
                  <a:srgbClr val="0070C0"/>
                </a:solidFill>
                <a:latin typeface="Arial" panose="020B0604020202020204" pitchFamily="34" charset="0"/>
                <a:cs typeface="Arial" panose="020B0604020202020204" pitchFamily="34" charset="0"/>
              </a:rPr>
              <a:t>Survey Respondents: Demographics</a:t>
            </a:r>
          </a:p>
        </p:txBody>
      </p:sp>
      <p:pic>
        <p:nvPicPr>
          <p:cNvPr id="6" name="Picture 5">
            <a:extLst>
              <a:ext uri="{FF2B5EF4-FFF2-40B4-BE49-F238E27FC236}">
                <a16:creationId xmlns:a16="http://schemas.microsoft.com/office/drawing/2014/main" id="{2F84A1E1-0A67-CCEB-73D1-405C38053AC0}"/>
              </a:ext>
            </a:extLst>
          </p:cNvPr>
          <p:cNvPicPr>
            <a:picLocks noChangeAspect="1"/>
          </p:cNvPicPr>
          <p:nvPr/>
        </p:nvPicPr>
        <p:blipFill>
          <a:blip r:embed="rId4"/>
          <a:stretch>
            <a:fillRect/>
          </a:stretch>
        </p:blipFill>
        <p:spPr>
          <a:xfrm>
            <a:off x="5466016" y="165764"/>
            <a:ext cx="3533775" cy="1838325"/>
          </a:xfrm>
          <a:prstGeom prst="rect">
            <a:avLst/>
          </a:prstGeom>
        </p:spPr>
      </p:pic>
      <p:pic>
        <p:nvPicPr>
          <p:cNvPr id="11" name="Picture 10">
            <a:extLst>
              <a:ext uri="{FF2B5EF4-FFF2-40B4-BE49-F238E27FC236}">
                <a16:creationId xmlns:a16="http://schemas.microsoft.com/office/drawing/2014/main" id="{933C30A3-B447-6C59-5BEE-7832A01949C8}"/>
              </a:ext>
            </a:extLst>
          </p:cNvPr>
          <p:cNvPicPr>
            <a:picLocks noChangeAspect="1"/>
          </p:cNvPicPr>
          <p:nvPr/>
        </p:nvPicPr>
        <p:blipFill>
          <a:blip r:embed="rId5"/>
          <a:stretch>
            <a:fillRect/>
          </a:stretch>
        </p:blipFill>
        <p:spPr>
          <a:xfrm>
            <a:off x="118872" y="1194323"/>
            <a:ext cx="6181344" cy="2265370"/>
          </a:xfrm>
          <a:prstGeom prst="rect">
            <a:avLst/>
          </a:prstGeom>
        </p:spPr>
      </p:pic>
      <p:pic>
        <p:nvPicPr>
          <p:cNvPr id="13" name="Picture 12">
            <a:extLst>
              <a:ext uri="{FF2B5EF4-FFF2-40B4-BE49-F238E27FC236}">
                <a16:creationId xmlns:a16="http://schemas.microsoft.com/office/drawing/2014/main" id="{1BD3C779-CBBB-0FA6-9A38-34E8CA08DB6A}"/>
              </a:ext>
            </a:extLst>
          </p:cNvPr>
          <p:cNvPicPr>
            <a:picLocks noChangeAspect="1"/>
          </p:cNvPicPr>
          <p:nvPr/>
        </p:nvPicPr>
        <p:blipFill>
          <a:blip r:embed="rId6"/>
          <a:stretch>
            <a:fillRect/>
          </a:stretch>
        </p:blipFill>
        <p:spPr>
          <a:xfrm>
            <a:off x="192024" y="3525138"/>
            <a:ext cx="7580376" cy="2420303"/>
          </a:xfrm>
          <a:prstGeom prst="rect">
            <a:avLst/>
          </a:prstGeom>
        </p:spPr>
      </p:pic>
      <p:sp>
        <p:nvSpPr>
          <p:cNvPr id="14" name="TextBox 13">
            <a:extLst>
              <a:ext uri="{FF2B5EF4-FFF2-40B4-BE49-F238E27FC236}">
                <a16:creationId xmlns:a16="http://schemas.microsoft.com/office/drawing/2014/main" id="{61915313-C1AD-1CC0-6DEB-50A5EA180E77}"/>
              </a:ext>
            </a:extLst>
          </p:cNvPr>
          <p:cNvSpPr txBox="1"/>
          <p:nvPr/>
        </p:nvSpPr>
        <p:spPr>
          <a:xfrm>
            <a:off x="6986016" y="2441448"/>
            <a:ext cx="1261872" cy="646331"/>
          </a:xfrm>
          <a:prstGeom prst="rect">
            <a:avLst/>
          </a:prstGeom>
          <a:noFill/>
        </p:spPr>
        <p:txBody>
          <a:bodyPr wrap="square" rtlCol="0">
            <a:spAutoFit/>
          </a:bodyPr>
          <a:lstStyle/>
          <a:p>
            <a:r>
              <a:rPr lang="en-GB"/>
              <a:t>Average Age = 55.8</a:t>
            </a:r>
          </a:p>
        </p:txBody>
      </p:sp>
    </p:spTree>
    <p:extLst>
      <p:ext uri="{BB962C8B-B14F-4D97-AF65-F5344CB8AC3E}">
        <p14:creationId xmlns:p14="http://schemas.microsoft.com/office/powerpoint/2010/main" val="849633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29</a:t>
            </a:fld>
            <a:endParaRPr>
              <a:solidFill>
                <a:srgbClr val="888888"/>
              </a:solidFill>
              <a:latin typeface="Calibri"/>
              <a:ea typeface="Calibri"/>
              <a:cs typeface="Calibri"/>
              <a:sym typeface="Calibri"/>
            </a:endParaRPr>
          </a:p>
        </p:txBody>
      </p:sp>
      <p:sp>
        <p:nvSpPr>
          <p:cNvPr id="8" name="TextBox 7">
            <a:extLst>
              <a:ext uri="{FF2B5EF4-FFF2-40B4-BE49-F238E27FC236}">
                <a16:creationId xmlns:a16="http://schemas.microsoft.com/office/drawing/2014/main" id="{31B98758-E956-C8A8-4028-150091F4F3B2}"/>
              </a:ext>
            </a:extLst>
          </p:cNvPr>
          <p:cNvSpPr txBox="1"/>
          <p:nvPr/>
        </p:nvSpPr>
        <p:spPr>
          <a:xfrm>
            <a:off x="3464351" y="0"/>
            <a:ext cx="2215297" cy="1015663"/>
          </a:xfrm>
          <a:prstGeom prst="rect">
            <a:avLst/>
          </a:prstGeom>
          <a:noFill/>
        </p:spPr>
        <p:txBody>
          <a:bodyPr wrap="square" rtlCol="0">
            <a:spAutoFit/>
          </a:bodyPr>
          <a:lstStyle/>
          <a:p>
            <a:r>
              <a:rPr lang="en-GB" sz="2000" b="1">
                <a:solidFill>
                  <a:srgbClr val="0070C0"/>
                </a:solidFill>
                <a:latin typeface="Arial" panose="020B0604020202020204" pitchFamily="34" charset="0"/>
                <a:cs typeface="Arial" panose="020B0604020202020204" pitchFamily="34" charset="0"/>
              </a:rPr>
              <a:t>Survey Respondents: Demographics</a:t>
            </a:r>
          </a:p>
        </p:txBody>
      </p:sp>
      <p:pic>
        <p:nvPicPr>
          <p:cNvPr id="16" name="Picture 15">
            <a:extLst>
              <a:ext uri="{FF2B5EF4-FFF2-40B4-BE49-F238E27FC236}">
                <a16:creationId xmlns:a16="http://schemas.microsoft.com/office/drawing/2014/main" id="{DC5950D6-1E0E-A487-02D7-86D2C271AE20}"/>
              </a:ext>
            </a:extLst>
          </p:cNvPr>
          <p:cNvPicPr>
            <a:picLocks noChangeAspect="1"/>
          </p:cNvPicPr>
          <p:nvPr/>
        </p:nvPicPr>
        <p:blipFill>
          <a:blip r:embed="rId4"/>
          <a:stretch>
            <a:fillRect/>
          </a:stretch>
        </p:blipFill>
        <p:spPr>
          <a:xfrm>
            <a:off x="139446" y="1226325"/>
            <a:ext cx="4213097" cy="3076575"/>
          </a:xfrm>
          <a:prstGeom prst="rect">
            <a:avLst/>
          </a:prstGeom>
        </p:spPr>
      </p:pic>
      <p:pic>
        <p:nvPicPr>
          <p:cNvPr id="3" name="Picture 2">
            <a:extLst>
              <a:ext uri="{FF2B5EF4-FFF2-40B4-BE49-F238E27FC236}">
                <a16:creationId xmlns:a16="http://schemas.microsoft.com/office/drawing/2014/main" id="{0DD619A8-78DE-1B80-9DED-834C072238FC}"/>
              </a:ext>
            </a:extLst>
          </p:cNvPr>
          <p:cNvPicPr>
            <a:picLocks noChangeAspect="1"/>
          </p:cNvPicPr>
          <p:nvPr/>
        </p:nvPicPr>
        <p:blipFill>
          <a:blip r:embed="rId5"/>
          <a:stretch>
            <a:fillRect/>
          </a:stretch>
        </p:blipFill>
        <p:spPr>
          <a:xfrm>
            <a:off x="139447" y="4513563"/>
            <a:ext cx="4935474" cy="2280430"/>
          </a:xfrm>
          <a:prstGeom prst="rect">
            <a:avLst/>
          </a:prstGeom>
        </p:spPr>
      </p:pic>
      <p:pic>
        <p:nvPicPr>
          <p:cNvPr id="5" name="Picture 4">
            <a:extLst>
              <a:ext uri="{FF2B5EF4-FFF2-40B4-BE49-F238E27FC236}">
                <a16:creationId xmlns:a16="http://schemas.microsoft.com/office/drawing/2014/main" id="{C23F0A75-6783-79A4-CEFC-46ADA5C57128}"/>
              </a:ext>
            </a:extLst>
          </p:cNvPr>
          <p:cNvPicPr>
            <a:picLocks noChangeAspect="1"/>
          </p:cNvPicPr>
          <p:nvPr/>
        </p:nvPicPr>
        <p:blipFill>
          <a:blip r:embed="rId6"/>
          <a:stretch>
            <a:fillRect/>
          </a:stretch>
        </p:blipFill>
        <p:spPr>
          <a:xfrm>
            <a:off x="4352543" y="1493025"/>
            <a:ext cx="4652011" cy="2809875"/>
          </a:xfrm>
          <a:prstGeom prst="rect">
            <a:avLst/>
          </a:prstGeom>
        </p:spPr>
      </p:pic>
    </p:spTree>
    <p:extLst>
      <p:ext uri="{BB962C8B-B14F-4D97-AF65-F5344CB8AC3E}">
        <p14:creationId xmlns:p14="http://schemas.microsoft.com/office/powerpoint/2010/main" val="155269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B4E582B2-E627-4F0E-9E18-9DF9E6E82DCB}"/>
              </a:ext>
            </a:extLst>
          </p:cNvPr>
          <p:cNvPicPr>
            <a:picLocks noChangeAspect="1"/>
          </p:cNvPicPr>
          <p:nvPr/>
        </p:nvPicPr>
        <p:blipFill rotWithShape="1">
          <a:blip r:embed="rId4">
            <a:extLst>
              <a:ext uri="{28A0092B-C50C-407E-A947-70E740481C1C}">
                <a14:useLocalDpi xmlns:a14="http://schemas.microsoft.com/office/drawing/2010/main" val="0"/>
              </a:ext>
            </a:extLst>
          </a:blip>
          <a:srcRect l="2587" r="27340"/>
          <a:stretch/>
        </p:blipFill>
        <p:spPr>
          <a:xfrm>
            <a:off x="0" y="5340403"/>
            <a:ext cx="5963055" cy="1517597"/>
          </a:xfrm>
          <a:prstGeom prst="rect">
            <a:avLst/>
          </a:prstGeom>
        </p:spPr>
      </p:pic>
      <p:sp>
        <p:nvSpPr>
          <p:cNvPr id="8" name="TextBox 7">
            <a:extLst>
              <a:ext uri="{FF2B5EF4-FFF2-40B4-BE49-F238E27FC236}">
                <a16:creationId xmlns:a16="http://schemas.microsoft.com/office/drawing/2014/main" id="{32B5C765-A069-4AA2-8D79-C6EBF56CA321}"/>
              </a:ext>
            </a:extLst>
          </p:cNvPr>
          <p:cNvSpPr txBox="1"/>
          <p:nvPr/>
        </p:nvSpPr>
        <p:spPr>
          <a:xfrm>
            <a:off x="252919" y="1087630"/>
            <a:ext cx="8122595" cy="523220"/>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What is a Joint Strategic Needs Assessment? </a:t>
            </a:r>
          </a:p>
        </p:txBody>
      </p:sp>
      <p:sp>
        <p:nvSpPr>
          <p:cNvPr id="14" name="TextBox 13">
            <a:extLst>
              <a:ext uri="{FF2B5EF4-FFF2-40B4-BE49-F238E27FC236}">
                <a16:creationId xmlns:a16="http://schemas.microsoft.com/office/drawing/2014/main" id="{A87481D4-C81F-4475-9EB3-FDB42858305F}"/>
              </a:ext>
            </a:extLst>
          </p:cNvPr>
          <p:cNvSpPr txBox="1"/>
          <p:nvPr/>
        </p:nvSpPr>
        <p:spPr>
          <a:xfrm>
            <a:off x="252919" y="1775972"/>
            <a:ext cx="8891081" cy="4078039"/>
          </a:xfrm>
          <a:prstGeom prst="rect">
            <a:avLst/>
          </a:prstGeom>
          <a:noFill/>
        </p:spPr>
        <p:txBody>
          <a:bodyPr wrap="square">
            <a:spAutoFit/>
          </a:bodyPr>
          <a:lstStyle/>
          <a:p>
            <a:pPr algn="l" rtl="0" fontAlgn="base"/>
            <a:r>
              <a:rPr lang="en-GB" b="0" i="0" u="none" strike="noStrike">
                <a:solidFill>
                  <a:srgbClr val="000000"/>
                </a:solidFill>
                <a:effectLst/>
                <a:latin typeface="Calibri" panose="020F0502020204030204" pitchFamily="34" charset="0"/>
              </a:rPr>
              <a:t>Local Authorities and CCGs (now ICS) have a legal Statutory Duty to undertake a Joint Strategic Needs Assessment (JSNA), through the health and wellbeing board.</a:t>
            </a:r>
          </a:p>
          <a:p>
            <a:pPr algn="l" rtl="0" fontAlgn="base"/>
            <a:r>
              <a:rPr lang="en-GB"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a:t>
            </a:r>
            <a:r>
              <a:rPr lang="en-US" sz="1100" b="0" i="0">
                <a:solidFill>
                  <a:srgbClr val="000000"/>
                </a:solidFill>
                <a:effectLst/>
                <a:latin typeface="Calibri" panose="020F0502020204030204" pitchFamily="34" charset="0"/>
              </a:rPr>
              <a:t>​</a:t>
            </a:r>
            <a:endParaRPr lang="en-US" sz="1100"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The JSNA seeks to identify </a:t>
            </a:r>
            <a:r>
              <a:rPr lang="en-GB" b="1" i="0" u="none" strike="noStrike">
                <a:solidFill>
                  <a:srgbClr val="000000"/>
                </a:solidFill>
                <a:effectLst/>
                <a:latin typeface="Calibri" panose="020F0502020204030204" pitchFamily="34" charset="0"/>
              </a:rPr>
              <a:t>current</a:t>
            </a:r>
            <a:r>
              <a:rPr lang="en-GB" b="0" i="0" u="none" strike="noStrike">
                <a:solidFill>
                  <a:srgbClr val="000000"/>
                </a:solidFill>
                <a:effectLst/>
                <a:latin typeface="Calibri" panose="020F0502020204030204" pitchFamily="34" charset="0"/>
              </a:rPr>
              <a:t> and </a:t>
            </a:r>
            <a:r>
              <a:rPr lang="en-GB" b="1" i="0" u="none" strike="noStrike">
                <a:solidFill>
                  <a:srgbClr val="000000"/>
                </a:solidFill>
                <a:effectLst/>
                <a:latin typeface="Calibri" panose="020F0502020204030204" pitchFamily="34" charset="0"/>
              </a:rPr>
              <a:t>future health and wellbeing </a:t>
            </a:r>
            <a:r>
              <a:rPr lang="en-GB" b="0" i="0" u="none" strike="noStrike">
                <a:solidFill>
                  <a:srgbClr val="000000"/>
                </a:solidFill>
                <a:effectLst/>
                <a:latin typeface="Calibri" panose="020F0502020204030204" pitchFamily="34" charset="0"/>
              </a:rPr>
              <a:t>needs in the local population and identify strategic </a:t>
            </a:r>
            <a:r>
              <a:rPr lang="en-GB" b="1" i="0" u="none" strike="noStrike">
                <a:solidFill>
                  <a:srgbClr val="000000"/>
                </a:solidFill>
                <a:effectLst/>
                <a:latin typeface="Calibri" panose="020F0502020204030204" pitchFamily="34" charset="0"/>
              </a:rPr>
              <a:t>priorities </a:t>
            </a:r>
            <a:r>
              <a:rPr lang="en-GB" b="0" i="0" u="none" strike="noStrike">
                <a:solidFill>
                  <a:srgbClr val="000000"/>
                </a:solidFill>
                <a:effectLst/>
                <a:latin typeface="Calibri" panose="020F0502020204030204" pitchFamily="34" charset="0"/>
              </a:rPr>
              <a:t>to inform commissioning of services based on those needs.  </a:t>
            </a:r>
            <a:r>
              <a:rPr lang="en-US" b="0" i="0" u="none" strike="noStrike">
                <a:solidFill>
                  <a:srgbClr val="000000"/>
                </a:solidFill>
                <a:effectLst/>
                <a:latin typeface="Calibri" panose="020F0502020204030204" pitchFamily="34" charset="0"/>
              </a:rPr>
              <a:t>​</a:t>
            </a:r>
            <a:endParaRPr lang="en-US" b="0" i="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100"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These priorities in turn inform the </a:t>
            </a:r>
            <a:r>
              <a:rPr lang="en-GB" b="1" i="0" u="none" strike="noStrike">
                <a:solidFill>
                  <a:srgbClr val="000000"/>
                </a:solidFill>
                <a:effectLst/>
                <a:latin typeface="Calibri" panose="020F0502020204030204" pitchFamily="34" charset="0"/>
              </a:rPr>
              <a:t>Health and Wellbeing Strategy </a:t>
            </a:r>
            <a:r>
              <a:rPr lang="en-GB" b="0" i="0" u="none" strike="noStrike">
                <a:solidFill>
                  <a:srgbClr val="000000"/>
                </a:solidFill>
                <a:effectLst/>
                <a:latin typeface="Calibri" panose="020F0502020204030204" pitchFamily="34" charset="0"/>
              </a:rPr>
              <a:t>and </a:t>
            </a:r>
            <a:r>
              <a:rPr lang="en-GB" b="1" i="0" u="none" strike="noStrike">
                <a:solidFill>
                  <a:srgbClr val="000000"/>
                </a:solidFill>
                <a:effectLst/>
                <a:latin typeface="Calibri" panose="020F0502020204030204" pitchFamily="34" charset="0"/>
              </a:rPr>
              <a:t>Integrated Care Strategy</a:t>
            </a:r>
            <a:r>
              <a:rPr lang="en-GB" b="0" i="0" u="none" strike="noStrike">
                <a:solidFill>
                  <a:srgbClr val="000000"/>
                </a:solidFill>
                <a:effectLst/>
                <a:latin typeface="Calibri" panose="020F0502020204030204" pitchFamily="34" charset="0"/>
              </a:rPr>
              <a:t>, key documents as a basis for commissioning health and social care services in the local area. We also believe they should support local </a:t>
            </a:r>
            <a:r>
              <a:rPr lang="en-GB" b="1" i="0" u="none" strike="noStrike">
                <a:solidFill>
                  <a:srgbClr val="000000"/>
                </a:solidFill>
                <a:effectLst/>
                <a:latin typeface="Calibri" panose="020F0502020204030204" pitchFamily="34" charset="0"/>
              </a:rPr>
              <a:t>partners/communities' priorities</a:t>
            </a:r>
            <a:r>
              <a:rPr lang="en-GB" b="0" i="0" u="none" strike="noStrike">
                <a:solidFill>
                  <a:srgbClr val="000000"/>
                </a:solidFill>
                <a:effectLst/>
                <a:latin typeface="Calibri" panose="020F0502020204030204" pitchFamily="34" charset="0"/>
              </a:rPr>
              <a:t>.</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endParaRPr lang="en-US" sz="1100"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Shropshire, ou</a:t>
            </a:r>
            <a:r>
              <a:rPr lang="en-US" b="1" i="0" u="none" strike="noStrike">
                <a:solidFill>
                  <a:srgbClr val="000000"/>
                </a:solidFill>
                <a:effectLst/>
                <a:latin typeface="Calibri" panose="020F0502020204030204" pitchFamily="34" charset="0"/>
              </a:rPr>
              <a:t>r JSNA takes three types</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Web based profiling Tool</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Thematic Needs Assessments  - e.g., pharmacy, drug and alcohol and children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2400" b="1" i="0" u="none" strike="noStrike">
                <a:solidFill>
                  <a:srgbClr val="000000"/>
                </a:solidFill>
                <a:effectLst/>
                <a:latin typeface="Calibri" panose="020F0502020204030204" pitchFamily="34" charset="0"/>
              </a:rPr>
              <a:t>Place Based Needs Assessments</a:t>
            </a:r>
            <a:endParaRPr lang="en-US" sz="2400" b="0" i="0">
              <a:solidFill>
                <a:srgbClr val="000000"/>
              </a:solidFill>
              <a:effectLst/>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30</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B98A42B4-66CA-BB57-300A-37F946E7953E}"/>
              </a:ext>
            </a:extLst>
          </p:cNvPr>
          <p:cNvSpPr txBox="1"/>
          <p:nvPr/>
        </p:nvSpPr>
        <p:spPr>
          <a:xfrm>
            <a:off x="3384224" y="395927"/>
            <a:ext cx="5494600" cy="461665"/>
          </a:xfrm>
          <a:prstGeom prst="rect">
            <a:avLst/>
          </a:prstGeom>
          <a:noFill/>
        </p:spPr>
        <p:txBody>
          <a:bodyPr wrap="square" rtlCol="0">
            <a:spAutoFit/>
          </a:bodyPr>
          <a:lstStyle/>
          <a:p>
            <a:r>
              <a:rPr lang="en-GB" sz="2400" b="1">
                <a:solidFill>
                  <a:srgbClr val="0070C0"/>
                </a:solidFill>
                <a:latin typeface="Arial" panose="020B0604020202020204" pitchFamily="34" charset="0"/>
                <a:cs typeface="Arial" panose="020B0604020202020204" pitchFamily="34" charset="0"/>
              </a:rPr>
              <a:t>Where responses came from</a:t>
            </a:r>
          </a:p>
        </p:txBody>
      </p:sp>
      <p:pic>
        <p:nvPicPr>
          <p:cNvPr id="5" name="Picture 4">
            <a:extLst>
              <a:ext uri="{FF2B5EF4-FFF2-40B4-BE49-F238E27FC236}">
                <a16:creationId xmlns:a16="http://schemas.microsoft.com/office/drawing/2014/main" id="{F3F7E0A4-43CD-DAD0-F9CC-BB496AB9F163}"/>
              </a:ext>
            </a:extLst>
          </p:cNvPr>
          <p:cNvPicPr>
            <a:picLocks noChangeAspect="1"/>
          </p:cNvPicPr>
          <p:nvPr/>
        </p:nvPicPr>
        <p:blipFill>
          <a:blip r:embed="rId4"/>
          <a:stretch>
            <a:fillRect/>
          </a:stretch>
        </p:blipFill>
        <p:spPr>
          <a:xfrm>
            <a:off x="0" y="1492974"/>
            <a:ext cx="9144000" cy="4658436"/>
          </a:xfrm>
          <a:prstGeom prst="rect">
            <a:avLst/>
          </a:prstGeom>
        </p:spPr>
      </p:pic>
    </p:spTree>
    <p:extLst>
      <p:ext uri="{BB962C8B-B14F-4D97-AF65-F5344CB8AC3E}">
        <p14:creationId xmlns:p14="http://schemas.microsoft.com/office/powerpoint/2010/main" val="3301113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31</a:t>
            </a:fld>
            <a:endParaRPr>
              <a:solidFill>
                <a:srgbClr val="888888"/>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0009A65-4BF5-06F7-7139-0B77F11E48B8}"/>
              </a:ext>
            </a:extLst>
          </p:cNvPr>
          <p:cNvPicPr>
            <a:picLocks noChangeAspect="1"/>
          </p:cNvPicPr>
          <p:nvPr/>
        </p:nvPicPr>
        <p:blipFill>
          <a:blip r:embed="rId4"/>
          <a:stretch>
            <a:fillRect/>
          </a:stretch>
        </p:blipFill>
        <p:spPr>
          <a:xfrm>
            <a:off x="4007918" y="72516"/>
            <a:ext cx="5049201" cy="4307460"/>
          </a:xfrm>
          <a:prstGeom prst="rect">
            <a:avLst/>
          </a:prstGeom>
        </p:spPr>
      </p:pic>
      <p:pic>
        <p:nvPicPr>
          <p:cNvPr id="5" name="Picture 4">
            <a:extLst>
              <a:ext uri="{FF2B5EF4-FFF2-40B4-BE49-F238E27FC236}">
                <a16:creationId xmlns:a16="http://schemas.microsoft.com/office/drawing/2014/main" id="{442AAF28-A26D-47D5-41E3-5329F9120765}"/>
              </a:ext>
            </a:extLst>
          </p:cNvPr>
          <p:cNvPicPr>
            <a:picLocks noChangeAspect="1"/>
          </p:cNvPicPr>
          <p:nvPr/>
        </p:nvPicPr>
        <p:blipFill>
          <a:blip r:embed="rId5"/>
          <a:stretch>
            <a:fillRect/>
          </a:stretch>
        </p:blipFill>
        <p:spPr>
          <a:xfrm>
            <a:off x="161926" y="2835276"/>
            <a:ext cx="3995730" cy="3521075"/>
          </a:xfrm>
          <a:prstGeom prst="rect">
            <a:avLst/>
          </a:prstGeom>
        </p:spPr>
      </p:pic>
    </p:spTree>
    <p:extLst>
      <p:ext uri="{BB962C8B-B14F-4D97-AF65-F5344CB8AC3E}">
        <p14:creationId xmlns:p14="http://schemas.microsoft.com/office/powerpoint/2010/main" val="1050679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32</a:t>
            </a:fld>
            <a:endParaRPr>
              <a:solidFill>
                <a:srgbClr val="888888"/>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929C00EC-88FC-A8D9-D521-52CC55455559}"/>
              </a:ext>
            </a:extLst>
          </p:cNvPr>
          <p:cNvPicPr>
            <a:picLocks noChangeAspect="1"/>
          </p:cNvPicPr>
          <p:nvPr/>
        </p:nvPicPr>
        <p:blipFill>
          <a:blip r:embed="rId4"/>
          <a:stretch>
            <a:fillRect/>
          </a:stretch>
        </p:blipFill>
        <p:spPr>
          <a:xfrm>
            <a:off x="61406" y="1128921"/>
            <a:ext cx="9082594" cy="4787247"/>
          </a:xfrm>
          <a:prstGeom prst="rect">
            <a:avLst/>
          </a:prstGeom>
        </p:spPr>
      </p:pic>
      <p:sp>
        <p:nvSpPr>
          <p:cNvPr id="2" name="TextBox 1">
            <a:extLst>
              <a:ext uri="{FF2B5EF4-FFF2-40B4-BE49-F238E27FC236}">
                <a16:creationId xmlns:a16="http://schemas.microsoft.com/office/drawing/2014/main" id="{FCE0A4CF-7EBB-FFFD-FFD1-98BE3CBF1AB6}"/>
              </a:ext>
            </a:extLst>
          </p:cNvPr>
          <p:cNvSpPr txBox="1"/>
          <p:nvPr/>
        </p:nvSpPr>
        <p:spPr>
          <a:xfrm>
            <a:off x="3557015" y="136524"/>
            <a:ext cx="5421183" cy="369332"/>
          </a:xfrm>
          <a:prstGeom prst="rect">
            <a:avLst/>
          </a:prstGeom>
          <a:noFill/>
        </p:spPr>
        <p:txBody>
          <a:bodyPr wrap="square">
            <a:spAutoFit/>
          </a:bodyPr>
          <a:lstStyle/>
          <a:p>
            <a:pPr algn="ctr" rtl="0">
              <a:defRPr sz="1050" b="0" i="0" u="none" strike="noStrike" kern="1200" spc="0" baseline="0">
                <a:solidFill>
                  <a:prstClr val="black">
                    <a:lumMod val="65000"/>
                    <a:lumOff val="35000"/>
                  </a:prstClr>
                </a:solidFill>
                <a:latin typeface="+mn-lt"/>
                <a:ea typeface="+mn-ea"/>
                <a:cs typeface="+mn-cs"/>
              </a:defRPr>
            </a:pPr>
            <a:r>
              <a:rPr lang="en-GB" sz="1800"/>
              <a:t>ONS Personal Wellbeing Questions</a:t>
            </a:r>
          </a:p>
        </p:txBody>
      </p:sp>
    </p:spTree>
    <p:extLst>
      <p:ext uri="{BB962C8B-B14F-4D97-AF65-F5344CB8AC3E}">
        <p14:creationId xmlns:p14="http://schemas.microsoft.com/office/powerpoint/2010/main" val="52375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33</a:t>
            </a:fld>
            <a:endParaRPr>
              <a:solidFill>
                <a:srgbClr val="888888"/>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9CCF473-F482-11CE-EA43-214E437C6516}"/>
              </a:ext>
            </a:extLst>
          </p:cNvPr>
          <p:cNvPicPr>
            <a:picLocks noChangeAspect="1"/>
          </p:cNvPicPr>
          <p:nvPr/>
        </p:nvPicPr>
        <p:blipFill>
          <a:blip r:embed="rId4"/>
          <a:stretch>
            <a:fillRect/>
          </a:stretch>
        </p:blipFill>
        <p:spPr>
          <a:xfrm>
            <a:off x="0" y="1067496"/>
            <a:ext cx="4406199" cy="2907035"/>
          </a:xfrm>
          <a:prstGeom prst="rect">
            <a:avLst/>
          </a:prstGeom>
        </p:spPr>
      </p:pic>
      <p:pic>
        <p:nvPicPr>
          <p:cNvPr id="6" name="Picture 5">
            <a:extLst>
              <a:ext uri="{FF2B5EF4-FFF2-40B4-BE49-F238E27FC236}">
                <a16:creationId xmlns:a16="http://schemas.microsoft.com/office/drawing/2014/main" id="{DD0ADFD6-0218-8C55-DEA2-1DA1541C803E}"/>
              </a:ext>
            </a:extLst>
          </p:cNvPr>
          <p:cNvPicPr>
            <a:picLocks noChangeAspect="1"/>
          </p:cNvPicPr>
          <p:nvPr/>
        </p:nvPicPr>
        <p:blipFill>
          <a:blip r:embed="rId5"/>
          <a:stretch>
            <a:fillRect/>
          </a:stretch>
        </p:blipFill>
        <p:spPr>
          <a:xfrm>
            <a:off x="4406200" y="1118210"/>
            <a:ext cx="4572000" cy="2931649"/>
          </a:xfrm>
          <a:prstGeom prst="rect">
            <a:avLst/>
          </a:prstGeom>
        </p:spPr>
      </p:pic>
      <p:pic>
        <p:nvPicPr>
          <p:cNvPr id="7" name="Picture 6">
            <a:extLst>
              <a:ext uri="{FF2B5EF4-FFF2-40B4-BE49-F238E27FC236}">
                <a16:creationId xmlns:a16="http://schemas.microsoft.com/office/drawing/2014/main" id="{06B24B8D-706E-DE51-10D8-43B0AD4DA385}"/>
              </a:ext>
            </a:extLst>
          </p:cNvPr>
          <p:cNvPicPr>
            <a:picLocks noChangeAspect="1"/>
          </p:cNvPicPr>
          <p:nvPr/>
        </p:nvPicPr>
        <p:blipFill>
          <a:blip r:embed="rId6"/>
          <a:stretch>
            <a:fillRect/>
          </a:stretch>
        </p:blipFill>
        <p:spPr>
          <a:xfrm>
            <a:off x="0" y="3974531"/>
            <a:ext cx="4406199" cy="2878755"/>
          </a:xfrm>
          <a:prstGeom prst="rect">
            <a:avLst/>
          </a:prstGeom>
        </p:spPr>
      </p:pic>
      <p:pic>
        <p:nvPicPr>
          <p:cNvPr id="8" name="Picture 7">
            <a:extLst>
              <a:ext uri="{FF2B5EF4-FFF2-40B4-BE49-F238E27FC236}">
                <a16:creationId xmlns:a16="http://schemas.microsoft.com/office/drawing/2014/main" id="{3345C834-752D-430F-5953-54EC1530279E}"/>
              </a:ext>
            </a:extLst>
          </p:cNvPr>
          <p:cNvPicPr>
            <a:picLocks noChangeAspect="1"/>
          </p:cNvPicPr>
          <p:nvPr/>
        </p:nvPicPr>
        <p:blipFill>
          <a:blip r:embed="rId7"/>
          <a:stretch>
            <a:fillRect/>
          </a:stretch>
        </p:blipFill>
        <p:spPr>
          <a:xfrm>
            <a:off x="4406199" y="3979244"/>
            <a:ext cx="4572000" cy="2799776"/>
          </a:xfrm>
          <a:prstGeom prst="rect">
            <a:avLst/>
          </a:prstGeom>
        </p:spPr>
      </p:pic>
      <p:sp>
        <p:nvSpPr>
          <p:cNvPr id="9" name="TextBox 8">
            <a:extLst>
              <a:ext uri="{FF2B5EF4-FFF2-40B4-BE49-F238E27FC236}">
                <a16:creationId xmlns:a16="http://schemas.microsoft.com/office/drawing/2014/main" id="{28605D03-4238-FA0A-A9E1-7555F1B6170A}"/>
              </a:ext>
            </a:extLst>
          </p:cNvPr>
          <p:cNvSpPr txBox="1"/>
          <p:nvPr/>
        </p:nvSpPr>
        <p:spPr>
          <a:xfrm>
            <a:off x="3557015" y="136524"/>
            <a:ext cx="5421183" cy="369332"/>
          </a:xfrm>
          <a:prstGeom prst="rect">
            <a:avLst/>
          </a:prstGeom>
          <a:noFill/>
        </p:spPr>
        <p:txBody>
          <a:bodyPr wrap="square">
            <a:spAutoFit/>
          </a:bodyPr>
          <a:lstStyle/>
          <a:p>
            <a:pPr algn="ctr" rtl="0">
              <a:defRPr sz="1050" b="0" i="0" u="none" strike="noStrike" kern="1200" spc="0" baseline="0">
                <a:solidFill>
                  <a:prstClr val="black">
                    <a:lumMod val="65000"/>
                    <a:lumOff val="35000"/>
                  </a:prstClr>
                </a:solidFill>
                <a:latin typeface="+mn-lt"/>
                <a:ea typeface="+mn-ea"/>
                <a:cs typeface="+mn-cs"/>
              </a:defRPr>
            </a:pPr>
            <a:r>
              <a:rPr lang="en-GB" sz="1800"/>
              <a:t>Comparison of Survey Scores to other areas</a:t>
            </a:r>
          </a:p>
        </p:txBody>
      </p:sp>
    </p:spTree>
    <p:extLst>
      <p:ext uri="{BB962C8B-B14F-4D97-AF65-F5344CB8AC3E}">
        <p14:creationId xmlns:p14="http://schemas.microsoft.com/office/powerpoint/2010/main" val="3968983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34</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FB414489-8CF8-6FFF-3D4C-E512DEE920FA}"/>
              </a:ext>
            </a:extLst>
          </p:cNvPr>
          <p:cNvSpPr txBox="1"/>
          <p:nvPr/>
        </p:nvSpPr>
        <p:spPr>
          <a:xfrm>
            <a:off x="3557016" y="136524"/>
            <a:ext cx="4572000" cy="923330"/>
          </a:xfrm>
          <a:prstGeom prst="rect">
            <a:avLst/>
          </a:prstGeom>
          <a:noFill/>
        </p:spPr>
        <p:txBody>
          <a:bodyPr wrap="square">
            <a:spAutoFit/>
          </a:bodyPr>
          <a:lstStyle/>
          <a:p>
            <a:pPr algn="ctr" rtl="0">
              <a:defRPr sz="1050" b="0" i="0" u="none" strike="noStrike" kern="1200" spc="0" baseline="0">
                <a:solidFill>
                  <a:prstClr val="black">
                    <a:lumMod val="65000"/>
                    <a:lumOff val="35000"/>
                  </a:prstClr>
                </a:solidFill>
                <a:latin typeface="+mn-lt"/>
                <a:ea typeface="+mn-ea"/>
                <a:cs typeface="+mn-cs"/>
              </a:defRPr>
            </a:pPr>
            <a:r>
              <a:rPr lang="en-GB" sz="1800"/>
              <a:t>Thinking generally, which of the things below would you say are the most important in</a:t>
            </a:r>
            <a:r>
              <a:rPr lang="en-GB" sz="1800" baseline="0"/>
              <a:t> making somewhere a good place to live?</a:t>
            </a:r>
            <a:endParaRPr lang="en-GB" sz="1800"/>
          </a:p>
        </p:txBody>
      </p:sp>
      <p:pic>
        <p:nvPicPr>
          <p:cNvPr id="4" name="Picture 3">
            <a:extLst>
              <a:ext uri="{FF2B5EF4-FFF2-40B4-BE49-F238E27FC236}">
                <a16:creationId xmlns:a16="http://schemas.microsoft.com/office/drawing/2014/main" id="{D7481167-D2F8-87B4-86F5-D98E14A307A1}"/>
              </a:ext>
            </a:extLst>
          </p:cNvPr>
          <p:cNvPicPr>
            <a:picLocks noChangeAspect="1"/>
          </p:cNvPicPr>
          <p:nvPr/>
        </p:nvPicPr>
        <p:blipFill>
          <a:blip r:embed="rId4"/>
          <a:stretch>
            <a:fillRect/>
          </a:stretch>
        </p:blipFill>
        <p:spPr>
          <a:xfrm>
            <a:off x="1" y="1209675"/>
            <a:ext cx="5561814" cy="5648325"/>
          </a:xfrm>
          <a:prstGeom prst="rect">
            <a:avLst/>
          </a:prstGeom>
        </p:spPr>
      </p:pic>
      <p:pic>
        <p:nvPicPr>
          <p:cNvPr id="6" name="Picture 5">
            <a:extLst>
              <a:ext uri="{FF2B5EF4-FFF2-40B4-BE49-F238E27FC236}">
                <a16:creationId xmlns:a16="http://schemas.microsoft.com/office/drawing/2014/main" id="{19FAB2AC-AA58-B295-C948-3EEE43E255D7}"/>
              </a:ext>
            </a:extLst>
          </p:cNvPr>
          <p:cNvPicPr>
            <a:picLocks noChangeAspect="1"/>
          </p:cNvPicPr>
          <p:nvPr/>
        </p:nvPicPr>
        <p:blipFill>
          <a:blip r:embed="rId5"/>
          <a:stretch>
            <a:fillRect/>
          </a:stretch>
        </p:blipFill>
        <p:spPr>
          <a:xfrm>
            <a:off x="5052767" y="1743959"/>
            <a:ext cx="4091233" cy="4703975"/>
          </a:xfrm>
          <a:prstGeom prst="rect">
            <a:avLst/>
          </a:prstGeom>
        </p:spPr>
      </p:pic>
    </p:spTree>
    <p:extLst>
      <p:ext uri="{BB962C8B-B14F-4D97-AF65-F5344CB8AC3E}">
        <p14:creationId xmlns:p14="http://schemas.microsoft.com/office/powerpoint/2010/main" val="4162792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35</a:t>
            </a:fld>
            <a:endParaRPr>
              <a:solidFill>
                <a:srgbClr val="888888"/>
              </a:solidFill>
              <a:latin typeface="Calibri"/>
              <a:ea typeface="Calibri"/>
              <a:cs typeface="Calibri"/>
              <a:sym typeface="Calibri"/>
            </a:endParaRPr>
          </a:p>
        </p:txBody>
      </p:sp>
      <p:sp>
        <p:nvSpPr>
          <p:cNvPr id="4" name="TextBox 3">
            <a:extLst>
              <a:ext uri="{FF2B5EF4-FFF2-40B4-BE49-F238E27FC236}">
                <a16:creationId xmlns:a16="http://schemas.microsoft.com/office/drawing/2014/main" id="{E0065C8A-F866-1FFF-0AD7-73E862C148FF}"/>
              </a:ext>
            </a:extLst>
          </p:cNvPr>
          <p:cNvSpPr txBox="1"/>
          <p:nvPr/>
        </p:nvSpPr>
        <p:spPr>
          <a:xfrm>
            <a:off x="3401568" y="136524"/>
            <a:ext cx="553212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a:t>Thinking about this local area, which things do you think most need improving</a:t>
            </a:r>
            <a:r>
              <a:rPr lang="en-GB" baseline="0"/>
              <a:t>? </a:t>
            </a:r>
            <a:endParaRPr lang="en-GB"/>
          </a:p>
        </p:txBody>
      </p:sp>
      <p:pic>
        <p:nvPicPr>
          <p:cNvPr id="3" name="Picture 2">
            <a:extLst>
              <a:ext uri="{FF2B5EF4-FFF2-40B4-BE49-F238E27FC236}">
                <a16:creationId xmlns:a16="http://schemas.microsoft.com/office/drawing/2014/main" id="{FE3B993C-8E03-F2D6-91E5-425F2F3540C9}"/>
              </a:ext>
            </a:extLst>
          </p:cNvPr>
          <p:cNvPicPr>
            <a:picLocks noChangeAspect="1"/>
          </p:cNvPicPr>
          <p:nvPr/>
        </p:nvPicPr>
        <p:blipFill>
          <a:blip r:embed="rId4"/>
          <a:stretch>
            <a:fillRect/>
          </a:stretch>
        </p:blipFill>
        <p:spPr>
          <a:xfrm>
            <a:off x="70486" y="954406"/>
            <a:ext cx="5532120" cy="4229608"/>
          </a:xfrm>
          <a:prstGeom prst="rect">
            <a:avLst/>
          </a:prstGeom>
        </p:spPr>
      </p:pic>
      <p:pic>
        <p:nvPicPr>
          <p:cNvPr id="6" name="Picture 5">
            <a:extLst>
              <a:ext uri="{FF2B5EF4-FFF2-40B4-BE49-F238E27FC236}">
                <a16:creationId xmlns:a16="http://schemas.microsoft.com/office/drawing/2014/main" id="{9D8B9147-6117-14F9-33F1-688B38C74A26}"/>
              </a:ext>
            </a:extLst>
          </p:cNvPr>
          <p:cNvPicPr>
            <a:picLocks noChangeAspect="1"/>
          </p:cNvPicPr>
          <p:nvPr/>
        </p:nvPicPr>
        <p:blipFill rotWithShape="1">
          <a:blip r:embed="rId5"/>
          <a:srcRect t="11570"/>
          <a:stretch/>
        </p:blipFill>
        <p:spPr>
          <a:xfrm>
            <a:off x="375285" y="5184013"/>
            <a:ext cx="5092827" cy="1537463"/>
          </a:xfrm>
          <a:prstGeom prst="rect">
            <a:avLst/>
          </a:prstGeom>
        </p:spPr>
      </p:pic>
      <p:pic>
        <p:nvPicPr>
          <p:cNvPr id="8" name="Picture 7">
            <a:extLst>
              <a:ext uri="{FF2B5EF4-FFF2-40B4-BE49-F238E27FC236}">
                <a16:creationId xmlns:a16="http://schemas.microsoft.com/office/drawing/2014/main" id="{A399649B-FC62-E6FE-68E9-55AD948C11EF}"/>
              </a:ext>
            </a:extLst>
          </p:cNvPr>
          <p:cNvPicPr>
            <a:picLocks noChangeAspect="1"/>
          </p:cNvPicPr>
          <p:nvPr/>
        </p:nvPicPr>
        <p:blipFill>
          <a:blip r:embed="rId6"/>
          <a:stretch>
            <a:fillRect/>
          </a:stretch>
        </p:blipFill>
        <p:spPr>
          <a:xfrm>
            <a:off x="5602606" y="1119188"/>
            <a:ext cx="3470908" cy="5419725"/>
          </a:xfrm>
          <a:prstGeom prst="rect">
            <a:avLst/>
          </a:prstGeom>
        </p:spPr>
      </p:pic>
    </p:spTree>
    <p:extLst>
      <p:ext uri="{BB962C8B-B14F-4D97-AF65-F5344CB8AC3E}">
        <p14:creationId xmlns:p14="http://schemas.microsoft.com/office/powerpoint/2010/main" val="3577060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36</a:t>
            </a:fld>
            <a:endParaRPr>
              <a:solidFill>
                <a:srgbClr val="888888"/>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B2A09921-D7C3-32A9-4B32-1AE5E8291645}"/>
              </a:ext>
            </a:extLst>
          </p:cNvPr>
          <p:cNvPicPr>
            <a:picLocks noChangeAspect="1"/>
          </p:cNvPicPr>
          <p:nvPr/>
        </p:nvPicPr>
        <p:blipFill>
          <a:blip r:embed="rId4"/>
          <a:stretch>
            <a:fillRect/>
          </a:stretch>
        </p:blipFill>
        <p:spPr>
          <a:xfrm>
            <a:off x="171450" y="1328547"/>
            <a:ext cx="4400550" cy="2609850"/>
          </a:xfrm>
          <a:prstGeom prst="rect">
            <a:avLst/>
          </a:prstGeom>
        </p:spPr>
      </p:pic>
      <p:pic>
        <p:nvPicPr>
          <p:cNvPr id="3" name="Picture 2">
            <a:extLst>
              <a:ext uri="{FF2B5EF4-FFF2-40B4-BE49-F238E27FC236}">
                <a16:creationId xmlns:a16="http://schemas.microsoft.com/office/drawing/2014/main" id="{FE7CDF5D-401A-3D23-F9C7-F6BE9D730E55}"/>
              </a:ext>
            </a:extLst>
          </p:cNvPr>
          <p:cNvPicPr>
            <a:picLocks noChangeAspect="1"/>
          </p:cNvPicPr>
          <p:nvPr/>
        </p:nvPicPr>
        <p:blipFill>
          <a:blip r:embed="rId5"/>
          <a:stretch>
            <a:fillRect/>
          </a:stretch>
        </p:blipFill>
        <p:spPr>
          <a:xfrm>
            <a:off x="4757072" y="1328547"/>
            <a:ext cx="4215478" cy="3858006"/>
          </a:xfrm>
          <a:prstGeom prst="rect">
            <a:avLst/>
          </a:prstGeom>
        </p:spPr>
      </p:pic>
    </p:spTree>
    <p:extLst>
      <p:ext uri="{BB962C8B-B14F-4D97-AF65-F5344CB8AC3E}">
        <p14:creationId xmlns:p14="http://schemas.microsoft.com/office/powerpoint/2010/main" val="2862687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37</a:t>
            </a:fld>
            <a:endParaRPr>
              <a:solidFill>
                <a:srgbClr val="888888"/>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65B266E8-926E-7001-6DF3-64C3F73D40A9}"/>
              </a:ext>
            </a:extLst>
          </p:cNvPr>
          <p:cNvPicPr>
            <a:picLocks noChangeAspect="1"/>
          </p:cNvPicPr>
          <p:nvPr/>
        </p:nvPicPr>
        <p:blipFill>
          <a:blip r:embed="rId4"/>
          <a:stretch>
            <a:fillRect/>
          </a:stretch>
        </p:blipFill>
        <p:spPr>
          <a:xfrm>
            <a:off x="206813" y="3057906"/>
            <a:ext cx="4502616" cy="2583942"/>
          </a:xfrm>
          <a:prstGeom prst="rect">
            <a:avLst/>
          </a:prstGeom>
        </p:spPr>
      </p:pic>
      <p:pic>
        <p:nvPicPr>
          <p:cNvPr id="8" name="Picture 7">
            <a:extLst>
              <a:ext uri="{FF2B5EF4-FFF2-40B4-BE49-F238E27FC236}">
                <a16:creationId xmlns:a16="http://schemas.microsoft.com/office/drawing/2014/main" id="{6B39C351-1E82-141D-7506-8BB5A0C9DE44}"/>
              </a:ext>
            </a:extLst>
          </p:cNvPr>
          <p:cNvPicPr>
            <a:picLocks noChangeAspect="1"/>
          </p:cNvPicPr>
          <p:nvPr/>
        </p:nvPicPr>
        <p:blipFill>
          <a:blip r:embed="rId5"/>
          <a:stretch>
            <a:fillRect/>
          </a:stretch>
        </p:blipFill>
        <p:spPr>
          <a:xfrm>
            <a:off x="3651434" y="284798"/>
            <a:ext cx="5372100" cy="2505075"/>
          </a:xfrm>
          <a:prstGeom prst="rect">
            <a:avLst/>
          </a:prstGeom>
        </p:spPr>
      </p:pic>
    </p:spTree>
    <p:extLst>
      <p:ext uri="{BB962C8B-B14F-4D97-AF65-F5344CB8AC3E}">
        <p14:creationId xmlns:p14="http://schemas.microsoft.com/office/powerpoint/2010/main" val="2493532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38</a:t>
            </a:fld>
            <a:endParaRPr>
              <a:solidFill>
                <a:srgbClr val="888888"/>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43D62008-4845-D656-67A2-E0CB8611DA94}"/>
              </a:ext>
            </a:extLst>
          </p:cNvPr>
          <p:cNvPicPr>
            <a:picLocks noChangeAspect="1"/>
          </p:cNvPicPr>
          <p:nvPr/>
        </p:nvPicPr>
        <p:blipFill>
          <a:blip r:embed="rId4"/>
          <a:stretch>
            <a:fillRect/>
          </a:stretch>
        </p:blipFill>
        <p:spPr>
          <a:xfrm>
            <a:off x="100585" y="2788148"/>
            <a:ext cx="4261104" cy="3933327"/>
          </a:xfrm>
          <a:prstGeom prst="rect">
            <a:avLst/>
          </a:prstGeom>
        </p:spPr>
      </p:pic>
      <p:pic>
        <p:nvPicPr>
          <p:cNvPr id="6" name="Picture 5">
            <a:extLst>
              <a:ext uri="{FF2B5EF4-FFF2-40B4-BE49-F238E27FC236}">
                <a16:creationId xmlns:a16="http://schemas.microsoft.com/office/drawing/2014/main" id="{18B9D5D8-5DEC-DD40-69A6-05C755DD0F77}"/>
              </a:ext>
            </a:extLst>
          </p:cNvPr>
          <p:cNvPicPr>
            <a:picLocks noChangeAspect="1"/>
          </p:cNvPicPr>
          <p:nvPr/>
        </p:nvPicPr>
        <p:blipFill>
          <a:blip r:embed="rId5"/>
          <a:stretch>
            <a:fillRect/>
          </a:stretch>
        </p:blipFill>
        <p:spPr>
          <a:xfrm>
            <a:off x="4557510" y="136525"/>
            <a:ext cx="4586489" cy="3932556"/>
          </a:xfrm>
          <a:prstGeom prst="rect">
            <a:avLst/>
          </a:prstGeom>
        </p:spPr>
      </p:pic>
    </p:spTree>
    <p:extLst>
      <p:ext uri="{BB962C8B-B14F-4D97-AF65-F5344CB8AC3E}">
        <p14:creationId xmlns:p14="http://schemas.microsoft.com/office/powerpoint/2010/main" val="1734491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39</a:t>
            </a:fld>
            <a:endParaRPr>
              <a:solidFill>
                <a:srgbClr val="888888"/>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2BED20D1-3D9F-62D5-D823-5A49D46B0ECF}"/>
              </a:ext>
            </a:extLst>
          </p:cNvPr>
          <p:cNvPicPr>
            <a:picLocks noChangeAspect="1"/>
          </p:cNvPicPr>
          <p:nvPr/>
        </p:nvPicPr>
        <p:blipFill>
          <a:blip r:embed="rId4"/>
          <a:stretch>
            <a:fillRect/>
          </a:stretch>
        </p:blipFill>
        <p:spPr>
          <a:xfrm>
            <a:off x="2066925" y="2286000"/>
            <a:ext cx="5010150" cy="2286000"/>
          </a:xfrm>
          <a:prstGeom prst="rect">
            <a:avLst/>
          </a:prstGeom>
        </p:spPr>
      </p:pic>
    </p:spTree>
    <p:extLst>
      <p:ext uri="{BB962C8B-B14F-4D97-AF65-F5344CB8AC3E}">
        <p14:creationId xmlns:p14="http://schemas.microsoft.com/office/powerpoint/2010/main" val="278158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1"/>
        <p:cNvGrpSpPr/>
        <p:nvPr/>
      </p:nvGrpSpPr>
      <p:grpSpPr>
        <a:xfrm>
          <a:off x="0" y="0"/>
          <a:ext cx="0" cy="0"/>
          <a:chOff x="0" y="0"/>
          <a:chExt cx="0" cy="0"/>
        </a:xfrm>
      </p:grpSpPr>
      <p:sp>
        <p:nvSpPr>
          <p:cNvPr id="273" name="Google Shape;273;p38"/>
          <p:cNvSpPr txBox="1"/>
          <p:nvPr/>
        </p:nvSpPr>
        <p:spPr>
          <a:xfrm>
            <a:off x="1143000" y="1792201"/>
            <a:ext cx="6858000" cy="518175"/>
          </a:xfrm>
          <a:prstGeom prst="rect">
            <a:avLst/>
          </a:prstGeom>
          <a:noFill/>
          <a:ln>
            <a:noFill/>
          </a:ln>
        </p:spPr>
        <p:txBody>
          <a:bodyPr spcFirstLastPara="1" wrap="square" lIns="68569" tIns="68569" rIns="68569" bIns="68569" anchor="ctr" anchorCtr="0">
            <a:noAutofit/>
          </a:bodyPr>
          <a:lstStyle/>
          <a:p>
            <a:pPr algn="ctr">
              <a:buClr>
                <a:srgbClr val="666666"/>
              </a:buClr>
              <a:buSzPts val="2800"/>
            </a:pPr>
            <a:endParaRPr sz="1350"/>
          </a:p>
        </p:txBody>
      </p:sp>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a:xfrm>
            <a:off x="163889" y="1160045"/>
            <a:ext cx="7886700" cy="994172"/>
          </a:xfrm>
        </p:spPr>
        <p:txBody>
          <a:bodyPr>
            <a:noAutofit/>
          </a:bodyPr>
          <a:lstStyle/>
          <a:p>
            <a:r>
              <a:rPr lang="en-GB" sz="3800" b="1">
                <a:solidFill>
                  <a:srgbClr val="0070C0"/>
                </a:solidFill>
                <a:latin typeface="Arial" panose="020B0604020202020204" pitchFamily="34" charset="0"/>
                <a:ea typeface="Calibri"/>
                <a:cs typeface="Arial" panose="020B0604020202020204" pitchFamily="34" charset="0"/>
                <a:sym typeface="Calibri"/>
              </a:rPr>
              <a:t>JSNA Web Based Profiler Tool</a:t>
            </a:r>
            <a:br>
              <a:rPr lang="en-GB" sz="3800" b="1">
                <a:solidFill>
                  <a:srgbClr val="0070C0"/>
                </a:solidFill>
                <a:latin typeface="Arial" panose="020B0604020202020204" pitchFamily="34" charset="0"/>
                <a:cs typeface="Arial" panose="020B0604020202020204" pitchFamily="34" charset="0"/>
              </a:rPr>
            </a:br>
            <a:endParaRPr lang="en-GB" sz="3800" b="1">
              <a:solidFill>
                <a:srgbClr val="0070C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03E658-C341-4342-8CAF-001B4DAEA6BC}"/>
              </a:ext>
            </a:extLst>
          </p:cNvPr>
          <p:cNvSpPr txBox="1"/>
          <p:nvPr/>
        </p:nvSpPr>
        <p:spPr>
          <a:xfrm>
            <a:off x="163889" y="1738315"/>
            <a:ext cx="6320547" cy="307777"/>
          </a:xfrm>
          <a:prstGeom prst="rect">
            <a:avLst/>
          </a:prstGeom>
          <a:noFill/>
        </p:spPr>
        <p:txBody>
          <a:bodyPr wrap="square">
            <a:spAutoFit/>
          </a:bodyPr>
          <a:lstStyle/>
          <a:p>
            <a:r>
              <a:rPr lang="en-GB" sz="1400" b="0" i="0" u="sng" strike="noStrike">
                <a:solidFill>
                  <a:srgbClr val="0563C1"/>
                </a:solidFill>
                <a:effectLst/>
                <a:latin typeface="Arial" panose="020B0604020202020204" pitchFamily="34" charset="0"/>
                <a:hlinkClick r:id="rId4"/>
              </a:rPr>
              <a:t>https://www.shropshire.gov.uk/public-health/jsna-data-beta/</a:t>
            </a:r>
            <a:endParaRPr lang="en-GB" sz="1400"/>
          </a:p>
        </p:txBody>
      </p:sp>
      <p:sp>
        <p:nvSpPr>
          <p:cNvPr id="9" name="TextBox 8">
            <a:extLst>
              <a:ext uri="{FF2B5EF4-FFF2-40B4-BE49-F238E27FC236}">
                <a16:creationId xmlns:a16="http://schemas.microsoft.com/office/drawing/2014/main" id="{5F2B680D-4A54-4AAE-8AEE-860422D209FA}"/>
              </a:ext>
            </a:extLst>
          </p:cNvPr>
          <p:cNvSpPr txBox="1"/>
          <p:nvPr/>
        </p:nvSpPr>
        <p:spPr>
          <a:xfrm>
            <a:off x="5703184" y="3768955"/>
            <a:ext cx="3185809" cy="1200329"/>
          </a:xfrm>
          <a:prstGeom prst="rect">
            <a:avLst/>
          </a:prstGeom>
          <a:noFill/>
        </p:spPr>
        <p:txBody>
          <a:bodyPr wrap="square">
            <a:spAutoFit/>
          </a:bodyPr>
          <a:lstStyle/>
          <a:p>
            <a:r>
              <a:rPr lang="en-GB">
                <a:latin typeface="Arial" panose="020B0604020202020204" pitchFamily="34" charset="0"/>
                <a:cs typeface="Arial" panose="020B0604020202020204" pitchFamily="34" charset="0"/>
              </a:rPr>
              <a:t>The web-based JSNA is an interactive tool that allows users to explore data relating to health need in Shropshire.</a:t>
            </a:r>
          </a:p>
        </p:txBody>
      </p:sp>
      <p:pic>
        <p:nvPicPr>
          <p:cNvPr id="3" name="Picture 2">
            <a:extLst>
              <a:ext uri="{FF2B5EF4-FFF2-40B4-BE49-F238E27FC236}">
                <a16:creationId xmlns:a16="http://schemas.microsoft.com/office/drawing/2014/main" id="{963171D8-F8DA-4AF2-954C-44740F777187}"/>
              </a:ext>
            </a:extLst>
          </p:cNvPr>
          <p:cNvPicPr>
            <a:picLocks noChangeAspect="1"/>
          </p:cNvPicPr>
          <p:nvPr/>
        </p:nvPicPr>
        <p:blipFill>
          <a:blip r:embed="rId5"/>
          <a:stretch>
            <a:fillRect/>
          </a:stretch>
        </p:blipFill>
        <p:spPr>
          <a:xfrm>
            <a:off x="0" y="2055013"/>
            <a:ext cx="5232152" cy="483593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40</a:t>
            </a:fld>
            <a:endParaRPr>
              <a:solidFill>
                <a:srgbClr val="888888"/>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883DF737-D49F-7678-F6F5-E9428FA35681}"/>
              </a:ext>
            </a:extLst>
          </p:cNvPr>
          <p:cNvPicPr>
            <a:picLocks noChangeAspect="1"/>
          </p:cNvPicPr>
          <p:nvPr/>
        </p:nvPicPr>
        <p:blipFill>
          <a:blip r:embed="rId4"/>
          <a:stretch>
            <a:fillRect/>
          </a:stretch>
        </p:blipFill>
        <p:spPr>
          <a:xfrm>
            <a:off x="5335570" y="546755"/>
            <a:ext cx="3808429" cy="5667375"/>
          </a:xfrm>
          <a:prstGeom prst="rect">
            <a:avLst/>
          </a:prstGeom>
        </p:spPr>
      </p:pic>
      <p:pic>
        <p:nvPicPr>
          <p:cNvPr id="10" name="Picture 9">
            <a:extLst>
              <a:ext uri="{FF2B5EF4-FFF2-40B4-BE49-F238E27FC236}">
                <a16:creationId xmlns:a16="http://schemas.microsoft.com/office/drawing/2014/main" id="{751E34EA-EB8B-505F-24AE-8A8E5067F0A9}"/>
              </a:ext>
            </a:extLst>
          </p:cNvPr>
          <p:cNvPicPr>
            <a:picLocks noChangeAspect="1"/>
          </p:cNvPicPr>
          <p:nvPr/>
        </p:nvPicPr>
        <p:blipFill>
          <a:blip r:embed="rId5"/>
          <a:stretch>
            <a:fillRect/>
          </a:stretch>
        </p:blipFill>
        <p:spPr>
          <a:xfrm>
            <a:off x="0" y="1054101"/>
            <a:ext cx="5335571" cy="5667375"/>
          </a:xfrm>
          <a:prstGeom prst="rect">
            <a:avLst/>
          </a:prstGeom>
        </p:spPr>
      </p:pic>
    </p:spTree>
    <p:extLst>
      <p:ext uri="{BB962C8B-B14F-4D97-AF65-F5344CB8AC3E}">
        <p14:creationId xmlns:p14="http://schemas.microsoft.com/office/powerpoint/2010/main" val="3760027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41</a:t>
            </a:fld>
            <a:endParaRPr>
              <a:solidFill>
                <a:srgbClr val="888888"/>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83B3B1C3-7E97-CB74-4781-0A31DA44146D}"/>
              </a:ext>
            </a:extLst>
          </p:cNvPr>
          <p:cNvPicPr>
            <a:picLocks noChangeAspect="1"/>
          </p:cNvPicPr>
          <p:nvPr/>
        </p:nvPicPr>
        <p:blipFill>
          <a:blip r:embed="rId4"/>
          <a:stretch>
            <a:fillRect/>
          </a:stretch>
        </p:blipFill>
        <p:spPr>
          <a:xfrm>
            <a:off x="285751" y="1203326"/>
            <a:ext cx="4800600" cy="5153025"/>
          </a:xfrm>
          <a:prstGeom prst="rect">
            <a:avLst/>
          </a:prstGeom>
        </p:spPr>
      </p:pic>
      <p:pic>
        <p:nvPicPr>
          <p:cNvPr id="8" name="Picture 7">
            <a:extLst>
              <a:ext uri="{FF2B5EF4-FFF2-40B4-BE49-F238E27FC236}">
                <a16:creationId xmlns:a16="http://schemas.microsoft.com/office/drawing/2014/main" id="{E1F09657-D96B-5201-EA9B-EC1C0820F503}"/>
              </a:ext>
            </a:extLst>
          </p:cNvPr>
          <p:cNvPicPr>
            <a:picLocks noChangeAspect="1"/>
          </p:cNvPicPr>
          <p:nvPr/>
        </p:nvPicPr>
        <p:blipFill>
          <a:blip r:embed="rId5"/>
          <a:stretch>
            <a:fillRect/>
          </a:stretch>
        </p:blipFill>
        <p:spPr>
          <a:xfrm>
            <a:off x="5162549" y="2163508"/>
            <a:ext cx="3695700" cy="2238375"/>
          </a:xfrm>
          <a:prstGeom prst="rect">
            <a:avLst/>
          </a:prstGeom>
        </p:spPr>
      </p:pic>
    </p:spTree>
    <p:extLst>
      <p:ext uri="{BB962C8B-B14F-4D97-AF65-F5344CB8AC3E}">
        <p14:creationId xmlns:p14="http://schemas.microsoft.com/office/powerpoint/2010/main" val="1701110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42</a:t>
            </a:fld>
            <a:endParaRPr>
              <a:solidFill>
                <a:srgbClr val="888888"/>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E1BD2D49-56AE-C1A7-D120-BB2CD6A87DBA}"/>
              </a:ext>
            </a:extLst>
          </p:cNvPr>
          <p:cNvPicPr>
            <a:picLocks noChangeAspect="1"/>
          </p:cNvPicPr>
          <p:nvPr/>
        </p:nvPicPr>
        <p:blipFill>
          <a:blip r:embed="rId4"/>
          <a:stretch>
            <a:fillRect/>
          </a:stretch>
        </p:blipFill>
        <p:spPr>
          <a:xfrm>
            <a:off x="4868799" y="154347"/>
            <a:ext cx="3905250" cy="2809875"/>
          </a:xfrm>
          <a:prstGeom prst="rect">
            <a:avLst/>
          </a:prstGeom>
        </p:spPr>
      </p:pic>
      <p:pic>
        <p:nvPicPr>
          <p:cNvPr id="7" name="Picture 6">
            <a:extLst>
              <a:ext uri="{FF2B5EF4-FFF2-40B4-BE49-F238E27FC236}">
                <a16:creationId xmlns:a16="http://schemas.microsoft.com/office/drawing/2014/main" id="{4468D8D9-9309-A798-9E3C-BC09AA3C1B76}"/>
              </a:ext>
            </a:extLst>
          </p:cNvPr>
          <p:cNvPicPr>
            <a:picLocks noChangeAspect="1"/>
          </p:cNvPicPr>
          <p:nvPr/>
        </p:nvPicPr>
        <p:blipFill>
          <a:blip r:embed="rId5"/>
          <a:stretch>
            <a:fillRect/>
          </a:stretch>
        </p:blipFill>
        <p:spPr>
          <a:xfrm>
            <a:off x="84201" y="1093089"/>
            <a:ext cx="5848350" cy="2952750"/>
          </a:xfrm>
          <a:prstGeom prst="rect">
            <a:avLst/>
          </a:prstGeom>
        </p:spPr>
      </p:pic>
      <p:pic>
        <p:nvPicPr>
          <p:cNvPr id="9" name="Picture 8">
            <a:extLst>
              <a:ext uri="{FF2B5EF4-FFF2-40B4-BE49-F238E27FC236}">
                <a16:creationId xmlns:a16="http://schemas.microsoft.com/office/drawing/2014/main" id="{3D7A4005-1852-0349-7DD6-D2F7E0CF3460}"/>
              </a:ext>
            </a:extLst>
          </p:cNvPr>
          <p:cNvPicPr>
            <a:picLocks noChangeAspect="1"/>
          </p:cNvPicPr>
          <p:nvPr/>
        </p:nvPicPr>
        <p:blipFill>
          <a:blip r:embed="rId6"/>
          <a:stretch>
            <a:fillRect/>
          </a:stretch>
        </p:blipFill>
        <p:spPr>
          <a:xfrm>
            <a:off x="0" y="4045839"/>
            <a:ext cx="9144000" cy="1925524"/>
          </a:xfrm>
          <a:prstGeom prst="rect">
            <a:avLst/>
          </a:prstGeom>
        </p:spPr>
      </p:pic>
    </p:spTree>
    <p:extLst>
      <p:ext uri="{BB962C8B-B14F-4D97-AF65-F5344CB8AC3E}">
        <p14:creationId xmlns:p14="http://schemas.microsoft.com/office/powerpoint/2010/main" val="3392839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43</a:t>
            </a:fld>
            <a:endParaRPr>
              <a:solidFill>
                <a:srgbClr val="888888"/>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CBF20579-51FE-EC40-BA88-068144462CF5}"/>
              </a:ext>
            </a:extLst>
          </p:cNvPr>
          <p:cNvPicPr>
            <a:picLocks noChangeAspect="1"/>
          </p:cNvPicPr>
          <p:nvPr/>
        </p:nvPicPr>
        <p:blipFill>
          <a:blip r:embed="rId4"/>
          <a:stretch>
            <a:fillRect/>
          </a:stretch>
        </p:blipFill>
        <p:spPr>
          <a:xfrm>
            <a:off x="223837" y="2868087"/>
            <a:ext cx="5953125" cy="3800475"/>
          </a:xfrm>
          <a:prstGeom prst="rect">
            <a:avLst/>
          </a:prstGeom>
        </p:spPr>
      </p:pic>
      <p:pic>
        <p:nvPicPr>
          <p:cNvPr id="11" name="Picture 10">
            <a:extLst>
              <a:ext uri="{FF2B5EF4-FFF2-40B4-BE49-F238E27FC236}">
                <a16:creationId xmlns:a16="http://schemas.microsoft.com/office/drawing/2014/main" id="{C1F3037C-CB91-0D64-8BFF-AEE294C33A7F}"/>
              </a:ext>
            </a:extLst>
          </p:cNvPr>
          <p:cNvPicPr>
            <a:picLocks noChangeAspect="1"/>
          </p:cNvPicPr>
          <p:nvPr/>
        </p:nvPicPr>
        <p:blipFill>
          <a:blip r:embed="rId5"/>
          <a:stretch>
            <a:fillRect/>
          </a:stretch>
        </p:blipFill>
        <p:spPr>
          <a:xfrm>
            <a:off x="5310378" y="4356354"/>
            <a:ext cx="3714750" cy="1638300"/>
          </a:xfrm>
          <a:prstGeom prst="rect">
            <a:avLst/>
          </a:prstGeom>
        </p:spPr>
      </p:pic>
      <p:pic>
        <p:nvPicPr>
          <p:cNvPr id="13" name="Picture 12">
            <a:extLst>
              <a:ext uri="{FF2B5EF4-FFF2-40B4-BE49-F238E27FC236}">
                <a16:creationId xmlns:a16="http://schemas.microsoft.com/office/drawing/2014/main" id="{18B57212-5053-AC16-9CB7-3E760E526B9A}"/>
              </a:ext>
            </a:extLst>
          </p:cNvPr>
          <p:cNvPicPr>
            <a:picLocks noChangeAspect="1"/>
          </p:cNvPicPr>
          <p:nvPr/>
        </p:nvPicPr>
        <p:blipFill>
          <a:blip r:embed="rId6"/>
          <a:stretch>
            <a:fillRect/>
          </a:stretch>
        </p:blipFill>
        <p:spPr>
          <a:xfrm>
            <a:off x="4927092" y="267652"/>
            <a:ext cx="3733800" cy="2847975"/>
          </a:xfrm>
          <a:prstGeom prst="rect">
            <a:avLst/>
          </a:prstGeom>
        </p:spPr>
      </p:pic>
    </p:spTree>
    <p:extLst>
      <p:ext uri="{BB962C8B-B14F-4D97-AF65-F5344CB8AC3E}">
        <p14:creationId xmlns:p14="http://schemas.microsoft.com/office/powerpoint/2010/main" val="2572089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633A-1B31-E22C-567F-D212C2CB8F98}"/>
              </a:ext>
            </a:extLst>
          </p:cNvPr>
          <p:cNvSpPr txBox="1">
            <a:spLocks noGrp="1"/>
          </p:cNvSpPr>
          <p:nvPr>
            <p:ph type="title"/>
          </p:nvPr>
        </p:nvSpPr>
        <p:spPr>
          <a:xfrm>
            <a:off x="3440784" y="0"/>
            <a:ext cx="5646066" cy="1013583"/>
          </a:xfrm>
        </p:spPr>
        <p:txBody>
          <a:bodyPr>
            <a:noAutofit/>
          </a:bodyPr>
          <a:lstStyle/>
          <a:p>
            <a:pPr lvl="0"/>
            <a:r>
              <a:rPr lang="en-GB" sz="2400" b="1">
                <a:latin typeface="Arial" panose="020B0604020202020204" pitchFamily="34" charset="0"/>
                <a:cs typeface="Arial" panose="020B0604020202020204" pitchFamily="34" charset="0"/>
              </a:rPr>
              <a:t>Sarah's story: Her story of living in her community in Ludlow </a:t>
            </a:r>
          </a:p>
        </p:txBody>
      </p:sp>
      <p:sp>
        <p:nvSpPr>
          <p:cNvPr id="3" name="TextBox 3">
            <a:extLst>
              <a:ext uri="{FF2B5EF4-FFF2-40B4-BE49-F238E27FC236}">
                <a16:creationId xmlns:a16="http://schemas.microsoft.com/office/drawing/2014/main" id="{5C33BADC-F004-C197-E37B-AEBCBFC13FC8}"/>
              </a:ext>
            </a:extLst>
          </p:cNvPr>
          <p:cNvSpPr txBox="1"/>
          <p:nvPr/>
        </p:nvSpPr>
        <p:spPr>
          <a:xfrm>
            <a:off x="0" y="1013583"/>
            <a:ext cx="9086850" cy="5701561"/>
          </a:xfrm>
          <a:prstGeom prst="rect">
            <a:avLst/>
          </a:prstGeom>
          <a:noFill/>
          <a:ln cap="flat">
            <a:noFill/>
          </a:ln>
        </p:spPr>
        <p:txBody>
          <a:bodyPr vert="horz" wrap="square" lIns="68580" tIns="34290" rIns="68580" bIns="34290" anchor="t" anchorCtr="0" compatLnSpc="1">
            <a:spAutoFit/>
          </a:bodyPr>
          <a:lstStyle/>
          <a:p>
            <a:pPr defTabSz="342900">
              <a:defRPr sz="1800" b="0" i="0" u="none" strike="noStrike" kern="0" cap="none" spc="0" baseline="0">
                <a:solidFill>
                  <a:srgbClr val="000000"/>
                </a:solidFill>
                <a:uFillTx/>
              </a:defRPr>
            </a:pPr>
            <a:r>
              <a:rPr lang="en-GB" sz="1350" dirty="0">
                <a:solidFill>
                  <a:srgbClr val="242424"/>
                </a:solidFill>
                <a:latin typeface="Arial"/>
                <a:ea typeface="Calibri" pitchFamily="34"/>
                <a:cs typeface="Arial"/>
              </a:rPr>
              <a:t>Sarah said that when she has applied for work you tell the potential employer you are from Sandpits, they just won’t interview you, you are not given an opportunity, the minute they hear the name Sandpits forget it.</a:t>
            </a:r>
            <a:endParaRPr lang="en-GB" sz="1350" dirty="0">
              <a:solidFill>
                <a:srgbClr val="000000"/>
              </a:solidFill>
              <a:latin typeface="Arial"/>
              <a:ea typeface="Calibri" pitchFamily="34"/>
              <a:cs typeface="Arial"/>
            </a:endParaRPr>
          </a:p>
          <a:p>
            <a:pPr defTabSz="342900">
              <a:defRPr sz="1800" b="0" i="0" u="none" strike="noStrike" kern="0" cap="none" spc="0" baseline="0">
                <a:solidFill>
                  <a:srgbClr val="000000"/>
                </a:solidFill>
                <a:uFillTx/>
              </a:defRPr>
            </a:pPr>
            <a:r>
              <a:rPr lang="en-GB" sz="1350" dirty="0">
                <a:solidFill>
                  <a:srgbClr val="242424"/>
                </a:solidFill>
                <a:latin typeface="Arial"/>
                <a:ea typeface="Calibri" pitchFamily="34"/>
                <a:cs typeface="Arial"/>
              </a:rPr>
              <a:t>Sarah said nothing has improved in her lifetime in Sandpits if anything things are worse.</a:t>
            </a:r>
            <a:endParaRPr lang="en-GB" sz="1350" dirty="0">
              <a:solidFill>
                <a:srgbClr val="000000"/>
              </a:solidFill>
              <a:latin typeface="Arial"/>
              <a:ea typeface="Calibri" pitchFamily="34"/>
              <a:cs typeface="Arial"/>
            </a:endParaRPr>
          </a:p>
          <a:p>
            <a:pPr defTabSz="342900">
              <a:defRPr sz="1800" b="0" i="0" u="none" strike="noStrike" kern="0" cap="none" spc="0" baseline="0">
                <a:solidFill>
                  <a:srgbClr val="000000"/>
                </a:solidFill>
                <a:uFillTx/>
              </a:defRPr>
            </a:pPr>
            <a:endParaRPr lang="en-GB" sz="1350">
              <a:solidFill>
                <a:srgbClr val="242424"/>
              </a:solidFill>
              <a:latin typeface="Arial" pitchFamily="34"/>
              <a:ea typeface="Calibri" pitchFamily="34"/>
              <a:cs typeface="Arial" pitchFamily="34"/>
            </a:endParaRPr>
          </a:p>
          <a:p>
            <a:pPr defTabSz="342900">
              <a:defRPr sz="1800" b="0" i="0" u="none" strike="noStrike" kern="0" cap="none" spc="0" baseline="0">
                <a:solidFill>
                  <a:srgbClr val="000000"/>
                </a:solidFill>
                <a:uFillTx/>
              </a:defRPr>
            </a:pPr>
            <a:r>
              <a:rPr lang="en-GB" sz="1350" dirty="0">
                <a:solidFill>
                  <a:srgbClr val="242424"/>
                </a:solidFill>
                <a:latin typeface="Arial"/>
                <a:ea typeface="Calibri" pitchFamily="34"/>
                <a:cs typeface="Arial"/>
              </a:rPr>
              <a:t>Her Personal experience with her own family disabilities where she has had to fight for everything, has led her to help others who live in her community, she has become their voice they don’t have anyone speaking up for them. The struggle to provide evidence such as bank statements, identification, legal documents, everything has become paperless or online, don’t have access, services have closed, can’t walk into a bank anymore and ask to print off a bank statements because they don’t exist. Everything has become less accessible.</a:t>
            </a:r>
          </a:p>
          <a:p>
            <a:pPr defTabSz="342900">
              <a:defRPr sz="1800" b="0" i="0" u="none" strike="noStrike" kern="0" cap="none" spc="0" baseline="0">
                <a:solidFill>
                  <a:srgbClr val="000000"/>
                </a:solidFill>
                <a:uFillTx/>
              </a:defRPr>
            </a:pPr>
            <a:endParaRPr lang="en-GB" sz="1350">
              <a:solidFill>
                <a:srgbClr val="000000"/>
              </a:solidFill>
              <a:latin typeface="Arial" pitchFamily="34"/>
              <a:ea typeface="Calibri" pitchFamily="34"/>
              <a:cs typeface="Arial" pitchFamily="34"/>
            </a:endParaRPr>
          </a:p>
          <a:p>
            <a:pPr defTabSz="342900">
              <a:defRPr sz="1800" b="0" i="0" u="none" strike="noStrike" kern="0" cap="none" spc="0" baseline="0">
                <a:solidFill>
                  <a:srgbClr val="000000"/>
                </a:solidFill>
                <a:uFillTx/>
              </a:defRPr>
            </a:pPr>
            <a:r>
              <a:rPr lang="en-GB" sz="1350" dirty="0">
                <a:solidFill>
                  <a:srgbClr val="242424"/>
                </a:solidFill>
                <a:latin typeface="Arial"/>
                <a:ea typeface="Calibri" pitchFamily="34"/>
                <a:cs typeface="Arial"/>
              </a:rPr>
              <a:t>She has experienced random people who have entered her home trying to take things, she can’t leave her door unlocked at all, she has had to install security cameras into her home, to keep herself and family safe.</a:t>
            </a:r>
            <a:endParaRPr lang="en-GB" sz="1350" dirty="0">
              <a:solidFill>
                <a:srgbClr val="000000"/>
              </a:solidFill>
              <a:latin typeface="Arial"/>
              <a:ea typeface="Calibri" pitchFamily="34"/>
              <a:cs typeface="Arial"/>
            </a:endParaRPr>
          </a:p>
          <a:p>
            <a:pPr defTabSz="342900">
              <a:defRPr sz="1800" b="0" i="0" u="none" strike="noStrike" kern="0" cap="none" spc="0" baseline="0">
                <a:solidFill>
                  <a:srgbClr val="000000"/>
                </a:solidFill>
                <a:uFillTx/>
              </a:defRPr>
            </a:pPr>
            <a:r>
              <a:rPr lang="en-GB" sz="1350" dirty="0">
                <a:solidFill>
                  <a:srgbClr val="242424"/>
                </a:solidFill>
                <a:latin typeface="Arial"/>
                <a:ea typeface="Calibri" pitchFamily="34"/>
                <a:cs typeface="Arial"/>
              </a:rPr>
              <a:t>She and her family have been victimised after speaking out about an incident, consequently she has taken the decision to stay at home after dark. To this day she and her family are bullied and are subject to abusive and threatening language.</a:t>
            </a:r>
            <a:endParaRPr lang="en-GB" sz="1350" dirty="0">
              <a:solidFill>
                <a:srgbClr val="000000"/>
              </a:solidFill>
              <a:latin typeface="Arial"/>
              <a:ea typeface="Calibri" pitchFamily="34"/>
              <a:cs typeface="Arial"/>
            </a:endParaRPr>
          </a:p>
          <a:p>
            <a:pPr defTabSz="342900">
              <a:defRPr sz="1800" b="0" i="0" u="none" strike="noStrike" kern="0" cap="none" spc="0" baseline="0">
                <a:solidFill>
                  <a:srgbClr val="000000"/>
                </a:solidFill>
                <a:uFillTx/>
              </a:defRPr>
            </a:pPr>
            <a:endParaRPr lang="en-GB" sz="1350">
              <a:solidFill>
                <a:srgbClr val="242424"/>
              </a:solidFill>
              <a:latin typeface="Arial" pitchFamily="34"/>
              <a:ea typeface="Calibri" pitchFamily="34"/>
              <a:cs typeface="Arial" pitchFamily="34"/>
            </a:endParaRPr>
          </a:p>
          <a:p>
            <a:pPr defTabSz="342900">
              <a:defRPr sz="1800" b="0" i="0" u="none" strike="noStrike" kern="0" cap="none" spc="0" baseline="0">
                <a:solidFill>
                  <a:srgbClr val="000000"/>
                </a:solidFill>
                <a:uFillTx/>
              </a:defRPr>
            </a:pPr>
            <a:r>
              <a:rPr lang="en-GB" sz="1350" dirty="0">
                <a:solidFill>
                  <a:srgbClr val="242424"/>
                </a:solidFill>
                <a:latin typeface="Arial"/>
                <a:ea typeface="Calibri" pitchFamily="34"/>
                <a:cs typeface="Arial"/>
              </a:rPr>
              <a:t>When shopping for her family, there is no suitable clothes shops that are affordable, it's all for the rich people, nothing for teenagers, youngsters even retired people. She and her family must travel to Leominster by train to buy school uniforms public transport is very poor.</a:t>
            </a:r>
            <a:endParaRPr lang="en-GB" sz="1350" dirty="0">
              <a:solidFill>
                <a:srgbClr val="000000"/>
              </a:solidFill>
              <a:latin typeface="Arial"/>
              <a:ea typeface="Calibri" pitchFamily="34"/>
              <a:cs typeface="Arial"/>
            </a:endParaRPr>
          </a:p>
          <a:p>
            <a:pPr defTabSz="342900">
              <a:defRPr sz="1800" b="0" i="0" u="none" strike="noStrike" kern="0" cap="none" spc="0" baseline="0">
                <a:solidFill>
                  <a:srgbClr val="000000"/>
                </a:solidFill>
                <a:uFillTx/>
              </a:defRPr>
            </a:pPr>
            <a:endParaRPr lang="en-GB" sz="1350">
              <a:solidFill>
                <a:srgbClr val="242424"/>
              </a:solidFill>
              <a:latin typeface="Arial" pitchFamily="34"/>
              <a:ea typeface="Calibri" pitchFamily="34"/>
              <a:cs typeface="Arial" pitchFamily="34"/>
            </a:endParaRPr>
          </a:p>
          <a:p>
            <a:pPr defTabSz="342900">
              <a:defRPr sz="1800" b="0" i="0" u="none" strike="noStrike" kern="0" cap="none" spc="0" baseline="0">
                <a:solidFill>
                  <a:srgbClr val="000000"/>
                </a:solidFill>
                <a:uFillTx/>
              </a:defRPr>
            </a:pPr>
            <a:r>
              <a:rPr lang="en-GB" sz="1350" dirty="0">
                <a:solidFill>
                  <a:srgbClr val="242424"/>
                </a:solidFill>
                <a:latin typeface="Arial"/>
                <a:ea typeface="Calibri" pitchFamily="34"/>
                <a:cs typeface="Arial"/>
              </a:rPr>
              <a:t>She has openly told me that they live daily amongst the drug runners, it’s a normality for them and has openly said until county lines are dealt with the drug runners will always exist.</a:t>
            </a:r>
            <a:endParaRPr lang="en-GB" sz="1350" dirty="0">
              <a:solidFill>
                <a:srgbClr val="000000"/>
              </a:solidFill>
              <a:latin typeface="Arial"/>
              <a:ea typeface="Calibri" pitchFamily="34"/>
              <a:cs typeface="Arial"/>
            </a:endParaRPr>
          </a:p>
          <a:p>
            <a:pPr defTabSz="342900">
              <a:defRPr sz="1800" b="0" i="0" u="none" strike="noStrike" kern="0" cap="none" spc="0" baseline="0">
                <a:solidFill>
                  <a:srgbClr val="000000"/>
                </a:solidFill>
                <a:uFillTx/>
              </a:defRPr>
            </a:pPr>
            <a:endParaRPr lang="en-GB" sz="1350">
              <a:solidFill>
                <a:srgbClr val="242424"/>
              </a:solidFill>
              <a:latin typeface="Arial" pitchFamily="34"/>
              <a:ea typeface="Calibri" pitchFamily="34"/>
              <a:cs typeface="Arial" pitchFamily="34"/>
            </a:endParaRPr>
          </a:p>
          <a:p>
            <a:pPr defTabSz="342900">
              <a:defRPr sz="1800" b="0" i="0" u="none" strike="noStrike" kern="0" cap="none" spc="0" baseline="0">
                <a:solidFill>
                  <a:srgbClr val="000000"/>
                </a:solidFill>
                <a:uFillTx/>
              </a:defRPr>
            </a:pPr>
            <a:r>
              <a:rPr lang="en-GB" sz="1350" dirty="0">
                <a:solidFill>
                  <a:srgbClr val="242424"/>
                </a:solidFill>
                <a:latin typeface="Arial"/>
                <a:ea typeface="Calibri" pitchFamily="34"/>
                <a:cs typeface="Arial"/>
              </a:rPr>
              <a:t>My daily life in Sandpits consists of dealing with humiliation, constant denial of accusations, burglaries, house theft      (house got broken into last night at 4am from across the road), abuse, drug raids, drug runners and eventually once I have dealt with all that I can provide for my family.</a:t>
            </a:r>
            <a:endParaRPr lang="en-GB" sz="1350" dirty="0">
              <a:solidFill>
                <a:srgbClr val="000000"/>
              </a:solidFill>
              <a:latin typeface="Arial"/>
              <a:ea typeface="Calibri" pitchFamily="34"/>
              <a:cs typeface="Arial"/>
            </a:endParaRPr>
          </a:p>
          <a:p>
            <a:pPr defTabSz="342900">
              <a:defRPr sz="1800" b="0" i="0" u="none" strike="noStrike" kern="0" cap="none" spc="0" baseline="0">
                <a:solidFill>
                  <a:srgbClr val="000000"/>
                </a:solidFill>
                <a:uFillTx/>
              </a:defRPr>
            </a:pPr>
            <a:endParaRPr lang="en-GB" sz="1350">
              <a:solidFill>
                <a:srgbClr val="000000"/>
              </a:solidFill>
              <a:latin typeface="Calibri" pitchFamily="34"/>
              <a:ea typeface="Calibri" pitchFamily="34"/>
            </a:endParaRPr>
          </a:p>
        </p:txBody>
      </p:sp>
    </p:spTree>
    <p:extLst>
      <p:ext uri="{BB962C8B-B14F-4D97-AF65-F5344CB8AC3E}">
        <p14:creationId xmlns:p14="http://schemas.microsoft.com/office/powerpoint/2010/main" val="1164817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0E624D-AD4E-C897-3FDE-818D328A006E}"/>
              </a:ext>
            </a:extLst>
          </p:cNvPr>
          <p:cNvSpPr txBox="1"/>
          <p:nvPr/>
        </p:nvSpPr>
        <p:spPr>
          <a:xfrm>
            <a:off x="284922" y="1223618"/>
            <a:ext cx="770492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2886C6"/>
                </a:solidFill>
                <a:latin typeface="Arial"/>
                <a:cs typeface="Arial"/>
              </a:rPr>
              <a:t>Group Discussion</a:t>
            </a:r>
            <a:r>
              <a:rPr lang="en-US" sz="4400" dirty="0">
                <a:latin typeface="Arial"/>
                <a:cs typeface="Arial"/>
              </a:rPr>
              <a:t> </a:t>
            </a:r>
            <a:endParaRPr lang="en-US" sz="4400">
              <a:latin typeface="Arial"/>
              <a:cs typeface="Arial"/>
            </a:endParaRPr>
          </a:p>
          <a:p>
            <a:endParaRPr lang="en-US" sz="3600" dirty="0">
              <a:latin typeface="Arial"/>
              <a:cs typeface="Calibri"/>
            </a:endParaRPr>
          </a:p>
          <a:p>
            <a:r>
              <a:rPr lang="en-US" sz="3200" dirty="0">
                <a:latin typeface="Arial"/>
                <a:cs typeface="Arial"/>
              </a:rPr>
              <a:t>1. What are the key themes for the Ludlow Plan Areas? </a:t>
            </a:r>
          </a:p>
          <a:p>
            <a:endParaRPr lang="en-US" sz="3200" dirty="0">
              <a:latin typeface="Arial"/>
              <a:cs typeface="Calibri"/>
            </a:endParaRPr>
          </a:p>
          <a:p>
            <a:r>
              <a:rPr lang="en-US" sz="3200" dirty="0">
                <a:latin typeface="Arial"/>
                <a:cs typeface="Arial"/>
              </a:rPr>
              <a:t>2. What is already happening around the key themes? </a:t>
            </a:r>
          </a:p>
          <a:p>
            <a:endParaRPr lang="en-US" sz="3200" dirty="0">
              <a:latin typeface="Arial"/>
              <a:cs typeface="Calibri"/>
            </a:endParaRPr>
          </a:p>
          <a:p>
            <a:r>
              <a:rPr lang="en-US" sz="3200" dirty="0">
                <a:latin typeface="Arial"/>
                <a:cs typeface="Arial"/>
              </a:rPr>
              <a:t>3. What actions do we need to take to improve the key themes?</a:t>
            </a:r>
          </a:p>
        </p:txBody>
      </p:sp>
    </p:spTree>
    <p:extLst>
      <p:ext uri="{BB962C8B-B14F-4D97-AF65-F5344CB8AC3E}">
        <p14:creationId xmlns:p14="http://schemas.microsoft.com/office/powerpoint/2010/main" val="240469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7"/>
        <p:cNvGrpSpPr/>
        <p:nvPr/>
      </p:nvGrpSpPr>
      <p:grpSpPr>
        <a:xfrm>
          <a:off x="0" y="0"/>
          <a:ext cx="0" cy="0"/>
          <a:chOff x="0" y="0"/>
          <a:chExt cx="0" cy="0"/>
        </a:xfrm>
      </p:grpSpPr>
      <p:sp>
        <p:nvSpPr>
          <p:cNvPr id="169" name="Google Shape;169;p26"/>
          <p:cNvSpPr txBox="1">
            <a:spLocks noGrp="1"/>
          </p:cNvSpPr>
          <p:nvPr>
            <p:ph type="sldNum" sz="quarter" idx="12"/>
          </p:nvPr>
        </p:nvSpPr>
        <p:spPr>
          <a:xfrm>
            <a:off x="6057900" y="5624513"/>
            <a:ext cx="16002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GB"/>
              <a:pPr>
                <a:buClr>
                  <a:srgbClr val="000000"/>
                </a:buClr>
              </a:pPr>
              <a:t>5</a:t>
            </a:fld>
            <a:endParaRPr/>
          </a:p>
        </p:txBody>
      </p:sp>
      <p:sp>
        <p:nvSpPr>
          <p:cNvPr id="168" name="Google Shape;168;p26"/>
          <p:cNvSpPr/>
          <p:nvPr/>
        </p:nvSpPr>
        <p:spPr>
          <a:xfrm>
            <a:off x="382792" y="5353665"/>
            <a:ext cx="4189208" cy="998497"/>
          </a:xfrm>
          <a:prstGeom prst="rect">
            <a:avLst/>
          </a:prstGeom>
          <a:solidFill>
            <a:schemeClr val="bg1"/>
          </a:solidFill>
          <a:ln w="25400" cap="flat" cmpd="sng">
            <a:noFill/>
            <a:prstDash val="solid"/>
            <a:round/>
            <a:headEnd type="none" w="sm" len="sm"/>
            <a:tailEnd type="none" w="sm" len="sm"/>
          </a:ln>
        </p:spPr>
        <p:txBody>
          <a:bodyPr spcFirstLastPara="1" wrap="square" lIns="68569" tIns="34275" rIns="68569" bIns="34275" anchor="ctr" anchorCtr="0">
            <a:noAutofit/>
          </a:bodyPr>
          <a:lstStyle/>
          <a:p>
            <a:endParaRPr lang="en-GB" sz="1950">
              <a:latin typeface="Calibri"/>
              <a:ea typeface="Calibri"/>
              <a:cs typeface="Calibri"/>
              <a:sym typeface="Calibri"/>
            </a:endParaRPr>
          </a:p>
          <a:p>
            <a:endParaRPr lang="en-GB" sz="2400">
              <a:solidFill>
                <a:schemeClr val="dk1"/>
              </a:solidFill>
              <a:latin typeface="Calibri"/>
              <a:ea typeface="Calibri"/>
              <a:cs typeface="Calibri"/>
              <a:sym typeface="Calibri"/>
            </a:endParaRP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Reducing inequalities</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Improving Population Health</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Working with and building strong  and vibrant communities</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Joined up working </a:t>
            </a:r>
          </a:p>
          <a:p>
            <a:endParaRPr lang="en-GB" sz="3000">
              <a:latin typeface="Calibri"/>
              <a:ea typeface="Calibri"/>
              <a:cs typeface="Calibri"/>
              <a:sym typeface="Calibri"/>
            </a:endParaRPr>
          </a:p>
          <a:p>
            <a:endParaRPr lang="en-GB" sz="3000">
              <a:latin typeface="Calibri"/>
              <a:ea typeface="Calibri"/>
              <a:cs typeface="Calibri"/>
              <a:sym typeface="Calibri"/>
            </a:endParaRPr>
          </a:p>
          <a:p>
            <a:endParaRPr sz="3000">
              <a:latin typeface="Calibri"/>
              <a:ea typeface="Calibri"/>
              <a:cs typeface="Calibri"/>
              <a:sym typeface="Calibri"/>
            </a:endParaRPr>
          </a:p>
        </p:txBody>
      </p:sp>
      <p:pic>
        <p:nvPicPr>
          <p:cNvPr id="7" name="Picture 4" descr="Diagram&#10;&#10;Description automatically generated">
            <a:extLst>
              <a:ext uri="{FF2B5EF4-FFF2-40B4-BE49-F238E27FC236}">
                <a16:creationId xmlns:a16="http://schemas.microsoft.com/office/drawing/2014/main" id="{8ECF3715-1D97-4465-8442-227022DCC671}"/>
              </a:ext>
            </a:extLst>
          </p:cNvPr>
          <p:cNvPicPr>
            <a:picLocks noGrp="1" noChangeAspect="1"/>
          </p:cNvPicPr>
          <p:nvPr>
            <p:ph idx="1"/>
          </p:nvPr>
        </p:nvPicPr>
        <p:blipFill rotWithShape="1">
          <a:blip r:embed="rId4">
            <a:alphaModFix/>
          </a:blip>
          <a:srcRect b="42443"/>
          <a:stretch/>
        </p:blipFill>
        <p:spPr>
          <a:xfrm>
            <a:off x="250723" y="406815"/>
            <a:ext cx="3318387" cy="2712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DC8A1EEF-3622-4CCD-8A5F-12E8EAE04C8D}"/>
              </a:ext>
            </a:extLst>
          </p:cNvPr>
          <p:cNvPicPr>
            <a:picLocks noChangeAspect="1"/>
          </p:cNvPicPr>
          <p:nvPr/>
        </p:nvPicPr>
        <p:blipFill>
          <a:blip r:embed="rId5"/>
          <a:stretch>
            <a:fillRect/>
          </a:stretch>
        </p:blipFill>
        <p:spPr>
          <a:xfrm>
            <a:off x="4320230" y="0"/>
            <a:ext cx="4823770" cy="6167336"/>
          </a:xfrm>
          <a:prstGeom prst="rect">
            <a:avLst/>
          </a:prstGeom>
        </p:spPr>
      </p:pic>
      <p:sp>
        <p:nvSpPr>
          <p:cNvPr id="8" name="TextBox 7">
            <a:extLst>
              <a:ext uri="{FF2B5EF4-FFF2-40B4-BE49-F238E27FC236}">
                <a16:creationId xmlns:a16="http://schemas.microsoft.com/office/drawing/2014/main" id="{3DE94C6B-325B-4482-AB0F-DEB9033C1BCE}"/>
              </a:ext>
            </a:extLst>
          </p:cNvPr>
          <p:cNvSpPr txBox="1"/>
          <p:nvPr/>
        </p:nvSpPr>
        <p:spPr>
          <a:xfrm>
            <a:off x="131676" y="2906762"/>
            <a:ext cx="4400954" cy="1569660"/>
          </a:xfrm>
          <a:prstGeom prst="rect">
            <a:avLst/>
          </a:prstGeom>
          <a:noFill/>
        </p:spPr>
        <p:txBody>
          <a:bodyPr wrap="square">
            <a:spAutoFit/>
          </a:bodyPr>
          <a:lstStyle/>
          <a:p>
            <a:r>
              <a:rPr lang="en-GB" sz="2400" b="1">
                <a:solidFill>
                  <a:srgbClr val="0070C0"/>
                </a:solidFill>
                <a:latin typeface="Arial" panose="020B0604020202020204" pitchFamily="34" charset="0"/>
                <a:cs typeface="Arial" panose="020B0604020202020204" pitchFamily="34" charset="0"/>
              </a:rPr>
              <a:t>Vision: </a:t>
            </a:r>
          </a:p>
          <a:p>
            <a:r>
              <a:rPr lang="en-GB" sz="2400" b="1">
                <a:solidFill>
                  <a:srgbClr val="0070C0"/>
                </a:solidFill>
                <a:latin typeface="Arial" panose="020B0604020202020204" pitchFamily="34" charset="0"/>
                <a:cs typeface="Arial" panose="020B0604020202020204" pitchFamily="34" charset="0"/>
              </a:rPr>
              <a:t>For Shropshire people to be the healthiest and most fulfilled in England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7"/>
        <p:cNvGrpSpPr/>
        <p:nvPr/>
      </p:nvGrpSpPr>
      <p:grpSpPr>
        <a:xfrm>
          <a:off x="0" y="0"/>
          <a:ext cx="0" cy="0"/>
          <a:chOff x="0" y="0"/>
          <a:chExt cx="0" cy="0"/>
        </a:xfrm>
      </p:grpSpPr>
      <p:sp>
        <p:nvSpPr>
          <p:cNvPr id="162" name="Google Shape;162;p25"/>
          <p:cNvSpPr txBox="1"/>
          <p:nvPr/>
        </p:nvSpPr>
        <p:spPr>
          <a:xfrm>
            <a:off x="647024" y="995098"/>
            <a:ext cx="7722615" cy="900225"/>
          </a:xfrm>
          <a:prstGeom prst="rect">
            <a:avLst/>
          </a:prstGeom>
          <a:noFill/>
          <a:ln>
            <a:noFill/>
          </a:ln>
        </p:spPr>
        <p:txBody>
          <a:bodyPr spcFirstLastPara="1" wrap="square" lIns="68569" tIns="34275" rIns="68569" bIns="34275" anchor="t" anchorCtr="0">
            <a:noAutofit/>
          </a:bodyPr>
          <a:lstStyle/>
          <a:p>
            <a:r>
              <a:rPr lang="en-GB" sz="2800" b="1">
                <a:solidFill>
                  <a:srgbClr val="0070C0"/>
                </a:solidFill>
                <a:latin typeface="Arial" panose="020B0604020202020204" pitchFamily="34" charset="0"/>
                <a:ea typeface="Calibri"/>
                <a:cs typeface="Arial" panose="020B0604020202020204" pitchFamily="34" charset="0"/>
                <a:sym typeface="Calibri"/>
              </a:rPr>
              <a:t>People in Shropshire are living longer, but not necessarily healthier lives…</a:t>
            </a:r>
            <a:endParaRPr sz="1400" b="1">
              <a:solidFill>
                <a:srgbClr val="0070C0"/>
              </a:solidFill>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F640CC5A-6495-494F-84B9-9E998F311AB0}"/>
              </a:ext>
            </a:extLst>
          </p:cNvPr>
          <p:cNvGraphicFramePr>
            <a:graphicFrameLocks noGrp="1"/>
          </p:cNvGraphicFramePr>
          <p:nvPr>
            <p:ph idx="1"/>
            <p:extLst>
              <p:ext uri="{D42A27DB-BD31-4B8C-83A1-F6EECF244321}">
                <p14:modId xmlns:p14="http://schemas.microsoft.com/office/powerpoint/2010/main" val="2199625492"/>
              </p:ext>
            </p:extLst>
          </p:nvPr>
        </p:nvGraphicFramePr>
        <p:xfrm>
          <a:off x="98964" y="2024919"/>
          <a:ext cx="8946073" cy="2666497"/>
        </p:xfrm>
        <a:graphic>
          <a:graphicData uri="http://schemas.openxmlformats.org/drawingml/2006/table">
            <a:tbl>
              <a:tblPr firstRow="1" firstCol="1" bandRow="1">
                <a:tableStyleId>{5C22544A-7EE6-4342-B048-85BDC9FD1C3A}</a:tableStyleId>
              </a:tblPr>
              <a:tblGrid>
                <a:gridCol w="2712330">
                  <a:extLst>
                    <a:ext uri="{9D8B030D-6E8A-4147-A177-3AD203B41FA5}">
                      <a16:colId xmlns:a16="http://schemas.microsoft.com/office/drawing/2014/main" val="2237374028"/>
                    </a:ext>
                  </a:extLst>
                </a:gridCol>
                <a:gridCol w="1634246">
                  <a:extLst>
                    <a:ext uri="{9D8B030D-6E8A-4147-A177-3AD203B41FA5}">
                      <a16:colId xmlns:a16="http://schemas.microsoft.com/office/drawing/2014/main" val="3549534021"/>
                    </a:ext>
                  </a:extLst>
                </a:gridCol>
                <a:gridCol w="1468877">
                  <a:extLst>
                    <a:ext uri="{9D8B030D-6E8A-4147-A177-3AD203B41FA5}">
                      <a16:colId xmlns:a16="http://schemas.microsoft.com/office/drawing/2014/main" val="2463720068"/>
                    </a:ext>
                  </a:extLst>
                </a:gridCol>
                <a:gridCol w="1721796">
                  <a:extLst>
                    <a:ext uri="{9D8B030D-6E8A-4147-A177-3AD203B41FA5}">
                      <a16:colId xmlns:a16="http://schemas.microsoft.com/office/drawing/2014/main" val="807314266"/>
                    </a:ext>
                  </a:extLst>
                </a:gridCol>
                <a:gridCol w="1408824">
                  <a:extLst>
                    <a:ext uri="{9D8B030D-6E8A-4147-A177-3AD203B41FA5}">
                      <a16:colId xmlns:a16="http://schemas.microsoft.com/office/drawing/2014/main" val="1152413952"/>
                    </a:ext>
                  </a:extLst>
                </a:gridCol>
              </a:tblGrid>
              <a:tr h="352073">
                <a:tc>
                  <a:txBody>
                    <a:bodyPr/>
                    <a:lstStyle/>
                    <a:p>
                      <a:pPr algn="l">
                        <a:lnSpc>
                          <a:spcPct val="107000"/>
                        </a:lnSpc>
                        <a:spcAft>
                          <a:spcPts val="800"/>
                        </a:spcAft>
                      </a:pPr>
                      <a:r>
                        <a:rPr lang="en-GB" sz="1400" b="1">
                          <a:effectLst/>
                          <a:latin typeface="Arial" panose="020B0604020202020204" pitchFamily="34" charset="0"/>
                          <a:cs typeface="Arial" panose="020B0604020202020204" pitchFamily="34" charset="0"/>
                        </a:rPr>
                        <a:t>Measure</a:t>
                      </a: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England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Shropshire</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Range (Ward)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Range (Ward)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67122271"/>
                  </a:ext>
                </a:extLst>
              </a:tr>
              <a:tr h="298114">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IMD Score (higher score = more deprivation)</a:t>
                      </a: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21.7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17.2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37.6 (</a:t>
                      </a:r>
                      <a:r>
                        <a:rPr lang="en-GB" sz="1200" err="1">
                          <a:effectLst/>
                          <a:latin typeface="Arial" panose="020B0604020202020204" pitchFamily="34" charset="0"/>
                          <a:cs typeface="Arial" panose="020B0604020202020204" pitchFamily="34" charset="0"/>
                        </a:rPr>
                        <a:t>Harlescott</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204446882"/>
                  </a:ext>
                </a:extLst>
              </a:tr>
              <a:tr h="35949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Life expectancy at birth, (Male)</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79.5</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80.3</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75.6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85.4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847496679"/>
                  </a:ext>
                </a:extLst>
              </a:tr>
              <a:tr h="35007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Life expectancy at birth, (Female)</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78.7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89.2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100736813"/>
                  </a:ext>
                </a:extLst>
              </a:tr>
              <a:tr h="35007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Deaths all causes, all ages,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95.7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62.8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141 (Worfield)</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934610464"/>
                  </a:ext>
                </a:extLst>
              </a:tr>
              <a:tr h="394363">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Deaths all causes, under 75,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88.3</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45.9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144.6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633735041"/>
                  </a:ext>
                </a:extLst>
              </a:tr>
              <a:tr h="48316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Preventable deaths, under 75,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84.3</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41.9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157.0 (</a:t>
                      </a:r>
                      <a:r>
                        <a:rPr lang="en-GB" sz="1200" err="1">
                          <a:effectLst/>
                          <a:latin typeface="Arial" panose="020B0604020202020204" pitchFamily="34" charset="0"/>
                          <a:cs typeface="Arial" panose="020B0604020202020204" pitchFamily="34" charset="0"/>
                        </a:rPr>
                        <a:t>Underdale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480785499"/>
                  </a:ext>
                </a:extLst>
              </a:tr>
            </a:tbl>
          </a:graphicData>
        </a:graphic>
      </p:graphicFrame>
      <p:graphicFrame>
        <p:nvGraphicFramePr>
          <p:cNvPr id="9" name="Table 8">
            <a:extLst>
              <a:ext uri="{FF2B5EF4-FFF2-40B4-BE49-F238E27FC236}">
                <a16:creationId xmlns:a16="http://schemas.microsoft.com/office/drawing/2014/main" id="{DBE16929-041C-4262-BF42-D5D875E12261}"/>
              </a:ext>
            </a:extLst>
          </p:cNvPr>
          <p:cNvGraphicFramePr>
            <a:graphicFrameLocks noGrp="1"/>
          </p:cNvGraphicFramePr>
          <p:nvPr>
            <p:extLst>
              <p:ext uri="{D42A27DB-BD31-4B8C-83A1-F6EECF244321}">
                <p14:modId xmlns:p14="http://schemas.microsoft.com/office/powerpoint/2010/main" val="1544951619"/>
              </p:ext>
            </p:extLst>
          </p:nvPr>
        </p:nvGraphicFramePr>
        <p:xfrm>
          <a:off x="98964" y="4689511"/>
          <a:ext cx="4181205" cy="2168489"/>
        </p:xfrm>
        <a:graphic>
          <a:graphicData uri="http://schemas.openxmlformats.org/drawingml/2006/table">
            <a:tbl>
              <a:tblPr firstRow="1" firstCol="1" bandRow="1">
                <a:tableStyleId>{5C22544A-7EE6-4342-B048-85BDC9FD1C3A}</a:tableStyleId>
              </a:tblPr>
              <a:tblGrid>
                <a:gridCol w="2280007">
                  <a:extLst>
                    <a:ext uri="{9D8B030D-6E8A-4147-A177-3AD203B41FA5}">
                      <a16:colId xmlns:a16="http://schemas.microsoft.com/office/drawing/2014/main" val="3062242064"/>
                    </a:ext>
                  </a:extLst>
                </a:gridCol>
                <a:gridCol w="1096784">
                  <a:extLst>
                    <a:ext uri="{9D8B030D-6E8A-4147-A177-3AD203B41FA5}">
                      <a16:colId xmlns:a16="http://schemas.microsoft.com/office/drawing/2014/main" val="816310402"/>
                    </a:ext>
                  </a:extLst>
                </a:gridCol>
                <a:gridCol w="804414">
                  <a:extLst>
                    <a:ext uri="{9D8B030D-6E8A-4147-A177-3AD203B41FA5}">
                      <a16:colId xmlns:a16="http://schemas.microsoft.com/office/drawing/2014/main" val="3064950072"/>
                    </a:ext>
                  </a:extLst>
                </a:gridCol>
              </a:tblGrid>
              <a:tr h="320681">
                <a:tc>
                  <a:txBody>
                    <a:bodyPr/>
                    <a:lstStyle/>
                    <a:p>
                      <a:pPr algn="l">
                        <a:lnSpc>
                          <a:spcPct val="107000"/>
                        </a:lnSpc>
                        <a:spcAft>
                          <a:spcPts val="800"/>
                        </a:spcAft>
                      </a:pPr>
                      <a:r>
                        <a:rPr lang="en-GB" sz="1400" b="1">
                          <a:effectLst/>
                          <a:latin typeface="Arial" panose="020B0604020202020204" pitchFamily="34" charset="0"/>
                          <a:cs typeface="Arial" panose="020B0604020202020204" pitchFamily="34" charset="0"/>
                        </a:rPr>
                        <a:t>Indicator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Shropshire</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England</a:t>
                      </a:r>
                      <a:endParaRPr lang="en-GB" sz="800" b="1">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31002"/>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Healthy Life Expectancy (HLE) 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62.8</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63.1</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171461960"/>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Inequality in HLE 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5.5</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9.7</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7086878"/>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HLE Females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67.1</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63.9</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307511430"/>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Inequality in HLE Females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3.5</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7.9</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737597452"/>
                  </a:ext>
                </a:extLst>
              </a:tr>
            </a:tbl>
          </a:graphicData>
        </a:graphic>
      </p:graphicFrame>
      <p:graphicFrame>
        <p:nvGraphicFramePr>
          <p:cNvPr id="10" name="Table 9">
            <a:extLst>
              <a:ext uri="{FF2B5EF4-FFF2-40B4-BE49-F238E27FC236}">
                <a16:creationId xmlns:a16="http://schemas.microsoft.com/office/drawing/2014/main" id="{C72EC62D-3F7D-40AC-8A38-A800A3B0B6FE}"/>
              </a:ext>
            </a:extLst>
          </p:cNvPr>
          <p:cNvGraphicFramePr>
            <a:graphicFrameLocks noGrp="1"/>
          </p:cNvGraphicFramePr>
          <p:nvPr>
            <p:extLst>
              <p:ext uri="{D42A27DB-BD31-4B8C-83A1-F6EECF244321}">
                <p14:modId xmlns:p14="http://schemas.microsoft.com/office/powerpoint/2010/main" val="884359492"/>
              </p:ext>
            </p:extLst>
          </p:nvPr>
        </p:nvGraphicFramePr>
        <p:xfrm>
          <a:off x="4682150" y="4699785"/>
          <a:ext cx="4362886" cy="1162533"/>
        </p:xfrm>
        <a:graphic>
          <a:graphicData uri="http://schemas.openxmlformats.org/drawingml/2006/table">
            <a:tbl>
              <a:tblPr firstRow="1" bandRow="1">
                <a:tableStyleId>{5C22544A-7EE6-4342-B048-85BDC9FD1C3A}</a:tableStyleId>
              </a:tblPr>
              <a:tblGrid>
                <a:gridCol w="1806198">
                  <a:extLst>
                    <a:ext uri="{9D8B030D-6E8A-4147-A177-3AD203B41FA5}">
                      <a16:colId xmlns:a16="http://schemas.microsoft.com/office/drawing/2014/main" val="3293760553"/>
                    </a:ext>
                  </a:extLst>
                </a:gridCol>
                <a:gridCol w="1488332">
                  <a:extLst>
                    <a:ext uri="{9D8B030D-6E8A-4147-A177-3AD203B41FA5}">
                      <a16:colId xmlns:a16="http://schemas.microsoft.com/office/drawing/2014/main" val="2041512708"/>
                    </a:ext>
                  </a:extLst>
                </a:gridCol>
                <a:gridCol w="1068356">
                  <a:extLst>
                    <a:ext uri="{9D8B030D-6E8A-4147-A177-3AD203B41FA5}">
                      <a16:colId xmlns:a16="http://schemas.microsoft.com/office/drawing/2014/main" val="296585154"/>
                    </a:ext>
                  </a:extLst>
                </a:gridCol>
              </a:tblGrid>
              <a:tr h="177054">
                <a:tc>
                  <a:txBody>
                    <a:bodyPr/>
                    <a:lstStyle/>
                    <a:p>
                      <a:pPr algn="ctr"/>
                      <a:r>
                        <a:rPr lang="en-GB" sz="1400">
                          <a:latin typeface="Arial" panose="020B0604020202020204" pitchFamily="34" charset="0"/>
                          <a:cs typeface="Arial" panose="020B0604020202020204" pitchFamily="34" charset="0"/>
                        </a:rPr>
                        <a:t>Ward</a:t>
                      </a:r>
                    </a:p>
                  </a:txBody>
                  <a:tcPr marL="68588" marR="68588" marT="34275" marB="34275"/>
                </a:tc>
                <a:tc>
                  <a:txBody>
                    <a:bodyPr/>
                    <a:lstStyle/>
                    <a:p>
                      <a:pPr algn="ctr"/>
                      <a:r>
                        <a:rPr lang="en-GB" sz="1400">
                          <a:latin typeface="Arial" panose="020B0604020202020204" pitchFamily="34" charset="0"/>
                          <a:cs typeface="Arial" panose="020B0604020202020204" pitchFamily="34" charset="0"/>
                        </a:rPr>
                        <a:t>Ludlow North</a:t>
                      </a:r>
                    </a:p>
                  </a:txBody>
                  <a:tcPr marL="68588" marR="68588" marT="34275" marB="34275"/>
                </a:tc>
                <a:tc>
                  <a:txBody>
                    <a:bodyPr/>
                    <a:lstStyle/>
                    <a:p>
                      <a:pPr algn="ctr"/>
                      <a:r>
                        <a:rPr lang="en-GB" sz="1400" err="1">
                          <a:latin typeface="Arial" panose="020B0604020202020204" pitchFamily="34" charset="0"/>
                          <a:cs typeface="Arial" panose="020B0604020202020204" pitchFamily="34" charset="0"/>
                        </a:rPr>
                        <a:t>Clee</a:t>
                      </a:r>
                      <a:endParaRPr lang="en-GB" sz="1400">
                        <a:latin typeface="Arial" panose="020B0604020202020204" pitchFamily="34" charset="0"/>
                        <a:cs typeface="Arial" panose="020B0604020202020204" pitchFamily="34" charset="0"/>
                      </a:endParaRPr>
                    </a:p>
                  </a:txBody>
                  <a:tcPr marL="68588" marR="68588" marT="34275" marB="34275"/>
                </a:tc>
                <a:extLst>
                  <a:ext uri="{0D108BD9-81ED-4DB2-BD59-A6C34878D82A}">
                    <a16:rowId xmlns:a16="http://schemas.microsoft.com/office/drawing/2014/main" val="3629531450"/>
                  </a:ext>
                </a:extLst>
              </a:tr>
              <a:tr h="2786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Male Life Expectancy</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77.8 years</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83.0 years</a:t>
                      </a:r>
                    </a:p>
                  </a:txBody>
                  <a:tcPr marL="68588" marR="68588" marT="34275" marB="34275"/>
                </a:tc>
                <a:extLst>
                  <a:ext uri="{0D108BD9-81ED-4DB2-BD59-A6C34878D82A}">
                    <a16:rowId xmlns:a16="http://schemas.microsoft.com/office/drawing/2014/main" val="2518987255"/>
                  </a:ext>
                </a:extLst>
              </a:tr>
              <a:tr h="45232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Female Life Expectancy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100">
                        <a:latin typeface="Arial" panose="020B0604020202020204" pitchFamily="34" charset="0"/>
                        <a:cs typeface="Arial" panose="020B0604020202020204" pitchFamily="34" charset="0"/>
                      </a:endParaRPr>
                    </a:p>
                  </a:txBody>
                  <a:tcPr marL="68588" marR="68588" marT="34275" marB="34275"/>
                </a:tc>
                <a:tc>
                  <a:txBody>
                    <a:bodyPr/>
                    <a:lstStyle/>
                    <a:p>
                      <a:pPr algn="ctr"/>
                      <a:r>
                        <a:rPr lang="en-GB" sz="1200">
                          <a:latin typeface="Arial" panose="020B0604020202020204" pitchFamily="34" charset="0"/>
                          <a:cs typeface="Arial" panose="020B0604020202020204" pitchFamily="34" charset="0"/>
                        </a:rPr>
                        <a:t>82.2 years</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86.2 years</a:t>
                      </a:r>
                    </a:p>
                  </a:txBody>
                  <a:tcPr marL="68588" marR="68588" marT="34275" marB="34275"/>
                </a:tc>
                <a:extLst>
                  <a:ext uri="{0D108BD9-81ED-4DB2-BD59-A6C34878D82A}">
                    <a16:rowId xmlns:a16="http://schemas.microsoft.com/office/drawing/2014/main" val="4034539578"/>
                  </a:ext>
                </a:extLst>
              </a:tr>
            </a:tbl>
          </a:graphicData>
        </a:graphic>
      </p:graphicFrame>
      <p:sp>
        <p:nvSpPr>
          <p:cNvPr id="2" name="TextBox 1">
            <a:extLst>
              <a:ext uri="{FF2B5EF4-FFF2-40B4-BE49-F238E27FC236}">
                <a16:creationId xmlns:a16="http://schemas.microsoft.com/office/drawing/2014/main" id="{CEB28FA4-4357-F887-799C-26901277209F}"/>
              </a:ext>
            </a:extLst>
          </p:cNvPr>
          <p:cNvSpPr txBox="1"/>
          <p:nvPr/>
        </p:nvSpPr>
        <p:spPr>
          <a:xfrm>
            <a:off x="4682150" y="5870687"/>
            <a:ext cx="4190260" cy="461665"/>
          </a:xfrm>
          <a:prstGeom prst="rect">
            <a:avLst/>
          </a:prstGeom>
          <a:noFill/>
        </p:spPr>
        <p:txBody>
          <a:bodyPr wrap="square">
            <a:spAutoFit/>
          </a:bodyPr>
          <a:lstStyle/>
          <a:p>
            <a:r>
              <a:rPr lang="en-GB" sz="1200">
                <a:solidFill>
                  <a:srgbClr val="0070C0"/>
                </a:solidFill>
                <a:latin typeface="Arial" panose="020B0604020202020204" pitchFamily="34" charset="0"/>
                <a:cs typeface="Arial" panose="020B0604020202020204" pitchFamily="34" charset="0"/>
              </a:rPr>
              <a:t>Fingertips, Local Health, Public Health Data for small geographic areas</a:t>
            </a:r>
            <a:endParaRPr lang="en-GB"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192663C-F7D5-411B-94E9-B3B37BD80D2D}"/>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2065" t="15215" r="3467" b="10247"/>
          <a:stretch/>
        </p:blipFill>
        <p:spPr>
          <a:xfrm>
            <a:off x="3019302" y="1"/>
            <a:ext cx="6095009" cy="6858000"/>
          </a:xfrm>
          <a:prstGeom prst="rect">
            <a:avLst/>
          </a:prstGeom>
        </p:spPr>
      </p:pic>
      <p:sp>
        <p:nvSpPr>
          <p:cNvPr id="6" name="TextBox 5">
            <a:extLst>
              <a:ext uri="{FF2B5EF4-FFF2-40B4-BE49-F238E27FC236}">
                <a16:creationId xmlns:a16="http://schemas.microsoft.com/office/drawing/2014/main" id="{9491E093-6FF1-DB4C-EE42-180DF5589E8B}"/>
              </a:ext>
            </a:extLst>
          </p:cNvPr>
          <p:cNvSpPr txBox="1"/>
          <p:nvPr/>
        </p:nvSpPr>
        <p:spPr>
          <a:xfrm>
            <a:off x="29688" y="1170589"/>
            <a:ext cx="3090583" cy="5375831"/>
          </a:xfrm>
          <a:prstGeom prst="rect">
            <a:avLst/>
          </a:prstGeom>
          <a:noFill/>
        </p:spPr>
        <p:txBody>
          <a:bodyPr wrap="square">
            <a:spAutoFit/>
          </a:bodyPr>
          <a:lstStyle/>
          <a:p>
            <a:pPr>
              <a:lnSpc>
                <a:spcPct val="100000"/>
              </a:lnSpc>
              <a:spcBef>
                <a:spcPts val="750"/>
              </a:spcBef>
            </a:pPr>
            <a:r>
              <a:rPr lang="en-GB" sz="2000" b="1">
                <a:solidFill>
                  <a:srgbClr val="0070C0"/>
                </a:solidFill>
                <a:latin typeface="Arial" panose="020B0604020202020204" pitchFamily="34" charset="0"/>
                <a:cs typeface="Arial" panose="020B0604020202020204" pitchFamily="34" charset="0"/>
              </a:rPr>
              <a:t>JSNA Place Based Geographies</a:t>
            </a:r>
          </a:p>
          <a:p>
            <a:pPr>
              <a:lnSpc>
                <a:spcPct val="100000"/>
              </a:lnSpc>
              <a:spcBef>
                <a:spcPts val="750"/>
              </a:spcBef>
            </a:pPr>
            <a:r>
              <a:rPr lang="en-GB" sz="1800">
                <a:latin typeface="Arial"/>
                <a:cs typeface="Arial"/>
              </a:rPr>
              <a:t>JSNA’s </a:t>
            </a:r>
            <a:r>
              <a:rPr lang="en-GB">
                <a:latin typeface="Arial"/>
                <a:cs typeface="Arial"/>
              </a:rPr>
              <a:t>for</a:t>
            </a:r>
            <a:r>
              <a:rPr lang="en-GB" sz="1800">
                <a:latin typeface="Arial"/>
                <a:cs typeface="Arial"/>
              </a:rPr>
              <a:t> Shropshire and Place Plan Areas (PPA) </a:t>
            </a:r>
          </a:p>
          <a:p>
            <a:pPr>
              <a:lnSpc>
                <a:spcPct val="100000"/>
              </a:lnSpc>
              <a:spcBef>
                <a:spcPts val="750"/>
              </a:spcBef>
            </a:pPr>
            <a:r>
              <a:rPr lang="en-GB" sz="1800">
                <a:latin typeface="Arial"/>
                <a:cs typeface="Arial"/>
              </a:rPr>
              <a:t>18 PPA focused mainly on a market town and its surrounding rural communities.</a:t>
            </a:r>
          </a:p>
          <a:p>
            <a:pPr>
              <a:lnSpc>
                <a:spcPct val="100000"/>
              </a:lnSpc>
              <a:spcBef>
                <a:spcPts val="750"/>
              </a:spcBef>
            </a:pPr>
            <a:r>
              <a:rPr lang="en-GB" sz="1800">
                <a:latin typeface="Arial"/>
                <a:cs typeface="Arial"/>
              </a:rPr>
              <a:t>PPA’s are based along geographical/communities' boundaries not political ones.</a:t>
            </a:r>
          </a:p>
          <a:p>
            <a:pPr>
              <a:lnSpc>
                <a:spcPct val="100000"/>
              </a:lnSpc>
              <a:spcBef>
                <a:spcPts val="750"/>
              </a:spcBef>
            </a:pPr>
            <a:r>
              <a:rPr lang="en-GB" sz="1800">
                <a:latin typeface="Arial"/>
                <a:cs typeface="Arial"/>
              </a:rPr>
              <a:t>Capture the uniqueness of the areas in Shropshire.</a:t>
            </a:r>
          </a:p>
          <a:p>
            <a:pPr>
              <a:lnSpc>
                <a:spcPct val="100000"/>
              </a:lnSpc>
              <a:spcBef>
                <a:spcPts val="750"/>
              </a:spcBef>
            </a:pPr>
            <a:r>
              <a:rPr lang="en-GB">
                <a:latin typeface="Arial"/>
                <a:cs typeface="Arial"/>
              </a:rPr>
              <a:t>I</a:t>
            </a:r>
            <a:r>
              <a:rPr lang="en-GB" sz="1800">
                <a:latin typeface="Arial"/>
                <a:cs typeface="Arial"/>
              </a:rPr>
              <a:t>dentify meaningful local differences and areas of need.</a:t>
            </a:r>
            <a:endParaRPr lang="en-GB" sz="1800">
              <a:latin typeface="Arial"/>
              <a:ea typeface="+mn-lt"/>
              <a:cs typeface="Arial"/>
            </a:endParaRPr>
          </a:p>
        </p:txBody>
      </p:sp>
    </p:spTree>
    <p:extLst>
      <p:ext uri="{BB962C8B-B14F-4D97-AF65-F5344CB8AC3E}">
        <p14:creationId xmlns:p14="http://schemas.microsoft.com/office/powerpoint/2010/main" val="293251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C585AA8-DA92-4251-9B75-E4D575537209}"/>
              </a:ext>
            </a:extLst>
          </p:cNvPr>
          <p:cNvSpPr txBox="1">
            <a:spLocks noChangeArrowheads="1"/>
          </p:cNvSpPr>
          <p:nvPr/>
        </p:nvSpPr>
        <p:spPr bwMode="auto">
          <a:xfrm>
            <a:off x="134710" y="1777889"/>
            <a:ext cx="5003276" cy="475537"/>
          </a:xfrm>
          <a:prstGeom prst="rect">
            <a:avLst/>
          </a:prstGeom>
          <a:solidFill>
            <a:srgbClr val="FFFFFF"/>
          </a:solidFill>
          <a:ln w="9525">
            <a:solidFill>
              <a:srgbClr val="000000"/>
            </a:solidFill>
            <a:miter lim="800000"/>
            <a:headEnd/>
            <a:tailEnd/>
          </a:ln>
        </p:spPr>
        <p:txBody>
          <a:bodyPr rot="0" vert="horz" wrap="square" lIns="51435" tIns="25718" rIns="51435" bIns="25718" rtlCol="0" anchor="t" anchorCtr="0">
            <a:noAutofit/>
          </a:bodyPr>
          <a:lstStyle>
            <a:lvl1pPr algn="l" defTabSz="914400" rtl="0" eaLnBrk="1" latinLnBrk="0" hangingPunct="1">
              <a:lnSpc>
                <a:spcPct val="90000"/>
              </a:lnSpc>
              <a:spcBef>
                <a:spcPct val="0"/>
              </a:spcBef>
              <a:buNone/>
              <a:defRPr sz="3800" b="1" kern="1200">
                <a:solidFill>
                  <a:srgbClr val="0087CA"/>
                </a:solidFill>
                <a:latin typeface="Arial" panose="020B0604020202020204" pitchFamily="34" charset="0"/>
                <a:ea typeface="+mj-ea"/>
                <a:cs typeface="Arial" panose="020B0604020202020204" pitchFamily="34" charset="0"/>
              </a:defRPr>
            </a:lvl1pPr>
          </a:lstStyle>
          <a:p>
            <a:pPr algn="ctr" defTabSz="685783">
              <a:lnSpc>
                <a:spcPct val="107000"/>
              </a:lnSpc>
              <a:spcAft>
                <a:spcPts val="450"/>
              </a:spcAft>
              <a:defRPr/>
            </a:pPr>
            <a:r>
              <a:rPr lang="en-GB" sz="1200">
                <a:solidFill>
                  <a:srgbClr val="CC99FF"/>
                </a:solidFill>
                <a:ea typeface="Calibri" panose="020F0502020204030204" pitchFamily="34" charset="0"/>
                <a:cs typeface="Times New Roman" panose="02020603050405020304" pitchFamily="18" charset="0"/>
              </a:rPr>
              <a:t>Understanding and Addressing Inequalities </a:t>
            </a:r>
          </a:p>
          <a:p>
            <a:pPr algn="ctr" defTabSz="685783">
              <a:lnSpc>
                <a:spcPct val="107000"/>
              </a:lnSpc>
              <a:spcAft>
                <a:spcPts val="450"/>
              </a:spcAft>
              <a:defRPr/>
            </a:pPr>
            <a:r>
              <a:rPr lang="en-GB" sz="1200">
                <a:solidFill>
                  <a:srgbClr val="CC99FF"/>
                </a:solidFill>
                <a:ea typeface="Calibri" panose="020F0502020204030204" pitchFamily="34" charset="0"/>
                <a:cs typeface="Times New Roman" panose="02020603050405020304" pitchFamily="18" charset="0"/>
              </a:rPr>
              <a:t>– taking a preventative approach</a:t>
            </a:r>
            <a:endParaRPr lang="en-GB" sz="12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4AE1ACF-0672-4A25-A843-D75F453846D7}"/>
              </a:ext>
            </a:extLst>
          </p:cNvPr>
          <p:cNvPicPr/>
          <p:nvPr/>
        </p:nvPicPr>
        <p:blipFill rotWithShape="1">
          <a:blip r:embed="rId3" cstate="print">
            <a:extLst>
              <a:ext uri="{28A0092B-C50C-407E-A947-70E740481C1C}">
                <a14:useLocalDpi xmlns:a14="http://schemas.microsoft.com/office/drawing/2010/main" val="0"/>
              </a:ext>
            </a:extLst>
          </a:blip>
          <a:srcRect l="962" r="2" b="1"/>
          <a:stretch/>
        </p:blipFill>
        <p:spPr>
          <a:xfrm>
            <a:off x="134710" y="2275696"/>
            <a:ext cx="5003276" cy="3786490"/>
          </a:xfrm>
          <a:prstGeom prst="rect">
            <a:avLst/>
          </a:prstGeom>
        </p:spPr>
      </p:pic>
      <p:sp>
        <p:nvSpPr>
          <p:cNvPr id="6" name="Text Box 2">
            <a:extLst>
              <a:ext uri="{FF2B5EF4-FFF2-40B4-BE49-F238E27FC236}">
                <a16:creationId xmlns:a16="http://schemas.microsoft.com/office/drawing/2014/main" id="{7BF8E42C-6AD3-45EA-8F44-5A515393BEFE}"/>
              </a:ext>
            </a:extLst>
          </p:cNvPr>
          <p:cNvSpPr txBox="1">
            <a:spLocks noChangeArrowheads="1"/>
          </p:cNvSpPr>
          <p:nvPr/>
        </p:nvSpPr>
        <p:spPr bwMode="auto">
          <a:xfrm>
            <a:off x="134710" y="6070516"/>
            <a:ext cx="5003276" cy="690207"/>
          </a:xfrm>
          <a:prstGeom prst="rect">
            <a:avLst/>
          </a:prstGeom>
          <a:solidFill>
            <a:schemeClr val="accent4">
              <a:lumMod val="75000"/>
            </a:schemeClr>
          </a:solidFill>
          <a:ln w="9525">
            <a:solidFill>
              <a:srgbClr val="000000"/>
            </a:solidFill>
            <a:miter lim="800000"/>
            <a:headEnd/>
            <a:tailEnd/>
          </a:ln>
        </p:spPr>
        <p:txBody>
          <a:bodyPr rot="0" vert="horz" wrap="square" lIns="51435" tIns="25718" rIns="51435" bIns="25718" anchor="t" anchorCtr="0">
            <a:noAutofit/>
          </a:bodyPr>
          <a:lstStyle/>
          <a:p>
            <a:pPr algn="ctr" defTabSz="514337">
              <a:lnSpc>
                <a:spcPct val="107000"/>
              </a:lnSpc>
              <a:spcAft>
                <a:spcPts val="450"/>
              </a:spcAft>
              <a:defRPr/>
            </a:pPr>
            <a:r>
              <a:rPr lang="en-GB" sz="1400" b="1">
                <a:latin typeface="Arial" panose="020B0604020202020204" pitchFamily="34" charset="0"/>
                <a:ea typeface="Calibri" panose="020F0502020204030204" pitchFamily="34" charset="0"/>
                <a:cs typeface="Times New Roman" panose="02020603050405020304" pitchFamily="18" charset="0"/>
              </a:rPr>
              <a:t>Understanding our Population Health/Population Health Management (Insight/JSNA)</a:t>
            </a:r>
            <a:endParaRPr lang="en-GB" sz="140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6CA1432-B91A-49B1-A25A-D6CC40EF6FFB}"/>
              </a:ext>
            </a:extLst>
          </p:cNvPr>
          <p:cNvSpPr txBox="1">
            <a:spLocks noChangeArrowheads="1"/>
          </p:cNvSpPr>
          <p:nvPr/>
        </p:nvSpPr>
        <p:spPr bwMode="auto">
          <a:xfrm>
            <a:off x="2021511" y="3609541"/>
            <a:ext cx="1114610" cy="238676"/>
          </a:xfrm>
          <a:prstGeom prst="rect">
            <a:avLst/>
          </a:prstGeom>
          <a:solidFill>
            <a:srgbClr val="FFFFFF"/>
          </a:solidFill>
          <a:ln w="9525">
            <a:solidFill>
              <a:srgbClr val="000000"/>
            </a:solidFill>
            <a:miter lim="800000"/>
            <a:headEnd/>
            <a:tailEnd/>
          </a:ln>
        </p:spPr>
        <p:txBody>
          <a:bodyPr rot="0" vert="horz" wrap="square" lIns="51435" tIns="25718" rIns="51435" bIns="25718" anchor="t" anchorCtr="0">
            <a:noAutofit/>
          </a:bodyPr>
          <a:lstStyle/>
          <a:p>
            <a:pPr algn="ctr" defTabSz="514337">
              <a:lnSpc>
                <a:spcPct val="107000"/>
              </a:lnSpc>
              <a:spcAft>
                <a:spcPts val="450"/>
              </a:spcAft>
              <a:defRPr/>
            </a:pPr>
            <a:r>
              <a:rPr lang="en-GB" sz="900" b="1">
                <a:solidFill>
                  <a:srgbClr val="CC99FF"/>
                </a:solidFill>
                <a:latin typeface="Arial" panose="020B0604020202020204" pitchFamily="34" charset="0"/>
                <a:ea typeface="Calibri" panose="020F0502020204030204" pitchFamily="34" charset="0"/>
                <a:cs typeface="Times New Roman" panose="02020603050405020304" pitchFamily="18" charset="0"/>
              </a:rPr>
              <a:t>Health Protection</a:t>
            </a:r>
            <a:endParaRPr lang="en-GB" sz="9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Shape 376">
            <a:extLst>
              <a:ext uri="{FF2B5EF4-FFF2-40B4-BE49-F238E27FC236}">
                <a16:creationId xmlns:a16="http://schemas.microsoft.com/office/drawing/2014/main" id="{5AE57F0E-4503-4BE5-A392-A1CEC28C44DD}"/>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3802" r="4099"/>
          <a:stretch>
            <a:fillRect/>
          </a:stretch>
        </p:blipFill>
        <p:spPr bwMode="auto">
          <a:xfrm>
            <a:off x="5180997" y="2614380"/>
            <a:ext cx="3882983" cy="310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6C722FF-1780-4506-B665-218F5F0DD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1288" y="428018"/>
            <a:ext cx="2061761" cy="175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1F9DE441-92B2-4E5B-9457-7381DF82AC10}"/>
              </a:ext>
            </a:extLst>
          </p:cNvPr>
          <p:cNvSpPr>
            <a:spLocks noGrp="1"/>
          </p:cNvSpPr>
          <p:nvPr>
            <p:ph type="title"/>
          </p:nvPr>
        </p:nvSpPr>
        <p:spPr>
          <a:xfrm>
            <a:off x="247474" y="1155950"/>
            <a:ext cx="7886700" cy="475537"/>
          </a:xfrm>
        </p:spPr>
        <p:txBody>
          <a:bodyPr>
            <a:noAutofit/>
          </a:bodyPr>
          <a:lstStyle/>
          <a:p>
            <a:r>
              <a:rPr lang="en-GB" sz="3800" b="1">
                <a:solidFill>
                  <a:srgbClr val="0070C0"/>
                </a:solidFill>
                <a:latin typeface="Arial" panose="020B0604020202020204" pitchFamily="34" charset="0"/>
                <a:cs typeface="Arial" panose="020B0604020202020204" pitchFamily="34" charset="0"/>
              </a:rPr>
              <a:t>What makes us healthy?</a:t>
            </a:r>
          </a:p>
        </p:txBody>
      </p:sp>
    </p:spTree>
    <p:extLst>
      <p:ext uri="{BB962C8B-B14F-4D97-AF65-F5344CB8AC3E}">
        <p14:creationId xmlns:p14="http://schemas.microsoft.com/office/powerpoint/2010/main" val="324527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9</a:t>
            </a:fld>
            <a:endParaRPr>
              <a:solidFill>
                <a:srgbClr val="888888"/>
              </a:solidFill>
              <a:latin typeface="Calibri"/>
              <a:ea typeface="Calibri"/>
              <a:cs typeface="Calibri"/>
              <a:sym typeface="Calibri"/>
            </a:endParaRPr>
          </a:p>
        </p:txBody>
      </p:sp>
      <p:pic>
        <p:nvPicPr>
          <p:cNvPr id="1026" name="Graphic 1">
            <a:extLst>
              <a:ext uri="{FF2B5EF4-FFF2-40B4-BE49-F238E27FC236}">
                <a16:creationId xmlns:a16="http://schemas.microsoft.com/office/drawing/2014/main" id="{C064794A-27EE-52A7-5193-3D91DCB3A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3" y="1225485"/>
            <a:ext cx="9115837" cy="51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FCBE456-83CF-1AA0-B4F4-FEE500618460}"/>
              </a:ext>
            </a:extLst>
          </p:cNvPr>
          <p:cNvSpPr txBox="1"/>
          <p:nvPr/>
        </p:nvSpPr>
        <p:spPr>
          <a:xfrm>
            <a:off x="0" y="4854806"/>
            <a:ext cx="3853061" cy="65575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GB"/>
              <a:t>Ludlow and Area Community Partnership (LACP)</a:t>
            </a:r>
          </a:p>
        </p:txBody>
      </p:sp>
    </p:spTree>
    <p:extLst>
      <p:ext uri="{BB962C8B-B14F-4D97-AF65-F5344CB8AC3E}">
        <p14:creationId xmlns:p14="http://schemas.microsoft.com/office/powerpoint/2010/main" val="23881619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d1fb052-2e39-4dc2-ae27-4dc85d86b8c7" xsi:nil="true"/>
    <lcf76f155ced4ddcb4097134ff3c332f xmlns="ac6f7727-9981-47f0-993e-6511a1c3812d">
      <Terms xmlns="http://schemas.microsoft.com/office/infopath/2007/PartnerControls"/>
    </lcf76f155ced4ddcb4097134ff3c332f>
    <SharedWithUsers xmlns="6d1fb052-2e39-4dc2-ae27-4dc85d86b8c7">
      <UserInfo>
        <DisplayName>Mark Trenfield</DisplayName>
        <AccountId>1273</AccountId>
        <AccountType/>
      </UserInfo>
      <UserInfo>
        <DisplayName>Alex Mclellan</DisplayName>
        <AccountId>4746</AccountId>
        <AccountType/>
      </UserInfo>
      <UserInfo>
        <DisplayName>Penny Bason</DisplayName>
        <AccountId>444</AccountId>
        <AccountType/>
      </UserInfo>
      <UserInfo>
        <DisplayName>Hannah Thomas</DisplayName>
        <AccountId>40</AccountId>
        <AccountType/>
      </UserInfo>
      <UserInfo>
        <DisplayName>Louisa Jones</DisplayName>
        <AccountId>4679</AccountId>
        <AccountType/>
      </UserInfo>
      <UserInfo>
        <DisplayName>Jessie Dickson</DisplayName>
        <AccountId>5726</AccountId>
        <AccountType/>
      </UserInfo>
      <UserInfo>
        <DisplayName>Jess Edwards</DisplayName>
        <AccountId>5250</AccountId>
        <AccountType/>
      </UserInfo>
      <UserInfo>
        <DisplayName>Harry Wallace</DisplayName>
        <AccountId>5765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571947FA09604384E124AE626DC1AC" ma:contentTypeVersion="18" ma:contentTypeDescription="Create a new document." ma:contentTypeScope="" ma:versionID="9835c98b5cbd819f40e1afe51d72bd28">
  <xsd:schema xmlns:xsd="http://www.w3.org/2001/XMLSchema" xmlns:xs="http://www.w3.org/2001/XMLSchema" xmlns:p="http://schemas.microsoft.com/office/2006/metadata/properties" xmlns:ns2="ac6f7727-9981-47f0-993e-6511a1c3812d" xmlns:ns3="6d1fb052-2e39-4dc2-ae27-4dc85d86b8c7" targetNamespace="http://schemas.microsoft.com/office/2006/metadata/properties" ma:root="true" ma:fieldsID="d21000e32432ef9353921e782328b1ab" ns2:_="" ns3:_="">
    <xsd:import namespace="ac6f7727-9981-47f0-993e-6511a1c3812d"/>
    <xsd:import namespace="6d1fb052-2e39-4dc2-ae27-4dc85d86b8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f7727-9981-47f0-993e-6511a1c38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fb052-2e39-4dc2-ae27-4dc85d86b8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665dd9-df5b-4711-bdf4-e426221bd71b}" ma:internalName="TaxCatchAll" ma:showField="CatchAllData" ma:web="6d1fb052-2e39-4dc2-ae27-4dc85d86b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147E4-B00F-4513-9132-B679394A4C4C}">
  <ds:schemaRefs>
    <ds:schemaRef ds:uri="http://schemas.microsoft.com/sharepoint/v3/contenttype/forms"/>
  </ds:schemaRefs>
</ds:datastoreItem>
</file>

<file path=customXml/itemProps2.xml><?xml version="1.0" encoding="utf-8"?>
<ds:datastoreItem xmlns:ds="http://schemas.openxmlformats.org/officeDocument/2006/customXml" ds:itemID="{13539D4D-550D-495B-AAAE-59A0C43AA873}">
  <ds:schemaRefs>
    <ds:schemaRef ds:uri="http://purl.org/dc/terms/"/>
    <ds:schemaRef ds:uri="http://www.w3.org/XML/1998/namespace"/>
    <ds:schemaRef ds:uri="http://schemas.microsoft.com/office/infopath/2007/PartnerControls"/>
    <ds:schemaRef ds:uri="http://purl.org/dc/dcmitype/"/>
    <ds:schemaRef ds:uri="http://purl.org/dc/elements/1.1/"/>
    <ds:schemaRef ds:uri="http://schemas.microsoft.com/office/2006/documentManagement/types"/>
    <ds:schemaRef ds:uri="6d1fb052-2e39-4dc2-ae27-4dc85d86b8c7"/>
    <ds:schemaRef ds:uri="http://schemas.openxmlformats.org/package/2006/metadata/core-properties"/>
    <ds:schemaRef ds:uri="ac6f7727-9981-47f0-993e-6511a1c3812d"/>
    <ds:schemaRef ds:uri="http://schemas.microsoft.com/office/2006/metadata/properties"/>
  </ds:schemaRefs>
</ds:datastoreItem>
</file>

<file path=customXml/itemProps3.xml><?xml version="1.0" encoding="utf-8"?>
<ds:datastoreItem xmlns:ds="http://schemas.openxmlformats.org/officeDocument/2006/customXml" ds:itemID="{CBEBB74C-BC0D-4C0A-A476-BFA7271DC060}">
  <ds:schemaRefs>
    <ds:schemaRef ds:uri="6d1fb052-2e39-4dc2-ae27-4dc85d86b8c7"/>
    <ds:schemaRef ds:uri="ac6f7727-9981-47f0-993e-6511a1c381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2305</Words>
  <Application>Microsoft Office PowerPoint</Application>
  <PresentationFormat>On-screen Show (4:3)</PresentationFormat>
  <Paragraphs>458</Paragraphs>
  <Slides>45</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Impact</vt:lpstr>
      <vt:lpstr>Ubuntu</vt:lpstr>
      <vt:lpstr>Ubuntu Medium</vt:lpstr>
      <vt:lpstr>Wingdings</vt:lpstr>
      <vt:lpstr>Office Theme</vt:lpstr>
      <vt:lpstr> Joint Strategic Needs  Assessment (JSNA):  Place-based approach  </vt:lpstr>
      <vt:lpstr>Overview</vt:lpstr>
      <vt:lpstr>PowerPoint Presentation</vt:lpstr>
      <vt:lpstr>JSNA Web Based Profiler Tool </vt:lpstr>
      <vt:lpstr>PowerPoint Presentation</vt:lpstr>
      <vt:lpstr>PowerPoint Presentation</vt:lpstr>
      <vt:lpstr>PowerPoint Presentation</vt:lpstr>
      <vt:lpstr>What makes us healthy?</vt:lpstr>
      <vt:lpstr>PowerPoint Presentation</vt:lpstr>
      <vt:lpstr>PowerPoint Presentation</vt:lpstr>
      <vt:lpstr>PowerPoint Presentation</vt:lpstr>
      <vt:lpstr>Community Engagement </vt:lpstr>
      <vt:lpstr>Ludlow Place Plan  Examples of Key Health and Wellbeing Data</vt:lpstr>
      <vt:lpstr> Ludlow Place Plan Area</vt:lpstr>
      <vt:lpstr>  Ludlow Place Plan Area</vt:lpstr>
      <vt:lpstr>  Ludlow Place Plan Area</vt:lpstr>
      <vt:lpstr>Healthy People</vt:lpstr>
      <vt:lpstr>Healthy Economy</vt:lpstr>
      <vt:lpstr>Healthy Environment</vt:lpstr>
      <vt:lpstr>PowerPoint Presentation</vt:lpstr>
      <vt:lpstr>PowerPoint Presentation</vt:lpstr>
      <vt:lpstr>PowerPoint Presentation</vt:lpstr>
      <vt:lpstr>Smoking at time of delivery</vt:lpstr>
      <vt:lpstr>Disease Prevalence</vt:lpstr>
      <vt:lpstr>Wider determinants of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Sarah's story: Her story of living in her community in Ludlow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JSNA – Highley Stakeholder Consultation</dc:title>
  <dc:creator>Katie Morris</dc:creator>
  <cp:lastModifiedBy>Amanda Cheeseman</cp:lastModifiedBy>
  <cp:revision>2</cp:revision>
  <cp:lastPrinted>2023-07-07T09:44:38Z</cp:lastPrinted>
  <dcterms:created xsi:type="dcterms:W3CDTF">2022-07-25T09:32:02Z</dcterms:created>
  <dcterms:modified xsi:type="dcterms:W3CDTF">2023-12-12T09:51:32Z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0x0101007A571947FA09604384E124AE626DC1AC</vt:lpwstr>
  </property>
  <property fmtid="{D5CDD505-2E9C-101B-9397-08002B2CF9AE}" pid="3" name="MediaServiceImageTags">
    <vt:lpwstr/>
  </property>
</Properties>
</file>